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7581900" cx="13436600"/>
  <p:notesSz cx="13436600" cy="7581900"/>
  <p:embeddedFontLst>
    <p:embeddedFont>
      <p:font typeface="Tahom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43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Tahoma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Tahom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343650" y="3601400"/>
            <a:ext cx="10749275" cy="3411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a235fe3f8_0_0:notes"/>
          <p:cNvSpPr/>
          <p:nvPr>
            <p:ph idx="2" type="sldImg"/>
          </p:nvPr>
        </p:nvSpPr>
        <p:spPr>
          <a:xfrm>
            <a:off x="765821" y="568642"/>
            <a:ext cx="119061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a235fe3f8_0_0:notes"/>
          <p:cNvSpPr txBox="1"/>
          <p:nvPr>
            <p:ph idx="1" type="body"/>
          </p:nvPr>
        </p:nvSpPr>
        <p:spPr>
          <a:xfrm>
            <a:off x="1343660" y="3601403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a235fe3f8_1_0:notes"/>
          <p:cNvSpPr/>
          <p:nvPr>
            <p:ph idx="2" type="sldImg"/>
          </p:nvPr>
        </p:nvSpPr>
        <p:spPr>
          <a:xfrm>
            <a:off x="765821" y="568642"/>
            <a:ext cx="119061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a235fe3f8_1_0:notes"/>
          <p:cNvSpPr txBox="1"/>
          <p:nvPr>
            <p:ph idx="1" type="body"/>
          </p:nvPr>
        </p:nvSpPr>
        <p:spPr>
          <a:xfrm>
            <a:off x="1343660" y="3601403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01aa8c7c0_0_215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01aa8c7c0_0_215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Nota: </a:t>
            </a:r>
            <a:r>
              <a:rPr lang="en-US"/>
              <a:t>slides para trabajar teoría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01aa8c7c0_0_248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e01aa8c7c0_0_248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Versión 2</a:t>
            </a:r>
            <a:r>
              <a:rPr b="1" lang="en-US"/>
              <a:t>: </a:t>
            </a:r>
            <a:r>
              <a:rPr lang="en-US"/>
              <a:t>slides para trabajar teoría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52d04a384_0_69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752d04a384_0_69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Versión 2</a:t>
            </a:r>
            <a:r>
              <a:rPr b="1" lang="en-US"/>
              <a:t>: </a:t>
            </a:r>
            <a:r>
              <a:rPr lang="en-US"/>
              <a:t>slides para trabajar teoría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752d04a384_0_76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752d04a384_0_76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Versión 2</a:t>
            </a:r>
            <a:r>
              <a:rPr b="1" lang="en-US"/>
              <a:t>: </a:t>
            </a:r>
            <a:r>
              <a:rPr lang="en-US"/>
              <a:t>slides para trabajar teoría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752d04a384_0_84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752d04a384_0_84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Versión 2</a:t>
            </a:r>
            <a:r>
              <a:rPr b="1" lang="en-US"/>
              <a:t>: </a:t>
            </a:r>
            <a:r>
              <a:rPr lang="en-US"/>
              <a:t>slides para trabajar teoría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e01aa8c7c0_0_259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e01aa8c7c0_0_259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NOTA MENTOR: La idea es que puedas dar una muestra práctica de </a:t>
            </a:r>
            <a:r>
              <a:rPr b="1" lang="en-US"/>
              <a:t>cómo</a:t>
            </a:r>
            <a:r>
              <a:rPr b="1" lang="en-US"/>
              <a:t> crear Clases en un proyecto, ya que venían trabajando en el main! En la proxima clase veremos metodos y mejoraremos este ejercicio con constructores tmb!</a:t>
            </a:r>
            <a:endParaRPr b="1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ea235fe3f8_1_9:notes"/>
          <p:cNvSpPr/>
          <p:nvPr>
            <p:ph idx="2" type="sldImg"/>
          </p:nvPr>
        </p:nvSpPr>
        <p:spPr>
          <a:xfrm>
            <a:off x="765821" y="568642"/>
            <a:ext cx="119061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ea235fe3f8_1_9:notes"/>
          <p:cNvSpPr txBox="1"/>
          <p:nvPr>
            <p:ph idx="1" type="body"/>
          </p:nvPr>
        </p:nvSpPr>
        <p:spPr>
          <a:xfrm>
            <a:off x="1343660" y="3601403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97c69a4bd_0_16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e97c69a4bd_0_16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Nota: </a:t>
            </a:r>
            <a:r>
              <a:rPr lang="en-US"/>
              <a:t>slides para trabajar teoría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e97c69a4bd_0_25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e97c69a4bd_0_25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Versión 2</a:t>
            </a:r>
            <a:r>
              <a:rPr b="1" lang="en-US"/>
              <a:t>: </a:t>
            </a:r>
            <a:r>
              <a:rPr lang="en-US"/>
              <a:t>slides para trabajar teoría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a235fe3f8_0_13:notes"/>
          <p:cNvSpPr/>
          <p:nvPr>
            <p:ph idx="2" type="sldImg"/>
          </p:nvPr>
        </p:nvSpPr>
        <p:spPr>
          <a:xfrm>
            <a:off x="765821" y="568642"/>
            <a:ext cx="119061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a235fe3f8_0_13:notes"/>
          <p:cNvSpPr txBox="1"/>
          <p:nvPr>
            <p:ph idx="1" type="body"/>
          </p:nvPr>
        </p:nvSpPr>
        <p:spPr>
          <a:xfrm>
            <a:off x="1343660" y="3601403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e97c69a4bd_0_30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e97c69a4bd_0_30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Versión 2</a:t>
            </a:r>
            <a:r>
              <a:rPr b="1" lang="en-US"/>
              <a:t>: </a:t>
            </a:r>
            <a:r>
              <a:rPr lang="en-US"/>
              <a:t>slides para trabajar teoría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e97c69a4bd_0_36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e97c69a4bd_0_36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Versión 2</a:t>
            </a:r>
            <a:r>
              <a:rPr b="1" lang="en-US"/>
              <a:t>: </a:t>
            </a:r>
            <a:r>
              <a:rPr lang="en-US"/>
              <a:t>slides para trabajar teoría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97c69a4bd_0_42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e97c69a4bd_0_42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Versión 2</a:t>
            </a:r>
            <a:r>
              <a:rPr b="1" lang="en-US"/>
              <a:t>: </a:t>
            </a:r>
            <a:r>
              <a:rPr lang="en-US"/>
              <a:t>slides para trabajar teoría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e97c69a4bd_0_48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e97c69a4bd_0_48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NOTA MENTOR: A partir de POO comenzamos a dar ejemplos de Wallet porque es lo que pedimos en el proyecto final- Puedes dar ejemplos de métodos de clase como cargarSaldo, imprimirDatos o retirarDinero.</a:t>
            </a:r>
            <a:endParaRPr b="1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ea235fe3f8_1_18:notes"/>
          <p:cNvSpPr/>
          <p:nvPr>
            <p:ph idx="2" type="sldImg"/>
          </p:nvPr>
        </p:nvSpPr>
        <p:spPr>
          <a:xfrm>
            <a:off x="765821" y="568642"/>
            <a:ext cx="119061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ea235fe3f8_1_18:notes"/>
          <p:cNvSpPr txBox="1"/>
          <p:nvPr>
            <p:ph idx="1" type="body"/>
          </p:nvPr>
        </p:nvSpPr>
        <p:spPr>
          <a:xfrm>
            <a:off x="1343660" y="3601403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e97c69a4bd_0_71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e97c69a4bd_0_71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Nota: </a:t>
            </a:r>
            <a:r>
              <a:rPr lang="en-US"/>
              <a:t>slide para incluir la ejercitación de la clase (práctica o teórica).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28835d2458_0_344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g228835d2458_0_344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ea235fe3f8_1_96:notes"/>
          <p:cNvSpPr/>
          <p:nvPr>
            <p:ph idx="2" type="sldImg"/>
          </p:nvPr>
        </p:nvSpPr>
        <p:spPr>
          <a:xfrm>
            <a:off x="765821" y="568642"/>
            <a:ext cx="119061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ea235fe3f8_1_96:notes"/>
          <p:cNvSpPr txBox="1"/>
          <p:nvPr>
            <p:ph idx="1" type="body"/>
          </p:nvPr>
        </p:nvSpPr>
        <p:spPr>
          <a:xfrm>
            <a:off x="1343660" y="3601403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ea235fe3f8_1_104:notes"/>
          <p:cNvSpPr txBox="1"/>
          <p:nvPr>
            <p:ph idx="1" type="body"/>
          </p:nvPr>
        </p:nvSpPr>
        <p:spPr>
          <a:xfrm>
            <a:off x="1343660" y="3601403"/>
            <a:ext cx="107493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g1ea235fe3f8_1_104:notes"/>
          <p:cNvSpPr/>
          <p:nvPr>
            <p:ph idx="2" type="sldImg"/>
          </p:nvPr>
        </p:nvSpPr>
        <p:spPr>
          <a:xfrm>
            <a:off x="765234" y="568642"/>
            <a:ext cx="119061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ea235fe3f8_1_127:notes"/>
          <p:cNvSpPr/>
          <p:nvPr>
            <p:ph idx="2" type="sldImg"/>
          </p:nvPr>
        </p:nvSpPr>
        <p:spPr>
          <a:xfrm>
            <a:off x="765821" y="568642"/>
            <a:ext cx="119061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ea235fe3f8_1_127:notes"/>
          <p:cNvSpPr txBox="1"/>
          <p:nvPr>
            <p:ph idx="1" type="body"/>
          </p:nvPr>
        </p:nvSpPr>
        <p:spPr>
          <a:xfrm>
            <a:off x="1343660" y="3601403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a235fe3f8_0_23:notes"/>
          <p:cNvSpPr/>
          <p:nvPr>
            <p:ph idx="2" type="sldImg"/>
          </p:nvPr>
        </p:nvSpPr>
        <p:spPr>
          <a:xfrm>
            <a:off x="765821" y="568642"/>
            <a:ext cx="119061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a235fe3f8_0_23:notes"/>
          <p:cNvSpPr txBox="1"/>
          <p:nvPr>
            <p:ph idx="1" type="body"/>
          </p:nvPr>
        </p:nvSpPr>
        <p:spPr>
          <a:xfrm>
            <a:off x="1343660" y="3601403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a235fe3f8_0_37:notes"/>
          <p:cNvSpPr txBox="1"/>
          <p:nvPr>
            <p:ph idx="1" type="body"/>
          </p:nvPr>
        </p:nvSpPr>
        <p:spPr>
          <a:xfrm>
            <a:off x="1343660" y="3601403"/>
            <a:ext cx="107493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1ea235fe3f8_0_37:notes"/>
          <p:cNvSpPr/>
          <p:nvPr>
            <p:ph idx="2" type="sldImg"/>
          </p:nvPr>
        </p:nvSpPr>
        <p:spPr>
          <a:xfrm>
            <a:off x="765234" y="568642"/>
            <a:ext cx="119061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a235fe3f8_0_118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1ea235fe3f8_0_118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01aa8c7c0_0_421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/>
              <a:t>Nota:</a:t>
            </a:r>
            <a:r>
              <a:rPr lang="en-US"/>
              <a:t> usar para recordar los temas vistos en la clase anterior y establecer un puente con los temas que se abordarán en esta clase. </a:t>
            </a:r>
            <a:endParaRPr/>
          </a:p>
        </p:txBody>
      </p:sp>
      <p:sp>
        <p:nvSpPr>
          <p:cNvPr id="151" name="Google Shape;151;g1e01aa8c7c0_0_421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52d04a384_0_2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2752d04a384_0_2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8835d2458_0_147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Son los objeivos de la clase. </a:t>
            </a:r>
            <a:endParaRPr/>
          </a:p>
        </p:txBody>
      </p:sp>
      <p:sp>
        <p:nvSpPr>
          <p:cNvPr id="175" name="Google Shape;175;g228835d2458_0_147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8835d2458_0_497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8835d2458_0_497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Pensar juegos disparadores, o preguntas disparadoras para introducir el tema de la clase.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899426" y="678423"/>
            <a:ext cx="36378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900">
                <a:solidFill>
                  <a:srgbClr val="5EBEE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568444" y="7051167"/>
            <a:ext cx="42996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71830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9674352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E vertical">
  <p:cSld name="BASE vertic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 flipH="1">
            <a:off x="-92" y="-184"/>
            <a:ext cx="3915900" cy="758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34475" lIns="134475" spcFirstLastPara="1" rIns="134475" wrap="square" tIns="134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12449806" y="6873927"/>
            <a:ext cx="8064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4475" lIns="134475" spcFirstLastPara="1" rIns="134475" wrap="square" tIns="1344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1"/>
          <p:cNvSpPr txBox="1"/>
          <p:nvPr>
            <p:ph idx="1" type="subTitle"/>
          </p:nvPr>
        </p:nvSpPr>
        <p:spPr>
          <a:xfrm>
            <a:off x="4536287" y="707604"/>
            <a:ext cx="59442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Encode Sans Condensed Thin"/>
              <a:buNone/>
              <a:defRPr b="0" i="0" sz="2100" u="none" cap="none" strike="noStrike">
                <a:solidFill>
                  <a:srgbClr val="37BB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4536287" y="1790773"/>
            <a:ext cx="8206500" cy="47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>
            <a:lvl1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BBED"/>
              </a:buClr>
              <a:buSzPts val="2800"/>
              <a:buFont typeface="Noto Sans Symbols"/>
              <a:buChar char="▪"/>
              <a:defRPr b="0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○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■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○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■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○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Clr>
                <a:srgbClr val="000000"/>
              </a:buClr>
              <a:buSzPts val="2100"/>
              <a:buFont typeface="Arial"/>
              <a:buChar char="■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240"/>
            <a:ext cx="3394512" cy="16896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1"/>
          <p:cNvCxnSpPr/>
          <p:nvPr/>
        </p:nvCxnSpPr>
        <p:spPr>
          <a:xfrm rot="10800000">
            <a:off x="437278" y="3720302"/>
            <a:ext cx="2282700" cy="0"/>
          </a:xfrm>
          <a:prstGeom prst="straightConnector1">
            <a:avLst/>
          </a:prstGeom>
          <a:noFill/>
          <a:ln cap="flat" cmpd="sng" w="9525">
            <a:solidFill>
              <a:srgbClr val="3A49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1"/>
          <p:cNvSpPr txBox="1"/>
          <p:nvPr>
            <p:ph idx="3" type="body"/>
          </p:nvPr>
        </p:nvSpPr>
        <p:spPr>
          <a:xfrm>
            <a:off x="414949" y="3946857"/>
            <a:ext cx="32625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7225" lIns="134475" spcFirstLastPara="1" rIns="134475" wrap="square" tIns="672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C8D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type="title"/>
          </p:nvPr>
        </p:nvSpPr>
        <p:spPr>
          <a:xfrm>
            <a:off x="404281" y="2363887"/>
            <a:ext cx="35118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Encode Sans"/>
              <a:buNone/>
              <a:defRPr b="1" i="0" sz="3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899426" y="678423"/>
            <a:ext cx="36378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900">
                <a:solidFill>
                  <a:srgbClr val="5EBEE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584112" y="1469383"/>
            <a:ext cx="122685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568444" y="7051167"/>
            <a:ext cx="42996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71830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9674352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ctrTitle"/>
          </p:nvPr>
        </p:nvSpPr>
        <p:spPr>
          <a:xfrm>
            <a:off x="1007745" y="2350389"/>
            <a:ext cx="114210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2015490" y="4245864"/>
            <a:ext cx="9405600" cy="18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568444" y="7051167"/>
            <a:ext cx="42996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71830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9674352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899426" y="678423"/>
            <a:ext cx="36378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900">
                <a:solidFill>
                  <a:srgbClr val="5EBEE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671830" y="1743837"/>
            <a:ext cx="5844900" cy="5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6919849" y="1743837"/>
            <a:ext cx="5844900" cy="5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568444" y="7051167"/>
            <a:ext cx="42996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71830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9674352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568444" y="7051167"/>
            <a:ext cx="42996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71830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9674352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458026" y="656000"/>
            <a:ext cx="12520500" cy="844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458026" y="1698834"/>
            <a:ext cx="12520500" cy="50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12449806" y="6873927"/>
            <a:ext cx="8064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12449806" y="6873927"/>
            <a:ext cx="8064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ctrTitle"/>
          </p:nvPr>
        </p:nvSpPr>
        <p:spPr>
          <a:xfrm>
            <a:off x="458038" y="1097559"/>
            <a:ext cx="12520500" cy="30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458026" y="4177710"/>
            <a:ext cx="12520500" cy="11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12449806" y="6873927"/>
            <a:ext cx="8064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átula - separador">
  <p:cSld name="Separado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436601" cy="755809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title"/>
          </p:nvPr>
        </p:nvSpPr>
        <p:spPr>
          <a:xfrm>
            <a:off x="3314951" y="3058500"/>
            <a:ext cx="868980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67225" lIns="134475" spcFirstLastPara="1" rIns="134475" wrap="square" tIns="672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1" i="0" sz="8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314949" y="5537377"/>
            <a:ext cx="9570900" cy="2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7225" lIns="134475" spcFirstLastPara="1" rIns="134475" wrap="square" tIns="672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3314951" y="4523398"/>
            <a:ext cx="123906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7225" lIns="134475" spcFirstLastPara="1" rIns="134475" wrap="square" tIns="672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1" i="0" sz="4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388">
          <p15:clr>
            <a:srgbClr val="FBAE40"/>
          </p15:clr>
        </p15:guide>
        <p15:guide id="2" pos="42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899426" y="678423"/>
            <a:ext cx="36378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900" u="none" cap="none" strike="noStrike">
                <a:solidFill>
                  <a:srgbClr val="5EBEE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4112" y="1469383"/>
            <a:ext cx="122685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568444" y="7051167"/>
            <a:ext cx="42996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71830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674352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9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29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Relationship Id="rId4" Type="http://schemas.openxmlformats.org/officeDocument/2006/relationships/image" Target="../media/image9.png"/><Relationship Id="rId9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29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9.png"/><Relationship Id="rId10" Type="http://schemas.openxmlformats.org/officeDocument/2006/relationships/image" Target="../media/image6.png"/><Relationship Id="rId9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29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29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/>
        </p:nvSpPr>
        <p:spPr>
          <a:xfrm>
            <a:off x="2544850" y="2618300"/>
            <a:ext cx="8346900" cy="24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Recibe una cálida: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¡Bienvenida!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Te estábamos esperando 😁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8" name="Google Shape;68;p12"/>
          <p:cNvCxnSpPr/>
          <p:nvPr/>
        </p:nvCxnSpPr>
        <p:spPr>
          <a:xfrm>
            <a:off x="3469475" y="4390375"/>
            <a:ext cx="6899400" cy="0"/>
          </a:xfrm>
          <a:prstGeom prst="straightConnector1">
            <a:avLst/>
          </a:prstGeom>
          <a:noFill/>
          <a:ln cap="flat" cmpd="sng" w="19050">
            <a:solidFill>
              <a:srgbClr val="5EBEE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" name="Google Shape;69;p12"/>
          <p:cNvGrpSpPr/>
          <p:nvPr/>
        </p:nvGrpSpPr>
        <p:grpSpPr>
          <a:xfrm>
            <a:off x="8842998" y="4707473"/>
            <a:ext cx="292645" cy="284928"/>
            <a:chOff x="2797873" y="624854"/>
            <a:chExt cx="193843" cy="193842"/>
          </a:xfrm>
        </p:grpSpPr>
        <p:sp>
          <p:nvSpPr>
            <p:cNvPr id="70" name="Google Shape;70;p12"/>
            <p:cNvSpPr/>
            <p:nvPr/>
          </p:nvSpPr>
          <p:spPr>
            <a:xfrm>
              <a:off x="2797873" y="705536"/>
              <a:ext cx="76151" cy="29532"/>
            </a:xfrm>
            <a:custGeom>
              <a:rect b="b" l="l" r="r" t="t"/>
              <a:pathLst>
                <a:path extrusionOk="0" h="29532" w="76151">
                  <a:moveTo>
                    <a:pt x="62592" y="1228"/>
                  </a:moveTo>
                  <a:lnTo>
                    <a:pt x="49898" y="909"/>
                  </a:lnTo>
                  <a:lnTo>
                    <a:pt x="37203" y="590"/>
                  </a:lnTo>
                  <a:lnTo>
                    <a:pt x="24507" y="273"/>
                  </a:lnTo>
                  <a:lnTo>
                    <a:pt x="13557" y="0"/>
                  </a:lnTo>
                  <a:lnTo>
                    <a:pt x="2737" y="4867"/>
                  </a:lnTo>
                  <a:lnTo>
                    <a:pt x="0" y="15666"/>
                  </a:lnTo>
                  <a:lnTo>
                    <a:pt x="5344" y="25566"/>
                  </a:lnTo>
                  <a:lnTo>
                    <a:pt x="13557" y="28300"/>
                  </a:lnTo>
                  <a:lnTo>
                    <a:pt x="26256" y="28619"/>
                  </a:lnTo>
                  <a:lnTo>
                    <a:pt x="38952" y="28938"/>
                  </a:lnTo>
                  <a:lnTo>
                    <a:pt x="51647" y="29257"/>
                  </a:lnTo>
                  <a:lnTo>
                    <a:pt x="62592" y="29532"/>
                  </a:lnTo>
                  <a:lnTo>
                    <a:pt x="73413" y="24663"/>
                  </a:lnTo>
                  <a:lnTo>
                    <a:pt x="76151" y="13864"/>
                  </a:lnTo>
                  <a:lnTo>
                    <a:pt x="70808" y="3963"/>
                  </a:lnTo>
                  <a:lnTo>
                    <a:pt x="62592" y="1228"/>
                  </a:lnTo>
                  <a:close/>
                </a:path>
              </a:pathLst>
            </a:custGeom>
            <a:solidFill>
              <a:srgbClr val="5EBE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2915567" y="708484"/>
              <a:ext cx="76149" cy="29532"/>
            </a:xfrm>
            <a:custGeom>
              <a:rect b="b" l="l" r="r" t="t"/>
              <a:pathLst>
                <a:path extrusionOk="0" h="29532" w="76149">
                  <a:moveTo>
                    <a:pt x="62592" y="1228"/>
                  </a:moveTo>
                  <a:lnTo>
                    <a:pt x="49895" y="909"/>
                  </a:lnTo>
                  <a:lnTo>
                    <a:pt x="37198" y="590"/>
                  </a:lnTo>
                  <a:lnTo>
                    <a:pt x="24503" y="273"/>
                  </a:lnTo>
                  <a:lnTo>
                    <a:pt x="13557" y="0"/>
                  </a:lnTo>
                  <a:lnTo>
                    <a:pt x="2737" y="4867"/>
                  </a:lnTo>
                  <a:lnTo>
                    <a:pt x="0" y="15666"/>
                  </a:lnTo>
                  <a:lnTo>
                    <a:pt x="5342" y="25568"/>
                  </a:lnTo>
                  <a:lnTo>
                    <a:pt x="13557" y="28304"/>
                  </a:lnTo>
                  <a:lnTo>
                    <a:pt x="26252" y="28621"/>
                  </a:lnTo>
                  <a:lnTo>
                    <a:pt x="38947" y="28938"/>
                  </a:lnTo>
                  <a:lnTo>
                    <a:pt x="51644" y="29257"/>
                  </a:lnTo>
                  <a:lnTo>
                    <a:pt x="62592" y="29532"/>
                  </a:lnTo>
                  <a:lnTo>
                    <a:pt x="73413" y="24662"/>
                  </a:lnTo>
                  <a:lnTo>
                    <a:pt x="76149" y="13861"/>
                  </a:lnTo>
                  <a:lnTo>
                    <a:pt x="70804" y="3960"/>
                  </a:lnTo>
                  <a:lnTo>
                    <a:pt x="62592" y="1228"/>
                  </a:lnTo>
                  <a:close/>
                </a:path>
              </a:pathLst>
            </a:custGeom>
            <a:solidFill>
              <a:srgbClr val="5EBE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2881505" y="624854"/>
              <a:ext cx="29532" cy="76151"/>
            </a:xfrm>
            <a:custGeom>
              <a:rect b="b" l="l" r="r" t="t"/>
              <a:pathLst>
                <a:path extrusionOk="0" h="76151" w="29532">
                  <a:moveTo>
                    <a:pt x="4867" y="73413"/>
                  </a:moveTo>
                  <a:lnTo>
                    <a:pt x="15666" y="76151"/>
                  </a:lnTo>
                  <a:lnTo>
                    <a:pt x="25568" y="70808"/>
                  </a:lnTo>
                  <a:lnTo>
                    <a:pt x="28304" y="62593"/>
                  </a:lnTo>
                  <a:lnTo>
                    <a:pt x="28622" y="49896"/>
                  </a:lnTo>
                  <a:lnTo>
                    <a:pt x="28940" y="37198"/>
                  </a:lnTo>
                  <a:lnTo>
                    <a:pt x="29259" y="24502"/>
                  </a:lnTo>
                  <a:lnTo>
                    <a:pt x="29532" y="13558"/>
                  </a:lnTo>
                  <a:lnTo>
                    <a:pt x="24660" y="2736"/>
                  </a:lnTo>
                  <a:lnTo>
                    <a:pt x="13860" y="0"/>
                  </a:lnTo>
                  <a:lnTo>
                    <a:pt x="3960" y="5346"/>
                  </a:lnTo>
                  <a:lnTo>
                    <a:pt x="1228" y="13558"/>
                  </a:lnTo>
                  <a:lnTo>
                    <a:pt x="910" y="26251"/>
                  </a:lnTo>
                  <a:lnTo>
                    <a:pt x="592" y="38947"/>
                  </a:lnTo>
                  <a:lnTo>
                    <a:pt x="273" y="51645"/>
                  </a:lnTo>
                  <a:lnTo>
                    <a:pt x="0" y="62593"/>
                  </a:lnTo>
                  <a:lnTo>
                    <a:pt x="4867" y="73413"/>
                  </a:lnTo>
                  <a:close/>
                </a:path>
              </a:pathLst>
            </a:custGeom>
            <a:solidFill>
              <a:srgbClr val="5EBE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2878555" y="742544"/>
              <a:ext cx="29528" cy="76152"/>
            </a:xfrm>
            <a:custGeom>
              <a:rect b="b" l="l" r="r" t="t"/>
              <a:pathLst>
                <a:path extrusionOk="0" h="76152" w="29528">
                  <a:moveTo>
                    <a:pt x="28304" y="62594"/>
                  </a:moveTo>
                  <a:lnTo>
                    <a:pt x="28621" y="49898"/>
                  </a:lnTo>
                  <a:lnTo>
                    <a:pt x="28938" y="37202"/>
                  </a:lnTo>
                  <a:lnTo>
                    <a:pt x="29255" y="24506"/>
                  </a:lnTo>
                  <a:lnTo>
                    <a:pt x="29528" y="13555"/>
                  </a:lnTo>
                  <a:lnTo>
                    <a:pt x="24661" y="2736"/>
                  </a:lnTo>
                  <a:lnTo>
                    <a:pt x="13863" y="0"/>
                  </a:lnTo>
                  <a:lnTo>
                    <a:pt x="3963" y="5344"/>
                  </a:lnTo>
                  <a:lnTo>
                    <a:pt x="1228" y="13555"/>
                  </a:lnTo>
                  <a:lnTo>
                    <a:pt x="909" y="26251"/>
                  </a:lnTo>
                  <a:lnTo>
                    <a:pt x="590" y="38947"/>
                  </a:lnTo>
                  <a:lnTo>
                    <a:pt x="273" y="51643"/>
                  </a:lnTo>
                  <a:lnTo>
                    <a:pt x="0" y="62594"/>
                  </a:lnTo>
                  <a:lnTo>
                    <a:pt x="4870" y="73415"/>
                  </a:lnTo>
                  <a:lnTo>
                    <a:pt x="15671" y="76152"/>
                  </a:lnTo>
                  <a:lnTo>
                    <a:pt x="25572" y="70806"/>
                  </a:lnTo>
                  <a:lnTo>
                    <a:pt x="28304" y="62594"/>
                  </a:lnTo>
                  <a:close/>
                </a:path>
              </a:pathLst>
            </a:custGeom>
            <a:solidFill>
              <a:srgbClr val="5EBE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2"/>
          <p:cNvSpPr/>
          <p:nvPr/>
        </p:nvSpPr>
        <p:spPr>
          <a:xfrm>
            <a:off x="5074125" y="2313491"/>
            <a:ext cx="232813" cy="232813"/>
          </a:xfrm>
          <a:custGeom>
            <a:rect b="b" l="l" r="r" t="t"/>
            <a:pathLst>
              <a:path extrusionOk="0" h="232813" w="232813">
                <a:moveTo>
                  <a:pt x="912" y="131051"/>
                </a:moveTo>
                <a:lnTo>
                  <a:pt x="3575" y="145150"/>
                </a:lnTo>
                <a:lnTo>
                  <a:pt x="7879" y="158595"/>
                </a:lnTo>
                <a:lnTo>
                  <a:pt x="13714" y="171274"/>
                </a:lnTo>
                <a:lnTo>
                  <a:pt x="20970" y="183078"/>
                </a:lnTo>
                <a:lnTo>
                  <a:pt x="20423" y="127526"/>
                </a:lnTo>
                <a:lnTo>
                  <a:pt x="19788" y="116406"/>
                </a:lnTo>
                <a:lnTo>
                  <a:pt x="20884" y="101835"/>
                </a:lnTo>
                <a:lnTo>
                  <a:pt x="24066" y="87940"/>
                </a:lnTo>
                <a:lnTo>
                  <a:pt x="29172" y="74882"/>
                </a:lnTo>
                <a:lnTo>
                  <a:pt x="36042" y="62821"/>
                </a:lnTo>
                <a:lnTo>
                  <a:pt x="44515" y="51919"/>
                </a:lnTo>
                <a:lnTo>
                  <a:pt x="54430" y="42337"/>
                </a:lnTo>
                <a:lnTo>
                  <a:pt x="65626" y="34235"/>
                </a:lnTo>
                <a:lnTo>
                  <a:pt x="77942" y="27775"/>
                </a:lnTo>
                <a:lnTo>
                  <a:pt x="91217" y="23117"/>
                </a:lnTo>
                <a:lnTo>
                  <a:pt x="105290" y="20423"/>
                </a:lnTo>
                <a:lnTo>
                  <a:pt x="116406" y="19788"/>
                </a:lnTo>
                <a:lnTo>
                  <a:pt x="130978" y="20884"/>
                </a:lnTo>
                <a:lnTo>
                  <a:pt x="144874" y="24066"/>
                </a:lnTo>
                <a:lnTo>
                  <a:pt x="157933" y="29173"/>
                </a:lnTo>
                <a:lnTo>
                  <a:pt x="169994" y="36043"/>
                </a:lnTo>
                <a:lnTo>
                  <a:pt x="180895" y="44517"/>
                </a:lnTo>
                <a:lnTo>
                  <a:pt x="190477" y="54432"/>
                </a:lnTo>
                <a:lnTo>
                  <a:pt x="198579" y="65628"/>
                </a:lnTo>
                <a:lnTo>
                  <a:pt x="205038" y="77943"/>
                </a:lnTo>
                <a:lnTo>
                  <a:pt x="209696" y="91218"/>
                </a:lnTo>
                <a:lnTo>
                  <a:pt x="212390" y="105291"/>
                </a:lnTo>
                <a:lnTo>
                  <a:pt x="213025" y="116406"/>
                </a:lnTo>
                <a:lnTo>
                  <a:pt x="211929" y="130978"/>
                </a:lnTo>
                <a:lnTo>
                  <a:pt x="208747" y="144874"/>
                </a:lnTo>
                <a:lnTo>
                  <a:pt x="203641" y="157933"/>
                </a:lnTo>
                <a:lnTo>
                  <a:pt x="196771" y="169994"/>
                </a:lnTo>
                <a:lnTo>
                  <a:pt x="188298" y="180896"/>
                </a:lnTo>
                <a:lnTo>
                  <a:pt x="178384" y="190479"/>
                </a:lnTo>
                <a:lnTo>
                  <a:pt x="167189" y="198581"/>
                </a:lnTo>
                <a:lnTo>
                  <a:pt x="154873" y="205041"/>
                </a:lnTo>
                <a:lnTo>
                  <a:pt x="141599" y="209699"/>
                </a:lnTo>
                <a:lnTo>
                  <a:pt x="127525" y="212393"/>
                </a:lnTo>
                <a:lnTo>
                  <a:pt x="116406" y="213029"/>
                </a:lnTo>
                <a:lnTo>
                  <a:pt x="101835" y="211933"/>
                </a:lnTo>
                <a:lnTo>
                  <a:pt x="87939" y="208751"/>
                </a:lnTo>
                <a:lnTo>
                  <a:pt x="74881" y="203644"/>
                </a:lnTo>
                <a:lnTo>
                  <a:pt x="62820" y="196774"/>
                </a:lnTo>
                <a:lnTo>
                  <a:pt x="51918" y="188301"/>
                </a:lnTo>
                <a:lnTo>
                  <a:pt x="42336" y="178386"/>
                </a:lnTo>
                <a:lnTo>
                  <a:pt x="34235" y="167190"/>
                </a:lnTo>
                <a:lnTo>
                  <a:pt x="27775" y="154874"/>
                </a:lnTo>
                <a:lnTo>
                  <a:pt x="29537" y="193897"/>
                </a:lnTo>
                <a:lnTo>
                  <a:pt x="39305" y="203622"/>
                </a:lnTo>
                <a:lnTo>
                  <a:pt x="50163" y="212141"/>
                </a:lnTo>
                <a:lnTo>
                  <a:pt x="62002" y="219345"/>
                </a:lnTo>
                <a:lnTo>
                  <a:pt x="74712" y="225124"/>
                </a:lnTo>
                <a:lnTo>
                  <a:pt x="88182" y="229368"/>
                </a:lnTo>
                <a:lnTo>
                  <a:pt x="102303" y="231968"/>
                </a:lnTo>
                <a:lnTo>
                  <a:pt x="116406" y="232813"/>
                </a:lnTo>
                <a:lnTo>
                  <a:pt x="131049" y="231901"/>
                </a:lnTo>
                <a:lnTo>
                  <a:pt x="145148" y="229238"/>
                </a:lnTo>
                <a:lnTo>
                  <a:pt x="158591" y="224935"/>
                </a:lnTo>
                <a:lnTo>
                  <a:pt x="171270" y="219100"/>
                </a:lnTo>
                <a:lnTo>
                  <a:pt x="183075" y="211845"/>
                </a:lnTo>
                <a:lnTo>
                  <a:pt x="193894" y="203278"/>
                </a:lnTo>
                <a:lnTo>
                  <a:pt x="203619" y="193511"/>
                </a:lnTo>
                <a:lnTo>
                  <a:pt x="212138" y="182653"/>
                </a:lnTo>
                <a:lnTo>
                  <a:pt x="219343" y="170814"/>
                </a:lnTo>
                <a:lnTo>
                  <a:pt x="225123" y="158104"/>
                </a:lnTo>
                <a:lnTo>
                  <a:pt x="229368" y="144633"/>
                </a:lnTo>
                <a:lnTo>
                  <a:pt x="231967" y="130511"/>
                </a:lnTo>
                <a:lnTo>
                  <a:pt x="232813" y="116406"/>
                </a:lnTo>
                <a:lnTo>
                  <a:pt x="231901" y="101763"/>
                </a:lnTo>
                <a:lnTo>
                  <a:pt x="229238" y="87664"/>
                </a:lnTo>
                <a:lnTo>
                  <a:pt x="224933" y="74220"/>
                </a:lnTo>
                <a:lnTo>
                  <a:pt x="219098" y="61541"/>
                </a:lnTo>
                <a:lnTo>
                  <a:pt x="211842" y="49736"/>
                </a:lnTo>
                <a:lnTo>
                  <a:pt x="203275" y="38917"/>
                </a:lnTo>
                <a:lnTo>
                  <a:pt x="193508" y="29193"/>
                </a:lnTo>
                <a:lnTo>
                  <a:pt x="182649" y="20673"/>
                </a:lnTo>
                <a:lnTo>
                  <a:pt x="170810" y="13469"/>
                </a:lnTo>
                <a:lnTo>
                  <a:pt x="158101" y="7689"/>
                </a:lnTo>
                <a:lnTo>
                  <a:pt x="144630" y="3445"/>
                </a:lnTo>
                <a:lnTo>
                  <a:pt x="130510" y="845"/>
                </a:lnTo>
                <a:lnTo>
                  <a:pt x="116406" y="0"/>
                </a:lnTo>
                <a:lnTo>
                  <a:pt x="101763" y="912"/>
                </a:lnTo>
                <a:lnTo>
                  <a:pt x="87665" y="3575"/>
                </a:lnTo>
                <a:lnTo>
                  <a:pt x="74221" y="7879"/>
                </a:lnTo>
                <a:lnTo>
                  <a:pt x="61542" y="13714"/>
                </a:lnTo>
                <a:lnTo>
                  <a:pt x="49738" y="20969"/>
                </a:lnTo>
                <a:lnTo>
                  <a:pt x="38919" y="29536"/>
                </a:lnTo>
                <a:lnTo>
                  <a:pt x="29194" y="39303"/>
                </a:lnTo>
                <a:lnTo>
                  <a:pt x="20674" y="50162"/>
                </a:lnTo>
                <a:lnTo>
                  <a:pt x="13469" y="62001"/>
                </a:lnTo>
                <a:lnTo>
                  <a:pt x="7690" y="74710"/>
                </a:lnTo>
                <a:lnTo>
                  <a:pt x="3445" y="88181"/>
                </a:lnTo>
                <a:lnTo>
                  <a:pt x="845" y="102302"/>
                </a:lnTo>
                <a:lnTo>
                  <a:pt x="0" y="116406"/>
                </a:lnTo>
                <a:lnTo>
                  <a:pt x="912" y="131051"/>
                </a:lnTo>
                <a:close/>
              </a:path>
            </a:pathLst>
          </a:custGeom>
          <a:solidFill>
            <a:srgbClr val="52C0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914400" y="1599475"/>
            <a:ext cx="194400" cy="19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2"/>
          <p:cNvSpPr txBox="1"/>
          <p:nvPr/>
        </p:nvSpPr>
        <p:spPr>
          <a:xfrm>
            <a:off x="1199025" y="1519675"/>
            <a:ext cx="214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Clase grabada</a:t>
            </a:r>
            <a:endParaRPr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/>
        </p:nvSpPr>
        <p:spPr>
          <a:xfrm>
            <a:off x="3237223" y="2786074"/>
            <a:ext cx="1414200" cy="12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4436767" y="4627819"/>
            <a:ext cx="9077700" cy="17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34475" lIns="134475" spcFirstLastPara="1" rIns="134475" wrap="square" tIns="13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 txBox="1"/>
          <p:nvPr/>
        </p:nvSpPr>
        <p:spPr>
          <a:xfrm>
            <a:off x="5563978" y="1795474"/>
            <a:ext cx="7316100" cy="12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Paradigma de Orientación a Objetos</a:t>
            </a:r>
            <a:endParaRPr b="1" sz="7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9656" y="6448263"/>
            <a:ext cx="2370580" cy="913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1"/>
          <p:cNvPicPr preferRelativeResize="0"/>
          <p:nvPr/>
        </p:nvPicPr>
        <p:blipFill rotWithShape="1">
          <a:blip r:embed="rId5">
            <a:alphaModFix/>
          </a:blip>
          <a:srcRect b="0" l="826" r="826" t="0"/>
          <a:stretch/>
        </p:blipFill>
        <p:spPr>
          <a:xfrm>
            <a:off x="10662848" y="6492402"/>
            <a:ext cx="2127667" cy="780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1"/>
          <p:cNvPicPr preferRelativeResize="0"/>
          <p:nvPr/>
        </p:nvPicPr>
        <p:blipFill rotWithShape="1">
          <a:blip r:embed="rId6">
            <a:alphaModFix/>
          </a:blip>
          <a:srcRect b="32031" l="0" r="0" t="32034"/>
          <a:stretch/>
        </p:blipFill>
        <p:spPr>
          <a:xfrm>
            <a:off x="5935233" y="6641416"/>
            <a:ext cx="2271836" cy="818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/>
        </p:nvSpPr>
        <p:spPr>
          <a:xfrm>
            <a:off x="914400" y="710000"/>
            <a:ext cx="10608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El Paradigma de Orientación a Objetos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914425" y="2106000"/>
            <a:ext cx="106086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¿Qué es un Paradigma de programación?</a:t>
            </a:r>
            <a:r>
              <a:rPr lang="en-US" sz="2000">
                <a:latin typeface="Muli"/>
                <a:ea typeface="Muli"/>
                <a:cs typeface="Muli"/>
                <a:sym typeface="Muli"/>
              </a:rPr>
              <a:t>: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Es una manera o estilo de programación. Existen diferentes formas de diseñar un programa y varios modos de trabajar para obtener los resultados que necesitan los programadores. 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La Programación Orientada a Objetos (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POO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) es un paradigma que modela elementos del mundo real como objetos que tienen propiedades y comportamientos. Esto permite representar entidades y sus características para crear programas más intuitivos.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También permite organizar el código en módulos o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clases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reutilizables, y sus respectivas instancias y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objetos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lo que facilita la creación y mantenimiento de programas complejos.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/>
        </p:nvSpPr>
        <p:spPr>
          <a:xfrm>
            <a:off x="914400" y="2703300"/>
            <a:ext cx="7013100" cy="23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La Programación Orientada a objetos permite que el código sea reutilizable, organizado y fácil de mantener.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Sigue el principio de desarrollo de software utilizado por muchos programadores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DRY (Don’t Repeat Yourself)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para evitar duplicar el código y crear de esta manera programas eficientes.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24" name="Google Shape;2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3575" y="2622263"/>
            <a:ext cx="4984225" cy="3129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5" name="Google Shape;225;p23"/>
          <p:cNvSpPr txBox="1"/>
          <p:nvPr/>
        </p:nvSpPr>
        <p:spPr>
          <a:xfrm>
            <a:off x="914400" y="710000"/>
            <a:ext cx="7492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El Paradigma de Orientación a Objetos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/>
        </p:nvSpPr>
        <p:spPr>
          <a:xfrm>
            <a:off x="861950" y="1243450"/>
            <a:ext cx="10991400" cy="51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Son las plantillas o moldes que utilizaremos para crear objetos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 Definen las propiedades y comportamientos que los objetos de esa clase tendrán. Entonces, una clase es una especie prototipo de objetos: define los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atributos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que componen ese tipo de objetos y los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métodos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que pueden emplearse para trabajar con esos objetos.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En su forma más simple, una clase se define por la palabra reservada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class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seguida del nombre de la clase. El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nombre de la clase debe empezar por mayúscula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 Si el nombre es compuesto, cada palabra debe empezar por mayúscula.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La definición de la clase se pone entre las llaves de apertura y cierre.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public class NombreClase {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// atributos ;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// constructores ; 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// métodos propios ;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}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914400" y="176600"/>
            <a:ext cx="7492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Clases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/>
        </p:nvSpPr>
        <p:spPr>
          <a:xfrm>
            <a:off x="861950" y="938650"/>
            <a:ext cx="10991400" cy="26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Son instancias específicas de una clase.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Se crean a partir de la clase y tienen su propio estado y comportamiento.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Char char="●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Estado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: viene dado por sus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atributos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que almacenan los datos del objeto. Por ejemplo, el color y marca de un coche.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Char char="●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Comportamiento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: viene dado por sus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métodos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que son las operaciones que puede realizar el objeto. Por ejemplo, el coche puede frenar y acelerar.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914400" y="176600"/>
            <a:ext cx="7492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Objetos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38" name="Google Shape;2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3973" y="3651825"/>
            <a:ext cx="4089675" cy="25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/>
        </p:nvSpPr>
        <p:spPr>
          <a:xfrm>
            <a:off x="861950" y="1319650"/>
            <a:ext cx="6928800" cy="51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Los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atributos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son características comunes a todos los objetos.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El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estado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 información de un objeto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se almacena en atributos.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Los atributos pueden ser de tipos primitivos de Java o del tipo de otros objetos.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La declaración de un atributo de un objeto tiene la siguiente forma: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&lt;tipo de dato&gt; &lt;nombre del atributo&gt; ;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&lt;tipo&gt;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: indica la clase a la que pertenece el atributo definido.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&lt;nombre&gt;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: puede ser cualquier identificador válido y denomina el atributo que está siendo declarado.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914400" y="252800"/>
            <a:ext cx="895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Estado de un objeto: Atributos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45" name="Google Shape;2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9175" y="2430338"/>
            <a:ext cx="4506475" cy="27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/>
        </p:nvSpPr>
        <p:spPr>
          <a:xfrm>
            <a:off x="2435750" y="269725"/>
            <a:ext cx="7832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LIVE CODING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2508400" y="927525"/>
            <a:ext cx="253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en vivo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7"/>
          <p:cNvSpPr txBox="1"/>
          <p:nvPr/>
        </p:nvSpPr>
        <p:spPr>
          <a:xfrm>
            <a:off x="861950" y="3419800"/>
            <a:ext cx="113031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i="1" lang="en-US" sz="3000">
                <a:latin typeface="Calibri"/>
                <a:ea typeface="Calibri"/>
                <a:cs typeface="Calibri"/>
                <a:sym typeface="Calibri"/>
              </a:rPr>
              <a:t>Atributos de la clase Billetera: </a:t>
            </a:r>
            <a:endParaRPr i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latin typeface="Calibri"/>
                <a:ea typeface="Calibri"/>
                <a:cs typeface="Calibri"/>
                <a:sym typeface="Calibri"/>
              </a:rPr>
              <a:t>-Número de tarjeta (int)</a:t>
            </a:r>
            <a:endParaRPr i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latin typeface="Calibri"/>
                <a:ea typeface="Calibri"/>
                <a:cs typeface="Calibri"/>
                <a:sym typeface="Calibri"/>
              </a:rPr>
              <a:t>-Titular (String)</a:t>
            </a:r>
            <a:endParaRPr i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latin typeface="Calibri"/>
                <a:ea typeface="Calibri"/>
                <a:cs typeface="Calibri"/>
                <a:sym typeface="Calibri"/>
              </a:rPr>
              <a:t>-Saldo (double)</a:t>
            </a:r>
            <a:endParaRPr i="1"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i="1" lang="en-US" sz="3000">
                <a:latin typeface="Calibri"/>
                <a:ea typeface="Calibri"/>
                <a:cs typeface="Calibri"/>
                <a:sym typeface="Calibri"/>
              </a:rPr>
              <a:t>Crear un objeto billetera1 y asignar</a:t>
            </a:r>
            <a:r>
              <a:rPr i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</a:t>
            </a:r>
            <a:r>
              <a:rPr i="1" lang="en-US" sz="3000">
                <a:latin typeface="Calibri"/>
                <a:ea typeface="Calibri"/>
                <a:cs typeface="Calibri"/>
                <a:sym typeface="Calibri"/>
              </a:rPr>
              <a:t> valores a estos atributos.</a:t>
            </a:r>
            <a:endParaRPr i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861950" y="2057800"/>
            <a:ext cx="107778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Billetera Virtual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a crear una Wallet desde el comienzo!</a:t>
            </a:r>
            <a:endParaRPr i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861950" y="6419800"/>
            <a:ext cx="1077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3000">
                <a:solidFill>
                  <a:schemeClr val="dk1"/>
                </a:solidFill>
                <a:highlight>
                  <a:srgbClr val="C9C9C9"/>
                </a:highlight>
                <a:latin typeface="Calibri"/>
                <a:ea typeface="Calibri"/>
                <a:cs typeface="Calibri"/>
                <a:sym typeface="Calibri"/>
              </a:rPr>
              <a:t>Tiempo: 25 minutos</a:t>
            </a:r>
            <a:endParaRPr i="1" sz="3000">
              <a:solidFill>
                <a:schemeClr val="dk1"/>
              </a:solidFill>
              <a:highlight>
                <a:srgbClr val="C9C9C9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/>
        </p:nvSpPr>
        <p:spPr>
          <a:xfrm>
            <a:off x="3237223" y="2786074"/>
            <a:ext cx="1414200" cy="12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4436767" y="4627819"/>
            <a:ext cx="9077700" cy="17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34475" lIns="134475" spcFirstLastPara="1" rIns="134475" wrap="square" tIns="13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8"/>
          <p:cNvSpPr txBox="1"/>
          <p:nvPr/>
        </p:nvSpPr>
        <p:spPr>
          <a:xfrm>
            <a:off x="5459637" y="2601475"/>
            <a:ext cx="7950600" cy="12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Métodos de Clase: Constructores</a:t>
            </a:r>
            <a:endParaRPr b="1" sz="7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9656" y="6448263"/>
            <a:ext cx="2370580" cy="913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8"/>
          <p:cNvPicPr preferRelativeResize="0"/>
          <p:nvPr/>
        </p:nvPicPr>
        <p:blipFill rotWithShape="1">
          <a:blip r:embed="rId5">
            <a:alphaModFix/>
          </a:blip>
          <a:srcRect b="0" l="826" r="826" t="0"/>
          <a:stretch/>
        </p:blipFill>
        <p:spPr>
          <a:xfrm>
            <a:off x="10662848" y="6492402"/>
            <a:ext cx="2127667" cy="780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8"/>
          <p:cNvPicPr preferRelativeResize="0"/>
          <p:nvPr/>
        </p:nvPicPr>
        <p:blipFill rotWithShape="1">
          <a:blip r:embed="rId6">
            <a:alphaModFix/>
          </a:blip>
          <a:srcRect b="32031" l="0" r="0" t="32034"/>
          <a:stretch/>
        </p:blipFill>
        <p:spPr>
          <a:xfrm>
            <a:off x="5935233" y="6641416"/>
            <a:ext cx="2271836" cy="818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/>
        </p:nvSpPr>
        <p:spPr>
          <a:xfrm>
            <a:off x="914400" y="710000"/>
            <a:ext cx="6455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Métodos de una Clase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70" name="Google Shape;270;p29"/>
          <p:cNvSpPr txBox="1"/>
          <p:nvPr/>
        </p:nvSpPr>
        <p:spPr>
          <a:xfrm>
            <a:off x="914425" y="1801200"/>
            <a:ext cx="10608600" cy="49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¿Qué son?: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Son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funciones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procedimientos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que representan el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comportamiento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 las acciones que los objetos de esa clase pueden realizar.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Los métodos pueden aceptar parámetros como entrada, realizar cálculos,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modificar el estado de los objetos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y devolver o no resultados como salida.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Ayudan a organizar y modularizar el código, ya que permiten dividir la lógica del programa en tareas más pequeñas y manejables.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[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&lt;modificador&gt;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]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&lt;nombre de método&gt;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(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&lt;argumento&gt;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* )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{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			&lt;sentencia&gt;;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}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/>
        </p:nvSpPr>
        <p:spPr>
          <a:xfrm>
            <a:off x="914400" y="710000"/>
            <a:ext cx="816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Métodos Constructores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914425" y="2182200"/>
            <a:ext cx="9822000" cy="277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¿Qué son?: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Los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constructores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son métodos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propios del objeto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que permiten la creación de dicho objeto.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 la creación de un objeto se le denomina instanciación.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Los constructores se encargan de dar un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estado inicial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a nuestro objeto. Estos métodos tienen como característica principal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tener el mismo nombre que la propia clase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 Por lo tanto, debemos tener un método dentro de la clase “Coche” que se llame igual que ella.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7882" y="5454258"/>
            <a:ext cx="2796877" cy="107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 rotWithShape="1">
          <a:blip r:embed="rId5">
            <a:alphaModFix/>
          </a:blip>
          <a:srcRect b="0" l="826" r="826" t="0"/>
          <a:stretch/>
        </p:blipFill>
        <p:spPr>
          <a:xfrm>
            <a:off x="10505028" y="5506334"/>
            <a:ext cx="2510280" cy="92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 rotWithShape="1">
          <a:blip r:embed="rId6">
            <a:alphaModFix/>
          </a:blip>
          <a:srcRect b="32031" l="0" r="0" t="32034"/>
          <a:stretch/>
        </p:blipFill>
        <p:spPr>
          <a:xfrm>
            <a:off x="4927268" y="5569823"/>
            <a:ext cx="2680366" cy="96618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/>
          <p:nvPr/>
        </p:nvSpPr>
        <p:spPr>
          <a:xfrm>
            <a:off x="-95918" y="5514695"/>
            <a:ext cx="13532700" cy="96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34475" lIns="134475" spcFirstLastPara="1" rIns="134475" wrap="square" tIns="13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7">
            <a:alphaModFix/>
          </a:blip>
          <a:srcRect b="33630" l="0" r="0" t="30435"/>
          <a:stretch/>
        </p:blipFill>
        <p:spPr>
          <a:xfrm>
            <a:off x="6250355" y="5600249"/>
            <a:ext cx="2205937" cy="79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24556" y="5709523"/>
            <a:ext cx="1987297" cy="574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916040" y="5670120"/>
            <a:ext cx="1987298" cy="653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/>
        </p:nvSpPr>
        <p:spPr>
          <a:xfrm>
            <a:off x="795800" y="233750"/>
            <a:ext cx="4008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Métodos Constructores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795800" y="1825800"/>
            <a:ext cx="4794600" cy="413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El método constructor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se ejecuta cada vez que se instancia un objeto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 la clase. Este método se utiliza para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inicializar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los atributos del objeto que se crea.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Para diferenciar entre los atributos del objeto y parámetros del método constructor, se utiliza la palabra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this.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La instancia de un objeto consiste en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asignar un espacio de memoria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al que se hace referencia con el nombre del objeto.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83" name="Google Shape;2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5300" y="1573287"/>
            <a:ext cx="6967274" cy="46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/>
        </p:nvSpPr>
        <p:spPr>
          <a:xfrm>
            <a:off x="861950" y="260225"/>
            <a:ext cx="6355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Métodos Constructores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9" name="Google Shape;289;p32"/>
          <p:cNvSpPr txBox="1"/>
          <p:nvPr/>
        </p:nvSpPr>
        <p:spPr>
          <a:xfrm>
            <a:off x="861950" y="1302600"/>
            <a:ext cx="6706800" cy="500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Una vez que se ha declarado una clase, se pueden crear objetos a partir de ella. A la creación de un objeto se le denomina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instanciación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 Por esta razón el término instancia y objeto se utilizan indistintamente.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Para crear objetos, basta con declarar una variable de alguno de los tipos de las clases definidas: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NombreClase nombreObjeto = new nombreClase();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Para crear el objeto y asignar un espacio de memoria es necesario utilizar el operador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new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 El operador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new instancia el objeto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y reserva espacio en memoria para los atributos y devuelve una referencia que se guarda en la variable.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 partir de este momento los objetos ya pueden ser referenciados por su nombre (miAuto).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90" name="Google Shape;2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8750" y="2176950"/>
            <a:ext cx="5807275" cy="23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/>
        </p:nvSpPr>
        <p:spPr>
          <a:xfrm>
            <a:off x="914400" y="710000"/>
            <a:ext cx="8425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Métodos Constructores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914400" y="1904775"/>
            <a:ext cx="9950700" cy="80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También podemos utilizar el método constructor parametrizado para instanciar un objeto, escribiendo los parámetros que le darán valor a cada atributo.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97" name="Google Shape;29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338" y="3392600"/>
            <a:ext cx="8293875" cy="25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/>
        </p:nvSpPr>
        <p:spPr>
          <a:xfrm>
            <a:off x="2458500" y="150675"/>
            <a:ext cx="7832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LIVE CODING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2531150" y="808475"/>
            <a:ext cx="253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en vivo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861950" y="3496000"/>
            <a:ext cx="10777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i="1" lang="en-US" sz="3000">
                <a:latin typeface="Calibri"/>
                <a:ea typeface="Calibri"/>
                <a:cs typeface="Calibri"/>
                <a:sym typeface="Calibri"/>
              </a:rPr>
              <a:t>Agregar métodos constructores.</a:t>
            </a:r>
            <a:endParaRPr i="1"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i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Agregar método ‘cargarSaldo’, que modifique el saldoActual.</a:t>
            </a:r>
            <a:endParaRPr i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i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Instanciar una billeteraVirtual.</a:t>
            </a:r>
            <a:endParaRPr i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i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Mostrar los valores de los atributos por pantalla.</a:t>
            </a:r>
            <a:endParaRPr i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861950" y="2134000"/>
            <a:ext cx="115017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Billetera Virtual: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Ahora ya podemos construir un objeto Wallet! Veamoslo practicando:</a:t>
            </a:r>
            <a:endParaRPr i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4"/>
          <p:cNvSpPr txBox="1"/>
          <p:nvPr/>
        </p:nvSpPr>
        <p:spPr>
          <a:xfrm>
            <a:off x="762000" y="6061300"/>
            <a:ext cx="1077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3000">
                <a:solidFill>
                  <a:schemeClr val="dk1"/>
                </a:solidFill>
                <a:highlight>
                  <a:srgbClr val="C9C9C9"/>
                </a:highlight>
                <a:latin typeface="Calibri"/>
                <a:ea typeface="Calibri"/>
                <a:cs typeface="Calibri"/>
                <a:sym typeface="Calibri"/>
              </a:rPr>
              <a:t>Tiempo: 25 minutos</a:t>
            </a:r>
            <a:endParaRPr i="1" sz="3000">
              <a:solidFill>
                <a:schemeClr val="dk1"/>
              </a:solidFill>
              <a:highlight>
                <a:srgbClr val="C9C9C9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446" y="2726079"/>
            <a:ext cx="1399646" cy="1399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5439" y="2754160"/>
            <a:ext cx="1343660" cy="134366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5"/>
          <p:cNvSpPr txBox="1"/>
          <p:nvPr/>
        </p:nvSpPr>
        <p:spPr>
          <a:xfrm>
            <a:off x="5474417" y="2608947"/>
            <a:ext cx="7316100" cy="23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CuentaBancaria 2.0</a:t>
            </a:r>
            <a:endParaRPr b="1" sz="7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49656" y="6448263"/>
            <a:ext cx="2370580" cy="913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5"/>
          <p:cNvPicPr preferRelativeResize="0"/>
          <p:nvPr/>
        </p:nvPicPr>
        <p:blipFill rotWithShape="1">
          <a:blip r:embed="rId7">
            <a:alphaModFix/>
          </a:blip>
          <a:srcRect b="0" l="826" r="826" t="0"/>
          <a:stretch/>
        </p:blipFill>
        <p:spPr>
          <a:xfrm>
            <a:off x="10662848" y="6492402"/>
            <a:ext cx="2127667" cy="780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5"/>
          <p:cNvPicPr preferRelativeResize="0"/>
          <p:nvPr/>
        </p:nvPicPr>
        <p:blipFill rotWithShape="1">
          <a:blip r:embed="rId8">
            <a:alphaModFix/>
          </a:blip>
          <a:srcRect b="32031" l="0" r="0" t="32034"/>
          <a:stretch/>
        </p:blipFill>
        <p:spPr>
          <a:xfrm>
            <a:off x="5935233" y="6641416"/>
            <a:ext cx="2271836" cy="818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/>
        </p:nvSpPr>
        <p:spPr>
          <a:xfrm>
            <a:off x="914400" y="710000"/>
            <a:ext cx="6593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CuentaBancaria 2.0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2" name="Google Shape;322;p36"/>
          <p:cNvSpPr txBox="1"/>
          <p:nvPr/>
        </p:nvSpPr>
        <p:spPr>
          <a:xfrm>
            <a:off x="914425" y="1759600"/>
            <a:ext cx="10461600" cy="92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¡Vamos al Banco!: 🙌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Vamos a crear la clase CuentaBancaria!!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3" name="Google Shape;323;p36"/>
          <p:cNvSpPr txBox="1"/>
          <p:nvPr/>
        </p:nvSpPr>
        <p:spPr>
          <a:xfrm>
            <a:off x="914425" y="3380200"/>
            <a:ext cx="9670500" cy="395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Consigna: ✍️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Char char="-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Crear los atributos: int numeroCuenta, int dni, String titular, double saldo.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Char char="-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Agregar métodos constructores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Char char="-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Instanciar un objeto CuentaBancaria y darle valor a sus atributos.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Char char="-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Mostrar los datos por pantalla.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Char char="-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Método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cargarSaldo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Char char="-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Método mostrarSaldoActual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Char char="-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Método calculoInteresMensual: calcula al usuario en base a su saldo un interes mensual (10%) y le muestra el valor final.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Tiempo🕛:</a:t>
            </a:r>
            <a:r>
              <a:rPr i="1" lang="en-US" sz="2000">
                <a:solidFill>
                  <a:srgbClr val="999999"/>
                </a:solidFill>
                <a:latin typeface="Muli"/>
                <a:ea typeface="Muli"/>
                <a:cs typeface="Muli"/>
                <a:sym typeface="Muli"/>
              </a:rPr>
              <a:t> 40 minutos</a:t>
            </a:r>
            <a:endParaRPr i="1" sz="2000">
              <a:solidFill>
                <a:srgbClr val="999999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/>
        </p:nvSpPr>
        <p:spPr>
          <a:xfrm>
            <a:off x="2329925" y="216800"/>
            <a:ext cx="7832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RESUMEN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9" name="Google Shape;329;p37"/>
          <p:cNvSpPr txBox="1"/>
          <p:nvPr/>
        </p:nvSpPr>
        <p:spPr>
          <a:xfrm>
            <a:off x="2402575" y="874600"/>
            <a:ext cx="253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logramos en esta clase?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7"/>
          <p:cNvSpPr txBox="1"/>
          <p:nvPr/>
        </p:nvSpPr>
        <p:spPr>
          <a:xfrm>
            <a:off x="4052650" y="3046300"/>
            <a:ext cx="53313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FB495"/>
              </a:buClr>
              <a:buSzPts val="2000"/>
              <a:buFont typeface="Muli"/>
              <a:buChar char="✓"/>
            </a:pPr>
            <a:r>
              <a:rPr b="1" i="1"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Comprender la importancia de la POO</a:t>
            </a:r>
            <a:endParaRPr b="1" i="1"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6FB495"/>
              </a:buClr>
              <a:buSzPts val="2000"/>
              <a:buFont typeface="Muli"/>
              <a:buChar char="✓"/>
            </a:pPr>
            <a:r>
              <a:rPr b="1" i="1"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Conocer la implementación de Clases y el estado y comportamiento de los Objetos</a:t>
            </a:r>
            <a:endParaRPr b="1" i="1"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/>
        </p:nvSpPr>
        <p:spPr>
          <a:xfrm>
            <a:off x="5619964" y="2608890"/>
            <a:ext cx="7316100" cy="23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¿Alguna </a:t>
            </a:r>
            <a:r>
              <a:rPr b="1" lang="en-US" sz="7400">
                <a:solidFill>
                  <a:srgbClr val="FDD015"/>
                </a:solidFill>
                <a:latin typeface="Calibri"/>
                <a:ea typeface="Calibri"/>
                <a:cs typeface="Calibri"/>
                <a:sym typeface="Calibri"/>
              </a:rPr>
              <a:t>consulta?</a:t>
            </a:r>
            <a:endParaRPr b="1" sz="7400">
              <a:solidFill>
                <a:srgbClr val="FDD0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Momento de preguntas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8"/>
          <p:cNvSpPr txBox="1"/>
          <p:nvPr/>
        </p:nvSpPr>
        <p:spPr>
          <a:xfrm>
            <a:off x="2904651" y="2678098"/>
            <a:ext cx="15516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DD015"/>
                </a:solidFill>
                <a:latin typeface="Calibri"/>
                <a:ea typeface="Calibri"/>
                <a:cs typeface="Calibri"/>
                <a:sym typeface="Calibri"/>
              </a:rPr>
              <a:t>¿?</a:t>
            </a:r>
            <a:endParaRPr sz="4600">
              <a:solidFill>
                <a:srgbClr val="FDD01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38"/>
          <p:cNvPicPr preferRelativeResize="0"/>
          <p:nvPr/>
        </p:nvPicPr>
        <p:blipFill rotWithShape="1">
          <a:blip r:embed="rId4">
            <a:alphaModFix/>
          </a:blip>
          <a:srcRect b="33630" l="0" r="0" t="30435"/>
          <a:stretch/>
        </p:blipFill>
        <p:spPr>
          <a:xfrm>
            <a:off x="6250171" y="6533817"/>
            <a:ext cx="2205937" cy="79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4372" y="6643091"/>
            <a:ext cx="1987297" cy="574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15856" y="6603688"/>
            <a:ext cx="1987298" cy="653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4" name="Google Shape;344;p39"/>
          <p:cNvCxnSpPr>
            <a:stCxn id="345" idx="2"/>
            <a:endCxn id="346" idx="2"/>
          </p:cNvCxnSpPr>
          <p:nvPr/>
        </p:nvCxnSpPr>
        <p:spPr>
          <a:xfrm>
            <a:off x="4867830" y="3848347"/>
            <a:ext cx="0" cy="1741500"/>
          </a:xfrm>
          <a:prstGeom prst="straightConnector1">
            <a:avLst/>
          </a:prstGeom>
          <a:noFill/>
          <a:ln cap="flat" cmpd="sng" w="76200">
            <a:solidFill>
              <a:srgbClr val="FDD01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7" name="Google Shape;347;p39"/>
          <p:cNvGrpSpPr/>
          <p:nvPr/>
        </p:nvGrpSpPr>
        <p:grpSpPr>
          <a:xfrm>
            <a:off x="4514144" y="3489150"/>
            <a:ext cx="707372" cy="718394"/>
            <a:chOff x="-1007627" y="1743900"/>
            <a:chExt cx="2655300" cy="2688600"/>
          </a:xfrm>
        </p:grpSpPr>
        <p:sp>
          <p:nvSpPr>
            <p:cNvPr id="348" name="Google Shape;348;p39"/>
            <p:cNvSpPr/>
            <p:nvPr/>
          </p:nvSpPr>
          <p:spPr>
            <a:xfrm>
              <a:off x="-744050" y="1972791"/>
              <a:ext cx="2174700" cy="2174700"/>
            </a:xfrm>
            <a:prstGeom prst="ellipse">
              <a:avLst/>
            </a:prstGeom>
            <a:solidFill>
              <a:srgbClr val="B3DDF5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-497000" y="2219841"/>
              <a:ext cx="1680600" cy="1680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45" name="Google Shape;345;p39"/>
            <p:cNvSpPr/>
            <p:nvPr/>
          </p:nvSpPr>
          <p:spPr>
            <a:xfrm rot="-6386743">
              <a:off x="-767728" y="2024988"/>
              <a:ext cx="2175503" cy="2126423"/>
            </a:xfrm>
            <a:prstGeom prst="blockArc">
              <a:avLst>
                <a:gd fmla="val 9583590" name="adj1"/>
                <a:gd fmla="val 17970566" name="adj2"/>
                <a:gd fmla="val 6446" name="adj3"/>
              </a:avLst>
            </a:prstGeom>
            <a:solidFill>
              <a:srgbClr val="EA5F9E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350" name="Google Shape;350;p39"/>
          <p:cNvGrpSpPr/>
          <p:nvPr/>
        </p:nvGrpSpPr>
        <p:grpSpPr>
          <a:xfrm>
            <a:off x="4514144" y="4359922"/>
            <a:ext cx="707372" cy="718394"/>
            <a:chOff x="-1007627" y="1743900"/>
            <a:chExt cx="2655300" cy="2688600"/>
          </a:xfrm>
        </p:grpSpPr>
        <p:sp>
          <p:nvSpPr>
            <p:cNvPr id="351" name="Google Shape;351;p39"/>
            <p:cNvSpPr/>
            <p:nvPr/>
          </p:nvSpPr>
          <p:spPr>
            <a:xfrm>
              <a:off x="-744050" y="1972791"/>
              <a:ext cx="2174700" cy="2174700"/>
            </a:xfrm>
            <a:prstGeom prst="ellipse">
              <a:avLst/>
            </a:prstGeom>
            <a:solidFill>
              <a:srgbClr val="B3DDF5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-497000" y="2219841"/>
              <a:ext cx="1680600" cy="1680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53" name="Google Shape;353;p39"/>
            <p:cNvSpPr/>
            <p:nvPr/>
          </p:nvSpPr>
          <p:spPr>
            <a:xfrm rot="-6386743">
              <a:off x="-767728" y="2024988"/>
              <a:ext cx="2175503" cy="2126423"/>
            </a:xfrm>
            <a:prstGeom prst="blockArc">
              <a:avLst>
                <a:gd fmla="val 9583590" name="adj1"/>
                <a:gd fmla="val 17970566" name="adj2"/>
                <a:gd fmla="val 6446" name="adj3"/>
              </a:avLst>
            </a:prstGeom>
            <a:solidFill>
              <a:srgbClr val="EA5F9E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354" name="Google Shape;354;p39"/>
          <p:cNvGrpSpPr/>
          <p:nvPr/>
        </p:nvGrpSpPr>
        <p:grpSpPr>
          <a:xfrm>
            <a:off x="4514144" y="5230695"/>
            <a:ext cx="707372" cy="718394"/>
            <a:chOff x="-1007627" y="1743900"/>
            <a:chExt cx="2655300" cy="2688600"/>
          </a:xfrm>
        </p:grpSpPr>
        <p:sp>
          <p:nvSpPr>
            <p:cNvPr id="355" name="Google Shape;355;p39"/>
            <p:cNvSpPr/>
            <p:nvPr/>
          </p:nvSpPr>
          <p:spPr>
            <a:xfrm>
              <a:off x="-744050" y="1972791"/>
              <a:ext cx="2174700" cy="2174700"/>
            </a:xfrm>
            <a:prstGeom prst="ellipse">
              <a:avLst/>
            </a:prstGeom>
            <a:solidFill>
              <a:srgbClr val="B3DDF5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-497000" y="2219841"/>
              <a:ext cx="1680600" cy="1680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46" name="Google Shape;346;p39"/>
            <p:cNvSpPr/>
            <p:nvPr/>
          </p:nvSpPr>
          <p:spPr>
            <a:xfrm rot="-6386743">
              <a:off x="-767728" y="2024988"/>
              <a:ext cx="2175503" cy="2126423"/>
            </a:xfrm>
            <a:prstGeom prst="blockArc">
              <a:avLst>
                <a:gd fmla="val 9583590" name="adj1"/>
                <a:gd fmla="val 17970566" name="adj2"/>
                <a:gd fmla="val 6446" name="adj3"/>
              </a:avLst>
            </a:prstGeom>
            <a:solidFill>
              <a:srgbClr val="EA5F9E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sp>
        <p:nvSpPr>
          <p:cNvPr id="357" name="Google Shape;357;p39"/>
          <p:cNvSpPr/>
          <p:nvPr/>
        </p:nvSpPr>
        <p:spPr>
          <a:xfrm>
            <a:off x="313506" y="3521379"/>
            <a:ext cx="26592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34475" lIns="134475" spcFirstLastPara="1" rIns="134475" wrap="square" tIns="134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58" name="Google Shape;358;p39"/>
          <p:cNvSpPr txBox="1"/>
          <p:nvPr/>
        </p:nvSpPr>
        <p:spPr>
          <a:xfrm>
            <a:off x="313506" y="2801883"/>
            <a:ext cx="3262500" cy="18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</a:t>
            </a:r>
            <a:endParaRPr b="1" sz="5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1" sz="5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9"/>
          <p:cNvSpPr txBox="1"/>
          <p:nvPr/>
        </p:nvSpPr>
        <p:spPr>
          <a:xfrm>
            <a:off x="4514133" y="1488299"/>
            <a:ext cx="8368200" cy="19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 invitamos a revisar en la plataforma los siguientes documentos/ejercicios.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Cualquier duda que te surja sobre ellos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¡Tráelos a la próxima clase!</a:t>
            </a:r>
            <a:endParaRPr sz="2100"/>
          </a:p>
        </p:txBody>
      </p:sp>
      <p:pic>
        <p:nvPicPr>
          <p:cNvPr id="360" name="Google Shape;360;p39"/>
          <p:cNvPicPr preferRelativeResize="0"/>
          <p:nvPr/>
        </p:nvPicPr>
        <p:blipFill rotWithShape="1">
          <a:blip r:embed="rId3">
            <a:alphaModFix/>
          </a:blip>
          <a:srcRect b="33630" l="0" r="0" t="30435"/>
          <a:stretch/>
        </p:blipFill>
        <p:spPr>
          <a:xfrm>
            <a:off x="6250171" y="6533817"/>
            <a:ext cx="2205937" cy="79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4372" y="6643091"/>
            <a:ext cx="1987297" cy="574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15856" y="6603688"/>
            <a:ext cx="1987298" cy="653347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9"/>
          <p:cNvSpPr txBox="1"/>
          <p:nvPr/>
        </p:nvSpPr>
        <p:spPr>
          <a:xfrm>
            <a:off x="5221525" y="3636850"/>
            <a:ext cx="78867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Repasar nuevamente la grabación de esta clase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Revisar el material compartido en la plataforma de Moodle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Traer al próximo encuentro todas tus dudas.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7882" y="6240529"/>
            <a:ext cx="2796877" cy="107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0"/>
          <p:cNvPicPr preferRelativeResize="0"/>
          <p:nvPr/>
        </p:nvPicPr>
        <p:blipFill rotWithShape="1">
          <a:blip r:embed="rId5">
            <a:alphaModFix/>
          </a:blip>
          <a:srcRect b="0" l="826" r="826" t="0"/>
          <a:stretch/>
        </p:blipFill>
        <p:spPr>
          <a:xfrm>
            <a:off x="10505028" y="6292606"/>
            <a:ext cx="2510280" cy="92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0"/>
          <p:cNvPicPr preferRelativeResize="0"/>
          <p:nvPr/>
        </p:nvPicPr>
        <p:blipFill rotWithShape="1">
          <a:blip r:embed="rId6">
            <a:alphaModFix/>
          </a:blip>
          <a:srcRect b="32031" l="0" r="0" t="32034"/>
          <a:stretch/>
        </p:blipFill>
        <p:spPr>
          <a:xfrm>
            <a:off x="4927268" y="6356094"/>
            <a:ext cx="2680366" cy="96618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0"/>
          <p:cNvSpPr/>
          <p:nvPr/>
        </p:nvSpPr>
        <p:spPr>
          <a:xfrm>
            <a:off x="-95918" y="6300966"/>
            <a:ext cx="13625700" cy="96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34475" lIns="134475" spcFirstLastPara="1" rIns="134475" wrap="square" tIns="13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40"/>
          <p:cNvPicPr preferRelativeResize="0"/>
          <p:nvPr/>
        </p:nvPicPr>
        <p:blipFill rotWithShape="1">
          <a:blip r:embed="rId7">
            <a:alphaModFix/>
          </a:blip>
          <a:srcRect b="33630" l="0" r="0" t="30435"/>
          <a:stretch/>
        </p:blipFill>
        <p:spPr>
          <a:xfrm>
            <a:off x="6250355" y="6386520"/>
            <a:ext cx="2205937" cy="79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24556" y="6495794"/>
            <a:ext cx="1987297" cy="574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916040" y="6456391"/>
            <a:ext cx="1987298" cy="653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5742948" y="3107400"/>
            <a:ext cx="7057800" cy="3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POO en Java</a:t>
            </a:r>
            <a:endParaRPr b="1" sz="8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7698" y="6387826"/>
            <a:ext cx="2796877" cy="107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5">
            <a:alphaModFix/>
          </a:blip>
          <a:srcRect b="0" l="826" r="826" t="0"/>
          <a:stretch/>
        </p:blipFill>
        <p:spPr>
          <a:xfrm>
            <a:off x="10504844" y="6439902"/>
            <a:ext cx="2510280" cy="92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6">
            <a:alphaModFix/>
          </a:blip>
          <a:srcRect b="32031" l="0" r="0" t="32034"/>
          <a:stretch/>
        </p:blipFill>
        <p:spPr>
          <a:xfrm>
            <a:off x="4927084" y="6615715"/>
            <a:ext cx="2680366" cy="96618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/>
          <p:nvPr/>
        </p:nvSpPr>
        <p:spPr>
          <a:xfrm>
            <a:off x="0" y="6448263"/>
            <a:ext cx="13436700" cy="96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34475" lIns="134475" spcFirstLastPara="1" rIns="134475" wrap="square" tIns="13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7">
            <a:alphaModFix/>
          </a:blip>
          <a:srcRect b="33630" l="0" r="0" t="30435"/>
          <a:stretch/>
        </p:blipFill>
        <p:spPr>
          <a:xfrm>
            <a:off x="6250171" y="6533817"/>
            <a:ext cx="2205937" cy="79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24372" y="6643091"/>
            <a:ext cx="1987297" cy="574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915856" y="6603688"/>
            <a:ext cx="1987298" cy="65334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>
            <a:off x="505526" y="6790801"/>
            <a:ext cx="285600" cy="286500"/>
          </a:xfrm>
          <a:prstGeom prst="ellipse">
            <a:avLst/>
          </a:prstGeom>
          <a:solidFill>
            <a:srgbClr val="EA5F9E"/>
          </a:solidFill>
          <a:ln>
            <a:noFill/>
          </a:ln>
        </p:spPr>
        <p:txBody>
          <a:bodyPr anchorCtr="0" anchor="ctr" bIns="134475" lIns="134475" spcFirstLastPara="1" rIns="134475" wrap="square" tIns="13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791186" y="6681757"/>
            <a:ext cx="1352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 grabada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74025" y="2454050"/>
            <a:ext cx="1767700" cy="1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7698" y="6387826"/>
            <a:ext cx="2796877" cy="107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5">
            <a:alphaModFix/>
          </a:blip>
          <a:srcRect b="0" l="826" r="826" t="0"/>
          <a:stretch/>
        </p:blipFill>
        <p:spPr>
          <a:xfrm>
            <a:off x="10504844" y="6439902"/>
            <a:ext cx="2510280" cy="92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6">
            <a:alphaModFix/>
          </a:blip>
          <a:srcRect b="32031" l="0" r="0" t="32034"/>
          <a:stretch/>
        </p:blipFill>
        <p:spPr>
          <a:xfrm>
            <a:off x="4927084" y="6615715"/>
            <a:ext cx="2680366" cy="966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/>
        </p:nvSpPr>
        <p:spPr>
          <a:xfrm>
            <a:off x="0" y="6448263"/>
            <a:ext cx="13436700" cy="96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34475" lIns="134475" spcFirstLastPara="1" rIns="134475" wrap="square" tIns="13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7">
            <a:alphaModFix/>
          </a:blip>
          <a:srcRect b="33630" l="0" r="0" t="30435"/>
          <a:stretch/>
        </p:blipFill>
        <p:spPr>
          <a:xfrm>
            <a:off x="6250171" y="6533817"/>
            <a:ext cx="2205937" cy="79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24372" y="6643091"/>
            <a:ext cx="1987297" cy="574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915856" y="6603688"/>
            <a:ext cx="1987298" cy="65334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1444575" y="3788050"/>
            <a:ext cx="112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Plan formativo:</a:t>
            </a:r>
            <a:r>
              <a:rPr lang="en-US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POO en Java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444575" y="1759038"/>
            <a:ext cx="9262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Programación Orientada a Objetos</a:t>
            </a:r>
            <a:endParaRPr sz="3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16" name="Google Shape;116;p15"/>
          <p:cNvCxnSpPr/>
          <p:nvPr/>
        </p:nvCxnSpPr>
        <p:spPr>
          <a:xfrm>
            <a:off x="1551300" y="3788050"/>
            <a:ext cx="577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/>
        </p:nvSpPr>
        <p:spPr>
          <a:xfrm>
            <a:off x="2438400" y="252800"/>
            <a:ext cx="4632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HOJA DE RUTA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1936500" y="3520935"/>
            <a:ext cx="1838100" cy="1057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El entorno Java para la programación</a:t>
            </a:r>
            <a:endParaRPr sz="110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23" name="Google Shape;123;p16"/>
          <p:cNvGrpSpPr/>
          <p:nvPr/>
        </p:nvGrpSpPr>
        <p:grpSpPr>
          <a:xfrm>
            <a:off x="2481600" y="2449515"/>
            <a:ext cx="752187" cy="731966"/>
            <a:chOff x="3521700" y="2434800"/>
            <a:chExt cx="805167" cy="800400"/>
          </a:xfrm>
        </p:grpSpPr>
        <p:sp>
          <p:nvSpPr>
            <p:cNvPr id="124" name="Google Shape;124;p16"/>
            <p:cNvSpPr/>
            <p:nvPr/>
          </p:nvSpPr>
          <p:spPr>
            <a:xfrm>
              <a:off x="3521700" y="2434800"/>
              <a:ext cx="800400" cy="80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3680067" y="2518124"/>
              <a:ext cx="646800" cy="6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1.</a:t>
              </a:r>
              <a:endParaRPr sz="25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126" name="Google Shape;126;p16"/>
          <p:cNvSpPr txBox="1"/>
          <p:nvPr/>
        </p:nvSpPr>
        <p:spPr>
          <a:xfrm>
            <a:off x="3892729" y="3500293"/>
            <a:ext cx="10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Start!🏁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2438425" y="910600"/>
            <a:ext cx="378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¿Cuáles </a:t>
            </a: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 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conforman el programa?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6899925" y="3520935"/>
            <a:ext cx="1838100" cy="1057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Programación Orientada a Objetos</a:t>
            </a:r>
            <a:endParaRPr sz="110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29" name="Google Shape;129;p16"/>
          <p:cNvGrpSpPr/>
          <p:nvPr/>
        </p:nvGrpSpPr>
        <p:grpSpPr>
          <a:xfrm>
            <a:off x="7445027" y="2449515"/>
            <a:ext cx="752187" cy="731966"/>
            <a:chOff x="3521700" y="2434800"/>
            <a:chExt cx="805167" cy="800400"/>
          </a:xfrm>
        </p:grpSpPr>
        <p:sp>
          <p:nvSpPr>
            <p:cNvPr id="130" name="Google Shape;130;p16"/>
            <p:cNvSpPr/>
            <p:nvPr/>
          </p:nvSpPr>
          <p:spPr>
            <a:xfrm>
              <a:off x="3521700" y="2434800"/>
              <a:ext cx="800400" cy="80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3680067" y="2518124"/>
              <a:ext cx="646800" cy="6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3.</a:t>
              </a:r>
              <a:endParaRPr sz="25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132" name="Google Shape;132;p16"/>
          <p:cNvSpPr/>
          <p:nvPr/>
        </p:nvSpPr>
        <p:spPr>
          <a:xfrm>
            <a:off x="9305453" y="4652406"/>
            <a:ext cx="1838100" cy="1057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Proyecto Individual</a:t>
            </a:r>
            <a:endParaRPr sz="11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4342013" y="4652406"/>
            <a:ext cx="1838100" cy="1057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Java</a:t>
            </a:r>
            <a:endParaRPr sz="110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34" name="Google Shape;134;p16"/>
          <p:cNvGrpSpPr/>
          <p:nvPr/>
        </p:nvGrpSpPr>
        <p:grpSpPr>
          <a:xfrm>
            <a:off x="4887114" y="6100321"/>
            <a:ext cx="752187" cy="731966"/>
            <a:chOff x="3521700" y="2434800"/>
            <a:chExt cx="805167" cy="800400"/>
          </a:xfrm>
        </p:grpSpPr>
        <p:sp>
          <p:nvSpPr>
            <p:cNvPr id="135" name="Google Shape;135;p16"/>
            <p:cNvSpPr/>
            <p:nvPr/>
          </p:nvSpPr>
          <p:spPr>
            <a:xfrm>
              <a:off x="3521700" y="2434800"/>
              <a:ext cx="800400" cy="80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 txBox="1"/>
            <p:nvPr/>
          </p:nvSpPr>
          <p:spPr>
            <a:xfrm>
              <a:off x="3680067" y="2518124"/>
              <a:ext cx="646800" cy="6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2.</a:t>
              </a:r>
              <a:endParaRPr sz="25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137" name="Google Shape;137;p16"/>
          <p:cNvCxnSpPr>
            <a:stCxn id="122" idx="3"/>
            <a:endCxn id="133" idx="0"/>
          </p:cNvCxnSpPr>
          <p:nvPr/>
        </p:nvCxnSpPr>
        <p:spPr>
          <a:xfrm>
            <a:off x="3774600" y="4049535"/>
            <a:ext cx="1486500" cy="603000"/>
          </a:xfrm>
          <a:prstGeom prst="bentConnector2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38" name="Google Shape;138;p16"/>
          <p:cNvCxnSpPr>
            <a:stCxn id="133" idx="3"/>
            <a:endCxn id="128" idx="2"/>
          </p:cNvCxnSpPr>
          <p:nvPr/>
        </p:nvCxnSpPr>
        <p:spPr>
          <a:xfrm flipH="1" rot="10800000">
            <a:off x="6180113" y="4578006"/>
            <a:ext cx="1638900" cy="603000"/>
          </a:xfrm>
          <a:prstGeom prst="bentConnector2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39" name="Google Shape;139;p16"/>
          <p:cNvCxnSpPr>
            <a:stCxn id="128" idx="3"/>
            <a:endCxn id="132" idx="0"/>
          </p:cNvCxnSpPr>
          <p:nvPr/>
        </p:nvCxnSpPr>
        <p:spPr>
          <a:xfrm>
            <a:off x="8738025" y="4049535"/>
            <a:ext cx="1486500" cy="603000"/>
          </a:xfrm>
          <a:prstGeom prst="bentConnector2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stealth"/>
          </a:ln>
        </p:spPr>
      </p:cxnSp>
      <p:grpSp>
        <p:nvGrpSpPr>
          <p:cNvPr id="140" name="Google Shape;140;p16"/>
          <p:cNvGrpSpPr/>
          <p:nvPr/>
        </p:nvGrpSpPr>
        <p:grpSpPr>
          <a:xfrm>
            <a:off x="9850554" y="6100321"/>
            <a:ext cx="752187" cy="731966"/>
            <a:chOff x="3521700" y="2434800"/>
            <a:chExt cx="805167" cy="800400"/>
          </a:xfrm>
        </p:grpSpPr>
        <p:sp>
          <p:nvSpPr>
            <p:cNvPr id="141" name="Google Shape;141;p16"/>
            <p:cNvSpPr/>
            <p:nvPr/>
          </p:nvSpPr>
          <p:spPr>
            <a:xfrm>
              <a:off x="3521700" y="2434800"/>
              <a:ext cx="800400" cy="80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3680067" y="2518124"/>
              <a:ext cx="646800" cy="6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4.</a:t>
              </a:r>
              <a:endParaRPr sz="25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143" name="Google Shape;143;p16"/>
          <p:cNvCxnSpPr>
            <a:stCxn id="124" idx="4"/>
            <a:endCxn id="122" idx="0"/>
          </p:cNvCxnSpPr>
          <p:nvPr/>
        </p:nvCxnSpPr>
        <p:spPr>
          <a:xfrm>
            <a:off x="2855467" y="3181481"/>
            <a:ext cx="0" cy="339600"/>
          </a:xfrm>
          <a:prstGeom prst="straightConnector1">
            <a:avLst/>
          </a:prstGeom>
          <a:noFill/>
          <a:ln cap="flat" cmpd="sng" w="9525">
            <a:solidFill>
              <a:srgbClr val="33B7E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6"/>
          <p:cNvCxnSpPr>
            <a:stCxn id="130" idx="4"/>
            <a:endCxn id="128" idx="0"/>
          </p:cNvCxnSpPr>
          <p:nvPr/>
        </p:nvCxnSpPr>
        <p:spPr>
          <a:xfrm>
            <a:off x="7818893" y="3181481"/>
            <a:ext cx="0" cy="339600"/>
          </a:xfrm>
          <a:prstGeom prst="straightConnector1">
            <a:avLst/>
          </a:prstGeom>
          <a:noFill/>
          <a:ln cap="flat" cmpd="sng" w="9525">
            <a:solidFill>
              <a:srgbClr val="33B7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6"/>
          <p:cNvSpPr txBox="1"/>
          <p:nvPr/>
        </p:nvSpPr>
        <p:spPr>
          <a:xfrm>
            <a:off x="6745212" y="5181000"/>
            <a:ext cx="13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Level Up!🚀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10377624" y="5801488"/>
            <a:ext cx="13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high level🥇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16"/>
          <p:cNvCxnSpPr/>
          <p:nvPr/>
        </p:nvCxnSpPr>
        <p:spPr>
          <a:xfrm>
            <a:off x="5261086" y="5735306"/>
            <a:ext cx="0" cy="339300"/>
          </a:xfrm>
          <a:prstGeom prst="straightConnector1">
            <a:avLst/>
          </a:prstGeom>
          <a:noFill/>
          <a:ln cap="flat" cmpd="sng" w="9525">
            <a:solidFill>
              <a:srgbClr val="33B7E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10226661" y="5735293"/>
            <a:ext cx="0" cy="339300"/>
          </a:xfrm>
          <a:prstGeom prst="straightConnector1">
            <a:avLst/>
          </a:prstGeom>
          <a:noFill/>
          <a:ln cap="flat" cmpd="sng" w="9525">
            <a:solidFill>
              <a:srgbClr val="33B7E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/>
        </p:nvSpPr>
        <p:spPr>
          <a:xfrm>
            <a:off x="2442275" y="296200"/>
            <a:ext cx="7832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REPASO CLASE ANTERIOR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2442275" y="808475"/>
            <a:ext cx="253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3620025" y="3148063"/>
            <a:ext cx="5674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En la clase anterior trabajamos 📚: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5EBEEC"/>
              </a:buClr>
              <a:buSzPts val="2000"/>
              <a:buFont typeface="Muli"/>
              <a:buChar char="✓"/>
            </a:pPr>
            <a:r>
              <a:rPr i="1"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Funciones</a:t>
            </a:r>
            <a:endParaRPr i="1"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5EBEEC"/>
              </a:buClr>
              <a:buSzPts val="2000"/>
              <a:buFont typeface="Muli"/>
              <a:buChar char="✓"/>
            </a:pPr>
            <a:r>
              <a:rPr i="1"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Procedimientos</a:t>
            </a:r>
            <a:endParaRPr i="1"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Muli"/>
              <a:buChar char="✓"/>
            </a:pPr>
            <a:r>
              <a:rPr i="1"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Paso por valor y por referencia</a:t>
            </a:r>
            <a:endParaRPr i="1"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/>
        </p:nvSpPr>
        <p:spPr>
          <a:xfrm>
            <a:off x="2447525" y="253625"/>
            <a:ext cx="6621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LEARNING PATHWAY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1957625" y="4424025"/>
            <a:ext cx="2358600" cy="1001700"/>
          </a:xfrm>
          <a:prstGeom prst="roundRect">
            <a:avLst>
              <a:gd fmla="val 16667" name="adj"/>
            </a:avLst>
          </a:prstGeom>
          <a:solidFill>
            <a:srgbClr val="5EBEE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El Paradigma de Orientación a Objetos</a:t>
            </a:r>
            <a:endParaRPr b="1" sz="16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1957613" y="5514650"/>
            <a:ext cx="167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Clases y objetos: Atributos y Estado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p18"/>
          <p:cNvGrpSpPr/>
          <p:nvPr/>
        </p:nvGrpSpPr>
        <p:grpSpPr>
          <a:xfrm>
            <a:off x="1957625" y="2998025"/>
            <a:ext cx="873025" cy="800400"/>
            <a:chOff x="3521700" y="2434800"/>
            <a:chExt cx="873025" cy="800400"/>
          </a:xfrm>
        </p:grpSpPr>
        <p:sp>
          <p:nvSpPr>
            <p:cNvPr id="164" name="Google Shape;164;p18"/>
            <p:cNvSpPr/>
            <p:nvPr/>
          </p:nvSpPr>
          <p:spPr>
            <a:xfrm>
              <a:off x="3521700" y="2434800"/>
              <a:ext cx="800400" cy="80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 txBox="1"/>
            <p:nvPr/>
          </p:nvSpPr>
          <p:spPr>
            <a:xfrm>
              <a:off x="3747925" y="2557938"/>
              <a:ext cx="646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Muli"/>
                  <a:ea typeface="Muli"/>
                  <a:cs typeface="Muli"/>
                  <a:sym typeface="Muli"/>
                </a:rPr>
                <a:t>9</a:t>
              </a:r>
              <a:endParaRPr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166" name="Google Shape;166;p18"/>
          <p:cNvCxnSpPr/>
          <p:nvPr/>
        </p:nvCxnSpPr>
        <p:spPr>
          <a:xfrm>
            <a:off x="2394150" y="3798413"/>
            <a:ext cx="0" cy="841500"/>
          </a:xfrm>
          <a:prstGeom prst="straightConnector1">
            <a:avLst/>
          </a:prstGeom>
          <a:noFill/>
          <a:ln cap="flat" cmpd="sng" w="9525">
            <a:solidFill>
              <a:srgbClr val="33B7E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8"/>
          <p:cNvCxnSpPr>
            <a:stCxn id="161" idx="3"/>
            <a:endCxn id="168" idx="1"/>
          </p:cNvCxnSpPr>
          <p:nvPr/>
        </p:nvCxnSpPr>
        <p:spPr>
          <a:xfrm>
            <a:off x="4316225" y="4924875"/>
            <a:ext cx="1045200" cy="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69" name="Google Shape;169;p18"/>
          <p:cNvSpPr txBox="1"/>
          <p:nvPr/>
        </p:nvSpPr>
        <p:spPr>
          <a:xfrm>
            <a:off x="2830645" y="3198113"/>
            <a:ext cx="1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Start!🏁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2505650" y="896900"/>
            <a:ext cx="384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¿Sobre qué temas trabajaremos?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5361350" y="4621427"/>
            <a:ext cx="2358600" cy="606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Muli"/>
                <a:ea typeface="Muli"/>
                <a:cs typeface="Muli"/>
                <a:sym typeface="Muli"/>
              </a:rPr>
              <a:t>Clases y Objetos</a:t>
            </a:r>
            <a:endParaRPr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8765075" y="4621425"/>
            <a:ext cx="1748700" cy="606300"/>
          </a:xfrm>
          <a:prstGeom prst="roundRect">
            <a:avLst>
              <a:gd fmla="val 16667" name="adj"/>
            </a:avLst>
          </a:prstGeom>
          <a:solidFill>
            <a:srgbClr val="58DDA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Muli"/>
                <a:ea typeface="Muli"/>
                <a:cs typeface="Muli"/>
                <a:sym typeface="Muli"/>
              </a:rPr>
              <a:t>Cuenta Bancaria</a:t>
            </a:r>
            <a:endParaRPr sz="13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72" name="Google Shape;172;p18"/>
          <p:cNvCxnSpPr>
            <a:stCxn id="168" idx="3"/>
            <a:endCxn id="171" idx="1"/>
          </p:cNvCxnSpPr>
          <p:nvPr/>
        </p:nvCxnSpPr>
        <p:spPr>
          <a:xfrm>
            <a:off x="7719950" y="4924577"/>
            <a:ext cx="1045200" cy="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/>
        </p:nvSpPr>
        <p:spPr>
          <a:xfrm>
            <a:off x="2327650" y="256500"/>
            <a:ext cx="7832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OBJETIVOS DE APRENDIZAJE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2400300" y="914300"/>
            <a:ext cx="253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aprenderemos?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3774600" y="2736800"/>
            <a:ext cx="739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Reconocer la importancia de la Orientación a Objetos</a:t>
            </a:r>
            <a:endParaRPr b="1" i="1"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3774600" y="3447900"/>
            <a:ext cx="6623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Comprender el concepto e implementación de las Clases y los Objetos</a:t>
            </a:r>
            <a:endParaRPr b="1" sz="2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3774600" y="4413863"/>
            <a:ext cx="567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latin typeface="Muli"/>
                <a:ea typeface="Muli"/>
                <a:cs typeface="Muli"/>
                <a:sym typeface="Muli"/>
              </a:rPr>
              <a:t>Ap</a:t>
            </a:r>
            <a:r>
              <a:rPr b="1" i="1" lang="en-US" sz="20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render e implementar los métodos constructores</a:t>
            </a:r>
            <a:endParaRPr b="1" i="1" sz="20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82" name="Google Shape;182;p19"/>
          <p:cNvCxnSpPr>
            <a:stCxn id="183" idx="2"/>
          </p:cNvCxnSpPr>
          <p:nvPr/>
        </p:nvCxnSpPr>
        <p:spPr>
          <a:xfrm>
            <a:off x="3210850" y="3129723"/>
            <a:ext cx="4800" cy="2038500"/>
          </a:xfrm>
          <a:prstGeom prst="straightConnector1">
            <a:avLst/>
          </a:prstGeom>
          <a:noFill/>
          <a:ln cap="flat" cmpd="sng" w="76200">
            <a:solidFill>
              <a:srgbClr val="FDD01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4" name="Google Shape;184;p19"/>
          <p:cNvGrpSpPr/>
          <p:nvPr/>
        </p:nvGrpSpPr>
        <p:grpSpPr>
          <a:xfrm>
            <a:off x="2857164" y="2770526"/>
            <a:ext cx="707372" cy="718394"/>
            <a:chOff x="-1007627" y="1743900"/>
            <a:chExt cx="2655300" cy="2688600"/>
          </a:xfrm>
        </p:grpSpPr>
        <p:sp>
          <p:nvSpPr>
            <p:cNvPr id="185" name="Google Shape;185;p19"/>
            <p:cNvSpPr/>
            <p:nvPr/>
          </p:nvSpPr>
          <p:spPr>
            <a:xfrm>
              <a:off x="-744050" y="1972791"/>
              <a:ext cx="2174700" cy="2174700"/>
            </a:xfrm>
            <a:prstGeom prst="ellipse">
              <a:avLst/>
            </a:prstGeom>
            <a:solidFill>
              <a:srgbClr val="B3DDF5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-497000" y="2219841"/>
              <a:ext cx="1680600" cy="1680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 rot="-6386743">
              <a:off x="-767728" y="2024988"/>
              <a:ext cx="2175503" cy="2126423"/>
            </a:xfrm>
            <a:prstGeom prst="blockArc">
              <a:avLst>
                <a:gd fmla="val 9583590" name="adj1"/>
                <a:gd fmla="val 17970566" name="adj2"/>
                <a:gd fmla="val 6446" name="adj3"/>
              </a:avLst>
            </a:prstGeom>
            <a:solidFill>
              <a:srgbClr val="EA5F9E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187" name="Google Shape;187;p19"/>
          <p:cNvGrpSpPr/>
          <p:nvPr/>
        </p:nvGrpSpPr>
        <p:grpSpPr>
          <a:xfrm>
            <a:off x="2857164" y="3641298"/>
            <a:ext cx="707372" cy="718394"/>
            <a:chOff x="-1007627" y="1743900"/>
            <a:chExt cx="2655300" cy="2688600"/>
          </a:xfrm>
        </p:grpSpPr>
        <p:sp>
          <p:nvSpPr>
            <p:cNvPr id="188" name="Google Shape;188;p19"/>
            <p:cNvSpPr/>
            <p:nvPr/>
          </p:nvSpPr>
          <p:spPr>
            <a:xfrm>
              <a:off x="-744050" y="1972791"/>
              <a:ext cx="2174700" cy="2174700"/>
            </a:xfrm>
            <a:prstGeom prst="ellipse">
              <a:avLst/>
            </a:prstGeom>
            <a:solidFill>
              <a:srgbClr val="B3DDF5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-497000" y="2219841"/>
              <a:ext cx="1680600" cy="1680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90" name="Google Shape;190;p19"/>
            <p:cNvSpPr/>
            <p:nvPr/>
          </p:nvSpPr>
          <p:spPr>
            <a:xfrm rot="-6386743">
              <a:off x="-767728" y="2024988"/>
              <a:ext cx="2175503" cy="2126423"/>
            </a:xfrm>
            <a:prstGeom prst="blockArc">
              <a:avLst>
                <a:gd fmla="val 9583590" name="adj1"/>
                <a:gd fmla="val 17970566" name="adj2"/>
                <a:gd fmla="val 6446" name="adj3"/>
              </a:avLst>
            </a:prstGeom>
            <a:solidFill>
              <a:srgbClr val="EA5F9E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191" name="Google Shape;191;p19"/>
          <p:cNvGrpSpPr/>
          <p:nvPr/>
        </p:nvGrpSpPr>
        <p:grpSpPr>
          <a:xfrm>
            <a:off x="2857164" y="4512070"/>
            <a:ext cx="707372" cy="718394"/>
            <a:chOff x="-1007627" y="1743900"/>
            <a:chExt cx="2655300" cy="2688600"/>
          </a:xfrm>
        </p:grpSpPr>
        <p:sp>
          <p:nvSpPr>
            <p:cNvPr id="192" name="Google Shape;192;p19"/>
            <p:cNvSpPr/>
            <p:nvPr/>
          </p:nvSpPr>
          <p:spPr>
            <a:xfrm>
              <a:off x="-744050" y="1972791"/>
              <a:ext cx="2174700" cy="2174700"/>
            </a:xfrm>
            <a:prstGeom prst="ellipse">
              <a:avLst/>
            </a:prstGeom>
            <a:solidFill>
              <a:srgbClr val="B3DDF5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-497000" y="2219841"/>
              <a:ext cx="1680600" cy="1680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94" name="Google Shape;194;p19"/>
            <p:cNvSpPr/>
            <p:nvPr/>
          </p:nvSpPr>
          <p:spPr>
            <a:xfrm rot="-6386743">
              <a:off x="-767728" y="2024988"/>
              <a:ext cx="2175503" cy="2126423"/>
            </a:xfrm>
            <a:prstGeom prst="blockArc">
              <a:avLst>
                <a:gd fmla="val 9583590" name="adj1"/>
                <a:gd fmla="val 17970566" name="adj2"/>
                <a:gd fmla="val 6446" name="adj3"/>
              </a:avLst>
            </a:prstGeom>
            <a:solidFill>
              <a:srgbClr val="EA5F9E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/>
        </p:nvSpPr>
        <p:spPr>
          <a:xfrm>
            <a:off x="914400" y="710000"/>
            <a:ext cx="4008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Rompehielo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🥶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914425" y="1367800"/>
            <a:ext cx="253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914425" y="2410800"/>
            <a:ext cx="5483100" cy="27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¿Y tú que piensas?: 🙌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Vean con atención la imagen y respondan en el chat y levantando la mano: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Char char="●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¿Son los mismos objetos?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Char char="●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¿Qué características tienen en común?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Char char="●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¿En qué se diferencian?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Char char="●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¿Cómo los clasificarías/agruparías?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02" name="Google Shape;2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9525" y="710000"/>
            <a:ext cx="5918325" cy="59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