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jpg" ContentType="image/png"/>
  <Override PartName="/ppt/media/image3.jpg" ContentType="image/png"/>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82" r:id="rId6"/>
    <p:sldId id="281" r:id="rId7"/>
    <p:sldId id="276" r:id="rId8"/>
    <p:sldId id="284" r:id="rId9"/>
    <p:sldId id="285" r:id="rId10"/>
    <p:sldId id="277" r:id="rId11"/>
    <p:sldId id="270" r:id="rId12"/>
    <p:sldId id="286" r:id="rId13"/>
    <p:sldId id="278" r:id="rId14"/>
    <p:sldId id="289" r:id="rId15"/>
    <p:sldId id="280" r:id="rId16"/>
    <p:sldId id="287" r:id="rId17"/>
    <p:sldId id="288" r:id="rId18"/>
    <p:sldId id="290" r:id="rId19"/>
    <p:sldId id="291" r:id="rId20"/>
    <p:sldId id="292" r:id="rId21"/>
    <p:sldId id="293" r:id="rId22"/>
    <p:sldId id="294"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F47"/>
    <a:srgbClr val="002B41"/>
    <a:srgbClr val="F1F1F1"/>
    <a:srgbClr val="ED4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9" autoAdjust="0"/>
    <p:restoredTop sz="94660"/>
  </p:normalViewPr>
  <p:slideViewPr>
    <p:cSldViewPr snapToGrid="0" showGuides="1">
      <p:cViewPr varScale="1">
        <p:scale>
          <a:sx n="114" d="100"/>
          <a:sy n="114" d="100"/>
        </p:scale>
        <p:origin x="272" y="1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126443" y="1715112"/>
            <a:ext cx="10854707" cy="2308324"/>
          </a:xfrm>
          <a:prstGeom prst="rect">
            <a:avLst/>
          </a:prstGeom>
          <a:noFill/>
        </p:spPr>
        <p:txBody>
          <a:bodyPr wrap="square" rtlCol="0">
            <a:spAutoFit/>
          </a:bodyPr>
          <a:lstStyle/>
          <a:p>
            <a:r>
              <a:rPr lang="en" altLang="zh-CN" sz="7200" dirty="0">
                <a:solidFill>
                  <a:srgbClr val="002B41"/>
                </a:solidFill>
                <a:latin typeface="Impact" panose="020B0806030902050204" pitchFamily="34" charset="0"/>
                <a:ea typeface="微软雅黑" panose="020B0503020204020204" pitchFamily="34" charset="-122"/>
              </a:rPr>
              <a:t>Shared Bicycle </a:t>
            </a:r>
          </a:p>
          <a:p>
            <a:r>
              <a:rPr lang="en" altLang="zh-CN" sz="7200" dirty="0">
                <a:solidFill>
                  <a:srgbClr val="002B41"/>
                </a:solidFill>
                <a:latin typeface="Impact" panose="020B0806030902050204" pitchFamily="34" charset="0"/>
                <a:ea typeface="微软雅黑" panose="020B0503020204020204" pitchFamily="34" charset="-122"/>
              </a:rPr>
              <a:t>Monte Carlo Simulation</a:t>
            </a:r>
          </a:p>
        </p:txBody>
      </p:sp>
      <p:sp>
        <p:nvSpPr>
          <p:cNvPr id="9" name="PA_Line 16"/>
          <p:cNvSpPr>
            <a:spLocks noChangeShapeType="1"/>
          </p:cNvSpPr>
          <p:nvPr>
            <p:custDataLst>
              <p:tags r:id="rId1"/>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2"/>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3"/>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4"/>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5"/>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6" name="文本框 15"/>
          <p:cNvSpPr txBox="1"/>
          <p:nvPr/>
        </p:nvSpPr>
        <p:spPr>
          <a:xfrm>
            <a:off x="274763" y="4100868"/>
            <a:ext cx="4506667" cy="345094"/>
          </a:xfrm>
          <a:prstGeom prst="rect">
            <a:avLst/>
          </a:prstGeom>
          <a:noFill/>
        </p:spPr>
        <p:txBody>
          <a:bodyPr wrap="square" rtlCol="0">
            <a:spAutoFit/>
          </a:bodyPr>
          <a:lstStyle/>
          <a:p>
            <a:pPr>
              <a:lnSpc>
                <a:spcPct val="130000"/>
              </a:lnSpc>
            </a:pPr>
            <a:r>
              <a:rPr lang="en-US" altLang="zh-CN" sz="1400" dirty="0">
                <a:solidFill>
                  <a:srgbClr val="002B41"/>
                </a:solidFill>
                <a:latin typeface="微软雅黑" panose="020B0503020204020204" pitchFamily="34" charset="-122"/>
                <a:ea typeface="微软雅黑" panose="020B0503020204020204" pitchFamily="34" charset="-122"/>
              </a:rPr>
              <a:t>By </a:t>
            </a:r>
            <a:r>
              <a:rPr lang="en-US" altLang="zh-CN" sz="1400" dirty="0" err="1">
                <a:solidFill>
                  <a:srgbClr val="002B41"/>
                </a:solidFill>
                <a:latin typeface="微软雅黑" panose="020B0503020204020204" pitchFamily="34" charset="-122"/>
                <a:ea typeface="微软雅黑" panose="020B0503020204020204" pitchFamily="34" charset="-122"/>
              </a:rPr>
              <a:t>Jifu</a:t>
            </a:r>
            <a:r>
              <a:rPr lang="en-US" altLang="zh-CN" sz="1400" dirty="0">
                <a:solidFill>
                  <a:srgbClr val="002B41"/>
                </a:solidFill>
                <a:latin typeface="微软雅黑" panose="020B0503020204020204" pitchFamily="34" charset="-122"/>
                <a:ea typeface="微软雅黑" panose="020B0503020204020204" pitchFamily="34" charset="-122"/>
              </a:rPr>
              <a:t> Zhao, </a:t>
            </a:r>
            <a:r>
              <a:rPr lang="en-US" altLang="zh-CN" sz="1400" dirty="0" err="1">
                <a:solidFill>
                  <a:srgbClr val="002B41"/>
                </a:solidFill>
                <a:latin typeface="微软雅黑" panose="020B0503020204020204" pitchFamily="34" charset="-122"/>
                <a:ea typeface="微软雅黑" panose="020B0503020204020204" pitchFamily="34" charset="-122"/>
              </a:rPr>
              <a:t>Yunya</a:t>
            </a:r>
            <a:r>
              <a:rPr lang="en-US" altLang="zh-CN" sz="1400" dirty="0">
                <a:solidFill>
                  <a:srgbClr val="002B41"/>
                </a:solidFill>
                <a:latin typeface="微软雅黑" panose="020B0503020204020204" pitchFamily="34" charset="-122"/>
                <a:ea typeface="微软雅黑" panose="020B0503020204020204" pitchFamily="34" charset="-122"/>
              </a:rPr>
              <a:t> Gu, Bo Zhao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3456091" y="2324715"/>
            <a:ext cx="4834978"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Visualization</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089661" y="3653921"/>
            <a:ext cx="3686843" cy="400110"/>
          </a:xfrm>
          <a:prstGeom prst="rect">
            <a:avLst/>
          </a:prstGeom>
          <a:effectLst/>
        </p:spPr>
        <p:txBody>
          <a:bodyPr wrap="none">
            <a:spAutoFit/>
          </a:bodyPr>
          <a:lstStyle/>
          <a:p>
            <a:pPr algn="ct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Visualization of the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4163127"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Visualization about the variables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06845C9D-2F46-2E4E-B714-09F407E41F0A}"/>
              </a:ext>
            </a:extLst>
          </p:cNvPr>
          <p:cNvSpPr txBox="1"/>
          <p:nvPr/>
        </p:nvSpPr>
        <p:spPr>
          <a:xfrm>
            <a:off x="871635" y="1302785"/>
            <a:ext cx="387878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usage rate vs. charge rate</a:t>
            </a:r>
          </a:p>
        </p:txBody>
      </p:sp>
      <p:sp>
        <p:nvSpPr>
          <p:cNvPr id="16" name="椭圆 15">
            <a:extLst>
              <a:ext uri="{FF2B5EF4-FFF2-40B4-BE49-F238E27FC236}">
                <a16:creationId xmlns:a16="http://schemas.microsoft.com/office/drawing/2014/main" id="{E18169B8-D0D4-8144-B26B-5C4AB6B3BC54}"/>
              </a:ext>
            </a:extLst>
          </p:cNvPr>
          <p:cNvSpPr/>
          <p:nvPr/>
        </p:nvSpPr>
        <p:spPr>
          <a:xfrm>
            <a:off x="674272"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80335E63-3965-8745-9610-44701DB2B8C8}"/>
              </a:ext>
            </a:extLst>
          </p:cNvPr>
          <p:cNvSpPr txBox="1"/>
          <p:nvPr/>
        </p:nvSpPr>
        <p:spPr>
          <a:xfrm>
            <a:off x="6782286" y="1302785"/>
            <a:ext cx="4104019"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probability of bike usage duration</a:t>
            </a:r>
          </a:p>
        </p:txBody>
      </p:sp>
      <p:sp>
        <p:nvSpPr>
          <p:cNvPr id="18" name="椭圆 17">
            <a:extLst>
              <a:ext uri="{FF2B5EF4-FFF2-40B4-BE49-F238E27FC236}">
                <a16:creationId xmlns:a16="http://schemas.microsoft.com/office/drawing/2014/main" id="{9D349774-3ADB-EF47-B11C-8CCC34B29D3A}"/>
              </a:ext>
            </a:extLst>
          </p:cNvPr>
          <p:cNvSpPr/>
          <p:nvPr/>
        </p:nvSpPr>
        <p:spPr>
          <a:xfrm>
            <a:off x="6584923"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34" name="图片 33">
            <a:extLst>
              <a:ext uri="{FF2B5EF4-FFF2-40B4-BE49-F238E27FC236}">
                <a16:creationId xmlns:a16="http://schemas.microsoft.com/office/drawing/2014/main" id="{C1CAC680-A111-5E49-8EE2-D6E6A853B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8376" y="2142767"/>
            <a:ext cx="4666608" cy="3299636"/>
          </a:xfrm>
          <a:prstGeom prst="rect">
            <a:avLst/>
          </a:prstGeom>
        </p:spPr>
      </p:pic>
      <p:pic>
        <p:nvPicPr>
          <p:cNvPr id="36" name="图片 35" descr="图片包含 屏幕截图&#10;&#10;&#10;&#10;自动生成的说明">
            <a:extLst>
              <a:ext uri="{FF2B5EF4-FFF2-40B4-BE49-F238E27FC236}">
                <a16:creationId xmlns:a16="http://schemas.microsoft.com/office/drawing/2014/main" id="{642223E7-F72D-1745-BF9C-39E0E95BE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2" y="2153918"/>
            <a:ext cx="4534110" cy="3299636"/>
          </a:xfrm>
          <a:prstGeom prst="rect">
            <a:avLst/>
          </a:prstGeom>
        </p:spPr>
      </p:pic>
      <p:sp>
        <p:nvSpPr>
          <p:cNvPr id="10" name="文本框 9">
            <a:extLst>
              <a:ext uri="{FF2B5EF4-FFF2-40B4-BE49-F238E27FC236}">
                <a16:creationId xmlns:a16="http://schemas.microsoft.com/office/drawing/2014/main" id="{A99476BC-806A-BA44-B8FB-D21D1B7DA0D6}"/>
              </a:ext>
            </a:extLst>
          </p:cNvPr>
          <p:cNvSpPr txBox="1"/>
          <p:nvPr/>
        </p:nvSpPr>
        <p:spPr>
          <a:xfrm>
            <a:off x="585062" y="5648762"/>
            <a:ext cx="6328694" cy="701282"/>
          </a:xfrm>
          <a:prstGeom prst="rect">
            <a:avLst/>
          </a:prstGeom>
          <a:noFill/>
        </p:spPr>
        <p:txBody>
          <a:bodyPr wrap="square" rtlCol="0">
            <a:spAutoFit/>
          </a:bodyPr>
          <a:lstStyle/>
          <a:p>
            <a:pPr>
              <a:lnSpc>
                <a:spcPct val="130000"/>
              </a:lnSpc>
            </a:pPr>
            <a:r>
              <a:rPr lang="en" altLang="zh-CN" sz="1600" dirty="0">
                <a:solidFill>
                  <a:srgbClr val="002B41"/>
                </a:solidFill>
                <a:latin typeface="微软雅黑" panose="020B0503020204020204" pitchFamily="34" charset="-122"/>
                <a:ea typeface="微软雅黑" panose="020B0503020204020204" pitchFamily="34" charset="-122"/>
              </a:rPr>
              <a:t>charge rate rates = 0.01, 0.02, 0.03, 0.04, 0.05, 0.06 </a:t>
            </a:r>
          </a:p>
          <a:p>
            <a:pPr>
              <a:lnSpc>
                <a:spcPct val="130000"/>
              </a:lnSpc>
            </a:pPr>
            <a:r>
              <a:rPr lang="en" altLang="zh-CN" sz="1600" dirty="0">
                <a:solidFill>
                  <a:srgbClr val="002B41"/>
                </a:solidFill>
                <a:latin typeface="微软雅黑" panose="020B0503020204020204" pitchFamily="34" charset="-122"/>
                <a:ea typeface="微软雅黑" panose="020B0503020204020204" pitchFamily="34" charset="-122"/>
              </a:rPr>
              <a:t>usage = 0.0010, 0.0009, 0.0008, 0.0007, 0.0006, 0.0005</a:t>
            </a:r>
          </a:p>
        </p:txBody>
      </p:sp>
      <p:sp>
        <p:nvSpPr>
          <p:cNvPr id="12" name="文本框 11">
            <a:extLst>
              <a:ext uri="{FF2B5EF4-FFF2-40B4-BE49-F238E27FC236}">
                <a16:creationId xmlns:a16="http://schemas.microsoft.com/office/drawing/2014/main" id="{1699274D-CCAC-E840-83C0-92F8AD58BD46}"/>
              </a:ext>
            </a:extLst>
          </p:cNvPr>
          <p:cNvSpPr txBox="1"/>
          <p:nvPr/>
        </p:nvSpPr>
        <p:spPr>
          <a:xfrm>
            <a:off x="6584923" y="5648762"/>
            <a:ext cx="6328694" cy="701282"/>
          </a:xfrm>
          <a:prstGeom prst="rect">
            <a:avLst/>
          </a:prstGeom>
          <a:noFill/>
        </p:spPr>
        <p:txBody>
          <a:bodyPr wrap="square" rtlCol="0">
            <a:spAutoFit/>
          </a:bodyPr>
          <a:lstStyle/>
          <a:p>
            <a:pPr>
              <a:lnSpc>
                <a:spcPct val="130000"/>
              </a:lnSpc>
            </a:pPr>
            <a:r>
              <a:rPr lang="en" altLang="zh-CN" sz="1600" dirty="0">
                <a:solidFill>
                  <a:srgbClr val="002B41"/>
                </a:solidFill>
                <a:latin typeface="微软雅黑" panose="020B0503020204020204" pitchFamily="34" charset="-122"/>
                <a:ea typeface="微软雅黑" panose="020B0503020204020204" pitchFamily="34" charset="-122"/>
              </a:rPr>
              <a:t>duration times = 5, 10, 15, 20, 25, 30</a:t>
            </a:r>
          </a:p>
          <a:p>
            <a:pPr>
              <a:lnSpc>
                <a:spcPct val="130000"/>
              </a:lnSpc>
            </a:pPr>
            <a:r>
              <a:rPr lang="en" altLang="zh-CN" sz="1600" dirty="0">
                <a:solidFill>
                  <a:srgbClr val="002B41"/>
                </a:solidFill>
                <a:latin typeface="微软雅黑" panose="020B0503020204020204" pitchFamily="34" charset="-122"/>
                <a:ea typeface="微软雅黑" panose="020B0503020204020204" pitchFamily="34" charset="-122"/>
              </a:rPr>
              <a:t>probability = 0.3, 0.3, 0.2, 0.1, 0.05, 0.05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4163127"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Visualization about the variables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06845C9D-2F46-2E4E-B714-09F407E41F0A}"/>
              </a:ext>
            </a:extLst>
          </p:cNvPr>
          <p:cNvSpPr txBox="1"/>
          <p:nvPr/>
        </p:nvSpPr>
        <p:spPr>
          <a:xfrm>
            <a:off x="871635" y="1325087"/>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Poisson distribution</a:t>
            </a:r>
          </a:p>
        </p:txBody>
      </p:sp>
      <p:sp>
        <p:nvSpPr>
          <p:cNvPr id="16" name="椭圆 15">
            <a:extLst>
              <a:ext uri="{FF2B5EF4-FFF2-40B4-BE49-F238E27FC236}">
                <a16:creationId xmlns:a16="http://schemas.microsoft.com/office/drawing/2014/main" id="{E18169B8-D0D4-8144-B26B-5C4AB6B3BC54}"/>
              </a:ext>
            </a:extLst>
          </p:cNvPr>
          <p:cNvSpPr/>
          <p:nvPr/>
        </p:nvSpPr>
        <p:spPr>
          <a:xfrm>
            <a:off x="674272"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80335E63-3965-8745-9610-44701DB2B8C8}"/>
              </a:ext>
            </a:extLst>
          </p:cNvPr>
          <p:cNvSpPr txBox="1"/>
          <p:nvPr/>
        </p:nvSpPr>
        <p:spPr>
          <a:xfrm>
            <a:off x="6782286" y="1325087"/>
            <a:ext cx="4104019"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binomial distribution</a:t>
            </a:r>
          </a:p>
        </p:txBody>
      </p:sp>
      <p:sp>
        <p:nvSpPr>
          <p:cNvPr id="18" name="椭圆 17">
            <a:extLst>
              <a:ext uri="{FF2B5EF4-FFF2-40B4-BE49-F238E27FC236}">
                <a16:creationId xmlns:a16="http://schemas.microsoft.com/office/drawing/2014/main" id="{9D349774-3ADB-EF47-B11C-8CCC34B29D3A}"/>
              </a:ext>
            </a:extLst>
          </p:cNvPr>
          <p:cNvSpPr/>
          <p:nvPr/>
        </p:nvSpPr>
        <p:spPr>
          <a:xfrm>
            <a:off x="6584923" y="1481637"/>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5" name="图片 4" descr="图片包含 文字&#10;&#10;&#10;&#10;自动生成的说明">
            <a:extLst>
              <a:ext uri="{FF2B5EF4-FFF2-40B4-BE49-F238E27FC236}">
                <a16:creationId xmlns:a16="http://schemas.microsoft.com/office/drawing/2014/main" id="{9AA6F19A-012C-F04B-936D-AF73F147EFB9}"/>
              </a:ext>
            </a:extLst>
          </p:cNvPr>
          <p:cNvPicPr>
            <a:picLocks noChangeAspect="1"/>
          </p:cNvPicPr>
          <p:nvPr/>
        </p:nvPicPr>
        <p:blipFill rotWithShape="1">
          <a:blip r:embed="rId2">
            <a:extLst>
              <a:ext uri="{28A0092B-C50C-407E-A947-70E740481C1C}">
                <a14:useLocalDpi xmlns:a14="http://schemas.microsoft.com/office/drawing/2010/main" val="0"/>
              </a:ext>
            </a:extLst>
          </a:blip>
          <a:srcRect l="3038" t="8436" r="7594" b="3168"/>
          <a:stretch/>
        </p:blipFill>
        <p:spPr>
          <a:xfrm>
            <a:off x="6393835" y="2075552"/>
            <a:ext cx="4880919" cy="3620911"/>
          </a:xfrm>
          <a:prstGeom prst="rect">
            <a:avLst/>
          </a:prstGeom>
        </p:spPr>
      </p:pic>
      <p:pic>
        <p:nvPicPr>
          <p:cNvPr id="7" name="图片 6">
            <a:extLst>
              <a:ext uri="{FF2B5EF4-FFF2-40B4-BE49-F238E27FC236}">
                <a16:creationId xmlns:a16="http://schemas.microsoft.com/office/drawing/2014/main" id="{ED532AFE-3536-C941-A026-8828996E33AF}"/>
              </a:ext>
            </a:extLst>
          </p:cNvPr>
          <p:cNvPicPr>
            <a:picLocks noChangeAspect="1"/>
          </p:cNvPicPr>
          <p:nvPr/>
        </p:nvPicPr>
        <p:blipFill rotWithShape="1">
          <a:blip r:embed="rId3">
            <a:extLst>
              <a:ext uri="{28A0092B-C50C-407E-A947-70E740481C1C}">
                <a14:useLocalDpi xmlns:a14="http://schemas.microsoft.com/office/drawing/2010/main" val="0"/>
              </a:ext>
            </a:extLst>
          </a:blip>
          <a:srcRect l="2368" t="8436" r="6584" b="3168"/>
          <a:stretch/>
        </p:blipFill>
        <p:spPr>
          <a:xfrm>
            <a:off x="674272" y="2075553"/>
            <a:ext cx="4880919" cy="3620911"/>
          </a:xfrm>
          <a:prstGeom prst="rect">
            <a:avLst/>
          </a:prstGeom>
        </p:spPr>
      </p:pic>
    </p:spTree>
    <p:extLst>
      <p:ext uri="{BB962C8B-B14F-4D97-AF65-F5344CB8AC3E}">
        <p14:creationId xmlns:p14="http://schemas.microsoft.com/office/powerpoint/2010/main" val="67895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690401" y="2440636"/>
            <a:ext cx="2421625"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Result</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3283574" y="3736066"/>
            <a:ext cx="5235280" cy="400110"/>
          </a:xfrm>
          <a:prstGeom prst="rect">
            <a:avLst/>
          </a:prstGeom>
          <a:effectLst/>
        </p:spPr>
        <p:txBody>
          <a:bodyPr wrap="none">
            <a:spAutoFit/>
          </a:bodyPr>
          <a:lstStyle/>
          <a:p>
            <a:pPr algn="ct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Show the simulation result and limitation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5B9F2141-8AAB-4441-8A85-4ECD0DDD2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96" y="2559565"/>
            <a:ext cx="6429839" cy="2381422"/>
          </a:xfrm>
          <a:prstGeom prst="rect">
            <a:avLst/>
          </a:prstGeom>
        </p:spPr>
      </p:pic>
      <p:sp>
        <p:nvSpPr>
          <p:cNvPr id="7" name="文本框 6">
            <a:extLst>
              <a:ext uri="{FF2B5EF4-FFF2-40B4-BE49-F238E27FC236}">
                <a16:creationId xmlns:a16="http://schemas.microsoft.com/office/drawing/2014/main" id="{8E2B0306-AA75-1245-9743-729691486DF2}"/>
              </a:ext>
            </a:extLst>
          </p:cNvPr>
          <p:cNvSpPr txBox="1"/>
          <p:nvPr/>
        </p:nvSpPr>
        <p:spPr>
          <a:xfrm>
            <a:off x="443585" y="1357966"/>
            <a:ext cx="11894704"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 table below shows the simulation result when the number of bikes = 200 with different charge rate.</a:t>
            </a:r>
          </a:p>
        </p:txBody>
      </p:sp>
    </p:spTree>
    <p:extLst>
      <p:ext uri="{BB962C8B-B14F-4D97-AF65-F5344CB8AC3E}">
        <p14:creationId xmlns:p14="http://schemas.microsoft.com/office/powerpoint/2010/main" val="407678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Result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 name="图片 14">
            <a:extLst>
              <a:ext uri="{FF2B5EF4-FFF2-40B4-BE49-F238E27FC236}">
                <a16:creationId xmlns:a16="http://schemas.microsoft.com/office/drawing/2014/main" id="{560E79D6-58E5-B344-A120-5FEEE25B0347}"/>
              </a:ext>
            </a:extLst>
          </p:cNvPr>
          <p:cNvPicPr>
            <a:picLocks noChangeAspect="1"/>
          </p:cNvPicPr>
          <p:nvPr/>
        </p:nvPicPr>
        <p:blipFill rotWithShape="1">
          <a:blip r:embed="rId2">
            <a:extLst>
              <a:ext uri="{28A0092B-C50C-407E-A947-70E740481C1C}">
                <a14:useLocalDpi xmlns:a14="http://schemas.microsoft.com/office/drawing/2010/main" val="0"/>
              </a:ext>
            </a:extLst>
          </a:blip>
          <a:srcRect l="5059" t="4785" r="7408" b="4533"/>
          <a:stretch/>
        </p:blipFill>
        <p:spPr>
          <a:xfrm>
            <a:off x="580766" y="1062681"/>
            <a:ext cx="5696465" cy="4917812"/>
          </a:xfrm>
          <a:prstGeom prst="rect">
            <a:avLst/>
          </a:prstGeom>
        </p:spPr>
      </p:pic>
      <p:sp>
        <p:nvSpPr>
          <p:cNvPr id="6" name="文本框 5">
            <a:extLst>
              <a:ext uri="{FF2B5EF4-FFF2-40B4-BE49-F238E27FC236}">
                <a16:creationId xmlns:a16="http://schemas.microsoft.com/office/drawing/2014/main" id="{2F9A30D3-6685-774B-92EA-E1B1E870543B}"/>
              </a:ext>
            </a:extLst>
          </p:cNvPr>
          <p:cNvSpPr txBox="1"/>
          <p:nvPr/>
        </p:nvSpPr>
        <p:spPr>
          <a:xfrm>
            <a:off x="6699420" y="1832116"/>
            <a:ext cx="4819790" cy="2577950"/>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 plot shows the relationship between the revenue and the pair of bike number and charge rate, according to the plot, it’s clear that when bike number is less than 300, revenue is positive</a:t>
            </a:r>
            <a:r>
              <a:rPr lang="en-US" altLang="zh-CN" dirty="0">
                <a:solidFill>
                  <a:srgbClr val="002B41"/>
                </a:solidFill>
                <a:latin typeface="微软雅黑" panose="020B0503020204020204" pitchFamily="34" charset="-122"/>
                <a:ea typeface="微软雅黑" panose="020B0503020204020204" pitchFamily="34" charset="-122"/>
              </a:rPr>
              <a:t>, and with the charge rate increasing, revenue become larger.</a:t>
            </a:r>
            <a:endParaRPr lang="en" altLang="zh-CN"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7" name="图片 6">
            <a:extLst>
              <a:ext uri="{FF2B5EF4-FFF2-40B4-BE49-F238E27FC236}">
                <a16:creationId xmlns:a16="http://schemas.microsoft.com/office/drawing/2014/main" id="{952192F1-76D0-EC49-85EE-DA494A27EBC9}"/>
              </a:ext>
            </a:extLst>
          </p:cNvPr>
          <p:cNvPicPr>
            <a:picLocks noChangeAspect="1"/>
          </p:cNvPicPr>
          <p:nvPr/>
        </p:nvPicPr>
        <p:blipFill rotWithShape="1">
          <a:blip r:embed="rId2">
            <a:extLst>
              <a:ext uri="{28A0092B-C50C-407E-A947-70E740481C1C}">
                <a14:useLocalDpi xmlns:a14="http://schemas.microsoft.com/office/drawing/2010/main" val="0"/>
              </a:ext>
            </a:extLst>
          </a:blip>
          <a:srcRect l="5718" t="7115" r="9888" b="4858"/>
          <a:stretch/>
        </p:blipFill>
        <p:spPr>
          <a:xfrm>
            <a:off x="543697" y="1272746"/>
            <a:ext cx="5375189" cy="4672167"/>
          </a:xfrm>
          <a:prstGeom prst="rect">
            <a:avLst/>
          </a:prstGeom>
        </p:spPr>
      </p:pic>
      <p:sp>
        <p:nvSpPr>
          <p:cNvPr id="5" name="文本框 4">
            <a:extLst>
              <a:ext uri="{FF2B5EF4-FFF2-40B4-BE49-F238E27FC236}">
                <a16:creationId xmlns:a16="http://schemas.microsoft.com/office/drawing/2014/main" id="{6F86914D-578C-E547-8C9C-2A4325682333}"/>
              </a:ext>
            </a:extLst>
          </p:cNvPr>
          <p:cNvSpPr txBox="1"/>
          <p:nvPr/>
        </p:nvSpPr>
        <p:spPr>
          <a:xfrm>
            <a:off x="6594337" y="1891317"/>
            <a:ext cx="4735302" cy="1137556"/>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 plot shows the relationship between revenue standard deviation and the pair of bike number and charge rate.</a:t>
            </a:r>
          </a:p>
        </p:txBody>
      </p:sp>
      <p:sp>
        <p:nvSpPr>
          <p:cNvPr id="6" name="文本框 5">
            <a:extLst>
              <a:ext uri="{FF2B5EF4-FFF2-40B4-BE49-F238E27FC236}">
                <a16:creationId xmlns:a16="http://schemas.microsoft.com/office/drawing/2014/main" id="{46144C4A-18CF-AC44-BA82-67C7241D8405}"/>
              </a:ext>
            </a:extLst>
          </p:cNvPr>
          <p:cNvSpPr txBox="1"/>
          <p:nvPr/>
        </p:nvSpPr>
        <p:spPr>
          <a:xfrm>
            <a:off x="6594337" y="3829128"/>
            <a:ext cx="4657243" cy="1137556"/>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From the plot, we can see that when charge rate is 0.01, revenue doesn’t fluctuate</a:t>
            </a:r>
            <a:r>
              <a:rPr lang="zh-CN" altLang="en-US" dirty="0">
                <a:solidFill>
                  <a:srgbClr val="002B41"/>
                </a:solidFill>
                <a:latin typeface="微软雅黑" panose="020B0503020204020204" pitchFamily="34" charset="-122"/>
                <a:ea typeface="微软雅黑" panose="020B0503020204020204" pitchFamily="34" charset="-122"/>
              </a:rPr>
              <a:t> </a:t>
            </a:r>
            <a:r>
              <a:rPr lang="en-US" altLang="zh-CN" dirty="0">
                <a:solidFill>
                  <a:srgbClr val="002B41"/>
                </a:solidFill>
                <a:latin typeface="微软雅黑" panose="020B0503020204020204" pitchFamily="34" charset="-122"/>
                <a:ea typeface="微软雅黑" panose="020B0503020204020204" pitchFamily="34" charset="-122"/>
              </a:rPr>
              <a:t>significantly.</a:t>
            </a:r>
            <a:r>
              <a:rPr lang="en" altLang="zh-CN" dirty="0">
                <a:solidFill>
                  <a:srgbClr val="002B4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40609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9319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6" name="图片 5">
            <a:extLst>
              <a:ext uri="{FF2B5EF4-FFF2-40B4-BE49-F238E27FC236}">
                <a16:creationId xmlns:a16="http://schemas.microsoft.com/office/drawing/2014/main" id="{1B1EFD36-983E-194C-8A9F-6297A29B2293}"/>
              </a:ext>
            </a:extLst>
          </p:cNvPr>
          <p:cNvPicPr>
            <a:picLocks noChangeAspect="1"/>
          </p:cNvPicPr>
          <p:nvPr/>
        </p:nvPicPr>
        <p:blipFill rotWithShape="1">
          <a:blip r:embed="rId2">
            <a:extLst>
              <a:ext uri="{28A0092B-C50C-407E-A947-70E740481C1C}">
                <a14:useLocalDpi xmlns:a14="http://schemas.microsoft.com/office/drawing/2010/main" val="0"/>
              </a:ext>
            </a:extLst>
          </a:blip>
          <a:srcRect l="6520" t="8815" r="9977" b="4614"/>
          <a:stretch/>
        </p:blipFill>
        <p:spPr>
          <a:xfrm>
            <a:off x="443585" y="1223317"/>
            <a:ext cx="5721179" cy="4942703"/>
          </a:xfrm>
          <a:prstGeom prst="rect">
            <a:avLst/>
          </a:prstGeom>
        </p:spPr>
      </p:pic>
      <p:sp>
        <p:nvSpPr>
          <p:cNvPr id="5" name="文本框 4">
            <a:extLst>
              <a:ext uri="{FF2B5EF4-FFF2-40B4-BE49-F238E27FC236}">
                <a16:creationId xmlns:a16="http://schemas.microsoft.com/office/drawing/2014/main" id="{EC71A49F-145C-DC40-9ACA-08B9551C4BB9}"/>
              </a:ext>
            </a:extLst>
          </p:cNvPr>
          <p:cNvSpPr txBox="1"/>
          <p:nvPr/>
        </p:nvSpPr>
        <p:spPr>
          <a:xfrm>
            <a:off x="6933595" y="1977082"/>
            <a:ext cx="3805029" cy="2577950"/>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 plot shows the relationship between usage rate and the pair of bike number and charge rate.</a:t>
            </a:r>
          </a:p>
          <a:p>
            <a:pPr lvl="0">
              <a:lnSpc>
                <a:spcPct val="130000"/>
              </a:lnSpc>
            </a:pPr>
            <a:endParaRPr lang="en" altLang="zh-CN" dirty="0">
              <a:solidFill>
                <a:srgbClr val="002B41"/>
              </a:solidFill>
              <a:latin typeface="微软雅黑" panose="020B0503020204020204" pitchFamily="34" charset="-122"/>
              <a:ea typeface="微软雅黑" panose="020B0503020204020204" pitchFamily="34" charset="-122"/>
            </a:endParaRPr>
          </a:p>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From the plot, we can see that fewer bikes and less charge rate  result in higher usage rate.</a:t>
            </a:r>
          </a:p>
        </p:txBody>
      </p:sp>
    </p:spTree>
    <p:extLst>
      <p:ext uri="{BB962C8B-B14F-4D97-AF65-F5344CB8AC3E}">
        <p14:creationId xmlns:p14="http://schemas.microsoft.com/office/powerpoint/2010/main" val="284747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7381616D-9843-F243-A730-081BDA2ADEBC}"/>
              </a:ext>
            </a:extLst>
          </p:cNvPr>
          <p:cNvSpPr txBox="1"/>
          <p:nvPr/>
        </p:nvSpPr>
        <p:spPr>
          <a:xfrm>
            <a:off x="483624" y="1092683"/>
            <a:ext cx="9028366"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Simulate 1000 times to see the probability density</a:t>
            </a:r>
            <a:r>
              <a:rPr lang="zh-CN" altLang="en-US" dirty="0">
                <a:solidFill>
                  <a:srgbClr val="002B41"/>
                </a:solidFill>
                <a:latin typeface="微软雅黑" panose="020B0503020204020204" pitchFamily="34" charset="-122"/>
                <a:ea typeface="微软雅黑" panose="020B0503020204020204" pitchFamily="34" charset="-122"/>
              </a:rPr>
              <a:t> </a:t>
            </a:r>
            <a:r>
              <a:rPr lang="en-US" altLang="zh-CN" dirty="0">
                <a:solidFill>
                  <a:srgbClr val="002B41"/>
                </a:solidFill>
                <a:latin typeface="微软雅黑" panose="020B0503020204020204" pitchFamily="34" charset="-122"/>
                <a:ea typeface="微软雅黑" panose="020B0503020204020204" pitchFamily="34" charset="-122"/>
              </a:rPr>
              <a:t>plot of revenue</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0A9110F4-3206-694D-9098-C8630C66E70E}"/>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52C0CA01-7F64-FA45-B37E-FED0A3EB0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22" y="2559136"/>
            <a:ext cx="4801292" cy="3040818"/>
          </a:xfrm>
          <a:prstGeom prst="rect">
            <a:avLst/>
          </a:prstGeom>
        </p:spPr>
      </p:pic>
      <p:sp>
        <p:nvSpPr>
          <p:cNvPr id="9" name="文本框 8">
            <a:extLst>
              <a:ext uri="{FF2B5EF4-FFF2-40B4-BE49-F238E27FC236}">
                <a16:creationId xmlns:a16="http://schemas.microsoft.com/office/drawing/2014/main" id="{6BCAFACE-51D3-E245-A965-AF567B7A9DB4}"/>
              </a:ext>
            </a:extLst>
          </p:cNvPr>
          <p:cNvSpPr txBox="1"/>
          <p:nvPr/>
        </p:nvSpPr>
        <p:spPr>
          <a:xfrm>
            <a:off x="7256973" y="1768598"/>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a:t>
            </a:r>
            <a:r>
              <a:rPr lang="en-US" altLang="zh-CN" dirty="0">
                <a:solidFill>
                  <a:srgbClr val="002B41"/>
                </a:solidFill>
                <a:latin typeface="微软雅黑" panose="020B0503020204020204" pitchFamily="34" charset="-122"/>
                <a:ea typeface="微软雅黑" panose="020B0503020204020204" pitchFamily="34" charset="-122"/>
              </a:rPr>
              <a:t>2/min</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EDB3D882-F7AB-6848-A4DA-BBFFE685FB18}"/>
              </a:ext>
            </a:extLst>
          </p:cNvPr>
          <p:cNvSpPr/>
          <p:nvPr/>
        </p:nvSpPr>
        <p:spPr>
          <a:xfrm>
            <a:off x="7037686" y="1951195"/>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pic>
        <p:nvPicPr>
          <p:cNvPr id="12" name="图片 11">
            <a:extLst>
              <a:ext uri="{FF2B5EF4-FFF2-40B4-BE49-F238E27FC236}">
                <a16:creationId xmlns:a16="http://schemas.microsoft.com/office/drawing/2014/main" id="{21497BBD-FF8B-B340-86EB-F52241C4F4AE}"/>
              </a:ext>
            </a:extLst>
          </p:cNvPr>
          <p:cNvPicPr>
            <a:picLocks noChangeAspect="1"/>
          </p:cNvPicPr>
          <p:nvPr/>
        </p:nvPicPr>
        <p:blipFill>
          <a:blip r:embed="rId3"/>
          <a:stretch>
            <a:fillRect/>
          </a:stretch>
        </p:blipFill>
        <p:spPr>
          <a:xfrm>
            <a:off x="7037685" y="2444512"/>
            <a:ext cx="4885666" cy="3040818"/>
          </a:xfrm>
          <a:prstGeom prst="rect">
            <a:avLst/>
          </a:prstGeom>
        </p:spPr>
      </p:pic>
      <p:sp>
        <p:nvSpPr>
          <p:cNvPr id="13" name="文本框 12">
            <a:extLst>
              <a:ext uri="{FF2B5EF4-FFF2-40B4-BE49-F238E27FC236}">
                <a16:creationId xmlns:a16="http://schemas.microsoft.com/office/drawing/2014/main" id="{2580FDE5-F388-AE4D-90C2-0B5E980C3B6E}"/>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200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2153CC9-A6F1-F34F-8ACE-CC9CE8C49B33}"/>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0.01/min</a:t>
            </a:r>
          </a:p>
        </p:txBody>
      </p:sp>
    </p:spTree>
    <p:extLst>
      <p:ext uri="{BB962C8B-B14F-4D97-AF65-F5344CB8AC3E}">
        <p14:creationId xmlns:p14="http://schemas.microsoft.com/office/powerpoint/2010/main" val="226425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A794D140-4DA9-7B40-9CE9-0FA5E6FA8F32}"/>
              </a:ext>
            </a:extLst>
          </p:cNvPr>
          <p:cNvPicPr>
            <a:picLocks noChangeAspect="1"/>
          </p:cNvPicPr>
          <p:nvPr/>
        </p:nvPicPr>
        <p:blipFill>
          <a:blip r:embed="rId2"/>
          <a:stretch>
            <a:fillRect/>
          </a:stretch>
        </p:blipFill>
        <p:spPr>
          <a:xfrm>
            <a:off x="674272" y="2594473"/>
            <a:ext cx="4663847" cy="2983401"/>
          </a:xfrm>
          <a:prstGeom prst="rect">
            <a:avLst/>
          </a:prstGeom>
        </p:spPr>
      </p:pic>
      <p:pic>
        <p:nvPicPr>
          <p:cNvPr id="6" name="图片 5">
            <a:extLst>
              <a:ext uri="{FF2B5EF4-FFF2-40B4-BE49-F238E27FC236}">
                <a16:creationId xmlns:a16="http://schemas.microsoft.com/office/drawing/2014/main" id="{42677AD4-FEB3-914F-AD83-72CB4381A55B}"/>
              </a:ext>
            </a:extLst>
          </p:cNvPr>
          <p:cNvPicPr>
            <a:picLocks noChangeAspect="1"/>
          </p:cNvPicPr>
          <p:nvPr/>
        </p:nvPicPr>
        <p:blipFill rotWithShape="1">
          <a:blip r:embed="rId3"/>
          <a:srcRect r="7674"/>
          <a:stretch/>
        </p:blipFill>
        <p:spPr>
          <a:xfrm>
            <a:off x="7037686" y="2594473"/>
            <a:ext cx="4663846" cy="2983401"/>
          </a:xfrm>
          <a:prstGeom prst="rect">
            <a:avLst/>
          </a:prstGeom>
        </p:spPr>
      </p:pic>
      <p:sp>
        <p:nvSpPr>
          <p:cNvPr id="13" name="文本框 12">
            <a:extLst>
              <a:ext uri="{FF2B5EF4-FFF2-40B4-BE49-F238E27FC236}">
                <a16:creationId xmlns:a16="http://schemas.microsoft.com/office/drawing/2014/main" id="{B3067FFD-4846-FF47-9079-4C8D74E21E8B}"/>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200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F4E318F2-9E1E-4440-85DC-02032F57F1E5}"/>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5" name="文本框 14">
            <a:extLst>
              <a:ext uri="{FF2B5EF4-FFF2-40B4-BE49-F238E27FC236}">
                <a16:creationId xmlns:a16="http://schemas.microsoft.com/office/drawing/2014/main" id="{A3E54619-5961-4C4C-995C-49E61C95ACE0}"/>
              </a:ext>
            </a:extLst>
          </p:cNvPr>
          <p:cNvSpPr txBox="1"/>
          <p:nvPr/>
        </p:nvSpPr>
        <p:spPr>
          <a:xfrm>
            <a:off x="7256973" y="1768598"/>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a:t>
            </a:r>
            <a:r>
              <a:rPr lang="en-US" altLang="zh-CN" dirty="0">
                <a:solidFill>
                  <a:srgbClr val="002B41"/>
                </a:solidFill>
                <a:latin typeface="微软雅黑" panose="020B0503020204020204" pitchFamily="34" charset="-122"/>
                <a:ea typeface="微软雅黑" panose="020B0503020204020204" pitchFamily="34" charset="-122"/>
              </a:rPr>
              <a:t>4/min</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4C8FC05D-BB8F-584C-BF22-A3DEBCFEDFB6}"/>
              </a:ext>
            </a:extLst>
          </p:cNvPr>
          <p:cNvSpPr/>
          <p:nvPr/>
        </p:nvSpPr>
        <p:spPr>
          <a:xfrm>
            <a:off x="7037686" y="1951195"/>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39899899-309E-4849-A8A8-A4E45E0BECAC}"/>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0.03/min</a:t>
            </a:r>
          </a:p>
        </p:txBody>
      </p:sp>
    </p:spTree>
    <p:extLst>
      <p:ext uri="{BB962C8B-B14F-4D97-AF65-F5344CB8AC3E}">
        <p14:creationId xmlns:p14="http://schemas.microsoft.com/office/powerpoint/2010/main" val="177319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8621" y="2343295"/>
            <a:ext cx="2284407" cy="646331"/>
          </a:xfrm>
          <a:prstGeom prst="rect">
            <a:avLst/>
          </a:prstGeom>
          <a:noFill/>
        </p:spPr>
        <p:txBody>
          <a:bodyPr wrap="square" rtlCol="0">
            <a:spAutoFit/>
          </a:bodyPr>
          <a:lstStyle/>
          <a:p>
            <a:pPr algn="ctr"/>
            <a:r>
              <a:rPr lang="en-US" altLang="zh-CN" sz="3600" b="1" dirty="0">
                <a:solidFill>
                  <a:schemeClr val="bg1"/>
                </a:solidFill>
                <a:latin typeface="Impact" panose="020B0806030902050204" pitchFamily="34" charset="0"/>
                <a:ea typeface="微软雅黑" panose="020B0503020204020204" pitchFamily="34" charset="-122"/>
              </a:rPr>
              <a:t>CONTENT</a:t>
            </a:r>
            <a:endParaRPr lang="zh-CN" altLang="en-US" sz="3600" b="1" dirty="0">
              <a:solidFill>
                <a:schemeClr val="bg1"/>
              </a:solidFill>
              <a:latin typeface="Impact" panose="020B0806030902050204" pitchFamily="34" charset="0"/>
              <a:ea typeface="微软雅黑" panose="020B0503020204020204" pitchFamily="34" charset="-122"/>
            </a:endParaRPr>
          </a:p>
        </p:txBody>
      </p:sp>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1" name="矩形 10"/>
          <p:cNvSpPr/>
          <p:nvPr/>
        </p:nvSpPr>
        <p:spPr>
          <a:xfrm>
            <a:off x="7256977" y="1677367"/>
            <a:ext cx="2473562"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Introduction to the project</a:t>
            </a:r>
          </a:p>
        </p:txBody>
      </p:sp>
      <p:sp>
        <p:nvSpPr>
          <p:cNvPr id="12" name="TextBox 76"/>
          <p:cNvSpPr txBox="1"/>
          <p:nvPr/>
        </p:nvSpPr>
        <p:spPr>
          <a:xfrm>
            <a:off x="7256976" y="2370073"/>
            <a:ext cx="4281881"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Monte Carlo Scenario</a:t>
            </a: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12104" y="257995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5" name="矩形 14"/>
          <p:cNvSpPr/>
          <p:nvPr/>
        </p:nvSpPr>
        <p:spPr>
          <a:xfrm>
            <a:off x="7256977" y="2921832"/>
            <a:ext cx="1872629"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Scenario simulation</a:t>
            </a:r>
          </a:p>
        </p:txBody>
      </p:sp>
      <p:sp>
        <p:nvSpPr>
          <p:cNvPr id="16" name="TextBox 76"/>
          <p:cNvSpPr txBox="1"/>
          <p:nvPr/>
        </p:nvSpPr>
        <p:spPr>
          <a:xfrm>
            <a:off x="7256976" y="1138757"/>
            <a:ext cx="2897077"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Introduction </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12104" y="382731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19" name="矩形 18"/>
          <p:cNvSpPr/>
          <p:nvPr/>
        </p:nvSpPr>
        <p:spPr>
          <a:xfrm>
            <a:off x="7269334" y="4169194"/>
            <a:ext cx="2639825"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Visualization of the variables</a:t>
            </a:r>
          </a:p>
        </p:txBody>
      </p:sp>
      <p:sp>
        <p:nvSpPr>
          <p:cNvPr id="20" name="TextBox 76"/>
          <p:cNvSpPr txBox="1"/>
          <p:nvPr/>
        </p:nvSpPr>
        <p:spPr>
          <a:xfrm>
            <a:off x="7256976" y="3702844"/>
            <a:ext cx="2897077"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Visualization</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6348911" y="498943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12104" y="506760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矩形 22"/>
          <p:cNvSpPr/>
          <p:nvPr/>
        </p:nvSpPr>
        <p:spPr>
          <a:xfrm>
            <a:off x="7256977" y="5409486"/>
            <a:ext cx="1958549" cy="307777"/>
          </a:xfrm>
          <a:prstGeom prst="rect">
            <a:avLst/>
          </a:prstGeom>
        </p:spPr>
        <p:txBody>
          <a:bodyPr wrap="none">
            <a:spAutoFit/>
          </a:bodyPr>
          <a:lstStyle/>
          <a:p>
            <a:pPr>
              <a:spcBef>
                <a:spcPct val="0"/>
              </a:spcBef>
            </a:pPr>
            <a:r>
              <a:rPr lang="en-US" altLang="zh-CN" sz="1400" dirty="0">
                <a:solidFill>
                  <a:srgbClr val="002B41"/>
                </a:solidFill>
                <a:latin typeface="微软雅黑" panose="020B0503020204020204" pitchFamily="34" charset="-122"/>
                <a:ea typeface="微软雅黑" panose="020B0503020204020204" pitchFamily="34" charset="-122"/>
              </a:rPr>
              <a:t>Result and limitation</a:t>
            </a:r>
          </a:p>
        </p:txBody>
      </p:sp>
      <p:sp>
        <p:nvSpPr>
          <p:cNvPr id="24" name="TextBox 76"/>
          <p:cNvSpPr txBox="1"/>
          <p:nvPr/>
        </p:nvSpPr>
        <p:spPr>
          <a:xfrm>
            <a:off x="7256976" y="4943136"/>
            <a:ext cx="2897077" cy="52322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Result</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8" name="图片 7">
            <a:extLst>
              <a:ext uri="{FF2B5EF4-FFF2-40B4-BE49-F238E27FC236}">
                <a16:creationId xmlns:a16="http://schemas.microsoft.com/office/drawing/2014/main" id="{3B8F9EA4-3152-0F40-8D04-5EDD56F9630D}"/>
              </a:ext>
            </a:extLst>
          </p:cNvPr>
          <p:cNvPicPr>
            <a:picLocks noChangeAspect="1"/>
          </p:cNvPicPr>
          <p:nvPr/>
        </p:nvPicPr>
        <p:blipFill>
          <a:blip r:embed="rId2"/>
          <a:stretch>
            <a:fillRect/>
          </a:stretch>
        </p:blipFill>
        <p:spPr>
          <a:xfrm>
            <a:off x="674272" y="2523325"/>
            <a:ext cx="4614420" cy="2995749"/>
          </a:xfrm>
          <a:prstGeom prst="rect">
            <a:avLst/>
          </a:prstGeom>
        </p:spPr>
      </p:pic>
      <p:pic>
        <p:nvPicPr>
          <p:cNvPr id="11" name="图片 10">
            <a:extLst>
              <a:ext uri="{FF2B5EF4-FFF2-40B4-BE49-F238E27FC236}">
                <a16:creationId xmlns:a16="http://schemas.microsoft.com/office/drawing/2014/main" id="{743FE902-7D93-F34F-8FFB-0F6569730E7D}"/>
              </a:ext>
            </a:extLst>
          </p:cNvPr>
          <p:cNvPicPr>
            <a:picLocks noChangeAspect="1"/>
          </p:cNvPicPr>
          <p:nvPr/>
        </p:nvPicPr>
        <p:blipFill>
          <a:blip r:embed="rId3"/>
          <a:stretch>
            <a:fillRect/>
          </a:stretch>
        </p:blipFill>
        <p:spPr>
          <a:xfrm>
            <a:off x="7096679" y="2523324"/>
            <a:ext cx="4421049" cy="2995749"/>
          </a:xfrm>
          <a:prstGeom prst="rect">
            <a:avLst/>
          </a:prstGeom>
        </p:spPr>
      </p:pic>
      <p:sp>
        <p:nvSpPr>
          <p:cNvPr id="12" name="文本框 11">
            <a:extLst>
              <a:ext uri="{FF2B5EF4-FFF2-40B4-BE49-F238E27FC236}">
                <a16:creationId xmlns:a16="http://schemas.microsoft.com/office/drawing/2014/main" id="{788D9854-5CA0-724B-A524-425D9ED296EA}"/>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200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EBE1DF7E-A137-AC42-B3FA-EB6EC884AE2A}"/>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5" name="文本框 14">
            <a:extLst>
              <a:ext uri="{FF2B5EF4-FFF2-40B4-BE49-F238E27FC236}">
                <a16:creationId xmlns:a16="http://schemas.microsoft.com/office/drawing/2014/main" id="{B9C00BAD-3B32-4C44-BB4F-B1C7FCFB3E9C}"/>
              </a:ext>
            </a:extLst>
          </p:cNvPr>
          <p:cNvSpPr txBox="1"/>
          <p:nvPr/>
        </p:nvSpPr>
        <p:spPr>
          <a:xfrm>
            <a:off x="7256973" y="1768598"/>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a:t>
            </a:r>
            <a:r>
              <a:rPr lang="en-US" altLang="zh-CN" dirty="0">
                <a:solidFill>
                  <a:srgbClr val="002B41"/>
                </a:solidFill>
                <a:latin typeface="微软雅黑" panose="020B0503020204020204" pitchFamily="34" charset="-122"/>
                <a:ea typeface="微软雅黑" panose="020B0503020204020204" pitchFamily="34" charset="-122"/>
              </a:rPr>
              <a:t>4/min</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28A4C84D-3CC4-FB4A-9F08-D43161A51141}"/>
              </a:ext>
            </a:extLst>
          </p:cNvPr>
          <p:cNvSpPr/>
          <p:nvPr/>
        </p:nvSpPr>
        <p:spPr>
          <a:xfrm>
            <a:off x="7037686" y="1951195"/>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2AF24DD9-7A69-174D-8BE7-D60E63B74534}"/>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0.03/min</a:t>
            </a:r>
          </a:p>
        </p:txBody>
      </p:sp>
    </p:spTree>
    <p:extLst>
      <p:ext uri="{BB962C8B-B14F-4D97-AF65-F5344CB8AC3E}">
        <p14:creationId xmlns:p14="http://schemas.microsoft.com/office/powerpoint/2010/main" val="92807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58434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Case Result</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pic>
        <p:nvPicPr>
          <p:cNvPr id="3" name="图片 2">
            <a:extLst>
              <a:ext uri="{FF2B5EF4-FFF2-40B4-BE49-F238E27FC236}">
                <a16:creationId xmlns:a16="http://schemas.microsoft.com/office/drawing/2014/main" id="{FECE2522-7F28-5148-805C-4E04C75C9013}"/>
              </a:ext>
            </a:extLst>
          </p:cNvPr>
          <p:cNvPicPr>
            <a:picLocks noChangeAspect="1"/>
          </p:cNvPicPr>
          <p:nvPr/>
        </p:nvPicPr>
        <p:blipFill>
          <a:blip r:embed="rId2"/>
          <a:stretch>
            <a:fillRect/>
          </a:stretch>
        </p:blipFill>
        <p:spPr>
          <a:xfrm>
            <a:off x="674272" y="2585450"/>
            <a:ext cx="4826000" cy="3136900"/>
          </a:xfrm>
          <a:prstGeom prst="rect">
            <a:avLst/>
          </a:prstGeom>
        </p:spPr>
      </p:pic>
      <p:sp>
        <p:nvSpPr>
          <p:cNvPr id="12" name="文本框 11">
            <a:extLst>
              <a:ext uri="{FF2B5EF4-FFF2-40B4-BE49-F238E27FC236}">
                <a16:creationId xmlns:a16="http://schemas.microsoft.com/office/drawing/2014/main" id="{EBB5DAA4-CC5A-FB40-8593-8044A3CFEEAE}"/>
              </a:ext>
            </a:extLst>
          </p:cNvPr>
          <p:cNvSpPr txBox="1"/>
          <p:nvPr/>
        </p:nvSpPr>
        <p:spPr>
          <a:xfrm>
            <a:off x="443585" y="485913"/>
            <a:ext cx="2897175" cy="3089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a:solidFill>
                  <a:srgbClr val="002B41"/>
                </a:solidFill>
                <a:latin typeface="微软雅黑" panose="020B0503020204020204" pitchFamily="34" charset="-122"/>
                <a:ea typeface="微软雅黑" panose="020B0503020204020204" pitchFamily="34" charset="-122"/>
              </a:rPr>
              <a:t>Number of bikes = 500</a:t>
            </a:r>
            <a:endParaRPr kumimoji="0" lang="en" altLang="zh-CN" sz="12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3" name="椭圆 12">
            <a:extLst>
              <a:ext uri="{FF2B5EF4-FFF2-40B4-BE49-F238E27FC236}">
                <a16:creationId xmlns:a16="http://schemas.microsoft.com/office/drawing/2014/main" id="{30A1B2B8-6A87-8542-8A52-A820F6F54023}"/>
              </a:ext>
            </a:extLst>
          </p:cNvPr>
          <p:cNvSpPr/>
          <p:nvPr/>
        </p:nvSpPr>
        <p:spPr>
          <a:xfrm>
            <a:off x="674272" y="195119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1742DA18-742D-3142-B134-A1007946CCF9}"/>
              </a:ext>
            </a:extLst>
          </p:cNvPr>
          <p:cNvSpPr txBox="1"/>
          <p:nvPr/>
        </p:nvSpPr>
        <p:spPr>
          <a:xfrm>
            <a:off x="925181" y="1788471"/>
            <a:ext cx="2897175"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 0.03/min</a:t>
            </a:r>
          </a:p>
        </p:txBody>
      </p:sp>
    </p:spTree>
    <p:extLst>
      <p:ext uri="{BB962C8B-B14F-4D97-AF65-F5344CB8AC3E}">
        <p14:creationId xmlns:p14="http://schemas.microsoft.com/office/powerpoint/2010/main" val="188252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43180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limitation </a:t>
            </a:r>
            <a:endPar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sp>
        <p:nvSpPr>
          <p:cNvPr id="14" name="文本框 13">
            <a:extLst>
              <a:ext uri="{FF2B5EF4-FFF2-40B4-BE49-F238E27FC236}">
                <a16:creationId xmlns:a16="http://schemas.microsoft.com/office/drawing/2014/main" id="{1742DA18-742D-3142-B134-A1007946CCF9}"/>
              </a:ext>
            </a:extLst>
          </p:cNvPr>
          <p:cNvSpPr txBox="1"/>
          <p:nvPr/>
        </p:nvSpPr>
        <p:spPr>
          <a:xfrm>
            <a:off x="783832" y="1863514"/>
            <a:ext cx="7579583" cy="1137556"/>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When considering whether or not the willing students can get bicycles immediately, we use Bernoulli distribution with p, but this probability</a:t>
            </a:r>
            <a:r>
              <a:rPr lang="zh-CN" altLang="en-US" dirty="0">
                <a:solidFill>
                  <a:srgbClr val="002B41"/>
                </a:solidFill>
                <a:latin typeface="微软雅黑" panose="020B0503020204020204" pitchFamily="34" charset="-122"/>
                <a:ea typeface="微软雅黑" panose="020B0503020204020204" pitchFamily="34" charset="-122"/>
              </a:rPr>
              <a:t> </a:t>
            </a:r>
            <a:r>
              <a:rPr lang="en-US" altLang="zh-CN" dirty="0">
                <a:solidFill>
                  <a:srgbClr val="002B41"/>
                </a:solidFill>
                <a:latin typeface="微软雅黑" panose="020B0503020204020204" pitchFamily="34" charset="-122"/>
                <a:ea typeface="微软雅黑" panose="020B0503020204020204" pitchFamily="34" charset="-122"/>
              </a:rPr>
              <a:t>are not random.</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D45FB70F-2E38-3D46-A226-BEFC26231D79}"/>
              </a:ext>
            </a:extLst>
          </p:cNvPr>
          <p:cNvSpPr txBox="1"/>
          <p:nvPr/>
        </p:nvSpPr>
        <p:spPr>
          <a:xfrm>
            <a:off x="783832" y="3823380"/>
            <a:ext cx="7334256" cy="1497654"/>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We assume that the cost for bicycles is a fixed number per bicycle per day, but in fact it is a changing value affected by bicycle condition and may include other fees like maintenance cost</a:t>
            </a:r>
            <a:r>
              <a:rPr lang="en-US" altLang="zh-CN" dirty="0">
                <a:solidFill>
                  <a:srgbClr val="002B41"/>
                </a:solidFill>
                <a:latin typeface="微软雅黑" panose="020B0503020204020204" pitchFamily="34" charset="-122"/>
                <a:ea typeface="微软雅黑" panose="020B0503020204020204" pitchFamily="34" charset="-122"/>
              </a:rPr>
              <a:t>.</a:t>
            </a:r>
            <a:endParaRPr lang="en" altLang="zh-CN" dirty="0">
              <a:solidFill>
                <a:srgbClr val="002B41"/>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5E578C73-1936-FD4F-ADEB-994B75772CC3}"/>
              </a:ext>
            </a:extLst>
          </p:cNvPr>
          <p:cNvSpPr/>
          <p:nvPr/>
        </p:nvSpPr>
        <p:spPr>
          <a:xfrm>
            <a:off x="621213" y="1989172"/>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6" name="椭圆 15">
            <a:extLst>
              <a:ext uri="{FF2B5EF4-FFF2-40B4-BE49-F238E27FC236}">
                <a16:creationId xmlns:a16="http://schemas.microsoft.com/office/drawing/2014/main" id="{D568CFF7-61E2-5F42-A42C-2B40C952751E}"/>
              </a:ext>
            </a:extLst>
          </p:cNvPr>
          <p:cNvSpPr/>
          <p:nvPr/>
        </p:nvSpPr>
        <p:spPr>
          <a:xfrm>
            <a:off x="571785" y="393540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8416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81335" y="2960962"/>
            <a:ext cx="5500619" cy="1200329"/>
          </a:xfrm>
          <a:prstGeom prst="rect">
            <a:avLst/>
          </a:prstGeom>
          <a:noFill/>
        </p:spPr>
        <p:txBody>
          <a:bodyPr wrap="square" rtlCol="0">
            <a:spAutoFit/>
          </a:bodyPr>
          <a:lstStyle/>
          <a:p>
            <a:r>
              <a:rPr lang="en-US" altLang="zh-CN" sz="7200" dirty="0">
                <a:solidFill>
                  <a:srgbClr val="002B41"/>
                </a:solidFill>
                <a:latin typeface="微软雅黑" panose="020B0503020204020204" pitchFamily="34" charset="-122"/>
                <a:ea typeface="微软雅黑" panose="020B0503020204020204" pitchFamily="34" charset="-122"/>
              </a:rPr>
              <a:t>THANKS </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3376420" y="2598003"/>
            <a:ext cx="4771292" cy="830997"/>
          </a:xfrm>
          <a:prstGeom prst="rect">
            <a:avLst/>
          </a:prstGeom>
          <a:noFill/>
          <a:effectLst/>
        </p:spPr>
        <p:txBody>
          <a:bodyPr wrap="square" rtlCol="0">
            <a:spAutoFit/>
          </a:bodyPr>
          <a:lstStyle/>
          <a:p>
            <a:pPr algn="ctr"/>
            <a:r>
              <a:rPr lang="en-US" altLang="zh-CN" sz="4800" dirty="0">
                <a:solidFill>
                  <a:schemeClr val="bg1">
                    <a:lumMod val="95000"/>
                  </a:schemeClr>
                </a:solidFill>
                <a:latin typeface="微软雅黑" panose="020B0503020204020204" pitchFamily="34" charset="-122"/>
                <a:ea typeface="微软雅黑" panose="020B0503020204020204" pitchFamily="34" charset="-122"/>
              </a:rPr>
              <a:t>Introduction</a:t>
            </a:r>
            <a:endParaRPr lang="zh-CN" altLang="en-US" sz="4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52CE73E-BEC4-6144-9E86-E15E8EDAD927}"/>
              </a:ext>
            </a:extLst>
          </p:cNvPr>
          <p:cNvSpPr/>
          <p:nvPr/>
        </p:nvSpPr>
        <p:spPr>
          <a:xfrm>
            <a:off x="3126848" y="3725859"/>
            <a:ext cx="5268301" cy="400110"/>
          </a:xfrm>
          <a:prstGeom prst="rect">
            <a:avLst/>
          </a:prstGeom>
          <a:effectLst/>
        </p:spPr>
        <p:txBody>
          <a:bodyPr wrap="none">
            <a:spAutoFit/>
          </a:bodyPr>
          <a:lstStyle/>
          <a:p>
            <a:pPr algn="ct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Introduce shared bicycles and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2713050"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What is shared bike?</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6" name="图片 25">
            <a:extLst>
              <a:ext uri="{FF2B5EF4-FFF2-40B4-BE49-F238E27FC236}">
                <a16:creationId xmlns:a16="http://schemas.microsoft.com/office/drawing/2014/main" id="{5B842EE2-FD7D-0643-8673-B1C440AF3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96" y="1516565"/>
            <a:ext cx="6950795" cy="4633863"/>
          </a:xfrm>
          <a:prstGeom prst="rect">
            <a:avLst/>
          </a:prstGeom>
        </p:spPr>
      </p:pic>
      <p:sp>
        <p:nvSpPr>
          <p:cNvPr id="27" name="文本框 26">
            <a:extLst>
              <a:ext uri="{FF2B5EF4-FFF2-40B4-BE49-F238E27FC236}">
                <a16:creationId xmlns:a16="http://schemas.microsoft.com/office/drawing/2014/main" id="{0B83083E-0CC9-D642-A5A7-2528A5F2AD8D}"/>
              </a:ext>
            </a:extLst>
          </p:cNvPr>
          <p:cNvSpPr txBox="1"/>
          <p:nvPr/>
        </p:nvSpPr>
        <p:spPr>
          <a:xfrm>
            <a:off x="7797016" y="1963577"/>
            <a:ext cx="4307633" cy="1137556"/>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These bikes were created by the company </a:t>
            </a:r>
            <a:r>
              <a:rPr lang="en" altLang="zh-CN" dirty="0" err="1">
                <a:solidFill>
                  <a:srgbClr val="002B41"/>
                </a:solidFill>
                <a:latin typeface="微软雅黑" panose="020B0503020204020204" pitchFamily="34" charset="-122"/>
                <a:ea typeface="微软雅黑" panose="020B0503020204020204" pitchFamily="34" charset="-122"/>
              </a:rPr>
              <a:t>VeoRide</a:t>
            </a:r>
            <a:r>
              <a:rPr lang="en" altLang="zh-CN" dirty="0">
                <a:solidFill>
                  <a:srgbClr val="002B41"/>
                </a:solidFill>
                <a:latin typeface="微软雅黑" panose="020B0503020204020204" pitchFamily="34" charset="-122"/>
                <a:ea typeface="微软雅黑" panose="020B0503020204020204" pitchFamily="34" charset="-122"/>
              </a:rPr>
              <a:t>, a bike sharing company established in March 2017. </a:t>
            </a:r>
          </a:p>
        </p:txBody>
      </p:sp>
      <p:sp>
        <p:nvSpPr>
          <p:cNvPr id="6" name="文本框 5">
            <a:extLst>
              <a:ext uri="{FF2B5EF4-FFF2-40B4-BE49-F238E27FC236}">
                <a16:creationId xmlns:a16="http://schemas.microsoft.com/office/drawing/2014/main" id="{C863B783-4305-CE4B-B72E-CEC4BE597776}"/>
              </a:ext>
            </a:extLst>
          </p:cNvPr>
          <p:cNvSpPr txBox="1"/>
          <p:nvPr/>
        </p:nvSpPr>
        <p:spPr>
          <a:xfrm>
            <a:off x="7797016" y="4145500"/>
            <a:ext cx="4103648" cy="1497654"/>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Each bike is equipped with GPS, has a self-locking mechanism and can be accessed with a phone app, Riders pay through the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507674"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About </a:t>
            </a:r>
            <a:r>
              <a:rPr lang="en-US" altLang="zh-CN" sz="2000" dirty="0" err="1">
                <a:solidFill>
                  <a:srgbClr val="002B41"/>
                </a:solidFill>
                <a:latin typeface="微软雅黑" panose="020B0503020204020204" pitchFamily="34" charset="-122"/>
                <a:ea typeface="微软雅黑" panose="020B0503020204020204" pitchFamily="34" charset="-122"/>
              </a:rPr>
              <a:t>Veoride</a:t>
            </a:r>
            <a:r>
              <a:rPr lang="en-US" altLang="zh-CN" sz="2000" dirty="0">
                <a:solidFill>
                  <a:srgbClr val="002B41"/>
                </a:solidFill>
                <a:latin typeface="微软雅黑" panose="020B0503020204020204" pitchFamily="34" charset="-122"/>
                <a:ea typeface="微软雅黑" panose="020B0503020204020204" pitchFamily="34" charset="-122"/>
              </a:rPr>
              <a:t> app</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图片包含 文字, 地图&#10;&#10;&#10;&#10;自动生成的说明">
            <a:extLst>
              <a:ext uri="{FF2B5EF4-FFF2-40B4-BE49-F238E27FC236}">
                <a16:creationId xmlns:a16="http://schemas.microsoft.com/office/drawing/2014/main" id="{92ABA6FC-7000-3A48-B5DE-2567CA3398CA}"/>
              </a:ext>
            </a:extLst>
          </p:cNvPr>
          <p:cNvPicPr>
            <a:picLocks noChangeAspect="1"/>
          </p:cNvPicPr>
          <p:nvPr/>
        </p:nvPicPr>
        <p:blipFill rotWithShape="1">
          <a:blip r:embed="rId2">
            <a:extLst>
              <a:ext uri="{28A0092B-C50C-407E-A947-70E740481C1C}">
                <a14:useLocalDpi xmlns:a14="http://schemas.microsoft.com/office/drawing/2010/main" val="0"/>
              </a:ext>
            </a:extLst>
          </a:blip>
          <a:srcRect t="2532"/>
          <a:stretch/>
        </p:blipFill>
        <p:spPr>
          <a:xfrm>
            <a:off x="2300230" y="957182"/>
            <a:ext cx="2935448" cy="5089007"/>
          </a:xfrm>
          <a:prstGeom prst="rect">
            <a:avLst/>
          </a:prstGeom>
        </p:spPr>
      </p:pic>
      <p:pic>
        <p:nvPicPr>
          <p:cNvPr id="7" name="图片 6">
            <a:extLst>
              <a:ext uri="{FF2B5EF4-FFF2-40B4-BE49-F238E27FC236}">
                <a16:creationId xmlns:a16="http://schemas.microsoft.com/office/drawing/2014/main" id="{228A7D7D-9590-9942-9D18-3EDDD9AAD2D2}"/>
              </a:ext>
            </a:extLst>
          </p:cNvPr>
          <p:cNvPicPr>
            <a:picLocks noChangeAspect="1"/>
          </p:cNvPicPr>
          <p:nvPr/>
        </p:nvPicPr>
        <p:blipFill rotWithShape="1">
          <a:blip r:embed="rId3">
            <a:extLst>
              <a:ext uri="{28A0092B-C50C-407E-A947-70E740481C1C}">
                <a14:useLocalDpi xmlns:a14="http://schemas.microsoft.com/office/drawing/2010/main" val="0"/>
              </a:ext>
            </a:extLst>
          </a:blip>
          <a:srcRect t="2492"/>
          <a:stretch/>
        </p:blipFill>
        <p:spPr>
          <a:xfrm>
            <a:off x="6820740" y="957182"/>
            <a:ext cx="2935447" cy="5091045"/>
          </a:xfrm>
          <a:prstGeom prst="rect">
            <a:avLst/>
          </a:prstGeom>
        </p:spPr>
      </p:pic>
    </p:spTree>
    <p:extLst>
      <p:ext uri="{BB962C8B-B14F-4D97-AF65-F5344CB8AC3E}">
        <p14:creationId xmlns:p14="http://schemas.microsoft.com/office/powerpoint/2010/main" val="390482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499035"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The purpose of this project</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16657" y="1532745"/>
            <a:ext cx="10011178" cy="1137556"/>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For shared bicycles, it's important to design the management strategy such that the cost can be minimized and the profit is maximized. Two most important factors are number of bicycles and the charge rate for students.</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1CBA3C82-01CB-1445-B147-F9049EAFE6F8}"/>
              </a:ext>
            </a:extLst>
          </p:cNvPr>
          <p:cNvSpPr txBox="1"/>
          <p:nvPr/>
        </p:nvSpPr>
        <p:spPr>
          <a:xfrm>
            <a:off x="816655" y="3629321"/>
            <a:ext cx="10133843" cy="1857753"/>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In this project, we want to study the best number of bicycles and charge rate for shared bicycles. Since there are some uncertainties, one way is to use the Monte Carlo simulation. Thus, under certain assumptions, this study analyzes the influence of number of bicycles and charge rate on the profit of shared bicycle program.</a:t>
            </a:r>
          </a:p>
          <a:p>
            <a:pPr>
              <a:lnSpc>
                <a:spcPct val="130000"/>
              </a:lnSpc>
            </a:pPr>
            <a:endParaRPr lang="en-US" altLang="zh-CN"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12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3376855" y="2022280"/>
            <a:ext cx="4770857" cy="1938992"/>
          </a:xfrm>
          <a:prstGeom prst="rect">
            <a:avLst/>
          </a:prstGeom>
          <a:noFill/>
          <a:effectLst/>
        </p:spPr>
        <p:txBody>
          <a:bodyPr wrap="none" rtlCol="0">
            <a:spAutoFit/>
          </a:bodyPr>
          <a:lstStyle/>
          <a:p>
            <a:pPr algn="ctr"/>
            <a:r>
              <a:rPr lang="en" altLang="zh-CN" sz="6000" dirty="0">
                <a:solidFill>
                  <a:prstClr val="white">
                    <a:lumMod val="95000"/>
                  </a:prstClr>
                </a:solidFill>
                <a:latin typeface="微软雅黑" panose="020B0503020204020204" pitchFamily="34" charset="-122"/>
                <a:ea typeface="微软雅黑" panose="020B0503020204020204" pitchFamily="34" charset="-122"/>
              </a:rPr>
              <a:t>Monte Carlo</a:t>
            </a:r>
          </a:p>
          <a:p>
            <a:pPr algn="ctr"/>
            <a:r>
              <a:rPr lang="en" altLang="zh-CN" sz="6000" dirty="0">
                <a:solidFill>
                  <a:prstClr val="white">
                    <a:lumMod val="95000"/>
                  </a:prstClr>
                </a:solidFill>
                <a:latin typeface="微软雅黑" panose="020B0503020204020204" pitchFamily="34" charset="-122"/>
                <a:ea typeface="微软雅黑" panose="020B0503020204020204" pitchFamily="34" charset="-122"/>
              </a:rPr>
              <a:t> Scenario</a:t>
            </a:r>
          </a:p>
        </p:txBody>
      </p:sp>
      <p:sp>
        <p:nvSpPr>
          <p:cNvPr id="8" name="矩形 7"/>
          <p:cNvSpPr/>
          <p:nvPr/>
        </p:nvSpPr>
        <p:spPr>
          <a:xfrm>
            <a:off x="3617800" y="4166900"/>
            <a:ext cx="4956398" cy="707886"/>
          </a:xfrm>
          <a:prstGeom prst="rect">
            <a:avLst/>
          </a:prstGeom>
          <a:effectLst/>
        </p:spPr>
        <p:txBody>
          <a:bodyPr wrap="square">
            <a:spAutoFit/>
          </a:bodyPr>
          <a:lstStyle/>
          <a:p>
            <a:pPr>
              <a:spcBef>
                <a:spcPct val="0"/>
              </a:spcBef>
            </a:pPr>
            <a:r>
              <a:rPr lang="en-US" altLang="zh-CN" sz="2000" dirty="0">
                <a:solidFill>
                  <a:prstClr val="white">
                    <a:lumMod val="95000"/>
                  </a:prstClr>
                </a:solidFill>
                <a:latin typeface="微软雅黑" panose="020B0503020204020204" pitchFamily="34" charset="-122"/>
                <a:ea typeface="微软雅黑" panose="020B0503020204020204" pitchFamily="34" charset="-122"/>
              </a:rPr>
              <a:t>Simulate the revenue with different number </a:t>
            </a:r>
            <a:r>
              <a:rPr lang="en" altLang="zh-CN" sz="2000" dirty="0">
                <a:solidFill>
                  <a:prstClr val="white">
                    <a:lumMod val="95000"/>
                  </a:prstClr>
                </a:solidFill>
                <a:latin typeface="微软雅黑" panose="020B0503020204020204" pitchFamily="34" charset="-122"/>
                <a:ea typeface="微软雅黑" panose="020B0503020204020204" pitchFamily="34" charset="-122"/>
              </a:rPr>
              <a:t>of bicycles and charge rate</a:t>
            </a:r>
            <a:endParaRPr lang="en-US" altLang="zh-CN" sz="20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TextBox 76">
            <a:extLst>
              <a:ext uri="{FF2B5EF4-FFF2-40B4-BE49-F238E27FC236}">
                <a16:creationId xmlns:a16="http://schemas.microsoft.com/office/drawing/2014/main" id="{32EC48A7-2E7D-0449-B932-2CFF9B8C154A}"/>
              </a:ext>
            </a:extLst>
          </p:cNvPr>
          <p:cNvSpPr txBox="1"/>
          <p:nvPr/>
        </p:nvSpPr>
        <p:spPr>
          <a:xfrm>
            <a:off x="443585" y="173615"/>
            <a:ext cx="1579278" cy="400110"/>
          </a:xfrm>
          <a:prstGeom prst="rect">
            <a:avLst/>
          </a:prstGeom>
          <a:noFill/>
        </p:spPr>
        <p:txBody>
          <a:bodyPr wrap="none" rtlCol="0">
            <a:spAutoFit/>
          </a:bodyPr>
          <a:lstStyle/>
          <a:p>
            <a:r>
              <a:rPr lang="en-US" altLang="zh-CN" sz="2000" dirty="0">
                <a:solidFill>
                  <a:srgbClr val="002B41"/>
                </a:solidFill>
                <a:latin typeface="微软雅黑" panose="020B0503020204020204" pitchFamily="34" charset="-122"/>
                <a:ea typeface="微软雅黑" panose="020B0503020204020204" pitchFamily="34" charset="-122"/>
              </a:rPr>
              <a:t>uncertainty</a:t>
            </a:r>
          </a:p>
        </p:txBody>
      </p:sp>
      <p:sp>
        <p:nvSpPr>
          <p:cNvPr id="8" name="Freeform 5">
            <a:extLst>
              <a:ext uri="{FF2B5EF4-FFF2-40B4-BE49-F238E27FC236}">
                <a16:creationId xmlns:a16="http://schemas.microsoft.com/office/drawing/2014/main" id="{B51FFA06-9E20-2E4B-A8F1-7C42F730164E}"/>
              </a:ext>
            </a:extLst>
          </p:cNvPr>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98A0B2DC-FBD7-CA49-8ED5-37CF7D85BAE0}"/>
              </a:ext>
            </a:extLst>
          </p:cNvPr>
          <p:cNvSpPr txBox="1"/>
          <p:nvPr/>
        </p:nvSpPr>
        <p:spPr>
          <a:xfrm>
            <a:off x="1286534" y="1670349"/>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Number of students who are willing to take the ride</a:t>
            </a:r>
          </a:p>
        </p:txBody>
      </p:sp>
      <p:sp>
        <p:nvSpPr>
          <p:cNvPr id="10" name="椭圆 9">
            <a:extLst>
              <a:ext uri="{FF2B5EF4-FFF2-40B4-BE49-F238E27FC236}">
                <a16:creationId xmlns:a16="http://schemas.microsoft.com/office/drawing/2014/main" id="{D9ED69A0-60F9-7C48-A655-9FCFFA3577F7}"/>
              </a:ext>
            </a:extLst>
          </p:cNvPr>
          <p:cNvSpPr/>
          <p:nvPr/>
        </p:nvSpPr>
        <p:spPr>
          <a:xfrm>
            <a:off x="1168548" y="1870039"/>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2400" dirty="0">
              <a:ln>
                <a:solidFill>
                  <a:srgbClr val="1B2F47"/>
                </a:solidFill>
              </a:ln>
              <a:latin typeface="Microsoft YaHei" panose="020B0503020204020204" pitchFamily="34" charset="-122"/>
              <a:ea typeface="Microsoft YaHei" panose="020B0503020204020204" pitchFamily="34" charset="-122"/>
            </a:endParaRPr>
          </a:p>
        </p:txBody>
      </p:sp>
      <p:sp>
        <p:nvSpPr>
          <p:cNvPr id="11" name="椭圆 10">
            <a:extLst>
              <a:ext uri="{FF2B5EF4-FFF2-40B4-BE49-F238E27FC236}">
                <a16:creationId xmlns:a16="http://schemas.microsoft.com/office/drawing/2014/main" id="{ED087C29-907B-7443-854A-B65CB56B7050}"/>
              </a:ext>
            </a:extLst>
          </p:cNvPr>
          <p:cNvSpPr/>
          <p:nvPr/>
        </p:nvSpPr>
        <p:spPr>
          <a:xfrm>
            <a:off x="1168544" y="3517029"/>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2400" dirty="0">
              <a:ln>
                <a:solidFill>
                  <a:srgbClr val="1B2F47"/>
                </a:solidFill>
              </a:ln>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003AA37E-14F2-FC4E-A84A-905BA46FBD57}"/>
              </a:ext>
            </a:extLst>
          </p:cNvPr>
          <p:cNvSpPr/>
          <p:nvPr/>
        </p:nvSpPr>
        <p:spPr>
          <a:xfrm>
            <a:off x="1168544" y="4757588"/>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2400" dirty="0">
              <a:ln>
                <a:solidFill>
                  <a:srgbClr val="1B2F47"/>
                </a:solidFill>
              </a:ln>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5D1B9ABE-D220-D844-BA88-FDC0925A84AC}"/>
              </a:ext>
            </a:extLst>
          </p:cNvPr>
          <p:cNvSpPr txBox="1"/>
          <p:nvPr/>
        </p:nvSpPr>
        <p:spPr>
          <a:xfrm>
            <a:off x="1286534" y="3287575"/>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Duration of the trip</a:t>
            </a:r>
          </a:p>
        </p:txBody>
      </p:sp>
      <p:sp>
        <p:nvSpPr>
          <p:cNvPr id="14" name="文本框 13">
            <a:extLst>
              <a:ext uri="{FF2B5EF4-FFF2-40B4-BE49-F238E27FC236}">
                <a16:creationId xmlns:a16="http://schemas.microsoft.com/office/drawing/2014/main" id="{97181248-9277-064E-964F-75502D5DE49D}"/>
              </a:ext>
            </a:extLst>
          </p:cNvPr>
          <p:cNvSpPr txBox="1"/>
          <p:nvPr/>
        </p:nvSpPr>
        <p:spPr>
          <a:xfrm>
            <a:off x="1286531" y="4521459"/>
            <a:ext cx="824776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Whether or not the willing students can get bicycles immediately</a:t>
            </a:r>
          </a:p>
        </p:txBody>
      </p:sp>
      <p:sp>
        <p:nvSpPr>
          <p:cNvPr id="15" name="文本框 14">
            <a:extLst>
              <a:ext uri="{FF2B5EF4-FFF2-40B4-BE49-F238E27FC236}">
                <a16:creationId xmlns:a16="http://schemas.microsoft.com/office/drawing/2014/main" id="{CFF53083-919D-2344-AAFE-AC67504294C4}"/>
              </a:ext>
            </a:extLst>
          </p:cNvPr>
          <p:cNvSpPr txBox="1"/>
          <p:nvPr/>
        </p:nvSpPr>
        <p:spPr>
          <a:xfrm>
            <a:off x="1286531" y="2171065"/>
            <a:ext cx="7277632" cy="874407"/>
          </a:xfrm>
          <a:prstGeom prst="rect">
            <a:avLst/>
          </a:prstGeom>
          <a:noFill/>
        </p:spPr>
        <p:txBody>
          <a:bodyPr wrap="square" rtlCol="0">
            <a:spAutoFit/>
          </a:bodyPr>
          <a:lstStyle/>
          <a:p>
            <a:pPr>
              <a:lnSpc>
                <a:spcPct val="150000"/>
              </a:lnSpc>
            </a:pPr>
            <a:r>
              <a:rPr lang="en-US" altLang="zh-CN" dirty="0">
                <a:solidFill>
                  <a:srgbClr val="002B41"/>
                </a:solidFill>
                <a:latin typeface="Microsoft YaHei" panose="020B0503020204020204" pitchFamily="34" charset="-122"/>
                <a:ea typeface="Microsoft YaHei" panose="020B0503020204020204" pitchFamily="34" charset="-122"/>
              </a:rPr>
              <a:t>-</a:t>
            </a:r>
            <a:r>
              <a:rPr lang="en" altLang="zh-CN" dirty="0">
                <a:solidFill>
                  <a:srgbClr val="002B41"/>
                </a:solidFill>
                <a:latin typeface="Microsoft YaHei" panose="020B0503020204020204" pitchFamily="34" charset="-122"/>
                <a:ea typeface="Microsoft YaHei" panose="020B0503020204020204" pitchFamily="34" charset="-122"/>
              </a:rPr>
              <a:t>Poisson distribution with given expectation</a:t>
            </a:r>
          </a:p>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-the expectation should be inversely related to charge rate</a:t>
            </a:r>
          </a:p>
        </p:txBody>
      </p:sp>
      <p:sp>
        <p:nvSpPr>
          <p:cNvPr id="20" name="文本框 19">
            <a:extLst>
              <a:ext uri="{FF2B5EF4-FFF2-40B4-BE49-F238E27FC236}">
                <a16:creationId xmlns:a16="http://schemas.microsoft.com/office/drawing/2014/main" id="{47FF1CD3-386E-064F-BF07-C7D936A0ED3D}"/>
              </a:ext>
            </a:extLst>
          </p:cNvPr>
          <p:cNvSpPr txBox="1"/>
          <p:nvPr/>
        </p:nvSpPr>
        <p:spPr>
          <a:xfrm>
            <a:off x="1286531" y="3678041"/>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-typically between 5 minutes and 30 minutes</a:t>
            </a:r>
          </a:p>
        </p:txBody>
      </p:sp>
      <p:sp>
        <p:nvSpPr>
          <p:cNvPr id="21" name="文本框 20">
            <a:extLst>
              <a:ext uri="{FF2B5EF4-FFF2-40B4-BE49-F238E27FC236}">
                <a16:creationId xmlns:a16="http://schemas.microsoft.com/office/drawing/2014/main" id="{A1B3EF0E-1FB9-7B43-9734-ED7F9B69646A}"/>
              </a:ext>
            </a:extLst>
          </p:cNvPr>
          <p:cNvSpPr txBox="1"/>
          <p:nvPr/>
        </p:nvSpPr>
        <p:spPr>
          <a:xfrm>
            <a:off x="1286531" y="4961724"/>
            <a:ext cx="7277632" cy="458908"/>
          </a:xfrm>
          <a:prstGeom prst="rect">
            <a:avLst/>
          </a:prstGeom>
          <a:noFill/>
        </p:spPr>
        <p:txBody>
          <a:bodyPr wrap="square" rtlCol="0">
            <a:spAutoFit/>
          </a:bodyPr>
          <a:lstStyle/>
          <a:p>
            <a:pPr>
              <a:lnSpc>
                <a:spcPct val="150000"/>
              </a:lnSpc>
            </a:pPr>
            <a:r>
              <a:rPr lang="en" altLang="zh-CN" dirty="0">
                <a:solidFill>
                  <a:srgbClr val="002B41"/>
                </a:solidFill>
                <a:latin typeface="Microsoft YaHei" panose="020B0503020204020204" pitchFamily="34" charset="-122"/>
                <a:ea typeface="Microsoft YaHei" panose="020B0503020204020204" pitchFamily="34" charset="-122"/>
              </a:rPr>
              <a:t>-Bernoulli distribution with p</a:t>
            </a:r>
          </a:p>
        </p:txBody>
      </p:sp>
    </p:spTree>
    <p:extLst>
      <p:ext uri="{BB962C8B-B14F-4D97-AF65-F5344CB8AC3E}">
        <p14:creationId xmlns:p14="http://schemas.microsoft.com/office/powerpoint/2010/main" val="16181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TextBox 76">
            <a:extLst>
              <a:ext uri="{FF2B5EF4-FFF2-40B4-BE49-F238E27FC236}">
                <a16:creationId xmlns:a16="http://schemas.microsoft.com/office/drawing/2014/main" id="{32EC48A7-2E7D-0449-B932-2CFF9B8C154A}"/>
              </a:ext>
            </a:extLst>
          </p:cNvPr>
          <p:cNvSpPr txBox="1"/>
          <p:nvPr/>
        </p:nvSpPr>
        <p:spPr>
          <a:xfrm>
            <a:off x="443585" y="173615"/>
            <a:ext cx="420320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Other variables</a:t>
            </a:r>
            <a:r>
              <a:rPr kumimoji="0" lang="zh-CN" altLang="en-US"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and assumptions</a:t>
            </a:r>
          </a:p>
        </p:txBody>
      </p:sp>
      <p:sp>
        <p:nvSpPr>
          <p:cNvPr id="8" name="Freeform 5">
            <a:extLst>
              <a:ext uri="{FF2B5EF4-FFF2-40B4-BE49-F238E27FC236}">
                <a16:creationId xmlns:a16="http://schemas.microsoft.com/office/drawing/2014/main" id="{B51FFA06-9E20-2E4B-A8F1-7C42F730164E}"/>
              </a:ext>
            </a:extLst>
          </p:cNvPr>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lumMod val="95000"/>
                </a:prstClr>
              </a:solidFill>
              <a:effectLst/>
              <a:uLnTx/>
              <a:uFillTx/>
              <a:latin typeface="Calibri" panose="020F050202020403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98A0B2DC-FBD7-CA49-8ED5-37CF7D85BAE0}"/>
              </a:ext>
            </a:extLst>
          </p:cNvPr>
          <p:cNvSpPr txBox="1"/>
          <p:nvPr/>
        </p:nvSpPr>
        <p:spPr>
          <a:xfrm>
            <a:off x="1286534" y="1643830"/>
            <a:ext cx="9495382"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Assume there are 50,000 students in total</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5D1B9ABE-D220-D844-BA88-FDC0925A84AC}"/>
              </a:ext>
            </a:extLst>
          </p:cNvPr>
          <p:cNvSpPr txBox="1"/>
          <p:nvPr/>
        </p:nvSpPr>
        <p:spPr>
          <a:xfrm>
            <a:off x="1286531" y="2178767"/>
            <a:ext cx="9495382" cy="422039"/>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Number</a:t>
            </a:r>
            <a:r>
              <a:rPr lang="zh-CN" altLang="en-US" dirty="0">
                <a:solidFill>
                  <a:srgbClr val="002B41"/>
                </a:solidFill>
                <a:latin typeface="微软雅黑" panose="020B0503020204020204" pitchFamily="34" charset="-122"/>
                <a:ea typeface="微软雅黑" panose="020B0503020204020204" pitchFamily="34" charset="-122"/>
              </a:rPr>
              <a:t> </a:t>
            </a:r>
            <a:r>
              <a:rPr lang="en" altLang="zh-CN" dirty="0">
                <a:solidFill>
                  <a:srgbClr val="002B41"/>
                </a:solidFill>
                <a:latin typeface="微软雅黑" panose="020B0503020204020204" pitchFamily="34" charset="-122"/>
                <a:ea typeface="微软雅黑" panose="020B0503020204020204" pitchFamily="34" charset="-122"/>
              </a:rPr>
              <a:t>of bicycles: 200, 300, 400, 500, 600, 700, 800</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97181248-9277-064E-964F-75502D5DE49D}"/>
              </a:ext>
            </a:extLst>
          </p:cNvPr>
          <p:cNvSpPr txBox="1"/>
          <p:nvPr/>
        </p:nvSpPr>
        <p:spPr>
          <a:xfrm>
            <a:off x="1286531" y="2769573"/>
            <a:ext cx="9495382" cy="417358"/>
          </a:xfrm>
          <a:prstGeom prst="rect">
            <a:avLst/>
          </a:prstGeom>
          <a:noFill/>
        </p:spPr>
        <p:txBody>
          <a:bodyPr wrap="square" rtlCol="0">
            <a:spAutoFit/>
          </a:bodyPr>
          <a:lstStyle/>
          <a:p>
            <a:pPr lvl="0">
              <a:lnSpc>
                <a:spcPct val="130000"/>
              </a:lnSpc>
            </a:pPr>
            <a:r>
              <a:rPr lang="en" altLang="zh-CN" dirty="0">
                <a:solidFill>
                  <a:srgbClr val="002B41"/>
                </a:solidFill>
                <a:latin typeface="微软雅黑" panose="020B0503020204020204" pitchFamily="34" charset="-122"/>
                <a:ea typeface="微软雅黑" panose="020B0503020204020204" pitchFamily="34" charset="-122"/>
              </a:rPr>
              <a:t>Charge rate: $0.01/min, $0.02/min, $0.0</a:t>
            </a:r>
            <a:r>
              <a:rPr lang="en-US" altLang="zh-CN" dirty="0">
                <a:solidFill>
                  <a:srgbClr val="002B41"/>
                </a:solidFill>
                <a:latin typeface="微软雅黑" panose="020B0503020204020204" pitchFamily="34" charset="-122"/>
                <a:ea typeface="微软雅黑" panose="020B0503020204020204" pitchFamily="34" charset="-122"/>
              </a:rPr>
              <a:t>3</a:t>
            </a:r>
            <a:r>
              <a:rPr lang="en" altLang="zh-CN" dirty="0">
                <a:solidFill>
                  <a:srgbClr val="002B41"/>
                </a:solidFill>
                <a:latin typeface="微软雅黑" panose="020B0503020204020204" pitchFamily="34" charset="-122"/>
                <a:ea typeface="微软雅黑" panose="020B0503020204020204" pitchFamily="34" charset="-122"/>
              </a:rPr>
              <a:t>/min, $0.0</a:t>
            </a:r>
            <a:r>
              <a:rPr lang="en-US" altLang="zh-CN" dirty="0">
                <a:solidFill>
                  <a:srgbClr val="002B41"/>
                </a:solidFill>
                <a:latin typeface="微软雅黑" panose="020B0503020204020204" pitchFamily="34" charset="-122"/>
                <a:ea typeface="微软雅黑" panose="020B0503020204020204" pitchFamily="34" charset="-122"/>
              </a:rPr>
              <a:t>4</a:t>
            </a:r>
            <a:r>
              <a:rPr lang="en" altLang="zh-CN" dirty="0">
                <a:solidFill>
                  <a:srgbClr val="002B41"/>
                </a:solidFill>
                <a:latin typeface="微软雅黑" panose="020B0503020204020204" pitchFamily="34" charset="-122"/>
                <a:ea typeface="微软雅黑" panose="020B0503020204020204" pitchFamily="34" charset="-122"/>
              </a:rPr>
              <a:t>/min, $0.0</a:t>
            </a:r>
            <a:r>
              <a:rPr lang="en-US" altLang="zh-CN" dirty="0">
                <a:solidFill>
                  <a:srgbClr val="002B41"/>
                </a:solidFill>
                <a:latin typeface="微软雅黑" panose="020B0503020204020204" pitchFamily="34" charset="-122"/>
                <a:ea typeface="微软雅黑" panose="020B0503020204020204" pitchFamily="34" charset="-122"/>
              </a:rPr>
              <a:t>5</a:t>
            </a:r>
            <a:r>
              <a:rPr lang="en" altLang="zh-CN" dirty="0">
                <a:solidFill>
                  <a:srgbClr val="002B41"/>
                </a:solidFill>
                <a:latin typeface="微软雅黑" panose="020B0503020204020204" pitchFamily="34" charset="-122"/>
                <a:ea typeface="微软雅黑" panose="020B0503020204020204" pitchFamily="34" charset="-122"/>
              </a:rPr>
              <a:t>/min, $0.0</a:t>
            </a:r>
            <a:r>
              <a:rPr lang="en-US" altLang="zh-CN" dirty="0">
                <a:solidFill>
                  <a:srgbClr val="002B41"/>
                </a:solidFill>
                <a:latin typeface="微软雅黑" panose="020B0503020204020204" pitchFamily="34" charset="-122"/>
                <a:ea typeface="微软雅黑" panose="020B0503020204020204" pitchFamily="34" charset="-122"/>
              </a:rPr>
              <a:t>6</a:t>
            </a:r>
            <a:r>
              <a:rPr lang="en" altLang="zh-CN" dirty="0">
                <a:solidFill>
                  <a:srgbClr val="002B41"/>
                </a:solidFill>
                <a:latin typeface="微软雅黑" panose="020B0503020204020204" pitchFamily="34" charset="-122"/>
                <a:ea typeface="微软雅黑" panose="020B0503020204020204" pitchFamily="34" charset="-122"/>
              </a:rPr>
              <a:t>/min</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04F35848-440B-D547-AD0F-310F97D7BEB3}"/>
              </a:ext>
            </a:extLst>
          </p:cNvPr>
          <p:cNvSpPr txBox="1"/>
          <p:nvPr/>
        </p:nvSpPr>
        <p:spPr>
          <a:xfrm>
            <a:off x="1322485" y="3371119"/>
            <a:ext cx="9159661" cy="777457"/>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Percentage of students who are willing to take the bicycle: 0.0010, 0.0009, 0.0008, 0.0007, 0.0006, 0.0005</a:t>
            </a:r>
          </a:p>
        </p:txBody>
      </p:sp>
      <p:sp>
        <p:nvSpPr>
          <p:cNvPr id="17" name="文本框 16">
            <a:extLst>
              <a:ext uri="{FF2B5EF4-FFF2-40B4-BE49-F238E27FC236}">
                <a16:creationId xmlns:a16="http://schemas.microsoft.com/office/drawing/2014/main" id="{D0BD1AE0-9B24-0948-98A4-88DABC7DC34B}"/>
              </a:ext>
            </a:extLst>
          </p:cNvPr>
          <p:cNvSpPr txBox="1"/>
          <p:nvPr/>
        </p:nvSpPr>
        <p:spPr>
          <a:xfrm>
            <a:off x="1345522" y="5079638"/>
            <a:ext cx="8828073" cy="417358"/>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Cost for bicycles is fixed number per bicycle per day</a:t>
            </a:r>
          </a:p>
        </p:txBody>
      </p:sp>
      <p:sp>
        <p:nvSpPr>
          <p:cNvPr id="18" name="文本框 17">
            <a:extLst>
              <a:ext uri="{FF2B5EF4-FFF2-40B4-BE49-F238E27FC236}">
                <a16:creationId xmlns:a16="http://schemas.microsoft.com/office/drawing/2014/main" id="{70A7046F-A8DF-3D42-8E1D-1C044A0A9B6A}"/>
              </a:ext>
            </a:extLst>
          </p:cNvPr>
          <p:cNvSpPr txBox="1"/>
          <p:nvPr/>
        </p:nvSpPr>
        <p:spPr>
          <a:xfrm>
            <a:off x="1027720" y="1080307"/>
            <a:ext cx="3736833" cy="417358"/>
          </a:xfrm>
          <a:prstGeom prst="rect">
            <a:avLst/>
          </a:prstGeom>
          <a:noFill/>
        </p:spPr>
        <p:txBody>
          <a:bodyPr wrap="square" rtlCol="0">
            <a:spAutoFit/>
          </a:bodyPr>
          <a:lstStyle/>
          <a:p>
            <a:pPr lvl="0">
              <a:lnSpc>
                <a:spcPct val="130000"/>
              </a:lnSpc>
            </a:pPr>
            <a:r>
              <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Other</a:t>
            </a:r>
            <a:r>
              <a:rPr kumimoji="0" lang="zh-CN" altLang="en-US"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 </a:t>
            </a:r>
            <a:r>
              <a:rPr kumimoji="0" lang="en-US"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variables</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21" name="三角形 20">
            <a:extLst>
              <a:ext uri="{FF2B5EF4-FFF2-40B4-BE49-F238E27FC236}">
                <a16:creationId xmlns:a16="http://schemas.microsoft.com/office/drawing/2014/main" id="{1A191C4C-CD19-B042-A60F-F9CECB20828F}"/>
              </a:ext>
            </a:extLst>
          </p:cNvPr>
          <p:cNvSpPr/>
          <p:nvPr/>
        </p:nvSpPr>
        <p:spPr>
          <a:xfrm rot="5400000">
            <a:off x="847492" y="4672539"/>
            <a:ext cx="197708" cy="162748"/>
          </a:xfrm>
          <a:prstGeom prst="triangle">
            <a:avLst/>
          </a:prstGeom>
          <a:solidFill>
            <a:srgbClr val="1B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文本框 21">
            <a:extLst>
              <a:ext uri="{FF2B5EF4-FFF2-40B4-BE49-F238E27FC236}">
                <a16:creationId xmlns:a16="http://schemas.microsoft.com/office/drawing/2014/main" id="{56B31337-B051-4D45-A180-ADBAC8197E6E}"/>
              </a:ext>
            </a:extLst>
          </p:cNvPr>
          <p:cNvSpPr txBox="1"/>
          <p:nvPr/>
        </p:nvSpPr>
        <p:spPr>
          <a:xfrm>
            <a:off x="1081265" y="4545234"/>
            <a:ext cx="1604268" cy="417358"/>
          </a:xfrm>
          <a:prstGeom prst="rect">
            <a:avLst/>
          </a:prstGeom>
          <a:noFill/>
        </p:spPr>
        <p:txBody>
          <a:bodyPr wrap="square" rtlCol="0">
            <a:spAutoFit/>
          </a:bodyPr>
          <a:lstStyle/>
          <a:p>
            <a:pPr lvl="0">
              <a:lnSpc>
                <a:spcPct val="130000"/>
              </a:lnSpc>
            </a:pPr>
            <a:r>
              <a:rPr kumimoji="0" lang="en-US"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rPr>
              <a:t>assumptions</a:t>
            </a:r>
            <a:endParaRPr kumimoji="0" lang="en" altLang="zh-CN" b="0" i="0" u="none" strike="noStrike" kern="1200" cap="none" spc="0" normalizeH="0" baseline="0" noProof="0" dirty="0">
              <a:ln>
                <a:noFill/>
              </a:ln>
              <a:solidFill>
                <a:srgbClr val="002B41"/>
              </a:solidFill>
              <a:effectLst/>
              <a:uLnTx/>
              <a:uFillTx/>
              <a:latin typeface="微软雅黑" panose="020B0503020204020204" pitchFamily="34" charset="-122"/>
              <a:ea typeface="微软雅黑" panose="020B0503020204020204" pitchFamily="34" charset="-122"/>
              <a:cs typeface="+mn-cs"/>
            </a:endParaRPr>
          </a:p>
        </p:txBody>
      </p:sp>
      <p:sp>
        <p:nvSpPr>
          <p:cNvPr id="23" name="椭圆 22">
            <a:extLst>
              <a:ext uri="{FF2B5EF4-FFF2-40B4-BE49-F238E27FC236}">
                <a16:creationId xmlns:a16="http://schemas.microsoft.com/office/drawing/2014/main" id="{4D0EE379-2694-A443-8C99-CDC678B902CD}"/>
              </a:ext>
            </a:extLst>
          </p:cNvPr>
          <p:cNvSpPr/>
          <p:nvPr/>
        </p:nvSpPr>
        <p:spPr>
          <a:xfrm>
            <a:off x="1227536" y="5214850"/>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4" name="椭圆 23">
            <a:extLst>
              <a:ext uri="{FF2B5EF4-FFF2-40B4-BE49-F238E27FC236}">
                <a16:creationId xmlns:a16="http://schemas.microsoft.com/office/drawing/2014/main" id="{6926ED07-7488-074C-A87A-DB31646B4907}"/>
              </a:ext>
            </a:extLst>
          </p:cNvPr>
          <p:cNvSpPr/>
          <p:nvPr/>
        </p:nvSpPr>
        <p:spPr>
          <a:xfrm>
            <a:off x="1227535" y="5742110"/>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19" name="文本框 18">
            <a:extLst>
              <a:ext uri="{FF2B5EF4-FFF2-40B4-BE49-F238E27FC236}">
                <a16:creationId xmlns:a16="http://schemas.microsoft.com/office/drawing/2014/main" id="{60CA8225-B3D7-A34B-96ED-1EAAA7394AFA}"/>
              </a:ext>
            </a:extLst>
          </p:cNvPr>
          <p:cNvSpPr txBox="1"/>
          <p:nvPr/>
        </p:nvSpPr>
        <p:spPr>
          <a:xfrm>
            <a:off x="1365906" y="5591071"/>
            <a:ext cx="8828073" cy="417358"/>
          </a:xfrm>
          <a:prstGeom prst="rect">
            <a:avLst/>
          </a:prstGeom>
          <a:noFill/>
        </p:spPr>
        <p:txBody>
          <a:bodyPr wrap="square" rtlCol="0">
            <a:spAutoFit/>
          </a:bodyPr>
          <a:lstStyle/>
          <a:p>
            <a:pPr>
              <a:lnSpc>
                <a:spcPct val="130000"/>
              </a:lnSpc>
            </a:pPr>
            <a:r>
              <a:rPr lang="en" altLang="zh-CN" dirty="0">
                <a:solidFill>
                  <a:srgbClr val="002B41"/>
                </a:solidFill>
                <a:latin typeface="微软雅黑" panose="020B0503020204020204" pitchFamily="34" charset="-122"/>
                <a:ea typeface="微软雅黑" panose="020B0503020204020204" pitchFamily="34" charset="-122"/>
              </a:rPr>
              <a:t>Don't consider other uncertainties such as weather effects</a:t>
            </a:r>
          </a:p>
        </p:txBody>
      </p:sp>
      <p:sp>
        <p:nvSpPr>
          <p:cNvPr id="20" name="椭圆 19">
            <a:extLst>
              <a:ext uri="{FF2B5EF4-FFF2-40B4-BE49-F238E27FC236}">
                <a16:creationId xmlns:a16="http://schemas.microsoft.com/office/drawing/2014/main" id="{E4FB40A9-DB5E-8942-AD47-A4BB0923B2C4}"/>
              </a:ext>
            </a:extLst>
          </p:cNvPr>
          <p:cNvSpPr/>
          <p:nvPr/>
        </p:nvSpPr>
        <p:spPr>
          <a:xfrm>
            <a:off x="1190366" y="1810016"/>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5" name="椭圆 24">
            <a:extLst>
              <a:ext uri="{FF2B5EF4-FFF2-40B4-BE49-F238E27FC236}">
                <a16:creationId xmlns:a16="http://schemas.microsoft.com/office/drawing/2014/main" id="{5E51741D-5D1E-6F4A-913F-A5ECC4732D06}"/>
              </a:ext>
            </a:extLst>
          </p:cNvPr>
          <p:cNvSpPr/>
          <p:nvPr/>
        </p:nvSpPr>
        <p:spPr>
          <a:xfrm>
            <a:off x="1190365" y="2359578"/>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6" name="椭圆 25">
            <a:extLst>
              <a:ext uri="{FF2B5EF4-FFF2-40B4-BE49-F238E27FC236}">
                <a16:creationId xmlns:a16="http://schemas.microsoft.com/office/drawing/2014/main" id="{75B5B416-5F43-AF4F-88B2-F2EB9D51A045}"/>
              </a:ext>
            </a:extLst>
          </p:cNvPr>
          <p:cNvSpPr/>
          <p:nvPr/>
        </p:nvSpPr>
        <p:spPr>
          <a:xfrm>
            <a:off x="1190366" y="2947439"/>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7" name="椭圆 26">
            <a:extLst>
              <a:ext uri="{FF2B5EF4-FFF2-40B4-BE49-F238E27FC236}">
                <a16:creationId xmlns:a16="http://schemas.microsoft.com/office/drawing/2014/main" id="{7D68F0C1-E916-D14C-BEF3-A9A304D3FDC4}"/>
              </a:ext>
            </a:extLst>
          </p:cNvPr>
          <p:cNvSpPr/>
          <p:nvPr/>
        </p:nvSpPr>
        <p:spPr>
          <a:xfrm>
            <a:off x="1190365" y="3530454"/>
            <a:ext cx="117987" cy="115281"/>
          </a:xfrm>
          <a:prstGeom prst="ellipse">
            <a:avLst/>
          </a:prstGeom>
          <a:solidFill>
            <a:srgbClr val="1B2F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b="0" i="0" u="none" strike="noStrike" kern="1200" cap="none" spc="0" normalizeH="0" baseline="0" noProof="0" dirty="0">
              <a:ln>
                <a:solidFill>
                  <a:srgbClr val="1B2F47"/>
                </a:solidFill>
              </a:ln>
              <a:solidFill>
                <a:prstClr val="white"/>
              </a:solidFill>
              <a:effectLst/>
              <a:uLnTx/>
              <a:uFillTx/>
              <a:latin typeface="Calibri"/>
              <a:ea typeface="宋体" panose="02010600030101010101" pitchFamily="2" charset="-122"/>
              <a:cs typeface="+mn-cs"/>
            </a:endParaRPr>
          </a:p>
        </p:txBody>
      </p:sp>
      <p:sp>
        <p:nvSpPr>
          <p:cNvPr id="28" name="三角形 27">
            <a:extLst>
              <a:ext uri="{FF2B5EF4-FFF2-40B4-BE49-F238E27FC236}">
                <a16:creationId xmlns:a16="http://schemas.microsoft.com/office/drawing/2014/main" id="{B5FA1479-5C5D-C94A-BF40-D24AFB8D2152}"/>
              </a:ext>
            </a:extLst>
          </p:cNvPr>
          <p:cNvSpPr/>
          <p:nvPr/>
        </p:nvSpPr>
        <p:spPr>
          <a:xfrm rot="5400000">
            <a:off x="847492" y="1221812"/>
            <a:ext cx="197708" cy="162748"/>
          </a:xfrm>
          <a:prstGeom prst="triangle">
            <a:avLst/>
          </a:prstGeom>
          <a:solidFill>
            <a:srgbClr val="1B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7399072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767</Words>
  <Application>Microsoft Macintosh PowerPoint</Application>
  <PresentationFormat>宽屏</PresentationFormat>
  <Paragraphs>90</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Microsoft YaHei</vt:lpstr>
      <vt:lpstr>Microsoft YaHei</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Zhao, Bo</cp:lastModifiedBy>
  <cp:revision>69</cp:revision>
  <dcterms:created xsi:type="dcterms:W3CDTF">2016-12-09T01:44:00Z</dcterms:created>
  <dcterms:modified xsi:type="dcterms:W3CDTF">2018-12-07T02:05:19Z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