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jpg" ContentType="image/png"/>
  <Override PartName="/ppt/media/image3.jpg" ContentType="image/png"/>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82" r:id="rId6"/>
    <p:sldId id="281" r:id="rId7"/>
    <p:sldId id="276" r:id="rId8"/>
    <p:sldId id="284" r:id="rId9"/>
    <p:sldId id="285" r:id="rId10"/>
    <p:sldId id="277" r:id="rId11"/>
    <p:sldId id="270" r:id="rId12"/>
    <p:sldId id="286" r:id="rId13"/>
    <p:sldId id="278" r:id="rId14"/>
    <p:sldId id="289" r:id="rId15"/>
    <p:sldId id="280" r:id="rId16"/>
    <p:sldId id="287" r:id="rId17"/>
    <p:sldId id="288" r:id="rId18"/>
    <p:sldId id="290" r:id="rId19"/>
    <p:sldId id="291" r:id="rId20"/>
    <p:sldId id="292" r:id="rId21"/>
    <p:sldId id="293" r:id="rId22"/>
    <p:sldId id="294"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F47"/>
    <a:srgbClr val="002B41"/>
    <a:srgbClr val="F1F1F1"/>
    <a:srgbClr val="ED4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9" autoAdjust="0"/>
    <p:restoredTop sz="94660"/>
  </p:normalViewPr>
  <p:slideViewPr>
    <p:cSldViewPr snapToGrid="0" showGuides="1">
      <p:cViewPr varScale="1">
        <p:scale>
          <a:sx n="114" d="100"/>
          <a:sy n="114" d="100"/>
        </p:scale>
        <p:origin x="272" y="1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extLst>
      <p:ext uri="{BB962C8B-B14F-4D97-AF65-F5344CB8AC3E}">
        <p14:creationId xmlns:p14="http://schemas.microsoft.com/office/powerpoint/2010/main" val="24265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51650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126443" y="1715112"/>
            <a:ext cx="10854707" cy="2308324"/>
          </a:xfrm>
          <a:prstGeom prst="rect">
            <a:avLst/>
          </a:prstGeom>
          <a:noFill/>
        </p:spPr>
        <p:txBody>
          <a:bodyPr wrap="square" rtlCol="0">
            <a:spAutoFit/>
          </a:bodyPr>
          <a:lstStyle/>
          <a:p>
            <a:r>
              <a:rPr lang="en" altLang="zh-CN" sz="7200" dirty="0">
                <a:solidFill>
                  <a:srgbClr val="002B41"/>
                </a:solidFill>
                <a:latin typeface="Impact" panose="020B0806030902050204" pitchFamily="34" charset="0"/>
                <a:ea typeface="微软雅黑" panose="020B0503020204020204" pitchFamily="34" charset="-122"/>
              </a:rPr>
              <a:t>Shared Bicycle </a:t>
            </a:r>
          </a:p>
          <a:p>
            <a:r>
              <a:rPr lang="en" altLang="zh-CN" sz="7200" dirty="0">
                <a:solidFill>
                  <a:srgbClr val="002B41"/>
                </a:solidFill>
                <a:latin typeface="Impact" panose="020B0806030902050204" pitchFamily="34" charset="0"/>
                <a:ea typeface="微软雅黑" panose="020B0503020204020204" pitchFamily="34" charset="-122"/>
              </a:rPr>
              <a:t>Monte Carlo Simulation</a:t>
            </a:r>
          </a:p>
        </p:txBody>
      </p:sp>
      <p:sp>
        <p:nvSpPr>
          <p:cNvPr id="9" name="PA_Line 16"/>
          <p:cNvSpPr>
            <a:spLocks noChangeShapeType="1"/>
          </p:cNvSpPr>
          <p:nvPr>
            <p:custDataLst>
              <p:tags r:id="rId1"/>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2"/>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3"/>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4"/>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5"/>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6" name="文本框 15"/>
          <p:cNvSpPr txBox="1"/>
          <p:nvPr/>
        </p:nvSpPr>
        <p:spPr>
          <a:xfrm>
            <a:off x="274763" y="4100868"/>
            <a:ext cx="4506667" cy="345094"/>
          </a:xfrm>
          <a:prstGeom prst="rect">
            <a:avLst/>
          </a:prstGeom>
          <a:noFill/>
        </p:spPr>
        <p:txBody>
          <a:bodyPr wrap="square" rtlCol="0">
            <a:spAutoFit/>
          </a:bodyPr>
          <a:lstStyle/>
          <a:p>
            <a:pPr>
              <a:lnSpc>
                <a:spcPct val="130000"/>
              </a:lnSpc>
            </a:pPr>
            <a:r>
              <a:rPr lang="en-US" altLang="zh-CN" sz="1400" dirty="0">
                <a:solidFill>
                  <a:srgbClr val="002B41"/>
                </a:solidFill>
                <a:latin typeface="微软雅黑" panose="020B0503020204020204" pitchFamily="34" charset="-122"/>
                <a:ea typeface="微软雅黑" panose="020B0503020204020204" pitchFamily="34" charset="-122"/>
              </a:rPr>
              <a:t>By </a:t>
            </a:r>
            <a:r>
              <a:rPr lang="en-US" altLang="zh-CN" sz="1400" dirty="0" err="1">
                <a:solidFill>
                  <a:srgbClr val="002B41"/>
                </a:solidFill>
                <a:latin typeface="微软雅黑" panose="020B0503020204020204" pitchFamily="34" charset="-122"/>
                <a:ea typeface="微软雅黑" panose="020B0503020204020204" pitchFamily="34" charset="-122"/>
              </a:rPr>
              <a:t>Jifu</a:t>
            </a:r>
            <a:r>
              <a:rPr lang="en-US" altLang="zh-CN" sz="1400" dirty="0">
                <a:solidFill>
                  <a:srgbClr val="002B41"/>
                </a:solidFill>
                <a:latin typeface="微软雅黑" panose="020B0503020204020204" pitchFamily="34" charset="-122"/>
                <a:ea typeface="微软雅黑" panose="020B0503020204020204" pitchFamily="34" charset="-122"/>
              </a:rPr>
              <a:t> Zhao, </a:t>
            </a:r>
            <a:r>
              <a:rPr lang="en-US" altLang="zh-CN" sz="1400" dirty="0" err="1">
                <a:solidFill>
                  <a:srgbClr val="002B41"/>
                </a:solidFill>
                <a:latin typeface="微软雅黑" panose="020B0503020204020204" pitchFamily="34" charset="-122"/>
                <a:ea typeface="微软雅黑" panose="020B0503020204020204" pitchFamily="34" charset="-122"/>
              </a:rPr>
              <a:t>Yunya</a:t>
            </a:r>
            <a:r>
              <a:rPr lang="en-US" altLang="zh-CN" sz="1400" dirty="0">
                <a:solidFill>
                  <a:srgbClr val="002B41"/>
                </a:solidFill>
                <a:latin typeface="微软雅黑" panose="020B0503020204020204" pitchFamily="34" charset="-122"/>
                <a:ea typeface="微软雅黑" panose="020B0503020204020204" pitchFamily="34" charset="-122"/>
              </a:rPr>
              <a:t> Gu, Bo Zhao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3456091" y="2324715"/>
            <a:ext cx="4834978"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Visualization</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4089661" y="3653921"/>
            <a:ext cx="3686843" cy="400110"/>
          </a:xfrm>
          <a:prstGeom prst="rect">
            <a:avLst/>
          </a:prstGeom>
          <a:effectLst/>
        </p:spPr>
        <p:txBody>
          <a:bodyPr wrap="none">
            <a:spAutoFit/>
          </a:bodyPr>
          <a:lstStyle/>
          <a:p>
            <a:pPr algn="ctr">
              <a:spcBef>
                <a:spcPct val="0"/>
              </a:spcBef>
            </a:pPr>
            <a:r>
              <a:rPr lang="en-US" altLang="zh-CN" sz="2000" dirty="0">
                <a:solidFill>
                  <a:prstClr val="white">
                    <a:lumMod val="95000"/>
                  </a:prstClr>
                </a:solidFill>
                <a:latin typeface="微软雅黑" panose="020B0503020204020204" pitchFamily="34" charset="-122"/>
                <a:ea typeface="微软雅黑" panose="020B0503020204020204" pitchFamily="34" charset="-122"/>
              </a:rPr>
              <a:t>Visualization of the variables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4163127"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Visualization about the variables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5" name="文本框 14">
            <a:extLst>
              <a:ext uri="{FF2B5EF4-FFF2-40B4-BE49-F238E27FC236}">
                <a16:creationId xmlns:a16="http://schemas.microsoft.com/office/drawing/2014/main" id="{06845C9D-2F46-2E4E-B714-09F407E41F0A}"/>
              </a:ext>
            </a:extLst>
          </p:cNvPr>
          <p:cNvSpPr txBox="1"/>
          <p:nvPr/>
        </p:nvSpPr>
        <p:spPr>
          <a:xfrm>
            <a:off x="871635" y="1302785"/>
            <a:ext cx="387878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usage rate vs. charge rate</a:t>
            </a:r>
          </a:p>
        </p:txBody>
      </p:sp>
      <p:sp>
        <p:nvSpPr>
          <p:cNvPr id="16" name="椭圆 15">
            <a:extLst>
              <a:ext uri="{FF2B5EF4-FFF2-40B4-BE49-F238E27FC236}">
                <a16:creationId xmlns:a16="http://schemas.microsoft.com/office/drawing/2014/main" id="{E18169B8-D0D4-8144-B26B-5C4AB6B3BC54}"/>
              </a:ext>
            </a:extLst>
          </p:cNvPr>
          <p:cNvSpPr/>
          <p:nvPr/>
        </p:nvSpPr>
        <p:spPr>
          <a:xfrm>
            <a:off x="674272" y="1481637"/>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80335E63-3965-8745-9610-44701DB2B8C8}"/>
              </a:ext>
            </a:extLst>
          </p:cNvPr>
          <p:cNvSpPr txBox="1"/>
          <p:nvPr/>
        </p:nvSpPr>
        <p:spPr>
          <a:xfrm>
            <a:off x="6782286" y="1302785"/>
            <a:ext cx="4104019"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probability of bike usage duration</a:t>
            </a:r>
          </a:p>
        </p:txBody>
      </p:sp>
      <p:sp>
        <p:nvSpPr>
          <p:cNvPr id="18" name="椭圆 17">
            <a:extLst>
              <a:ext uri="{FF2B5EF4-FFF2-40B4-BE49-F238E27FC236}">
                <a16:creationId xmlns:a16="http://schemas.microsoft.com/office/drawing/2014/main" id="{9D349774-3ADB-EF47-B11C-8CCC34B29D3A}"/>
              </a:ext>
            </a:extLst>
          </p:cNvPr>
          <p:cNvSpPr/>
          <p:nvPr/>
        </p:nvSpPr>
        <p:spPr>
          <a:xfrm>
            <a:off x="6584923" y="1481637"/>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pic>
        <p:nvPicPr>
          <p:cNvPr id="34" name="图片 33">
            <a:extLst>
              <a:ext uri="{FF2B5EF4-FFF2-40B4-BE49-F238E27FC236}">
                <a16:creationId xmlns:a16="http://schemas.microsoft.com/office/drawing/2014/main" id="{C1CAC680-A111-5E49-8EE2-D6E6A853B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4923" y="2421542"/>
            <a:ext cx="4666608" cy="3299636"/>
          </a:xfrm>
          <a:prstGeom prst="rect">
            <a:avLst/>
          </a:prstGeom>
        </p:spPr>
      </p:pic>
      <p:pic>
        <p:nvPicPr>
          <p:cNvPr id="36" name="图片 35" descr="图片包含 屏幕截图&#10;&#10;&#10;&#10;自动生成的说明">
            <a:extLst>
              <a:ext uri="{FF2B5EF4-FFF2-40B4-BE49-F238E27FC236}">
                <a16:creationId xmlns:a16="http://schemas.microsoft.com/office/drawing/2014/main" id="{642223E7-F72D-1745-BF9C-39E0E95BE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72" y="2421542"/>
            <a:ext cx="4534110" cy="32996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4163127"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Visualization about the variables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5" name="文本框 14">
            <a:extLst>
              <a:ext uri="{FF2B5EF4-FFF2-40B4-BE49-F238E27FC236}">
                <a16:creationId xmlns:a16="http://schemas.microsoft.com/office/drawing/2014/main" id="{06845C9D-2F46-2E4E-B714-09F407E41F0A}"/>
              </a:ext>
            </a:extLst>
          </p:cNvPr>
          <p:cNvSpPr txBox="1"/>
          <p:nvPr/>
        </p:nvSpPr>
        <p:spPr>
          <a:xfrm>
            <a:off x="871635" y="1325087"/>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Poisson distribution</a:t>
            </a:r>
          </a:p>
        </p:txBody>
      </p:sp>
      <p:sp>
        <p:nvSpPr>
          <p:cNvPr id="16" name="椭圆 15">
            <a:extLst>
              <a:ext uri="{FF2B5EF4-FFF2-40B4-BE49-F238E27FC236}">
                <a16:creationId xmlns:a16="http://schemas.microsoft.com/office/drawing/2014/main" id="{E18169B8-D0D4-8144-B26B-5C4AB6B3BC54}"/>
              </a:ext>
            </a:extLst>
          </p:cNvPr>
          <p:cNvSpPr/>
          <p:nvPr/>
        </p:nvSpPr>
        <p:spPr>
          <a:xfrm>
            <a:off x="674272" y="1481637"/>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80335E63-3965-8745-9610-44701DB2B8C8}"/>
              </a:ext>
            </a:extLst>
          </p:cNvPr>
          <p:cNvSpPr txBox="1"/>
          <p:nvPr/>
        </p:nvSpPr>
        <p:spPr>
          <a:xfrm>
            <a:off x="6782286" y="1325087"/>
            <a:ext cx="4104019"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binomial distribution</a:t>
            </a:r>
          </a:p>
        </p:txBody>
      </p:sp>
      <p:sp>
        <p:nvSpPr>
          <p:cNvPr id="18" name="椭圆 17">
            <a:extLst>
              <a:ext uri="{FF2B5EF4-FFF2-40B4-BE49-F238E27FC236}">
                <a16:creationId xmlns:a16="http://schemas.microsoft.com/office/drawing/2014/main" id="{9D349774-3ADB-EF47-B11C-8CCC34B29D3A}"/>
              </a:ext>
            </a:extLst>
          </p:cNvPr>
          <p:cNvSpPr/>
          <p:nvPr/>
        </p:nvSpPr>
        <p:spPr>
          <a:xfrm>
            <a:off x="6584923" y="1481637"/>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pic>
        <p:nvPicPr>
          <p:cNvPr id="5" name="图片 4" descr="图片包含 文字&#10;&#10;&#10;&#10;自动生成的说明">
            <a:extLst>
              <a:ext uri="{FF2B5EF4-FFF2-40B4-BE49-F238E27FC236}">
                <a16:creationId xmlns:a16="http://schemas.microsoft.com/office/drawing/2014/main" id="{9AA6F19A-012C-F04B-936D-AF73F147EFB9}"/>
              </a:ext>
            </a:extLst>
          </p:cNvPr>
          <p:cNvPicPr>
            <a:picLocks noChangeAspect="1"/>
          </p:cNvPicPr>
          <p:nvPr/>
        </p:nvPicPr>
        <p:blipFill rotWithShape="1">
          <a:blip r:embed="rId2">
            <a:extLst>
              <a:ext uri="{28A0092B-C50C-407E-A947-70E740481C1C}">
                <a14:useLocalDpi xmlns:a14="http://schemas.microsoft.com/office/drawing/2010/main" val="0"/>
              </a:ext>
            </a:extLst>
          </a:blip>
          <a:srcRect l="3038" t="8436" r="7594" b="3168"/>
          <a:stretch/>
        </p:blipFill>
        <p:spPr>
          <a:xfrm>
            <a:off x="6393835" y="2075552"/>
            <a:ext cx="4880919" cy="3620911"/>
          </a:xfrm>
          <a:prstGeom prst="rect">
            <a:avLst/>
          </a:prstGeom>
        </p:spPr>
      </p:pic>
      <p:pic>
        <p:nvPicPr>
          <p:cNvPr id="7" name="图片 6">
            <a:extLst>
              <a:ext uri="{FF2B5EF4-FFF2-40B4-BE49-F238E27FC236}">
                <a16:creationId xmlns:a16="http://schemas.microsoft.com/office/drawing/2014/main" id="{ED532AFE-3536-C941-A026-8828996E33AF}"/>
              </a:ext>
            </a:extLst>
          </p:cNvPr>
          <p:cNvPicPr>
            <a:picLocks noChangeAspect="1"/>
          </p:cNvPicPr>
          <p:nvPr/>
        </p:nvPicPr>
        <p:blipFill rotWithShape="1">
          <a:blip r:embed="rId3">
            <a:extLst>
              <a:ext uri="{28A0092B-C50C-407E-A947-70E740481C1C}">
                <a14:useLocalDpi xmlns:a14="http://schemas.microsoft.com/office/drawing/2010/main" val="0"/>
              </a:ext>
            </a:extLst>
          </a:blip>
          <a:srcRect l="2368" t="8436" r="6584" b="3168"/>
          <a:stretch/>
        </p:blipFill>
        <p:spPr>
          <a:xfrm>
            <a:off x="674272" y="2075553"/>
            <a:ext cx="4880919" cy="3620911"/>
          </a:xfrm>
          <a:prstGeom prst="rect">
            <a:avLst/>
          </a:prstGeom>
        </p:spPr>
      </p:pic>
    </p:spTree>
    <p:extLst>
      <p:ext uri="{BB962C8B-B14F-4D97-AF65-F5344CB8AC3E}">
        <p14:creationId xmlns:p14="http://schemas.microsoft.com/office/powerpoint/2010/main" val="67895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690401" y="2440636"/>
            <a:ext cx="2421625"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Result</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3211438" y="3736066"/>
            <a:ext cx="5379550" cy="400110"/>
          </a:xfrm>
          <a:prstGeom prst="rect">
            <a:avLst/>
          </a:prstGeom>
          <a:effectLst/>
        </p:spPr>
        <p:txBody>
          <a:bodyPr wrap="none">
            <a:spAutoFit/>
          </a:bodyPr>
          <a:lstStyle/>
          <a:p>
            <a:pPr algn="ctr">
              <a:spcBef>
                <a:spcPct val="0"/>
              </a:spcBef>
            </a:pPr>
            <a:r>
              <a:rPr lang="en-US" altLang="zh-CN" sz="2000" dirty="0">
                <a:solidFill>
                  <a:prstClr val="white">
                    <a:lumMod val="95000"/>
                  </a:prstClr>
                </a:solidFill>
                <a:latin typeface="微软雅黑" panose="020B0503020204020204" pitchFamily="34" charset="-122"/>
                <a:ea typeface="微软雅黑" panose="020B0503020204020204" pitchFamily="34" charset="-122"/>
              </a:rPr>
              <a:t>Show the simulation result and conclusion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9319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5" name="图片 4">
            <a:extLst>
              <a:ext uri="{FF2B5EF4-FFF2-40B4-BE49-F238E27FC236}">
                <a16:creationId xmlns:a16="http://schemas.microsoft.com/office/drawing/2014/main" id="{5B9F2141-8AAB-4441-8A85-4ECD0DDD2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96" y="2559565"/>
            <a:ext cx="6429839" cy="2381422"/>
          </a:xfrm>
          <a:prstGeom prst="rect">
            <a:avLst/>
          </a:prstGeom>
        </p:spPr>
      </p:pic>
      <p:sp>
        <p:nvSpPr>
          <p:cNvPr id="7" name="文本框 6">
            <a:extLst>
              <a:ext uri="{FF2B5EF4-FFF2-40B4-BE49-F238E27FC236}">
                <a16:creationId xmlns:a16="http://schemas.microsoft.com/office/drawing/2014/main" id="{8E2B0306-AA75-1245-9743-729691486DF2}"/>
              </a:ext>
            </a:extLst>
          </p:cNvPr>
          <p:cNvSpPr txBox="1"/>
          <p:nvPr/>
        </p:nvSpPr>
        <p:spPr>
          <a:xfrm>
            <a:off x="443585" y="1357966"/>
            <a:ext cx="11894704"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The table below shows the simulation result when the number of bikes = 200 with different charge rate.</a:t>
            </a:r>
          </a:p>
        </p:txBody>
      </p:sp>
    </p:spTree>
    <p:extLst>
      <p:ext uri="{BB962C8B-B14F-4D97-AF65-F5344CB8AC3E}">
        <p14:creationId xmlns:p14="http://schemas.microsoft.com/office/powerpoint/2010/main" val="4076781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931922"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Result</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5" name="图片 14">
            <a:extLst>
              <a:ext uri="{FF2B5EF4-FFF2-40B4-BE49-F238E27FC236}">
                <a16:creationId xmlns:a16="http://schemas.microsoft.com/office/drawing/2014/main" id="{560E79D6-58E5-B344-A120-5FEEE25B0347}"/>
              </a:ext>
            </a:extLst>
          </p:cNvPr>
          <p:cNvPicPr>
            <a:picLocks noChangeAspect="1"/>
          </p:cNvPicPr>
          <p:nvPr/>
        </p:nvPicPr>
        <p:blipFill rotWithShape="1">
          <a:blip r:embed="rId2">
            <a:extLst>
              <a:ext uri="{28A0092B-C50C-407E-A947-70E740481C1C}">
                <a14:useLocalDpi xmlns:a14="http://schemas.microsoft.com/office/drawing/2010/main" val="0"/>
              </a:ext>
            </a:extLst>
          </a:blip>
          <a:srcRect l="5059" t="4785" r="7408" b="4533"/>
          <a:stretch/>
        </p:blipFill>
        <p:spPr>
          <a:xfrm>
            <a:off x="580766" y="1062681"/>
            <a:ext cx="5696465" cy="49178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9319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7" name="图片 6">
            <a:extLst>
              <a:ext uri="{FF2B5EF4-FFF2-40B4-BE49-F238E27FC236}">
                <a16:creationId xmlns:a16="http://schemas.microsoft.com/office/drawing/2014/main" id="{952192F1-76D0-EC49-85EE-DA494A27EBC9}"/>
              </a:ext>
            </a:extLst>
          </p:cNvPr>
          <p:cNvPicPr>
            <a:picLocks noChangeAspect="1"/>
          </p:cNvPicPr>
          <p:nvPr/>
        </p:nvPicPr>
        <p:blipFill rotWithShape="1">
          <a:blip r:embed="rId2">
            <a:extLst>
              <a:ext uri="{28A0092B-C50C-407E-A947-70E740481C1C}">
                <a14:useLocalDpi xmlns:a14="http://schemas.microsoft.com/office/drawing/2010/main" val="0"/>
              </a:ext>
            </a:extLst>
          </a:blip>
          <a:srcRect l="5718" t="7115" r="9888" b="4858"/>
          <a:stretch/>
        </p:blipFill>
        <p:spPr>
          <a:xfrm>
            <a:off x="543697" y="1272746"/>
            <a:ext cx="5375189" cy="4672167"/>
          </a:xfrm>
          <a:prstGeom prst="rect">
            <a:avLst/>
          </a:prstGeom>
        </p:spPr>
      </p:pic>
    </p:spTree>
    <p:extLst>
      <p:ext uri="{BB962C8B-B14F-4D97-AF65-F5344CB8AC3E}">
        <p14:creationId xmlns:p14="http://schemas.microsoft.com/office/powerpoint/2010/main" val="1240609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9319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6" name="图片 5">
            <a:extLst>
              <a:ext uri="{FF2B5EF4-FFF2-40B4-BE49-F238E27FC236}">
                <a16:creationId xmlns:a16="http://schemas.microsoft.com/office/drawing/2014/main" id="{1B1EFD36-983E-194C-8A9F-6297A29B2293}"/>
              </a:ext>
            </a:extLst>
          </p:cNvPr>
          <p:cNvPicPr>
            <a:picLocks noChangeAspect="1"/>
          </p:cNvPicPr>
          <p:nvPr/>
        </p:nvPicPr>
        <p:blipFill rotWithShape="1">
          <a:blip r:embed="rId2">
            <a:extLst>
              <a:ext uri="{28A0092B-C50C-407E-A947-70E740481C1C}">
                <a14:useLocalDpi xmlns:a14="http://schemas.microsoft.com/office/drawing/2010/main" val="0"/>
              </a:ext>
            </a:extLst>
          </a:blip>
          <a:srcRect l="6520" t="8815" r="9977" b="4614"/>
          <a:stretch/>
        </p:blipFill>
        <p:spPr>
          <a:xfrm>
            <a:off x="443585" y="1223317"/>
            <a:ext cx="5721179" cy="4942703"/>
          </a:xfrm>
          <a:prstGeom prst="rect">
            <a:avLst/>
          </a:prstGeom>
        </p:spPr>
      </p:pic>
    </p:spTree>
    <p:extLst>
      <p:ext uri="{BB962C8B-B14F-4D97-AF65-F5344CB8AC3E}">
        <p14:creationId xmlns:p14="http://schemas.microsoft.com/office/powerpoint/2010/main" val="284747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5843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Case 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7381616D-9843-F243-A730-081BDA2ADEBC}"/>
              </a:ext>
            </a:extLst>
          </p:cNvPr>
          <p:cNvSpPr txBox="1"/>
          <p:nvPr/>
        </p:nvSpPr>
        <p:spPr>
          <a:xfrm>
            <a:off x="483624" y="1092683"/>
            <a:ext cx="9028366"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Simulate 1000 times to see the probability density</a:t>
            </a:r>
            <a:r>
              <a:rPr lang="zh-CN" altLang="en-US" dirty="0">
                <a:solidFill>
                  <a:srgbClr val="002B41"/>
                </a:solidFill>
                <a:latin typeface="微软雅黑" panose="020B0503020204020204" pitchFamily="34" charset="-122"/>
                <a:ea typeface="微软雅黑" panose="020B0503020204020204" pitchFamily="34" charset="-122"/>
              </a:rPr>
              <a:t> </a:t>
            </a:r>
            <a:r>
              <a:rPr lang="en-US" altLang="zh-CN" dirty="0">
                <a:solidFill>
                  <a:srgbClr val="002B41"/>
                </a:solidFill>
                <a:latin typeface="微软雅黑" panose="020B0503020204020204" pitchFamily="34" charset="-122"/>
                <a:ea typeface="微软雅黑" panose="020B0503020204020204" pitchFamily="34" charset="-122"/>
              </a:rPr>
              <a:t>plot of revenue</a:t>
            </a:r>
            <a:endParaRPr lang="en" altLang="zh-CN" dirty="0">
              <a:solidFill>
                <a:srgbClr val="002B41"/>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0A9110F4-3206-694D-9098-C8630C66E70E}"/>
              </a:ext>
            </a:extLst>
          </p:cNvPr>
          <p:cNvSpPr/>
          <p:nvPr/>
        </p:nvSpPr>
        <p:spPr>
          <a:xfrm>
            <a:off x="674272" y="195119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pic>
        <p:nvPicPr>
          <p:cNvPr id="8" name="图片 7">
            <a:extLst>
              <a:ext uri="{FF2B5EF4-FFF2-40B4-BE49-F238E27FC236}">
                <a16:creationId xmlns:a16="http://schemas.microsoft.com/office/drawing/2014/main" id="{52C0CA01-7F64-FA45-B37E-FED0A3EB0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822" y="2559136"/>
            <a:ext cx="4801292" cy="3040818"/>
          </a:xfrm>
          <a:prstGeom prst="rect">
            <a:avLst/>
          </a:prstGeom>
        </p:spPr>
      </p:pic>
      <p:sp>
        <p:nvSpPr>
          <p:cNvPr id="9" name="文本框 8">
            <a:extLst>
              <a:ext uri="{FF2B5EF4-FFF2-40B4-BE49-F238E27FC236}">
                <a16:creationId xmlns:a16="http://schemas.microsoft.com/office/drawing/2014/main" id="{6BCAFACE-51D3-E245-A965-AF567B7A9DB4}"/>
              </a:ext>
            </a:extLst>
          </p:cNvPr>
          <p:cNvSpPr txBox="1"/>
          <p:nvPr/>
        </p:nvSpPr>
        <p:spPr>
          <a:xfrm>
            <a:off x="7256973" y="1768598"/>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a:t>
            </a:r>
            <a:r>
              <a:rPr lang="en-US" altLang="zh-CN" dirty="0">
                <a:solidFill>
                  <a:srgbClr val="002B41"/>
                </a:solidFill>
                <a:latin typeface="微软雅黑" panose="020B0503020204020204" pitchFamily="34" charset="-122"/>
                <a:ea typeface="微软雅黑" panose="020B0503020204020204" pitchFamily="34" charset="-122"/>
              </a:rPr>
              <a:t>2/min</a:t>
            </a:r>
            <a:endParaRPr lang="en" altLang="zh-CN" dirty="0">
              <a:solidFill>
                <a:srgbClr val="002B41"/>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EDB3D882-F7AB-6848-A4DA-BBFFE685FB18}"/>
              </a:ext>
            </a:extLst>
          </p:cNvPr>
          <p:cNvSpPr/>
          <p:nvPr/>
        </p:nvSpPr>
        <p:spPr>
          <a:xfrm>
            <a:off x="7037686" y="1951195"/>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pic>
        <p:nvPicPr>
          <p:cNvPr id="12" name="图片 11">
            <a:extLst>
              <a:ext uri="{FF2B5EF4-FFF2-40B4-BE49-F238E27FC236}">
                <a16:creationId xmlns:a16="http://schemas.microsoft.com/office/drawing/2014/main" id="{21497BBD-FF8B-B340-86EB-F52241C4F4AE}"/>
              </a:ext>
            </a:extLst>
          </p:cNvPr>
          <p:cNvPicPr>
            <a:picLocks noChangeAspect="1"/>
          </p:cNvPicPr>
          <p:nvPr/>
        </p:nvPicPr>
        <p:blipFill>
          <a:blip r:embed="rId3"/>
          <a:stretch>
            <a:fillRect/>
          </a:stretch>
        </p:blipFill>
        <p:spPr>
          <a:xfrm>
            <a:off x="7037685" y="2444512"/>
            <a:ext cx="4885666" cy="3040818"/>
          </a:xfrm>
          <a:prstGeom prst="rect">
            <a:avLst/>
          </a:prstGeom>
        </p:spPr>
      </p:pic>
      <p:sp>
        <p:nvSpPr>
          <p:cNvPr id="13" name="文本框 12">
            <a:extLst>
              <a:ext uri="{FF2B5EF4-FFF2-40B4-BE49-F238E27FC236}">
                <a16:creationId xmlns:a16="http://schemas.microsoft.com/office/drawing/2014/main" id="{2580FDE5-F388-AE4D-90C2-0B5E980C3B6E}"/>
              </a:ext>
            </a:extLst>
          </p:cNvPr>
          <p:cNvSpPr txBox="1"/>
          <p:nvPr/>
        </p:nvSpPr>
        <p:spPr>
          <a:xfrm>
            <a:off x="443585" y="485913"/>
            <a:ext cx="2897175" cy="30899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a:solidFill>
                  <a:srgbClr val="002B41"/>
                </a:solidFill>
                <a:latin typeface="微软雅黑" panose="020B0503020204020204" pitchFamily="34" charset="-122"/>
                <a:ea typeface="微软雅黑" panose="020B0503020204020204" pitchFamily="34" charset="-122"/>
              </a:rPr>
              <a:t>Number of bikes = 200</a:t>
            </a:r>
            <a:endParaRPr kumimoji="0" lang="en" altLang="zh-CN" sz="12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2153CC9-A6F1-F34F-8ACE-CC9CE8C49B33}"/>
              </a:ext>
            </a:extLst>
          </p:cNvPr>
          <p:cNvSpPr txBox="1"/>
          <p:nvPr/>
        </p:nvSpPr>
        <p:spPr>
          <a:xfrm>
            <a:off x="925181" y="1788471"/>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0.01/min</a:t>
            </a:r>
          </a:p>
        </p:txBody>
      </p:sp>
    </p:spTree>
    <p:extLst>
      <p:ext uri="{BB962C8B-B14F-4D97-AF65-F5344CB8AC3E}">
        <p14:creationId xmlns:p14="http://schemas.microsoft.com/office/powerpoint/2010/main" val="2264257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5843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Case 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A794D140-4DA9-7B40-9CE9-0FA5E6FA8F32}"/>
              </a:ext>
            </a:extLst>
          </p:cNvPr>
          <p:cNvPicPr>
            <a:picLocks noChangeAspect="1"/>
          </p:cNvPicPr>
          <p:nvPr/>
        </p:nvPicPr>
        <p:blipFill>
          <a:blip r:embed="rId2"/>
          <a:stretch>
            <a:fillRect/>
          </a:stretch>
        </p:blipFill>
        <p:spPr>
          <a:xfrm>
            <a:off x="674272" y="2594473"/>
            <a:ext cx="4663847" cy="2983401"/>
          </a:xfrm>
          <a:prstGeom prst="rect">
            <a:avLst/>
          </a:prstGeom>
        </p:spPr>
      </p:pic>
      <p:pic>
        <p:nvPicPr>
          <p:cNvPr id="6" name="图片 5">
            <a:extLst>
              <a:ext uri="{FF2B5EF4-FFF2-40B4-BE49-F238E27FC236}">
                <a16:creationId xmlns:a16="http://schemas.microsoft.com/office/drawing/2014/main" id="{42677AD4-FEB3-914F-AD83-72CB4381A55B}"/>
              </a:ext>
            </a:extLst>
          </p:cNvPr>
          <p:cNvPicPr>
            <a:picLocks noChangeAspect="1"/>
          </p:cNvPicPr>
          <p:nvPr/>
        </p:nvPicPr>
        <p:blipFill rotWithShape="1">
          <a:blip r:embed="rId3"/>
          <a:srcRect r="7674"/>
          <a:stretch/>
        </p:blipFill>
        <p:spPr>
          <a:xfrm>
            <a:off x="7037686" y="2594473"/>
            <a:ext cx="4663846" cy="2983401"/>
          </a:xfrm>
          <a:prstGeom prst="rect">
            <a:avLst/>
          </a:prstGeom>
        </p:spPr>
      </p:pic>
      <p:sp>
        <p:nvSpPr>
          <p:cNvPr id="13" name="文本框 12">
            <a:extLst>
              <a:ext uri="{FF2B5EF4-FFF2-40B4-BE49-F238E27FC236}">
                <a16:creationId xmlns:a16="http://schemas.microsoft.com/office/drawing/2014/main" id="{B3067FFD-4846-FF47-9079-4C8D74E21E8B}"/>
              </a:ext>
            </a:extLst>
          </p:cNvPr>
          <p:cNvSpPr txBox="1"/>
          <p:nvPr/>
        </p:nvSpPr>
        <p:spPr>
          <a:xfrm>
            <a:off x="443585" y="485913"/>
            <a:ext cx="2897175" cy="30899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a:solidFill>
                  <a:srgbClr val="002B41"/>
                </a:solidFill>
                <a:latin typeface="微软雅黑" panose="020B0503020204020204" pitchFamily="34" charset="-122"/>
                <a:ea typeface="微软雅黑" panose="020B0503020204020204" pitchFamily="34" charset="-122"/>
              </a:rPr>
              <a:t>Number of bikes = 200</a:t>
            </a:r>
            <a:endParaRPr kumimoji="0" lang="en" altLang="zh-CN" sz="12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F4E318F2-9E1E-4440-85DC-02032F57F1E5}"/>
              </a:ext>
            </a:extLst>
          </p:cNvPr>
          <p:cNvSpPr/>
          <p:nvPr/>
        </p:nvSpPr>
        <p:spPr>
          <a:xfrm>
            <a:off x="674272" y="195119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5" name="文本框 14">
            <a:extLst>
              <a:ext uri="{FF2B5EF4-FFF2-40B4-BE49-F238E27FC236}">
                <a16:creationId xmlns:a16="http://schemas.microsoft.com/office/drawing/2014/main" id="{A3E54619-5961-4C4C-995C-49E61C95ACE0}"/>
              </a:ext>
            </a:extLst>
          </p:cNvPr>
          <p:cNvSpPr txBox="1"/>
          <p:nvPr/>
        </p:nvSpPr>
        <p:spPr>
          <a:xfrm>
            <a:off x="7256973" y="1768598"/>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a:t>
            </a:r>
            <a:r>
              <a:rPr lang="en-US" altLang="zh-CN" dirty="0">
                <a:solidFill>
                  <a:srgbClr val="002B41"/>
                </a:solidFill>
                <a:latin typeface="微软雅黑" panose="020B0503020204020204" pitchFamily="34" charset="-122"/>
                <a:ea typeface="微软雅黑" panose="020B0503020204020204" pitchFamily="34" charset="-122"/>
              </a:rPr>
              <a:t>4/min</a:t>
            </a:r>
            <a:endParaRPr lang="en" altLang="zh-CN" dirty="0">
              <a:solidFill>
                <a:srgbClr val="002B41"/>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4C8FC05D-BB8F-584C-BF22-A3DEBCFEDFB6}"/>
              </a:ext>
            </a:extLst>
          </p:cNvPr>
          <p:cNvSpPr/>
          <p:nvPr/>
        </p:nvSpPr>
        <p:spPr>
          <a:xfrm>
            <a:off x="7037686" y="1951195"/>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39899899-309E-4849-A8A8-A4E45E0BECAC}"/>
              </a:ext>
            </a:extLst>
          </p:cNvPr>
          <p:cNvSpPr txBox="1"/>
          <p:nvPr/>
        </p:nvSpPr>
        <p:spPr>
          <a:xfrm>
            <a:off x="925181" y="1788471"/>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0.03/min</a:t>
            </a:r>
          </a:p>
        </p:txBody>
      </p:sp>
    </p:spTree>
    <p:extLst>
      <p:ext uri="{BB962C8B-B14F-4D97-AF65-F5344CB8AC3E}">
        <p14:creationId xmlns:p14="http://schemas.microsoft.com/office/powerpoint/2010/main" val="177319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8621" y="2343295"/>
            <a:ext cx="2284407" cy="646331"/>
          </a:xfrm>
          <a:prstGeom prst="rect">
            <a:avLst/>
          </a:prstGeom>
          <a:noFill/>
        </p:spPr>
        <p:txBody>
          <a:bodyPr wrap="square" rtlCol="0">
            <a:spAutoFit/>
          </a:bodyPr>
          <a:lstStyle/>
          <a:p>
            <a:pPr algn="ctr"/>
            <a:r>
              <a:rPr lang="en-US" altLang="zh-CN" sz="3600" b="1" dirty="0">
                <a:solidFill>
                  <a:schemeClr val="bg1"/>
                </a:solidFill>
                <a:latin typeface="Impact" panose="020B0806030902050204" pitchFamily="34" charset="0"/>
                <a:ea typeface="微软雅黑" panose="020B0503020204020204" pitchFamily="34" charset="-122"/>
              </a:rPr>
              <a:t>CONTENT</a:t>
            </a:r>
            <a:endParaRPr lang="zh-CN" altLang="en-US" sz="3600" b="1" dirty="0">
              <a:solidFill>
                <a:schemeClr val="bg1"/>
              </a:solidFill>
              <a:latin typeface="Impact" panose="020B0806030902050204" pitchFamily="34" charset="0"/>
              <a:ea typeface="微软雅黑" panose="020B0503020204020204" pitchFamily="34" charset="-122"/>
            </a:endParaRPr>
          </a:p>
        </p:txBody>
      </p:sp>
      <p:sp>
        <p:nvSpPr>
          <p:cNvPr id="9" name="椭圆 1"/>
          <p:cNvSpPr>
            <a:spLocks noChangeArrowheads="1"/>
          </p:cNvSpPr>
          <p:nvPr/>
        </p:nvSpPr>
        <p:spPr bwMode="auto">
          <a:xfrm>
            <a:off x="6348911" y="125731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412104" y="133548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1" name="矩形 10"/>
          <p:cNvSpPr/>
          <p:nvPr/>
        </p:nvSpPr>
        <p:spPr>
          <a:xfrm>
            <a:off x="7256977" y="1677367"/>
            <a:ext cx="2473562" cy="307777"/>
          </a:xfrm>
          <a:prstGeom prst="rect">
            <a:avLst/>
          </a:prstGeom>
        </p:spPr>
        <p:txBody>
          <a:bodyPr wrap="none">
            <a:spAutoFit/>
          </a:bodyPr>
          <a:lstStyle/>
          <a:p>
            <a:pPr>
              <a:spcBef>
                <a:spcPct val="0"/>
              </a:spcBef>
            </a:pPr>
            <a:r>
              <a:rPr lang="en-US" altLang="zh-CN" sz="1400" dirty="0">
                <a:solidFill>
                  <a:srgbClr val="002B41"/>
                </a:solidFill>
                <a:latin typeface="微软雅黑" panose="020B0503020204020204" pitchFamily="34" charset="-122"/>
                <a:ea typeface="微软雅黑" panose="020B0503020204020204" pitchFamily="34" charset="-122"/>
              </a:rPr>
              <a:t>Introduction to the project</a:t>
            </a:r>
          </a:p>
        </p:txBody>
      </p:sp>
      <p:sp>
        <p:nvSpPr>
          <p:cNvPr id="12" name="TextBox 76"/>
          <p:cNvSpPr txBox="1"/>
          <p:nvPr/>
        </p:nvSpPr>
        <p:spPr>
          <a:xfrm>
            <a:off x="7256976" y="2370073"/>
            <a:ext cx="4281881" cy="52322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Monte Carlo Scenario</a:t>
            </a:r>
          </a:p>
        </p:txBody>
      </p:sp>
      <p:sp>
        <p:nvSpPr>
          <p:cNvPr id="13" name="椭圆 1"/>
          <p:cNvSpPr>
            <a:spLocks noChangeArrowheads="1"/>
          </p:cNvSpPr>
          <p:nvPr/>
        </p:nvSpPr>
        <p:spPr bwMode="auto">
          <a:xfrm>
            <a:off x="6348911" y="250177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412104" y="257995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5" name="矩形 14"/>
          <p:cNvSpPr/>
          <p:nvPr/>
        </p:nvSpPr>
        <p:spPr>
          <a:xfrm>
            <a:off x="7256977" y="2921832"/>
            <a:ext cx="1872629" cy="307777"/>
          </a:xfrm>
          <a:prstGeom prst="rect">
            <a:avLst/>
          </a:prstGeom>
        </p:spPr>
        <p:txBody>
          <a:bodyPr wrap="none">
            <a:spAutoFit/>
          </a:bodyPr>
          <a:lstStyle/>
          <a:p>
            <a:pPr>
              <a:spcBef>
                <a:spcPct val="0"/>
              </a:spcBef>
            </a:pPr>
            <a:r>
              <a:rPr lang="en-US" altLang="zh-CN" sz="1400" dirty="0">
                <a:solidFill>
                  <a:srgbClr val="002B41"/>
                </a:solidFill>
                <a:latin typeface="微软雅黑" panose="020B0503020204020204" pitchFamily="34" charset="-122"/>
                <a:ea typeface="微软雅黑" panose="020B0503020204020204" pitchFamily="34" charset="-122"/>
              </a:rPr>
              <a:t>Scenario simulation</a:t>
            </a:r>
          </a:p>
        </p:txBody>
      </p:sp>
      <p:sp>
        <p:nvSpPr>
          <p:cNvPr id="16" name="TextBox 76"/>
          <p:cNvSpPr txBox="1"/>
          <p:nvPr/>
        </p:nvSpPr>
        <p:spPr>
          <a:xfrm>
            <a:off x="7256976" y="1138757"/>
            <a:ext cx="2897077" cy="52322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Introduction </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6348911" y="374914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6412104" y="382731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19" name="矩形 18"/>
          <p:cNvSpPr/>
          <p:nvPr/>
        </p:nvSpPr>
        <p:spPr>
          <a:xfrm>
            <a:off x="7269334" y="4169194"/>
            <a:ext cx="2639825" cy="307777"/>
          </a:xfrm>
          <a:prstGeom prst="rect">
            <a:avLst/>
          </a:prstGeom>
        </p:spPr>
        <p:txBody>
          <a:bodyPr wrap="none">
            <a:spAutoFit/>
          </a:bodyPr>
          <a:lstStyle/>
          <a:p>
            <a:pPr>
              <a:spcBef>
                <a:spcPct val="0"/>
              </a:spcBef>
            </a:pPr>
            <a:r>
              <a:rPr lang="en-US" altLang="zh-CN" sz="1400" dirty="0">
                <a:solidFill>
                  <a:srgbClr val="002B41"/>
                </a:solidFill>
                <a:latin typeface="微软雅黑" panose="020B0503020204020204" pitchFamily="34" charset="-122"/>
                <a:ea typeface="微软雅黑" panose="020B0503020204020204" pitchFamily="34" charset="-122"/>
              </a:rPr>
              <a:t>Visualization of the variables</a:t>
            </a:r>
          </a:p>
        </p:txBody>
      </p:sp>
      <p:sp>
        <p:nvSpPr>
          <p:cNvPr id="20" name="TextBox 76"/>
          <p:cNvSpPr txBox="1"/>
          <p:nvPr/>
        </p:nvSpPr>
        <p:spPr>
          <a:xfrm>
            <a:off x="7256976" y="3702844"/>
            <a:ext cx="2897077" cy="52322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Visualization</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21" name="椭圆 1"/>
          <p:cNvSpPr>
            <a:spLocks noChangeArrowheads="1"/>
          </p:cNvSpPr>
          <p:nvPr/>
        </p:nvSpPr>
        <p:spPr bwMode="auto">
          <a:xfrm>
            <a:off x="6348911" y="498943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6412104" y="506760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3" name="矩形 22"/>
          <p:cNvSpPr/>
          <p:nvPr/>
        </p:nvSpPr>
        <p:spPr>
          <a:xfrm>
            <a:off x="7256977" y="5409486"/>
            <a:ext cx="2057936" cy="307777"/>
          </a:xfrm>
          <a:prstGeom prst="rect">
            <a:avLst/>
          </a:prstGeom>
        </p:spPr>
        <p:txBody>
          <a:bodyPr wrap="none">
            <a:spAutoFit/>
          </a:bodyPr>
          <a:lstStyle/>
          <a:p>
            <a:pPr>
              <a:spcBef>
                <a:spcPct val="0"/>
              </a:spcBef>
            </a:pPr>
            <a:r>
              <a:rPr lang="en-US" altLang="zh-CN" sz="1400" dirty="0">
                <a:solidFill>
                  <a:srgbClr val="002B41"/>
                </a:solidFill>
                <a:latin typeface="微软雅黑" panose="020B0503020204020204" pitchFamily="34" charset="-122"/>
                <a:ea typeface="微软雅黑" panose="020B0503020204020204" pitchFamily="34" charset="-122"/>
              </a:rPr>
              <a:t>Result and conclusion</a:t>
            </a:r>
          </a:p>
        </p:txBody>
      </p:sp>
      <p:sp>
        <p:nvSpPr>
          <p:cNvPr id="24" name="TextBox 76"/>
          <p:cNvSpPr txBox="1"/>
          <p:nvPr/>
        </p:nvSpPr>
        <p:spPr>
          <a:xfrm>
            <a:off x="7256976" y="4943136"/>
            <a:ext cx="2897077" cy="52322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Result</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5843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Case 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8" name="图片 7">
            <a:extLst>
              <a:ext uri="{FF2B5EF4-FFF2-40B4-BE49-F238E27FC236}">
                <a16:creationId xmlns:a16="http://schemas.microsoft.com/office/drawing/2014/main" id="{3B8F9EA4-3152-0F40-8D04-5EDD56F9630D}"/>
              </a:ext>
            </a:extLst>
          </p:cNvPr>
          <p:cNvPicPr>
            <a:picLocks noChangeAspect="1"/>
          </p:cNvPicPr>
          <p:nvPr/>
        </p:nvPicPr>
        <p:blipFill>
          <a:blip r:embed="rId2"/>
          <a:stretch>
            <a:fillRect/>
          </a:stretch>
        </p:blipFill>
        <p:spPr>
          <a:xfrm>
            <a:off x="674272" y="2523325"/>
            <a:ext cx="4614420" cy="2995749"/>
          </a:xfrm>
          <a:prstGeom prst="rect">
            <a:avLst/>
          </a:prstGeom>
        </p:spPr>
      </p:pic>
      <p:pic>
        <p:nvPicPr>
          <p:cNvPr id="11" name="图片 10">
            <a:extLst>
              <a:ext uri="{FF2B5EF4-FFF2-40B4-BE49-F238E27FC236}">
                <a16:creationId xmlns:a16="http://schemas.microsoft.com/office/drawing/2014/main" id="{743FE902-7D93-F34F-8FFB-0F6569730E7D}"/>
              </a:ext>
            </a:extLst>
          </p:cNvPr>
          <p:cNvPicPr>
            <a:picLocks noChangeAspect="1"/>
          </p:cNvPicPr>
          <p:nvPr/>
        </p:nvPicPr>
        <p:blipFill>
          <a:blip r:embed="rId3"/>
          <a:stretch>
            <a:fillRect/>
          </a:stretch>
        </p:blipFill>
        <p:spPr>
          <a:xfrm>
            <a:off x="7096679" y="2523324"/>
            <a:ext cx="4421049" cy="2995749"/>
          </a:xfrm>
          <a:prstGeom prst="rect">
            <a:avLst/>
          </a:prstGeom>
        </p:spPr>
      </p:pic>
      <p:sp>
        <p:nvSpPr>
          <p:cNvPr id="12" name="文本框 11">
            <a:extLst>
              <a:ext uri="{FF2B5EF4-FFF2-40B4-BE49-F238E27FC236}">
                <a16:creationId xmlns:a16="http://schemas.microsoft.com/office/drawing/2014/main" id="{788D9854-5CA0-724B-A524-425D9ED296EA}"/>
              </a:ext>
            </a:extLst>
          </p:cNvPr>
          <p:cNvSpPr txBox="1"/>
          <p:nvPr/>
        </p:nvSpPr>
        <p:spPr>
          <a:xfrm>
            <a:off x="443585" y="485913"/>
            <a:ext cx="2897175" cy="30899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a:solidFill>
                  <a:srgbClr val="002B41"/>
                </a:solidFill>
                <a:latin typeface="微软雅黑" panose="020B0503020204020204" pitchFamily="34" charset="-122"/>
                <a:ea typeface="微软雅黑" panose="020B0503020204020204" pitchFamily="34" charset="-122"/>
              </a:rPr>
              <a:t>Number of bikes = 200</a:t>
            </a:r>
            <a:endParaRPr kumimoji="0" lang="en" altLang="zh-CN" sz="12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EBE1DF7E-A137-AC42-B3FA-EB6EC884AE2A}"/>
              </a:ext>
            </a:extLst>
          </p:cNvPr>
          <p:cNvSpPr/>
          <p:nvPr/>
        </p:nvSpPr>
        <p:spPr>
          <a:xfrm>
            <a:off x="674272" y="195119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5" name="文本框 14">
            <a:extLst>
              <a:ext uri="{FF2B5EF4-FFF2-40B4-BE49-F238E27FC236}">
                <a16:creationId xmlns:a16="http://schemas.microsoft.com/office/drawing/2014/main" id="{B9C00BAD-3B32-4C44-BB4F-B1C7FCFB3E9C}"/>
              </a:ext>
            </a:extLst>
          </p:cNvPr>
          <p:cNvSpPr txBox="1"/>
          <p:nvPr/>
        </p:nvSpPr>
        <p:spPr>
          <a:xfrm>
            <a:off x="7256973" y="1768598"/>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a:t>
            </a:r>
            <a:r>
              <a:rPr lang="en-US" altLang="zh-CN" dirty="0">
                <a:solidFill>
                  <a:srgbClr val="002B41"/>
                </a:solidFill>
                <a:latin typeface="微软雅黑" panose="020B0503020204020204" pitchFamily="34" charset="-122"/>
                <a:ea typeface="微软雅黑" panose="020B0503020204020204" pitchFamily="34" charset="-122"/>
              </a:rPr>
              <a:t>4/min</a:t>
            </a:r>
            <a:endParaRPr lang="en" altLang="zh-CN" dirty="0">
              <a:solidFill>
                <a:srgbClr val="002B41"/>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28A4C84D-3CC4-FB4A-9F08-D43161A51141}"/>
              </a:ext>
            </a:extLst>
          </p:cNvPr>
          <p:cNvSpPr/>
          <p:nvPr/>
        </p:nvSpPr>
        <p:spPr>
          <a:xfrm>
            <a:off x="7037686" y="1951195"/>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2AF24DD9-7A69-174D-8BE7-D60E63B74534}"/>
              </a:ext>
            </a:extLst>
          </p:cNvPr>
          <p:cNvSpPr txBox="1"/>
          <p:nvPr/>
        </p:nvSpPr>
        <p:spPr>
          <a:xfrm>
            <a:off x="925181" y="1788471"/>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0.03/min</a:t>
            </a:r>
          </a:p>
        </p:txBody>
      </p:sp>
    </p:spTree>
    <p:extLst>
      <p:ext uri="{BB962C8B-B14F-4D97-AF65-F5344CB8AC3E}">
        <p14:creationId xmlns:p14="http://schemas.microsoft.com/office/powerpoint/2010/main" val="92807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5843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Case 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FECE2522-7F28-5148-805C-4E04C75C9013}"/>
              </a:ext>
            </a:extLst>
          </p:cNvPr>
          <p:cNvPicPr>
            <a:picLocks noChangeAspect="1"/>
          </p:cNvPicPr>
          <p:nvPr/>
        </p:nvPicPr>
        <p:blipFill>
          <a:blip r:embed="rId2"/>
          <a:stretch>
            <a:fillRect/>
          </a:stretch>
        </p:blipFill>
        <p:spPr>
          <a:xfrm>
            <a:off x="674272" y="2585450"/>
            <a:ext cx="4826000" cy="3136900"/>
          </a:xfrm>
          <a:prstGeom prst="rect">
            <a:avLst/>
          </a:prstGeom>
        </p:spPr>
      </p:pic>
      <p:sp>
        <p:nvSpPr>
          <p:cNvPr id="12" name="文本框 11">
            <a:extLst>
              <a:ext uri="{FF2B5EF4-FFF2-40B4-BE49-F238E27FC236}">
                <a16:creationId xmlns:a16="http://schemas.microsoft.com/office/drawing/2014/main" id="{EBB5DAA4-CC5A-FB40-8593-8044A3CFEEAE}"/>
              </a:ext>
            </a:extLst>
          </p:cNvPr>
          <p:cNvSpPr txBox="1"/>
          <p:nvPr/>
        </p:nvSpPr>
        <p:spPr>
          <a:xfrm>
            <a:off x="443585" y="485913"/>
            <a:ext cx="2897175" cy="30899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a:solidFill>
                  <a:srgbClr val="002B41"/>
                </a:solidFill>
                <a:latin typeface="微软雅黑" panose="020B0503020204020204" pitchFamily="34" charset="-122"/>
                <a:ea typeface="微软雅黑" panose="020B0503020204020204" pitchFamily="34" charset="-122"/>
              </a:rPr>
              <a:t>Number of bikes = 500</a:t>
            </a:r>
            <a:endParaRPr kumimoji="0" lang="en" altLang="zh-CN" sz="12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3" name="椭圆 12">
            <a:extLst>
              <a:ext uri="{FF2B5EF4-FFF2-40B4-BE49-F238E27FC236}">
                <a16:creationId xmlns:a16="http://schemas.microsoft.com/office/drawing/2014/main" id="{30A1B2B8-6A87-8542-8A52-A820F6F54023}"/>
              </a:ext>
            </a:extLst>
          </p:cNvPr>
          <p:cNvSpPr/>
          <p:nvPr/>
        </p:nvSpPr>
        <p:spPr>
          <a:xfrm>
            <a:off x="674272" y="195119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4" name="文本框 13">
            <a:extLst>
              <a:ext uri="{FF2B5EF4-FFF2-40B4-BE49-F238E27FC236}">
                <a16:creationId xmlns:a16="http://schemas.microsoft.com/office/drawing/2014/main" id="{1742DA18-742D-3142-B134-A1007946CCF9}"/>
              </a:ext>
            </a:extLst>
          </p:cNvPr>
          <p:cNvSpPr txBox="1"/>
          <p:nvPr/>
        </p:nvSpPr>
        <p:spPr>
          <a:xfrm>
            <a:off x="925181" y="1788471"/>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0.03/min</a:t>
            </a:r>
          </a:p>
        </p:txBody>
      </p:sp>
    </p:spTree>
    <p:extLst>
      <p:ext uri="{BB962C8B-B14F-4D97-AF65-F5344CB8AC3E}">
        <p14:creationId xmlns:p14="http://schemas.microsoft.com/office/powerpoint/2010/main" val="1882525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32399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Conclusion &amp; limitation </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sp>
        <p:nvSpPr>
          <p:cNvPr id="14" name="文本框 13">
            <a:extLst>
              <a:ext uri="{FF2B5EF4-FFF2-40B4-BE49-F238E27FC236}">
                <a16:creationId xmlns:a16="http://schemas.microsoft.com/office/drawing/2014/main" id="{1742DA18-742D-3142-B134-A1007946CCF9}"/>
              </a:ext>
            </a:extLst>
          </p:cNvPr>
          <p:cNvSpPr txBox="1"/>
          <p:nvPr/>
        </p:nvSpPr>
        <p:spPr>
          <a:xfrm>
            <a:off x="6582466" y="1986178"/>
            <a:ext cx="5381877" cy="1465401"/>
          </a:xfrm>
          <a:prstGeom prst="rect">
            <a:avLst/>
          </a:prstGeom>
          <a:noFill/>
        </p:spPr>
        <p:txBody>
          <a:bodyPr wrap="square" rtlCol="0">
            <a:spAutoFit/>
          </a:bodyPr>
          <a:lstStyle/>
          <a:p>
            <a:pPr>
              <a:lnSpc>
                <a:spcPct val="130000"/>
              </a:lnSpc>
            </a:pPr>
            <a:r>
              <a:rPr lang="en" altLang="zh-CN" sz="1400" dirty="0">
                <a:solidFill>
                  <a:srgbClr val="002B41"/>
                </a:solidFill>
                <a:latin typeface="微软雅黑" panose="020B0503020204020204" pitchFamily="34" charset="-122"/>
                <a:ea typeface="微软雅黑" panose="020B0503020204020204" pitchFamily="34" charset="-122"/>
              </a:rPr>
              <a:t>When considering whether or not the willing students can get bicycles immediately, we use Bernoulli distribution with p, but this probability may change based on the student’s location and the weather condition</a:t>
            </a:r>
          </a:p>
          <a:p>
            <a:pPr>
              <a:lnSpc>
                <a:spcPct val="130000"/>
              </a:lnSpc>
            </a:pPr>
            <a:endParaRPr kumimoji="0" lang="en" altLang="zh-CN" sz="14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D45FB70F-2E38-3D46-A226-BEFC26231D79}"/>
              </a:ext>
            </a:extLst>
          </p:cNvPr>
          <p:cNvSpPr txBox="1"/>
          <p:nvPr/>
        </p:nvSpPr>
        <p:spPr>
          <a:xfrm>
            <a:off x="6582466" y="3946044"/>
            <a:ext cx="5514799" cy="1185324"/>
          </a:xfrm>
          <a:prstGeom prst="rect">
            <a:avLst/>
          </a:prstGeom>
          <a:noFill/>
        </p:spPr>
        <p:txBody>
          <a:bodyPr wrap="square" rtlCol="0">
            <a:spAutoFit/>
          </a:bodyPr>
          <a:lstStyle/>
          <a:p>
            <a:pPr>
              <a:lnSpc>
                <a:spcPct val="130000"/>
              </a:lnSpc>
            </a:pPr>
            <a:r>
              <a:rPr lang="en" altLang="zh-CN" sz="1400" dirty="0">
                <a:solidFill>
                  <a:srgbClr val="002B41"/>
                </a:solidFill>
                <a:latin typeface="微软雅黑" panose="020B0503020204020204" pitchFamily="34" charset="-122"/>
                <a:ea typeface="微软雅黑" panose="020B0503020204020204" pitchFamily="34" charset="-122"/>
              </a:rPr>
              <a:t>We assume that the cost for bicycles is a fixed number per bicycle per day, but in fact it is a changing value affected by bicycle condition and may include other fees like maintenance cost</a:t>
            </a:r>
            <a:r>
              <a:rPr lang="en-US" altLang="zh-CN" sz="1400" dirty="0">
                <a:solidFill>
                  <a:srgbClr val="002B41"/>
                </a:solidFill>
                <a:latin typeface="微软雅黑" panose="020B0503020204020204" pitchFamily="34" charset="-122"/>
                <a:ea typeface="微软雅黑" panose="020B0503020204020204" pitchFamily="34" charset="-122"/>
              </a:rPr>
              <a:t>.</a:t>
            </a:r>
            <a:endParaRPr lang="en" altLang="zh-CN" sz="1400" dirty="0">
              <a:solidFill>
                <a:srgbClr val="002B41"/>
              </a:solidFill>
              <a:latin typeface="微软雅黑" panose="020B0503020204020204" pitchFamily="34" charset="-122"/>
              <a:ea typeface="微软雅黑" panose="020B0503020204020204" pitchFamily="34" charset="-122"/>
            </a:endParaRPr>
          </a:p>
        </p:txBody>
      </p:sp>
      <p:sp>
        <p:nvSpPr>
          <p:cNvPr id="10" name="三角形 9">
            <a:extLst>
              <a:ext uri="{FF2B5EF4-FFF2-40B4-BE49-F238E27FC236}">
                <a16:creationId xmlns:a16="http://schemas.microsoft.com/office/drawing/2014/main" id="{F073461B-B8DD-674C-8AEC-9599E26B27C5}"/>
              </a:ext>
            </a:extLst>
          </p:cNvPr>
          <p:cNvSpPr/>
          <p:nvPr/>
        </p:nvSpPr>
        <p:spPr>
          <a:xfrm rot="5400000">
            <a:off x="6314077" y="1379541"/>
            <a:ext cx="197708" cy="162748"/>
          </a:xfrm>
          <a:prstGeom prst="triangle">
            <a:avLst/>
          </a:prstGeom>
          <a:solidFill>
            <a:srgbClr val="1B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文本框 10">
            <a:extLst>
              <a:ext uri="{FF2B5EF4-FFF2-40B4-BE49-F238E27FC236}">
                <a16:creationId xmlns:a16="http://schemas.microsoft.com/office/drawing/2014/main" id="{122EBA09-F0A0-AD42-88E7-AE386DBF406B}"/>
              </a:ext>
            </a:extLst>
          </p:cNvPr>
          <p:cNvSpPr txBox="1"/>
          <p:nvPr/>
        </p:nvSpPr>
        <p:spPr>
          <a:xfrm>
            <a:off x="6494305" y="1272277"/>
            <a:ext cx="1604268" cy="417358"/>
          </a:xfrm>
          <a:prstGeom prst="rect">
            <a:avLst/>
          </a:prstGeom>
          <a:noFill/>
        </p:spPr>
        <p:txBody>
          <a:bodyPr wrap="square" rtlCol="0">
            <a:spAutoFit/>
          </a:bodyPr>
          <a:lstStyle/>
          <a:p>
            <a:pPr lvl="0">
              <a:lnSpc>
                <a:spcPct val="130000"/>
              </a:lnSpc>
            </a:pPr>
            <a:r>
              <a:rPr kumimoji="0" lang="en-US"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Limitation </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5E578C73-1936-FD4F-ADEB-994B75772CC3}"/>
              </a:ext>
            </a:extLst>
          </p:cNvPr>
          <p:cNvSpPr/>
          <p:nvPr/>
        </p:nvSpPr>
        <p:spPr>
          <a:xfrm>
            <a:off x="6419847" y="211183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6" name="椭圆 15">
            <a:extLst>
              <a:ext uri="{FF2B5EF4-FFF2-40B4-BE49-F238E27FC236}">
                <a16:creationId xmlns:a16="http://schemas.microsoft.com/office/drawing/2014/main" id="{D568CFF7-61E2-5F42-A42C-2B40C952751E}"/>
              </a:ext>
            </a:extLst>
          </p:cNvPr>
          <p:cNvSpPr/>
          <p:nvPr/>
        </p:nvSpPr>
        <p:spPr>
          <a:xfrm>
            <a:off x="6370419" y="4058070"/>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9" name="三角形 18">
            <a:extLst>
              <a:ext uri="{FF2B5EF4-FFF2-40B4-BE49-F238E27FC236}">
                <a16:creationId xmlns:a16="http://schemas.microsoft.com/office/drawing/2014/main" id="{ED8C612A-C4BE-A249-8C81-BEAF4048A971}"/>
              </a:ext>
            </a:extLst>
          </p:cNvPr>
          <p:cNvSpPr/>
          <p:nvPr/>
        </p:nvSpPr>
        <p:spPr>
          <a:xfrm rot="5400000">
            <a:off x="391953" y="1379541"/>
            <a:ext cx="197708" cy="162748"/>
          </a:xfrm>
          <a:prstGeom prst="triangle">
            <a:avLst/>
          </a:prstGeom>
          <a:solidFill>
            <a:srgbClr val="1B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文本框 19">
            <a:extLst>
              <a:ext uri="{FF2B5EF4-FFF2-40B4-BE49-F238E27FC236}">
                <a16:creationId xmlns:a16="http://schemas.microsoft.com/office/drawing/2014/main" id="{CB73F74F-E3EA-2C40-8F8C-4DD73771695D}"/>
              </a:ext>
            </a:extLst>
          </p:cNvPr>
          <p:cNvSpPr txBox="1"/>
          <p:nvPr/>
        </p:nvSpPr>
        <p:spPr>
          <a:xfrm>
            <a:off x="594483" y="1227673"/>
            <a:ext cx="1604268" cy="417358"/>
          </a:xfrm>
          <a:prstGeom prst="rect">
            <a:avLst/>
          </a:prstGeom>
          <a:noFill/>
        </p:spPr>
        <p:txBody>
          <a:bodyPr wrap="square" rtlCol="0">
            <a:spAutoFit/>
          </a:bodyPr>
          <a:lstStyle/>
          <a:p>
            <a:pPr lvl="0">
              <a:lnSpc>
                <a:spcPct val="130000"/>
              </a:lnSpc>
            </a:pPr>
            <a:r>
              <a:rPr kumimoji="0" lang="en-US"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Conclusion  </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21" name="椭圆 20">
            <a:extLst>
              <a:ext uri="{FF2B5EF4-FFF2-40B4-BE49-F238E27FC236}">
                <a16:creationId xmlns:a16="http://schemas.microsoft.com/office/drawing/2014/main" id="{4B559AA7-1173-C846-8429-27E390BE73C1}"/>
              </a:ext>
            </a:extLst>
          </p:cNvPr>
          <p:cNvSpPr/>
          <p:nvPr/>
        </p:nvSpPr>
        <p:spPr>
          <a:xfrm>
            <a:off x="497723" y="211183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22" name="椭圆 21">
            <a:extLst>
              <a:ext uri="{FF2B5EF4-FFF2-40B4-BE49-F238E27FC236}">
                <a16:creationId xmlns:a16="http://schemas.microsoft.com/office/drawing/2014/main" id="{B3E95FFE-E12E-3640-812A-15A5EE41CB03}"/>
              </a:ext>
            </a:extLst>
          </p:cNvPr>
          <p:cNvSpPr/>
          <p:nvPr/>
        </p:nvSpPr>
        <p:spPr>
          <a:xfrm>
            <a:off x="448295" y="4058070"/>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84163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81335" y="2960962"/>
            <a:ext cx="5500619" cy="1200329"/>
          </a:xfrm>
          <a:prstGeom prst="rect">
            <a:avLst/>
          </a:prstGeom>
          <a:noFill/>
        </p:spPr>
        <p:txBody>
          <a:bodyPr wrap="square" rtlCol="0">
            <a:spAutoFit/>
          </a:bodyPr>
          <a:lstStyle/>
          <a:p>
            <a:r>
              <a:rPr lang="en-US" altLang="zh-CN" sz="7200" dirty="0">
                <a:solidFill>
                  <a:srgbClr val="002B41"/>
                </a:solidFill>
                <a:latin typeface="微软雅黑" panose="020B0503020204020204" pitchFamily="34" charset="-122"/>
                <a:ea typeface="微软雅黑" panose="020B0503020204020204" pitchFamily="34" charset="-122"/>
              </a:rPr>
              <a:t>THANKS </a:t>
            </a:r>
            <a:endParaRPr lang="zh-CN" altLang="en-US" sz="7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3376420" y="2598003"/>
            <a:ext cx="4771292" cy="830997"/>
          </a:xfrm>
          <a:prstGeom prst="rect">
            <a:avLst/>
          </a:prstGeom>
          <a:noFill/>
          <a:effectLst/>
        </p:spPr>
        <p:txBody>
          <a:bodyPr wrap="square" rtlCol="0">
            <a:spAutoFit/>
          </a:bodyPr>
          <a:lstStyle/>
          <a:p>
            <a:pPr algn="ctr"/>
            <a:r>
              <a:rPr lang="en-US" altLang="zh-CN" sz="4800" dirty="0">
                <a:solidFill>
                  <a:schemeClr val="bg1">
                    <a:lumMod val="95000"/>
                  </a:schemeClr>
                </a:solidFill>
                <a:latin typeface="微软雅黑" panose="020B0503020204020204" pitchFamily="34" charset="-122"/>
                <a:ea typeface="微软雅黑" panose="020B0503020204020204" pitchFamily="34" charset="-122"/>
              </a:rPr>
              <a:t>Introduction</a:t>
            </a:r>
            <a:endParaRPr lang="zh-CN" altLang="en-US" sz="4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F52CE73E-BEC4-6144-9E86-E15E8EDAD927}"/>
              </a:ext>
            </a:extLst>
          </p:cNvPr>
          <p:cNvSpPr/>
          <p:nvPr/>
        </p:nvSpPr>
        <p:spPr>
          <a:xfrm>
            <a:off x="2965746" y="3725859"/>
            <a:ext cx="5590506" cy="400110"/>
          </a:xfrm>
          <a:prstGeom prst="rect">
            <a:avLst/>
          </a:prstGeom>
          <a:effectLst/>
        </p:spPr>
        <p:txBody>
          <a:bodyPr wrap="none">
            <a:spAutoFit/>
          </a:bodyPr>
          <a:lstStyle/>
          <a:p>
            <a:pPr algn="ctr">
              <a:spcBef>
                <a:spcPct val="0"/>
              </a:spcBef>
            </a:pPr>
            <a:r>
              <a:rPr lang="en-US" altLang="zh-CN" sz="2000" dirty="0">
                <a:solidFill>
                  <a:prstClr val="white">
                    <a:lumMod val="95000"/>
                  </a:prstClr>
                </a:solidFill>
                <a:latin typeface="微软雅黑" panose="020B0503020204020204" pitchFamily="34" charset="-122"/>
                <a:ea typeface="微软雅黑" panose="020B0503020204020204" pitchFamily="34" charset="-122"/>
              </a:rPr>
              <a:t>Introduction shared bicycles and the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2713050"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What is shared bike?</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6" name="图片 25">
            <a:extLst>
              <a:ext uri="{FF2B5EF4-FFF2-40B4-BE49-F238E27FC236}">
                <a16:creationId xmlns:a16="http://schemas.microsoft.com/office/drawing/2014/main" id="{5B842EE2-FD7D-0643-8673-B1C440AF3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96" y="1516565"/>
            <a:ext cx="6950795" cy="4633863"/>
          </a:xfrm>
          <a:prstGeom prst="rect">
            <a:avLst/>
          </a:prstGeom>
        </p:spPr>
      </p:pic>
      <p:sp>
        <p:nvSpPr>
          <p:cNvPr id="27" name="文本框 26">
            <a:extLst>
              <a:ext uri="{FF2B5EF4-FFF2-40B4-BE49-F238E27FC236}">
                <a16:creationId xmlns:a16="http://schemas.microsoft.com/office/drawing/2014/main" id="{0B83083E-0CC9-D642-A5A7-2528A5F2AD8D}"/>
              </a:ext>
            </a:extLst>
          </p:cNvPr>
          <p:cNvSpPr txBox="1"/>
          <p:nvPr/>
        </p:nvSpPr>
        <p:spPr>
          <a:xfrm>
            <a:off x="7797016" y="1963577"/>
            <a:ext cx="4307633" cy="1137556"/>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These bikes were created by the company </a:t>
            </a:r>
            <a:r>
              <a:rPr lang="en" altLang="zh-CN" dirty="0" err="1">
                <a:solidFill>
                  <a:srgbClr val="002B41"/>
                </a:solidFill>
                <a:latin typeface="微软雅黑" panose="020B0503020204020204" pitchFamily="34" charset="-122"/>
                <a:ea typeface="微软雅黑" panose="020B0503020204020204" pitchFamily="34" charset="-122"/>
              </a:rPr>
              <a:t>VeoRide</a:t>
            </a:r>
            <a:r>
              <a:rPr lang="en" altLang="zh-CN" dirty="0">
                <a:solidFill>
                  <a:srgbClr val="002B41"/>
                </a:solidFill>
                <a:latin typeface="微软雅黑" panose="020B0503020204020204" pitchFamily="34" charset="-122"/>
                <a:ea typeface="微软雅黑" panose="020B0503020204020204" pitchFamily="34" charset="-122"/>
              </a:rPr>
              <a:t>, a bike sharing company established in March 2017. </a:t>
            </a:r>
          </a:p>
        </p:txBody>
      </p:sp>
      <p:sp>
        <p:nvSpPr>
          <p:cNvPr id="6" name="文本框 5">
            <a:extLst>
              <a:ext uri="{FF2B5EF4-FFF2-40B4-BE49-F238E27FC236}">
                <a16:creationId xmlns:a16="http://schemas.microsoft.com/office/drawing/2014/main" id="{C863B783-4305-CE4B-B72E-CEC4BE597776}"/>
              </a:ext>
            </a:extLst>
          </p:cNvPr>
          <p:cNvSpPr txBox="1"/>
          <p:nvPr/>
        </p:nvSpPr>
        <p:spPr>
          <a:xfrm>
            <a:off x="7797016" y="4145500"/>
            <a:ext cx="4103648" cy="1497654"/>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Each bike is equipped with GPS, has a self-locking mechanism and can be accessed with a phone app, Riders pay through the app.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507674"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About </a:t>
            </a:r>
            <a:r>
              <a:rPr lang="en-US" altLang="zh-CN" sz="2000" dirty="0" err="1">
                <a:solidFill>
                  <a:srgbClr val="002B41"/>
                </a:solidFill>
                <a:latin typeface="微软雅黑" panose="020B0503020204020204" pitchFamily="34" charset="-122"/>
                <a:ea typeface="微软雅黑" panose="020B0503020204020204" pitchFamily="34" charset="-122"/>
              </a:rPr>
              <a:t>Veoride</a:t>
            </a:r>
            <a:r>
              <a:rPr lang="en-US" altLang="zh-CN" sz="2000" dirty="0">
                <a:solidFill>
                  <a:srgbClr val="002B41"/>
                </a:solidFill>
                <a:latin typeface="微软雅黑" panose="020B0503020204020204" pitchFamily="34" charset="-122"/>
                <a:ea typeface="微软雅黑" panose="020B0503020204020204" pitchFamily="34" charset="-122"/>
              </a:rPr>
              <a:t> app</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图片包含 文字, 地图&#10;&#10;&#10;&#10;自动生成的说明">
            <a:extLst>
              <a:ext uri="{FF2B5EF4-FFF2-40B4-BE49-F238E27FC236}">
                <a16:creationId xmlns:a16="http://schemas.microsoft.com/office/drawing/2014/main" id="{92ABA6FC-7000-3A48-B5DE-2567CA3398CA}"/>
              </a:ext>
            </a:extLst>
          </p:cNvPr>
          <p:cNvPicPr>
            <a:picLocks noChangeAspect="1"/>
          </p:cNvPicPr>
          <p:nvPr/>
        </p:nvPicPr>
        <p:blipFill rotWithShape="1">
          <a:blip r:embed="rId2">
            <a:extLst>
              <a:ext uri="{28A0092B-C50C-407E-A947-70E740481C1C}">
                <a14:useLocalDpi xmlns:a14="http://schemas.microsoft.com/office/drawing/2010/main" val="0"/>
              </a:ext>
            </a:extLst>
          </a:blip>
          <a:srcRect t="2532"/>
          <a:stretch/>
        </p:blipFill>
        <p:spPr>
          <a:xfrm>
            <a:off x="2300230" y="957182"/>
            <a:ext cx="2935448" cy="5089007"/>
          </a:xfrm>
          <a:prstGeom prst="rect">
            <a:avLst/>
          </a:prstGeom>
        </p:spPr>
      </p:pic>
      <p:pic>
        <p:nvPicPr>
          <p:cNvPr id="7" name="图片 6">
            <a:extLst>
              <a:ext uri="{FF2B5EF4-FFF2-40B4-BE49-F238E27FC236}">
                <a16:creationId xmlns:a16="http://schemas.microsoft.com/office/drawing/2014/main" id="{228A7D7D-9590-9942-9D18-3EDDD9AAD2D2}"/>
              </a:ext>
            </a:extLst>
          </p:cNvPr>
          <p:cNvPicPr>
            <a:picLocks noChangeAspect="1"/>
          </p:cNvPicPr>
          <p:nvPr/>
        </p:nvPicPr>
        <p:blipFill rotWithShape="1">
          <a:blip r:embed="rId3">
            <a:extLst>
              <a:ext uri="{28A0092B-C50C-407E-A947-70E740481C1C}">
                <a14:useLocalDpi xmlns:a14="http://schemas.microsoft.com/office/drawing/2010/main" val="0"/>
              </a:ext>
            </a:extLst>
          </a:blip>
          <a:srcRect t="2492"/>
          <a:stretch/>
        </p:blipFill>
        <p:spPr>
          <a:xfrm>
            <a:off x="6820740" y="957182"/>
            <a:ext cx="2935447" cy="5091045"/>
          </a:xfrm>
          <a:prstGeom prst="rect">
            <a:avLst/>
          </a:prstGeom>
        </p:spPr>
      </p:pic>
    </p:spTree>
    <p:extLst>
      <p:ext uri="{BB962C8B-B14F-4D97-AF65-F5344CB8AC3E}">
        <p14:creationId xmlns:p14="http://schemas.microsoft.com/office/powerpoint/2010/main" val="390482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3499035"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The purpose of this project</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16657" y="1532745"/>
            <a:ext cx="10011178" cy="1137556"/>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For shared bicycles, it's important to design the management strategy such that the cost can be minimized and the profit is maximized. Two most important factors are number of bicycles and the charge rate for students.</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1CBA3C82-01CB-1445-B147-F9049EAFE6F8}"/>
              </a:ext>
            </a:extLst>
          </p:cNvPr>
          <p:cNvSpPr txBox="1"/>
          <p:nvPr/>
        </p:nvSpPr>
        <p:spPr>
          <a:xfrm>
            <a:off x="816655" y="3629321"/>
            <a:ext cx="10133843" cy="1857753"/>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In this project, we want to study the best number of bicycles and charge rate for shared bicycles. Since there are some uncertainties, one way is to use the Monte Carlo simulation. Thus, under certain assumptions, this study analyzes the influence of number of bicycles and charge rate on the profit of shared bicycle program.</a:t>
            </a:r>
          </a:p>
          <a:p>
            <a:pPr>
              <a:lnSpc>
                <a:spcPct val="130000"/>
              </a:lnSpc>
            </a:pPr>
            <a:endParaRPr lang="en-US" altLang="zh-CN"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12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3376855" y="2022280"/>
            <a:ext cx="4770857" cy="1938992"/>
          </a:xfrm>
          <a:prstGeom prst="rect">
            <a:avLst/>
          </a:prstGeom>
          <a:noFill/>
          <a:effectLst/>
        </p:spPr>
        <p:txBody>
          <a:bodyPr wrap="none" rtlCol="0">
            <a:spAutoFit/>
          </a:bodyPr>
          <a:lstStyle/>
          <a:p>
            <a:pPr algn="ctr"/>
            <a:r>
              <a:rPr lang="en" altLang="zh-CN" sz="6000" dirty="0">
                <a:solidFill>
                  <a:prstClr val="white">
                    <a:lumMod val="95000"/>
                  </a:prstClr>
                </a:solidFill>
                <a:latin typeface="微软雅黑" panose="020B0503020204020204" pitchFamily="34" charset="-122"/>
                <a:ea typeface="微软雅黑" panose="020B0503020204020204" pitchFamily="34" charset="-122"/>
              </a:rPr>
              <a:t>Monte Carlo</a:t>
            </a:r>
          </a:p>
          <a:p>
            <a:pPr algn="ctr"/>
            <a:r>
              <a:rPr lang="en" altLang="zh-CN" sz="6000" dirty="0">
                <a:solidFill>
                  <a:prstClr val="white">
                    <a:lumMod val="95000"/>
                  </a:prstClr>
                </a:solidFill>
                <a:latin typeface="微软雅黑" panose="020B0503020204020204" pitchFamily="34" charset="-122"/>
                <a:ea typeface="微软雅黑" panose="020B0503020204020204" pitchFamily="34" charset="-122"/>
              </a:rPr>
              <a:t> Scenario</a:t>
            </a:r>
          </a:p>
        </p:txBody>
      </p:sp>
      <p:sp>
        <p:nvSpPr>
          <p:cNvPr id="8" name="矩形 7"/>
          <p:cNvSpPr/>
          <p:nvPr/>
        </p:nvSpPr>
        <p:spPr>
          <a:xfrm>
            <a:off x="3617800" y="4166900"/>
            <a:ext cx="4956398" cy="707886"/>
          </a:xfrm>
          <a:prstGeom prst="rect">
            <a:avLst/>
          </a:prstGeom>
          <a:effectLst/>
        </p:spPr>
        <p:txBody>
          <a:bodyPr wrap="square">
            <a:spAutoFit/>
          </a:bodyPr>
          <a:lstStyle/>
          <a:p>
            <a:pPr>
              <a:spcBef>
                <a:spcPct val="0"/>
              </a:spcBef>
            </a:pPr>
            <a:r>
              <a:rPr lang="en-US" altLang="zh-CN" sz="2000" dirty="0">
                <a:solidFill>
                  <a:prstClr val="white">
                    <a:lumMod val="95000"/>
                  </a:prstClr>
                </a:solidFill>
                <a:latin typeface="微软雅黑" panose="020B0503020204020204" pitchFamily="34" charset="-122"/>
                <a:ea typeface="微软雅黑" panose="020B0503020204020204" pitchFamily="34" charset="-122"/>
              </a:rPr>
              <a:t>Simulate different number </a:t>
            </a:r>
            <a:r>
              <a:rPr lang="en" altLang="zh-CN" sz="2000" dirty="0">
                <a:solidFill>
                  <a:prstClr val="white">
                    <a:lumMod val="95000"/>
                  </a:prstClr>
                </a:solidFill>
                <a:latin typeface="微软雅黑" panose="020B0503020204020204" pitchFamily="34" charset="-122"/>
                <a:ea typeface="微软雅黑" panose="020B0503020204020204" pitchFamily="34" charset="-122"/>
              </a:rPr>
              <a:t>of bicycles and charge rate for shared bicycles</a:t>
            </a:r>
            <a:endParaRPr lang="en-US" altLang="zh-CN" sz="20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TextBox 76">
            <a:extLst>
              <a:ext uri="{FF2B5EF4-FFF2-40B4-BE49-F238E27FC236}">
                <a16:creationId xmlns:a16="http://schemas.microsoft.com/office/drawing/2014/main" id="{32EC48A7-2E7D-0449-B932-2CFF9B8C154A}"/>
              </a:ext>
            </a:extLst>
          </p:cNvPr>
          <p:cNvSpPr txBox="1"/>
          <p:nvPr/>
        </p:nvSpPr>
        <p:spPr>
          <a:xfrm>
            <a:off x="443585" y="173615"/>
            <a:ext cx="1579278"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uncertainty</a:t>
            </a:r>
          </a:p>
        </p:txBody>
      </p:sp>
      <p:sp>
        <p:nvSpPr>
          <p:cNvPr id="8" name="Freeform 5">
            <a:extLst>
              <a:ext uri="{FF2B5EF4-FFF2-40B4-BE49-F238E27FC236}">
                <a16:creationId xmlns:a16="http://schemas.microsoft.com/office/drawing/2014/main" id="{B51FFA06-9E20-2E4B-A8F1-7C42F730164E}"/>
              </a:ext>
            </a:extLst>
          </p:cNvPr>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id="{98A0B2DC-FBD7-CA49-8ED5-37CF7D85BAE0}"/>
              </a:ext>
            </a:extLst>
          </p:cNvPr>
          <p:cNvSpPr txBox="1"/>
          <p:nvPr/>
        </p:nvSpPr>
        <p:spPr>
          <a:xfrm>
            <a:off x="1286534" y="1670349"/>
            <a:ext cx="7277632" cy="458908"/>
          </a:xfrm>
          <a:prstGeom prst="rect">
            <a:avLst/>
          </a:prstGeom>
          <a:noFill/>
        </p:spPr>
        <p:txBody>
          <a:bodyPr wrap="square" rtlCol="0">
            <a:spAutoFit/>
          </a:bodyPr>
          <a:lstStyle/>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Number of students who are willing to take the ride</a:t>
            </a:r>
          </a:p>
        </p:txBody>
      </p:sp>
      <p:sp>
        <p:nvSpPr>
          <p:cNvPr id="10" name="椭圆 9">
            <a:extLst>
              <a:ext uri="{FF2B5EF4-FFF2-40B4-BE49-F238E27FC236}">
                <a16:creationId xmlns:a16="http://schemas.microsoft.com/office/drawing/2014/main" id="{D9ED69A0-60F9-7C48-A655-9FCFFA3577F7}"/>
              </a:ext>
            </a:extLst>
          </p:cNvPr>
          <p:cNvSpPr/>
          <p:nvPr/>
        </p:nvSpPr>
        <p:spPr>
          <a:xfrm>
            <a:off x="1168548" y="1870039"/>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2400" dirty="0">
              <a:ln>
                <a:solidFill>
                  <a:srgbClr val="1B2F47"/>
                </a:solidFill>
              </a:ln>
              <a:latin typeface="Microsoft YaHei" panose="020B0503020204020204" pitchFamily="34" charset="-122"/>
              <a:ea typeface="Microsoft YaHei" panose="020B0503020204020204" pitchFamily="34" charset="-122"/>
            </a:endParaRPr>
          </a:p>
        </p:txBody>
      </p:sp>
      <p:sp>
        <p:nvSpPr>
          <p:cNvPr id="11" name="椭圆 10">
            <a:extLst>
              <a:ext uri="{FF2B5EF4-FFF2-40B4-BE49-F238E27FC236}">
                <a16:creationId xmlns:a16="http://schemas.microsoft.com/office/drawing/2014/main" id="{ED087C29-907B-7443-854A-B65CB56B7050}"/>
              </a:ext>
            </a:extLst>
          </p:cNvPr>
          <p:cNvSpPr/>
          <p:nvPr/>
        </p:nvSpPr>
        <p:spPr>
          <a:xfrm>
            <a:off x="1168544" y="3517029"/>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2400" dirty="0">
              <a:ln>
                <a:solidFill>
                  <a:srgbClr val="1B2F47"/>
                </a:solidFill>
              </a:ln>
              <a:latin typeface="Microsoft YaHei" panose="020B0503020204020204" pitchFamily="34" charset="-122"/>
              <a:ea typeface="Microsoft YaHei" panose="020B0503020204020204" pitchFamily="34" charset="-122"/>
            </a:endParaRPr>
          </a:p>
        </p:txBody>
      </p:sp>
      <p:sp>
        <p:nvSpPr>
          <p:cNvPr id="12" name="椭圆 11">
            <a:extLst>
              <a:ext uri="{FF2B5EF4-FFF2-40B4-BE49-F238E27FC236}">
                <a16:creationId xmlns:a16="http://schemas.microsoft.com/office/drawing/2014/main" id="{003AA37E-14F2-FC4E-A84A-905BA46FBD57}"/>
              </a:ext>
            </a:extLst>
          </p:cNvPr>
          <p:cNvSpPr/>
          <p:nvPr/>
        </p:nvSpPr>
        <p:spPr>
          <a:xfrm>
            <a:off x="1168544" y="4757588"/>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2400" dirty="0">
              <a:ln>
                <a:solidFill>
                  <a:srgbClr val="1B2F47"/>
                </a:solidFill>
              </a:ln>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5D1B9ABE-D220-D844-BA88-FDC0925A84AC}"/>
              </a:ext>
            </a:extLst>
          </p:cNvPr>
          <p:cNvSpPr txBox="1"/>
          <p:nvPr/>
        </p:nvSpPr>
        <p:spPr>
          <a:xfrm>
            <a:off x="1286534" y="3287575"/>
            <a:ext cx="7277632" cy="458908"/>
          </a:xfrm>
          <a:prstGeom prst="rect">
            <a:avLst/>
          </a:prstGeom>
          <a:noFill/>
        </p:spPr>
        <p:txBody>
          <a:bodyPr wrap="square" rtlCol="0">
            <a:spAutoFit/>
          </a:bodyPr>
          <a:lstStyle/>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Duration of the trip</a:t>
            </a:r>
          </a:p>
        </p:txBody>
      </p:sp>
      <p:sp>
        <p:nvSpPr>
          <p:cNvPr id="14" name="文本框 13">
            <a:extLst>
              <a:ext uri="{FF2B5EF4-FFF2-40B4-BE49-F238E27FC236}">
                <a16:creationId xmlns:a16="http://schemas.microsoft.com/office/drawing/2014/main" id="{97181248-9277-064E-964F-75502D5DE49D}"/>
              </a:ext>
            </a:extLst>
          </p:cNvPr>
          <p:cNvSpPr txBox="1"/>
          <p:nvPr/>
        </p:nvSpPr>
        <p:spPr>
          <a:xfrm>
            <a:off x="1286531" y="4521459"/>
            <a:ext cx="8247762" cy="458908"/>
          </a:xfrm>
          <a:prstGeom prst="rect">
            <a:avLst/>
          </a:prstGeom>
          <a:noFill/>
        </p:spPr>
        <p:txBody>
          <a:bodyPr wrap="square" rtlCol="0">
            <a:spAutoFit/>
          </a:bodyPr>
          <a:lstStyle/>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Whether or not the willing students can get bicycles immediately</a:t>
            </a:r>
          </a:p>
        </p:txBody>
      </p:sp>
      <p:sp>
        <p:nvSpPr>
          <p:cNvPr id="15" name="文本框 14">
            <a:extLst>
              <a:ext uri="{FF2B5EF4-FFF2-40B4-BE49-F238E27FC236}">
                <a16:creationId xmlns:a16="http://schemas.microsoft.com/office/drawing/2014/main" id="{CFF53083-919D-2344-AAFE-AC67504294C4}"/>
              </a:ext>
            </a:extLst>
          </p:cNvPr>
          <p:cNvSpPr txBox="1"/>
          <p:nvPr/>
        </p:nvSpPr>
        <p:spPr>
          <a:xfrm>
            <a:off x="1286531" y="2171065"/>
            <a:ext cx="7277632" cy="874407"/>
          </a:xfrm>
          <a:prstGeom prst="rect">
            <a:avLst/>
          </a:prstGeom>
          <a:noFill/>
        </p:spPr>
        <p:txBody>
          <a:bodyPr wrap="square" rtlCol="0">
            <a:spAutoFit/>
          </a:bodyPr>
          <a:lstStyle/>
          <a:p>
            <a:pPr>
              <a:lnSpc>
                <a:spcPct val="150000"/>
              </a:lnSpc>
            </a:pPr>
            <a:r>
              <a:rPr lang="en-US" altLang="zh-CN" dirty="0">
                <a:solidFill>
                  <a:srgbClr val="002B41"/>
                </a:solidFill>
                <a:latin typeface="Microsoft YaHei" panose="020B0503020204020204" pitchFamily="34" charset="-122"/>
                <a:ea typeface="Microsoft YaHei" panose="020B0503020204020204" pitchFamily="34" charset="-122"/>
              </a:rPr>
              <a:t>-</a:t>
            </a:r>
            <a:r>
              <a:rPr lang="en" altLang="zh-CN" dirty="0">
                <a:solidFill>
                  <a:srgbClr val="002B41"/>
                </a:solidFill>
                <a:latin typeface="Microsoft YaHei" panose="020B0503020204020204" pitchFamily="34" charset="-122"/>
                <a:ea typeface="Microsoft YaHei" panose="020B0503020204020204" pitchFamily="34" charset="-122"/>
              </a:rPr>
              <a:t>Poisson distribution with given expectation</a:t>
            </a:r>
          </a:p>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-the expectation should be inversely related to charge rate</a:t>
            </a:r>
          </a:p>
        </p:txBody>
      </p:sp>
      <p:sp>
        <p:nvSpPr>
          <p:cNvPr id="20" name="文本框 19">
            <a:extLst>
              <a:ext uri="{FF2B5EF4-FFF2-40B4-BE49-F238E27FC236}">
                <a16:creationId xmlns:a16="http://schemas.microsoft.com/office/drawing/2014/main" id="{47FF1CD3-386E-064F-BF07-C7D936A0ED3D}"/>
              </a:ext>
            </a:extLst>
          </p:cNvPr>
          <p:cNvSpPr txBox="1"/>
          <p:nvPr/>
        </p:nvSpPr>
        <p:spPr>
          <a:xfrm>
            <a:off x="1286531" y="3678041"/>
            <a:ext cx="7277632" cy="458908"/>
          </a:xfrm>
          <a:prstGeom prst="rect">
            <a:avLst/>
          </a:prstGeom>
          <a:noFill/>
        </p:spPr>
        <p:txBody>
          <a:bodyPr wrap="square" rtlCol="0">
            <a:spAutoFit/>
          </a:bodyPr>
          <a:lstStyle/>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-typically between 5 minutes and 30 minutes</a:t>
            </a:r>
          </a:p>
        </p:txBody>
      </p:sp>
      <p:sp>
        <p:nvSpPr>
          <p:cNvPr id="21" name="文本框 20">
            <a:extLst>
              <a:ext uri="{FF2B5EF4-FFF2-40B4-BE49-F238E27FC236}">
                <a16:creationId xmlns:a16="http://schemas.microsoft.com/office/drawing/2014/main" id="{A1B3EF0E-1FB9-7B43-9734-ED7F9B69646A}"/>
              </a:ext>
            </a:extLst>
          </p:cNvPr>
          <p:cNvSpPr txBox="1"/>
          <p:nvPr/>
        </p:nvSpPr>
        <p:spPr>
          <a:xfrm>
            <a:off x="1286531" y="4961724"/>
            <a:ext cx="7277632" cy="458908"/>
          </a:xfrm>
          <a:prstGeom prst="rect">
            <a:avLst/>
          </a:prstGeom>
          <a:noFill/>
        </p:spPr>
        <p:txBody>
          <a:bodyPr wrap="square" rtlCol="0">
            <a:spAutoFit/>
          </a:bodyPr>
          <a:lstStyle/>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-Bernoulli distribution with p</a:t>
            </a:r>
          </a:p>
        </p:txBody>
      </p:sp>
    </p:spTree>
    <p:extLst>
      <p:ext uri="{BB962C8B-B14F-4D97-AF65-F5344CB8AC3E}">
        <p14:creationId xmlns:p14="http://schemas.microsoft.com/office/powerpoint/2010/main" val="16181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TextBox 76">
            <a:extLst>
              <a:ext uri="{FF2B5EF4-FFF2-40B4-BE49-F238E27FC236}">
                <a16:creationId xmlns:a16="http://schemas.microsoft.com/office/drawing/2014/main" id="{32EC48A7-2E7D-0449-B932-2CFF9B8C154A}"/>
              </a:ext>
            </a:extLst>
          </p:cNvPr>
          <p:cNvSpPr txBox="1"/>
          <p:nvPr/>
        </p:nvSpPr>
        <p:spPr>
          <a:xfrm>
            <a:off x="443585" y="173615"/>
            <a:ext cx="420320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Other variables</a:t>
            </a:r>
            <a:r>
              <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and assumptions</a:t>
            </a:r>
          </a:p>
        </p:txBody>
      </p:sp>
      <p:sp>
        <p:nvSpPr>
          <p:cNvPr id="8" name="Freeform 5">
            <a:extLst>
              <a:ext uri="{FF2B5EF4-FFF2-40B4-BE49-F238E27FC236}">
                <a16:creationId xmlns:a16="http://schemas.microsoft.com/office/drawing/2014/main" id="{B51FFA06-9E20-2E4B-A8F1-7C42F730164E}"/>
              </a:ext>
            </a:extLst>
          </p:cNvPr>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sp>
        <p:nvSpPr>
          <p:cNvPr id="9" name="文本框 8">
            <a:extLst>
              <a:ext uri="{FF2B5EF4-FFF2-40B4-BE49-F238E27FC236}">
                <a16:creationId xmlns:a16="http://schemas.microsoft.com/office/drawing/2014/main" id="{98A0B2DC-FBD7-CA49-8ED5-37CF7D85BAE0}"/>
              </a:ext>
            </a:extLst>
          </p:cNvPr>
          <p:cNvSpPr txBox="1"/>
          <p:nvPr/>
        </p:nvSpPr>
        <p:spPr>
          <a:xfrm>
            <a:off x="1286534" y="1643830"/>
            <a:ext cx="9495382"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Assume there are 50,000 students in total</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a:extLst>
              <a:ext uri="{FF2B5EF4-FFF2-40B4-BE49-F238E27FC236}">
                <a16:creationId xmlns:a16="http://schemas.microsoft.com/office/drawing/2014/main" id="{5D1B9ABE-D220-D844-BA88-FDC0925A84AC}"/>
              </a:ext>
            </a:extLst>
          </p:cNvPr>
          <p:cNvSpPr txBox="1"/>
          <p:nvPr/>
        </p:nvSpPr>
        <p:spPr>
          <a:xfrm>
            <a:off x="1286531" y="2178767"/>
            <a:ext cx="9495382"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Number</a:t>
            </a:r>
            <a:r>
              <a:rPr lang="zh-CN" altLang="en-US" dirty="0">
                <a:solidFill>
                  <a:srgbClr val="002B41"/>
                </a:solidFill>
                <a:latin typeface="微软雅黑" panose="020B0503020204020204" pitchFamily="34" charset="-122"/>
                <a:ea typeface="微软雅黑" panose="020B0503020204020204" pitchFamily="34" charset="-122"/>
              </a:rPr>
              <a:t> </a:t>
            </a:r>
            <a:r>
              <a:rPr lang="en" altLang="zh-CN" dirty="0">
                <a:solidFill>
                  <a:srgbClr val="002B41"/>
                </a:solidFill>
                <a:latin typeface="微软雅黑" panose="020B0503020204020204" pitchFamily="34" charset="-122"/>
                <a:ea typeface="微软雅黑" panose="020B0503020204020204" pitchFamily="34" charset="-122"/>
              </a:rPr>
              <a:t>of bicycles: 100, 200, </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97181248-9277-064E-964F-75502D5DE49D}"/>
              </a:ext>
            </a:extLst>
          </p:cNvPr>
          <p:cNvSpPr txBox="1"/>
          <p:nvPr/>
        </p:nvSpPr>
        <p:spPr>
          <a:xfrm>
            <a:off x="1286531" y="2769573"/>
            <a:ext cx="9495382"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$0.02/min, $0.03/min, $0.04/min</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04F35848-440B-D547-AD0F-310F97D7BEB3}"/>
              </a:ext>
            </a:extLst>
          </p:cNvPr>
          <p:cNvSpPr txBox="1"/>
          <p:nvPr/>
        </p:nvSpPr>
        <p:spPr>
          <a:xfrm>
            <a:off x="1322485" y="3371119"/>
            <a:ext cx="9495382"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Percentage of students who are willing to take the bicycle: 0.01%, 0.008%, 0.006%</a:t>
            </a:r>
          </a:p>
        </p:txBody>
      </p:sp>
      <p:sp>
        <p:nvSpPr>
          <p:cNvPr id="17" name="文本框 16">
            <a:extLst>
              <a:ext uri="{FF2B5EF4-FFF2-40B4-BE49-F238E27FC236}">
                <a16:creationId xmlns:a16="http://schemas.microsoft.com/office/drawing/2014/main" id="{D0BD1AE0-9B24-0948-98A4-88DABC7DC34B}"/>
              </a:ext>
            </a:extLst>
          </p:cNvPr>
          <p:cNvSpPr txBox="1"/>
          <p:nvPr/>
        </p:nvSpPr>
        <p:spPr>
          <a:xfrm>
            <a:off x="1345522" y="5046185"/>
            <a:ext cx="8828073" cy="417358"/>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Cost for bicycles is fixed number per bicycle per day</a:t>
            </a:r>
          </a:p>
        </p:txBody>
      </p:sp>
      <p:sp>
        <p:nvSpPr>
          <p:cNvPr id="18" name="文本框 17">
            <a:extLst>
              <a:ext uri="{FF2B5EF4-FFF2-40B4-BE49-F238E27FC236}">
                <a16:creationId xmlns:a16="http://schemas.microsoft.com/office/drawing/2014/main" id="{70A7046F-A8DF-3D42-8E1D-1C044A0A9B6A}"/>
              </a:ext>
            </a:extLst>
          </p:cNvPr>
          <p:cNvSpPr txBox="1"/>
          <p:nvPr/>
        </p:nvSpPr>
        <p:spPr>
          <a:xfrm>
            <a:off x="1027720" y="1080307"/>
            <a:ext cx="3736833" cy="417358"/>
          </a:xfrm>
          <a:prstGeom prst="rect">
            <a:avLst/>
          </a:prstGeom>
          <a:noFill/>
        </p:spPr>
        <p:txBody>
          <a:bodyPr wrap="square" rtlCol="0">
            <a:spAutoFit/>
          </a:bodyPr>
          <a:lstStyle/>
          <a:p>
            <a:pPr lvl="0">
              <a:lnSpc>
                <a:spcPct val="130000"/>
              </a:lnSpc>
            </a:pPr>
            <a:r>
              <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Other</a:t>
            </a:r>
            <a:r>
              <a:rPr kumimoji="0" lang="zh-CN" altLang="en-US"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 </a:t>
            </a:r>
            <a:r>
              <a:rPr kumimoji="0" lang="en-US"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variables</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21" name="三角形 20">
            <a:extLst>
              <a:ext uri="{FF2B5EF4-FFF2-40B4-BE49-F238E27FC236}">
                <a16:creationId xmlns:a16="http://schemas.microsoft.com/office/drawing/2014/main" id="{1A191C4C-CD19-B042-A60F-F9CECB20828F}"/>
              </a:ext>
            </a:extLst>
          </p:cNvPr>
          <p:cNvSpPr/>
          <p:nvPr/>
        </p:nvSpPr>
        <p:spPr>
          <a:xfrm rot="5400000">
            <a:off x="847492" y="4639086"/>
            <a:ext cx="197708" cy="162748"/>
          </a:xfrm>
          <a:prstGeom prst="triangle">
            <a:avLst/>
          </a:prstGeom>
          <a:solidFill>
            <a:srgbClr val="1B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文本框 21">
            <a:extLst>
              <a:ext uri="{FF2B5EF4-FFF2-40B4-BE49-F238E27FC236}">
                <a16:creationId xmlns:a16="http://schemas.microsoft.com/office/drawing/2014/main" id="{56B31337-B051-4D45-A180-ADBAC8197E6E}"/>
              </a:ext>
            </a:extLst>
          </p:cNvPr>
          <p:cNvSpPr txBox="1"/>
          <p:nvPr/>
        </p:nvSpPr>
        <p:spPr>
          <a:xfrm>
            <a:off x="1081265" y="4511781"/>
            <a:ext cx="1604268" cy="417358"/>
          </a:xfrm>
          <a:prstGeom prst="rect">
            <a:avLst/>
          </a:prstGeom>
          <a:noFill/>
        </p:spPr>
        <p:txBody>
          <a:bodyPr wrap="square" rtlCol="0">
            <a:spAutoFit/>
          </a:bodyPr>
          <a:lstStyle/>
          <a:p>
            <a:pPr lvl="0">
              <a:lnSpc>
                <a:spcPct val="130000"/>
              </a:lnSpc>
            </a:pPr>
            <a:r>
              <a:rPr kumimoji="0" lang="en-US"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assumptions</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23" name="椭圆 22">
            <a:extLst>
              <a:ext uri="{FF2B5EF4-FFF2-40B4-BE49-F238E27FC236}">
                <a16:creationId xmlns:a16="http://schemas.microsoft.com/office/drawing/2014/main" id="{4D0EE379-2694-A443-8C99-CDC678B902CD}"/>
              </a:ext>
            </a:extLst>
          </p:cNvPr>
          <p:cNvSpPr/>
          <p:nvPr/>
        </p:nvSpPr>
        <p:spPr>
          <a:xfrm>
            <a:off x="1227536" y="5181397"/>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24" name="椭圆 23">
            <a:extLst>
              <a:ext uri="{FF2B5EF4-FFF2-40B4-BE49-F238E27FC236}">
                <a16:creationId xmlns:a16="http://schemas.microsoft.com/office/drawing/2014/main" id="{6926ED07-7488-074C-A87A-DB31646B4907}"/>
              </a:ext>
            </a:extLst>
          </p:cNvPr>
          <p:cNvSpPr/>
          <p:nvPr/>
        </p:nvSpPr>
        <p:spPr>
          <a:xfrm>
            <a:off x="1227535" y="5708657"/>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9" name="文本框 18">
            <a:extLst>
              <a:ext uri="{FF2B5EF4-FFF2-40B4-BE49-F238E27FC236}">
                <a16:creationId xmlns:a16="http://schemas.microsoft.com/office/drawing/2014/main" id="{60CA8225-B3D7-A34B-96ED-1EAAA7394AFA}"/>
              </a:ext>
            </a:extLst>
          </p:cNvPr>
          <p:cNvSpPr txBox="1"/>
          <p:nvPr/>
        </p:nvSpPr>
        <p:spPr>
          <a:xfrm>
            <a:off x="1365906" y="5557618"/>
            <a:ext cx="8828073" cy="417358"/>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Don't consider other uncertainties such as weather effects</a:t>
            </a:r>
          </a:p>
        </p:txBody>
      </p:sp>
      <p:sp>
        <p:nvSpPr>
          <p:cNvPr id="20" name="椭圆 19">
            <a:extLst>
              <a:ext uri="{FF2B5EF4-FFF2-40B4-BE49-F238E27FC236}">
                <a16:creationId xmlns:a16="http://schemas.microsoft.com/office/drawing/2014/main" id="{E4FB40A9-DB5E-8942-AD47-A4BB0923B2C4}"/>
              </a:ext>
            </a:extLst>
          </p:cNvPr>
          <p:cNvSpPr/>
          <p:nvPr/>
        </p:nvSpPr>
        <p:spPr>
          <a:xfrm>
            <a:off x="1190366" y="181001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25" name="椭圆 24">
            <a:extLst>
              <a:ext uri="{FF2B5EF4-FFF2-40B4-BE49-F238E27FC236}">
                <a16:creationId xmlns:a16="http://schemas.microsoft.com/office/drawing/2014/main" id="{5E51741D-5D1E-6F4A-913F-A5ECC4732D06}"/>
              </a:ext>
            </a:extLst>
          </p:cNvPr>
          <p:cNvSpPr/>
          <p:nvPr/>
        </p:nvSpPr>
        <p:spPr>
          <a:xfrm>
            <a:off x="1190365" y="2359578"/>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26" name="椭圆 25">
            <a:extLst>
              <a:ext uri="{FF2B5EF4-FFF2-40B4-BE49-F238E27FC236}">
                <a16:creationId xmlns:a16="http://schemas.microsoft.com/office/drawing/2014/main" id="{75B5B416-5F43-AF4F-88B2-F2EB9D51A045}"/>
              </a:ext>
            </a:extLst>
          </p:cNvPr>
          <p:cNvSpPr/>
          <p:nvPr/>
        </p:nvSpPr>
        <p:spPr>
          <a:xfrm>
            <a:off x="1190366" y="2947439"/>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27" name="椭圆 26">
            <a:extLst>
              <a:ext uri="{FF2B5EF4-FFF2-40B4-BE49-F238E27FC236}">
                <a16:creationId xmlns:a16="http://schemas.microsoft.com/office/drawing/2014/main" id="{7D68F0C1-E916-D14C-BEF3-A9A304D3FDC4}"/>
              </a:ext>
            </a:extLst>
          </p:cNvPr>
          <p:cNvSpPr/>
          <p:nvPr/>
        </p:nvSpPr>
        <p:spPr>
          <a:xfrm>
            <a:off x="1190365" y="3530454"/>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28" name="三角形 27">
            <a:extLst>
              <a:ext uri="{FF2B5EF4-FFF2-40B4-BE49-F238E27FC236}">
                <a16:creationId xmlns:a16="http://schemas.microsoft.com/office/drawing/2014/main" id="{B5FA1479-5C5D-C94A-BF40-D24AFB8D2152}"/>
              </a:ext>
            </a:extLst>
          </p:cNvPr>
          <p:cNvSpPr/>
          <p:nvPr/>
        </p:nvSpPr>
        <p:spPr>
          <a:xfrm rot="5400000">
            <a:off x="847492" y="1221812"/>
            <a:ext cx="197708" cy="162748"/>
          </a:xfrm>
          <a:prstGeom prst="triangle">
            <a:avLst/>
          </a:prstGeom>
          <a:solidFill>
            <a:srgbClr val="1B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7399072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TotalTime>
  <Words>565</Words>
  <Application>Microsoft Macintosh PowerPoint</Application>
  <PresentationFormat>宽屏</PresentationFormat>
  <Paragraphs>82</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Microsoft YaHei</vt:lpstr>
      <vt:lpstr>Microsoft YaHei</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Zhao, Bo</cp:lastModifiedBy>
  <cp:revision>58</cp:revision>
  <dcterms:created xsi:type="dcterms:W3CDTF">2016-12-09T01:44:00Z</dcterms:created>
  <dcterms:modified xsi:type="dcterms:W3CDTF">2018-12-06T23:28:28Z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