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9" r:id="rId3"/>
    <p:sldId id="260" r:id="rId4"/>
    <p:sldId id="258" r:id="rId5"/>
    <p:sldId id="2133" r:id="rId6"/>
    <p:sldId id="2134" r:id="rId7"/>
    <p:sldId id="257" r:id="rId8"/>
    <p:sldId id="2135" r:id="rId9"/>
    <p:sldId id="2136" r:id="rId10"/>
    <p:sldId id="2137" r:id="rId11"/>
    <p:sldId id="2138" r:id="rId12"/>
    <p:sldId id="2139" r:id="rId13"/>
    <p:sldId id="2140" r:id="rId14"/>
    <p:sldId id="214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49"/>
    <p:restoredTop sz="92235"/>
  </p:normalViewPr>
  <p:slideViewPr>
    <p:cSldViewPr snapToGrid="0" showGuides="1">
      <p:cViewPr varScale="1">
        <p:scale>
          <a:sx n="80" d="100"/>
          <a:sy n="80" d="100"/>
        </p:scale>
        <p:origin x="192" y="6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A6CE0-2E84-B04B-9BCB-842E5B9B0804}" type="datetimeFigureOut">
              <a:rPr lang="en-US" smtClean="0"/>
              <a:t>2/23/23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DA2F7C-195D-884E-A585-45C647CD0741}" type="slidenum">
              <a:rPr lang="en-US" smtClean="0"/>
              <a:t>‹#›</a:t>
            </a:fld>
            <a:endParaRPr lang="en-US"/>
          </a:p>
        </p:txBody>
      </p:sp>
    </p:spTree>
    <p:extLst>
      <p:ext uri="{BB962C8B-B14F-4D97-AF65-F5344CB8AC3E}">
        <p14:creationId xmlns:p14="http://schemas.microsoft.com/office/powerpoint/2010/main" val="1186245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North wet: </a:t>
            </a:r>
          </a:p>
          <a:p>
            <a:r>
              <a:rPr lang="en-US" dirty="0"/>
              <a:t>#pre-peak DD p &lt; 0.001 </a:t>
            </a:r>
          </a:p>
          <a:p>
            <a:r>
              <a:rPr lang="en-US" dirty="0"/>
              <a:t>#peak DD-WW p &lt; 0.001 DD heavier than WW </a:t>
            </a:r>
          </a:p>
          <a:p>
            <a:r>
              <a:rPr lang="en-US" dirty="0"/>
              <a:t>#peak DD-DW p &lt; 0.001 DW heavier than DD</a:t>
            </a:r>
          </a:p>
          <a:p>
            <a:r>
              <a:rPr lang="en-US" dirty="0"/>
              <a:t>#peak DD-WD p &lt; 0.001 DD heavier than WD </a:t>
            </a:r>
          </a:p>
          <a:p>
            <a:r>
              <a:rPr lang="en-US" dirty="0"/>
              <a:t>#pre DD-WW p = 0.09 DD heavier than WW </a:t>
            </a:r>
          </a:p>
          <a:p>
            <a:endParaRPr lang="en-US" dirty="0"/>
          </a:p>
          <a:p>
            <a:r>
              <a:rPr lang="en-US" dirty="0"/>
              <a:t>North Dry:</a:t>
            </a:r>
          </a:p>
          <a:p>
            <a:r>
              <a:rPr lang="en-US" dirty="0"/>
              <a:t>#pre-peak DD p &lt; 0.001 Peak is heavier</a:t>
            </a:r>
          </a:p>
          <a:p>
            <a:r>
              <a:rPr lang="en-US" dirty="0"/>
              <a:t>#peak DD-WW p &lt; 0.001 </a:t>
            </a:r>
          </a:p>
          <a:p>
            <a:r>
              <a:rPr lang="en-US" dirty="0"/>
              <a:t>#peak DD-DW p &lt; 0.001 </a:t>
            </a:r>
          </a:p>
          <a:p>
            <a:r>
              <a:rPr lang="en-US" dirty="0"/>
              <a:t>#peak DD-WD p &lt; 0.001</a:t>
            </a:r>
          </a:p>
          <a:p>
            <a:r>
              <a:rPr lang="en-US" dirty="0"/>
              <a:t>#DD is heavier than all others in peak </a:t>
            </a:r>
          </a:p>
          <a:p>
            <a:endParaRPr lang="en-US" dirty="0"/>
          </a:p>
        </p:txBody>
      </p:sp>
      <p:sp>
        <p:nvSpPr>
          <p:cNvPr id="4" name="Slide Number Placeholder 3"/>
          <p:cNvSpPr>
            <a:spLocks noGrp="1"/>
          </p:cNvSpPr>
          <p:nvPr>
            <p:ph type="sldNum" sz="quarter" idx="5"/>
          </p:nvPr>
        </p:nvSpPr>
        <p:spPr/>
        <p:txBody>
          <a:bodyPr/>
          <a:lstStyle/>
          <a:p>
            <a:fld id="{6EDA2F7C-195D-884E-A585-45C647CD0741}" type="slidenum">
              <a:rPr lang="en-US" smtClean="0"/>
              <a:t>2</a:t>
            </a:fld>
            <a:endParaRPr lang="en-US"/>
          </a:p>
        </p:txBody>
      </p:sp>
    </p:spTree>
    <p:extLst>
      <p:ext uri="{BB962C8B-B14F-4D97-AF65-F5344CB8AC3E}">
        <p14:creationId xmlns:p14="http://schemas.microsoft.com/office/powerpoint/2010/main" val="1387729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CA" dirty="0"/>
            </a:br>
            <a:endParaRPr lang="en-US" dirty="0"/>
          </a:p>
        </p:txBody>
      </p:sp>
      <p:sp>
        <p:nvSpPr>
          <p:cNvPr id="4" name="Slide Number Placeholder 3"/>
          <p:cNvSpPr>
            <a:spLocks noGrp="1"/>
          </p:cNvSpPr>
          <p:nvPr>
            <p:ph type="sldNum" sz="quarter" idx="5"/>
          </p:nvPr>
        </p:nvSpPr>
        <p:spPr/>
        <p:txBody>
          <a:bodyPr/>
          <a:lstStyle/>
          <a:p>
            <a:fld id="{6EDA2F7C-195D-884E-A585-45C647CD0741}" type="slidenum">
              <a:rPr lang="en-US" smtClean="0"/>
              <a:t>3</a:t>
            </a:fld>
            <a:endParaRPr lang="en-US"/>
          </a:p>
        </p:txBody>
      </p:sp>
    </p:spTree>
    <p:extLst>
      <p:ext uri="{BB962C8B-B14F-4D97-AF65-F5344CB8AC3E}">
        <p14:creationId xmlns:p14="http://schemas.microsoft.com/office/powerpoint/2010/main" val="335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CA" sz="1800" b="0" i="0" u="none" strike="noStrike" dirty="0">
                <a:solidFill>
                  <a:srgbClr val="000000"/>
                </a:solidFill>
                <a:effectLst/>
                <a:latin typeface="Times New Roman" panose="02020603050405020304" pitchFamily="18" charset="0"/>
              </a:rPr>
              <a:t>We are just beginning to understand population-level responses to extreme climatic perturbations. Populations of the same species from different climatic regions can have different ancestral traits that have evolved via local adaptation and this can alter their evolutionary trajectories when exposed to similar selection pressures. My thesis examines how populations of </a:t>
            </a:r>
            <a:r>
              <a:rPr lang="en-CA" sz="1800" b="0" i="1" u="none" strike="noStrike" dirty="0">
                <a:solidFill>
                  <a:srgbClr val="000000"/>
                </a:solidFill>
                <a:effectLst/>
                <a:latin typeface="Times New Roman" panose="02020603050405020304" pitchFamily="18" charset="0"/>
              </a:rPr>
              <a:t>Mimulus (</a:t>
            </a:r>
            <a:r>
              <a:rPr lang="en-CA" sz="1800" b="0" i="1" u="none" strike="noStrike" dirty="0" err="1">
                <a:solidFill>
                  <a:srgbClr val="000000"/>
                </a:solidFill>
                <a:effectLst/>
                <a:latin typeface="Times New Roman" panose="02020603050405020304" pitchFamily="18" charset="0"/>
              </a:rPr>
              <a:t>Erythranthe</a:t>
            </a:r>
            <a:r>
              <a:rPr lang="en-CA" sz="1800" b="0" i="1" u="none" strike="noStrike" dirty="0">
                <a:solidFill>
                  <a:srgbClr val="000000"/>
                </a:solidFill>
                <a:effectLst/>
                <a:latin typeface="Times New Roman" panose="02020603050405020304" pitchFamily="18" charset="0"/>
              </a:rPr>
              <a:t>) cardinalis </a:t>
            </a:r>
            <a:r>
              <a:rPr lang="en-CA" sz="1800" b="0" i="0" u="none" strike="noStrike" dirty="0">
                <a:solidFill>
                  <a:srgbClr val="000000"/>
                </a:solidFill>
                <a:effectLst/>
                <a:latin typeface="Times New Roman" panose="02020603050405020304" pitchFamily="18" charset="0"/>
              </a:rPr>
              <a:t>(scarlet monkeyflower) from historically different climates respond to a severe drought, using a resurrection approach to grow ancestral and descendant individuals in a common environment. Plants were grown in either wet or dry treatments. Populations in the north (historically wetter and less variable) do not show clear evolutionary changes at the macro-morphological scale (e.g. date of flowering, specific leaf area), while central (intermediate climate) and southern populations (historically drier and more variable) evolve toward dehydration avoidance (later flowering time and lower specific leaf area). These differences might be attributed to differences at micro-morphological scale, where northern populations evolved greater plasticity in stomatal density and palisade mesophyll thickness, trending toward dehydration avoidance and potentially allowing macro-morphological traits to remain stabilized. Southern populations began drought avoidant, but evolved further along this trajectory, resulting in a trade-off for photosynthesis under wet conditions. Interestingly, these alterations in leaf architecture resulted in photosynthetic homeostasis across dry treatments and populations. Thus, although at the macro-scale northern populations did not show a clear trend, anatomical features provided more insight into how physiology and phenology could be maintained. For southern populations that showed a clear evolutionary change in phenology, micro-scale measurements reveal that this is a result of further specialization to drought. In addition to this, differences across northern and southern population evolutionary trajectories can also be attributed to adaptive lags and transgenerational plasticity. Climate of 1- to 2-years prior, and not positive autocorrelation in climate, can often better explain macro-morphological changes observed for northern populations under dry treatments. In contrast, there was no pattern for immediate climate history on southern population responses to current treatment. This suggests that past climates are better indicators of the phenology of the current year rather than phenotypic responses to the present climate in the north but not in the south. In an additional resurrection experiment, northern and southern populations were grown for 3 generations under either wet or dry treatments. This was to assess the role of non-genetic inheritance (epigenetics and maternal accumulative stress memory) on phenotypes. Northern populations were more likely to exhibit epigenetic differences (flower number, specific leaf area), while southern populations were not. Both regions evolved maternal accumulative stress memory for germination rate, meaning droughted maternal plants had earlier germinating offspring than wet material plants.  </a:t>
            </a:r>
            <a:endParaRPr lang="en-CA" b="0" dirty="0">
              <a:effectLst/>
            </a:endParaRPr>
          </a:p>
          <a:p>
            <a:br>
              <a:rPr lang="en-CA" dirty="0"/>
            </a:br>
            <a:endParaRPr lang="en-US" dirty="0"/>
          </a:p>
        </p:txBody>
      </p:sp>
      <p:sp>
        <p:nvSpPr>
          <p:cNvPr id="4" name="Slide Number Placeholder 3"/>
          <p:cNvSpPr>
            <a:spLocks noGrp="1"/>
          </p:cNvSpPr>
          <p:nvPr>
            <p:ph type="sldNum" sz="quarter" idx="5"/>
          </p:nvPr>
        </p:nvSpPr>
        <p:spPr/>
        <p:txBody>
          <a:bodyPr/>
          <a:lstStyle/>
          <a:p>
            <a:fld id="{6EDA2F7C-195D-884E-A585-45C647CD0741}" type="slidenum">
              <a:rPr lang="en-US" smtClean="0"/>
              <a:t>4</a:t>
            </a:fld>
            <a:endParaRPr lang="en-US"/>
          </a:p>
        </p:txBody>
      </p:sp>
    </p:spTree>
    <p:extLst>
      <p:ext uri="{BB962C8B-B14F-4D97-AF65-F5344CB8AC3E}">
        <p14:creationId xmlns:p14="http://schemas.microsoft.com/office/powerpoint/2010/main" val="972890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9CCC-FCF8-5E6D-BE9F-AA6DDFE7BC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16BD26-5F03-A1D7-2C2F-818DA933D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1FB6B1-0AE8-60E1-1724-8E33F44F874C}"/>
              </a:ext>
            </a:extLst>
          </p:cNvPr>
          <p:cNvSpPr>
            <a:spLocks noGrp="1"/>
          </p:cNvSpPr>
          <p:nvPr>
            <p:ph type="dt" sz="half" idx="10"/>
          </p:nvPr>
        </p:nvSpPr>
        <p:spPr/>
        <p:txBody>
          <a:bodyPr/>
          <a:lstStyle/>
          <a:p>
            <a:fld id="{F564EF13-203B-0046-B878-0352F4A53D61}" type="datetimeFigureOut">
              <a:rPr lang="en-US" smtClean="0"/>
              <a:t>2/23/23</a:t>
            </a:fld>
            <a:endParaRPr lang="en-US"/>
          </a:p>
        </p:txBody>
      </p:sp>
      <p:sp>
        <p:nvSpPr>
          <p:cNvPr id="5" name="Footer Placeholder 4">
            <a:extLst>
              <a:ext uri="{FF2B5EF4-FFF2-40B4-BE49-F238E27FC236}">
                <a16:creationId xmlns:a16="http://schemas.microsoft.com/office/drawing/2014/main" id="{1A7F562D-C345-FD6F-D23D-8FBB0EDD3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19183-9977-62F7-7A0A-3F98E01FD518}"/>
              </a:ext>
            </a:extLst>
          </p:cNvPr>
          <p:cNvSpPr>
            <a:spLocks noGrp="1"/>
          </p:cNvSpPr>
          <p:nvPr>
            <p:ph type="sldNum" sz="quarter" idx="12"/>
          </p:nvPr>
        </p:nvSpPr>
        <p:spPr/>
        <p:txBody>
          <a:bodyPr/>
          <a:lstStyle/>
          <a:p>
            <a:fld id="{306E7EC7-EB03-3746-9AB5-7D365461CA22}" type="slidenum">
              <a:rPr lang="en-US" smtClean="0"/>
              <a:t>‹#›</a:t>
            </a:fld>
            <a:endParaRPr lang="en-US"/>
          </a:p>
        </p:txBody>
      </p:sp>
    </p:spTree>
    <p:extLst>
      <p:ext uri="{BB962C8B-B14F-4D97-AF65-F5344CB8AC3E}">
        <p14:creationId xmlns:p14="http://schemas.microsoft.com/office/powerpoint/2010/main" val="231452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D985-EA2B-D24D-081D-F397F12405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F12811-7FCD-52CD-46DD-24FB404C55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CB878E-5526-0BE8-0041-412C4FBAD3BF}"/>
              </a:ext>
            </a:extLst>
          </p:cNvPr>
          <p:cNvSpPr>
            <a:spLocks noGrp="1"/>
          </p:cNvSpPr>
          <p:nvPr>
            <p:ph type="dt" sz="half" idx="10"/>
          </p:nvPr>
        </p:nvSpPr>
        <p:spPr/>
        <p:txBody>
          <a:bodyPr/>
          <a:lstStyle/>
          <a:p>
            <a:fld id="{F564EF13-203B-0046-B878-0352F4A53D61}" type="datetimeFigureOut">
              <a:rPr lang="en-US" smtClean="0"/>
              <a:t>2/23/23</a:t>
            </a:fld>
            <a:endParaRPr lang="en-US"/>
          </a:p>
        </p:txBody>
      </p:sp>
      <p:sp>
        <p:nvSpPr>
          <p:cNvPr id="5" name="Footer Placeholder 4">
            <a:extLst>
              <a:ext uri="{FF2B5EF4-FFF2-40B4-BE49-F238E27FC236}">
                <a16:creationId xmlns:a16="http://schemas.microsoft.com/office/drawing/2014/main" id="{8EF99511-1D27-9A9C-7438-C93E5DA43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E59CBB-9FCE-8445-1A16-5F4E6EC72660}"/>
              </a:ext>
            </a:extLst>
          </p:cNvPr>
          <p:cNvSpPr>
            <a:spLocks noGrp="1"/>
          </p:cNvSpPr>
          <p:nvPr>
            <p:ph type="sldNum" sz="quarter" idx="12"/>
          </p:nvPr>
        </p:nvSpPr>
        <p:spPr/>
        <p:txBody>
          <a:bodyPr/>
          <a:lstStyle/>
          <a:p>
            <a:fld id="{306E7EC7-EB03-3746-9AB5-7D365461CA22}" type="slidenum">
              <a:rPr lang="en-US" smtClean="0"/>
              <a:t>‹#›</a:t>
            </a:fld>
            <a:endParaRPr lang="en-US"/>
          </a:p>
        </p:txBody>
      </p:sp>
    </p:spTree>
    <p:extLst>
      <p:ext uri="{BB962C8B-B14F-4D97-AF65-F5344CB8AC3E}">
        <p14:creationId xmlns:p14="http://schemas.microsoft.com/office/powerpoint/2010/main" val="1700815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364FC2-F773-73E8-5548-D7BA4DC4BD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46AD3B-6D70-AA09-47C6-8D9B312182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00790-7686-E7AC-BA72-0863E9E36E04}"/>
              </a:ext>
            </a:extLst>
          </p:cNvPr>
          <p:cNvSpPr>
            <a:spLocks noGrp="1"/>
          </p:cNvSpPr>
          <p:nvPr>
            <p:ph type="dt" sz="half" idx="10"/>
          </p:nvPr>
        </p:nvSpPr>
        <p:spPr/>
        <p:txBody>
          <a:bodyPr/>
          <a:lstStyle/>
          <a:p>
            <a:fld id="{F564EF13-203B-0046-B878-0352F4A53D61}" type="datetimeFigureOut">
              <a:rPr lang="en-US" smtClean="0"/>
              <a:t>2/23/23</a:t>
            </a:fld>
            <a:endParaRPr lang="en-US"/>
          </a:p>
        </p:txBody>
      </p:sp>
      <p:sp>
        <p:nvSpPr>
          <p:cNvPr id="5" name="Footer Placeholder 4">
            <a:extLst>
              <a:ext uri="{FF2B5EF4-FFF2-40B4-BE49-F238E27FC236}">
                <a16:creationId xmlns:a16="http://schemas.microsoft.com/office/drawing/2014/main" id="{76B69023-1414-F41E-C607-EDB0E088D5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C816C-D250-10D6-0200-DD40C3AF178D}"/>
              </a:ext>
            </a:extLst>
          </p:cNvPr>
          <p:cNvSpPr>
            <a:spLocks noGrp="1"/>
          </p:cNvSpPr>
          <p:nvPr>
            <p:ph type="sldNum" sz="quarter" idx="12"/>
          </p:nvPr>
        </p:nvSpPr>
        <p:spPr/>
        <p:txBody>
          <a:bodyPr/>
          <a:lstStyle/>
          <a:p>
            <a:fld id="{306E7EC7-EB03-3746-9AB5-7D365461CA22}" type="slidenum">
              <a:rPr lang="en-US" smtClean="0"/>
              <a:t>‹#›</a:t>
            </a:fld>
            <a:endParaRPr lang="en-US"/>
          </a:p>
        </p:txBody>
      </p:sp>
    </p:spTree>
    <p:extLst>
      <p:ext uri="{BB962C8B-B14F-4D97-AF65-F5344CB8AC3E}">
        <p14:creationId xmlns:p14="http://schemas.microsoft.com/office/powerpoint/2010/main" val="277256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D6BD-16B6-3E99-CC2A-E91F783694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43ADDE-AA0D-8144-2FA4-2C6C0B6E43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28357-690E-AD9D-5565-AD7775D87EB3}"/>
              </a:ext>
            </a:extLst>
          </p:cNvPr>
          <p:cNvSpPr>
            <a:spLocks noGrp="1"/>
          </p:cNvSpPr>
          <p:nvPr>
            <p:ph type="dt" sz="half" idx="10"/>
          </p:nvPr>
        </p:nvSpPr>
        <p:spPr/>
        <p:txBody>
          <a:bodyPr/>
          <a:lstStyle/>
          <a:p>
            <a:fld id="{F564EF13-203B-0046-B878-0352F4A53D61}" type="datetimeFigureOut">
              <a:rPr lang="en-US" smtClean="0"/>
              <a:t>2/23/23</a:t>
            </a:fld>
            <a:endParaRPr lang="en-US"/>
          </a:p>
        </p:txBody>
      </p:sp>
      <p:sp>
        <p:nvSpPr>
          <p:cNvPr id="5" name="Footer Placeholder 4">
            <a:extLst>
              <a:ext uri="{FF2B5EF4-FFF2-40B4-BE49-F238E27FC236}">
                <a16:creationId xmlns:a16="http://schemas.microsoft.com/office/drawing/2014/main" id="{C9E60095-13E0-EACB-B3C0-C3325489F0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C9B28-DCDB-686E-69BC-4251E968818C}"/>
              </a:ext>
            </a:extLst>
          </p:cNvPr>
          <p:cNvSpPr>
            <a:spLocks noGrp="1"/>
          </p:cNvSpPr>
          <p:nvPr>
            <p:ph type="sldNum" sz="quarter" idx="12"/>
          </p:nvPr>
        </p:nvSpPr>
        <p:spPr/>
        <p:txBody>
          <a:bodyPr/>
          <a:lstStyle/>
          <a:p>
            <a:fld id="{306E7EC7-EB03-3746-9AB5-7D365461CA22}" type="slidenum">
              <a:rPr lang="en-US" smtClean="0"/>
              <a:t>‹#›</a:t>
            </a:fld>
            <a:endParaRPr lang="en-US"/>
          </a:p>
        </p:txBody>
      </p:sp>
    </p:spTree>
    <p:extLst>
      <p:ext uri="{BB962C8B-B14F-4D97-AF65-F5344CB8AC3E}">
        <p14:creationId xmlns:p14="http://schemas.microsoft.com/office/powerpoint/2010/main" val="1988638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15593-68A4-50E8-8B42-2F9E3AB3DA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D8F4A3-9FA8-A84B-13FD-57DAA620E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F99F0E-B76C-5C80-DFCD-C09B2D0CB4FC}"/>
              </a:ext>
            </a:extLst>
          </p:cNvPr>
          <p:cNvSpPr>
            <a:spLocks noGrp="1"/>
          </p:cNvSpPr>
          <p:nvPr>
            <p:ph type="dt" sz="half" idx="10"/>
          </p:nvPr>
        </p:nvSpPr>
        <p:spPr/>
        <p:txBody>
          <a:bodyPr/>
          <a:lstStyle/>
          <a:p>
            <a:fld id="{F564EF13-203B-0046-B878-0352F4A53D61}" type="datetimeFigureOut">
              <a:rPr lang="en-US" smtClean="0"/>
              <a:t>2/23/23</a:t>
            </a:fld>
            <a:endParaRPr lang="en-US"/>
          </a:p>
        </p:txBody>
      </p:sp>
      <p:sp>
        <p:nvSpPr>
          <p:cNvPr id="5" name="Footer Placeholder 4">
            <a:extLst>
              <a:ext uri="{FF2B5EF4-FFF2-40B4-BE49-F238E27FC236}">
                <a16:creationId xmlns:a16="http://schemas.microsoft.com/office/drawing/2014/main" id="{48EE1669-2F8A-0CFD-F23B-700D74BFF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D95866-6CB4-C595-7FD6-7A0CD9403141}"/>
              </a:ext>
            </a:extLst>
          </p:cNvPr>
          <p:cNvSpPr>
            <a:spLocks noGrp="1"/>
          </p:cNvSpPr>
          <p:nvPr>
            <p:ph type="sldNum" sz="quarter" idx="12"/>
          </p:nvPr>
        </p:nvSpPr>
        <p:spPr/>
        <p:txBody>
          <a:bodyPr/>
          <a:lstStyle/>
          <a:p>
            <a:fld id="{306E7EC7-EB03-3746-9AB5-7D365461CA22}" type="slidenum">
              <a:rPr lang="en-US" smtClean="0"/>
              <a:t>‹#›</a:t>
            </a:fld>
            <a:endParaRPr lang="en-US"/>
          </a:p>
        </p:txBody>
      </p:sp>
    </p:spTree>
    <p:extLst>
      <p:ext uri="{BB962C8B-B14F-4D97-AF65-F5344CB8AC3E}">
        <p14:creationId xmlns:p14="http://schemas.microsoft.com/office/powerpoint/2010/main" val="596410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D6A20-380E-5E4D-ACAC-855E1EC12B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183670-008B-5B07-C30F-4DE1B0071F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17261F-1810-AE29-CCF4-6BF56B796A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B60890-8B9D-98C1-A081-383E6269F707}"/>
              </a:ext>
            </a:extLst>
          </p:cNvPr>
          <p:cNvSpPr>
            <a:spLocks noGrp="1"/>
          </p:cNvSpPr>
          <p:nvPr>
            <p:ph type="dt" sz="half" idx="10"/>
          </p:nvPr>
        </p:nvSpPr>
        <p:spPr/>
        <p:txBody>
          <a:bodyPr/>
          <a:lstStyle/>
          <a:p>
            <a:fld id="{F564EF13-203B-0046-B878-0352F4A53D61}" type="datetimeFigureOut">
              <a:rPr lang="en-US" smtClean="0"/>
              <a:t>2/23/23</a:t>
            </a:fld>
            <a:endParaRPr lang="en-US"/>
          </a:p>
        </p:txBody>
      </p:sp>
      <p:sp>
        <p:nvSpPr>
          <p:cNvPr id="6" name="Footer Placeholder 5">
            <a:extLst>
              <a:ext uri="{FF2B5EF4-FFF2-40B4-BE49-F238E27FC236}">
                <a16:creationId xmlns:a16="http://schemas.microsoft.com/office/drawing/2014/main" id="{3D81CC2F-D336-9326-3942-4C62CDADC8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F6A3E2-175D-C39D-FAD5-91071D1247C8}"/>
              </a:ext>
            </a:extLst>
          </p:cNvPr>
          <p:cNvSpPr>
            <a:spLocks noGrp="1"/>
          </p:cNvSpPr>
          <p:nvPr>
            <p:ph type="sldNum" sz="quarter" idx="12"/>
          </p:nvPr>
        </p:nvSpPr>
        <p:spPr/>
        <p:txBody>
          <a:bodyPr/>
          <a:lstStyle/>
          <a:p>
            <a:fld id="{306E7EC7-EB03-3746-9AB5-7D365461CA22}" type="slidenum">
              <a:rPr lang="en-US" smtClean="0"/>
              <a:t>‹#›</a:t>
            </a:fld>
            <a:endParaRPr lang="en-US"/>
          </a:p>
        </p:txBody>
      </p:sp>
    </p:spTree>
    <p:extLst>
      <p:ext uri="{BB962C8B-B14F-4D97-AF65-F5344CB8AC3E}">
        <p14:creationId xmlns:p14="http://schemas.microsoft.com/office/powerpoint/2010/main" val="142854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F442D-B0CD-52A0-389D-84256C1D79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8B43B7-F87B-BB11-3C8C-B56FF9A23B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4B9669-6DFE-4FBD-B3F2-145FB97AB2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156C5A-F5FA-2D0D-DC7E-CB8B7A1FA7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1A4FCE-7652-F242-BF77-E98BE6D0EA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39A6CF-B31A-B6F8-F1C5-5CED13E982C1}"/>
              </a:ext>
            </a:extLst>
          </p:cNvPr>
          <p:cNvSpPr>
            <a:spLocks noGrp="1"/>
          </p:cNvSpPr>
          <p:nvPr>
            <p:ph type="dt" sz="half" idx="10"/>
          </p:nvPr>
        </p:nvSpPr>
        <p:spPr/>
        <p:txBody>
          <a:bodyPr/>
          <a:lstStyle/>
          <a:p>
            <a:fld id="{F564EF13-203B-0046-B878-0352F4A53D61}" type="datetimeFigureOut">
              <a:rPr lang="en-US" smtClean="0"/>
              <a:t>2/23/23</a:t>
            </a:fld>
            <a:endParaRPr lang="en-US"/>
          </a:p>
        </p:txBody>
      </p:sp>
      <p:sp>
        <p:nvSpPr>
          <p:cNvPr id="8" name="Footer Placeholder 7">
            <a:extLst>
              <a:ext uri="{FF2B5EF4-FFF2-40B4-BE49-F238E27FC236}">
                <a16:creationId xmlns:a16="http://schemas.microsoft.com/office/drawing/2014/main" id="{2E885054-10F5-0667-0DB2-40E7B5CCC1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6575CE-663B-9EED-E3D2-04034D02E763}"/>
              </a:ext>
            </a:extLst>
          </p:cNvPr>
          <p:cNvSpPr>
            <a:spLocks noGrp="1"/>
          </p:cNvSpPr>
          <p:nvPr>
            <p:ph type="sldNum" sz="quarter" idx="12"/>
          </p:nvPr>
        </p:nvSpPr>
        <p:spPr/>
        <p:txBody>
          <a:bodyPr/>
          <a:lstStyle/>
          <a:p>
            <a:fld id="{306E7EC7-EB03-3746-9AB5-7D365461CA22}" type="slidenum">
              <a:rPr lang="en-US" smtClean="0"/>
              <a:t>‹#›</a:t>
            </a:fld>
            <a:endParaRPr lang="en-US"/>
          </a:p>
        </p:txBody>
      </p:sp>
    </p:spTree>
    <p:extLst>
      <p:ext uri="{BB962C8B-B14F-4D97-AF65-F5344CB8AC3E}">
        <p14:creationId xmlns:p14="http://schemas.microsoft.com/office/powerpoint/2010/main" val="125494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E7E5-EE10-5148-4D04-24B5420F8B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EB1B92-0E36-A87B-9EDE-5C9EA2B38B78}"/>
              </a:ext>
            </a:extLst>
          </p:cNvPr>
          <p:cNvSpPr>
            <a:spLocks noGrp="1"/>
          </p:cNvSpPr>
          <p:nvPr>
            <p:ph type="dt" sz="half" idx="10"/>
          </p:nvPr>
        </p:nvSpPr>
        <p:spPr/>
        <p:txBody>
          <a:bodyPr/>
          <a:lstStyle/>
          <a:p>
            <a:fld id="{F564EF13-203B-0046-B878-0352F4A53D61}" type="datetimeFigureOut">
              <a:rPr lang="en-US" smtClean="0"/>
              <a:t>2/23/23</a:t>
            </a:fld>
            <a:endParaRPr lang="en-US"/>
          </a:p>
        </p:txBody>
      </p:sp>
      <p:sp>
        <p:nvSpPr>
          <p:cNvPr id="4" name="Footer Placeholder 3">
            <a:extLst>
              <a:ext uri="{FF2B5EF4-FFF2-40B4-BE49-F238E27FC236}">
                <a16:creationId xmlns:a16="http://schemas.microsoft.com/office/drawing/2014/main" id="{553EBB00-2A9A-FF05-2A41-91F1D66C93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FBA25A-F6C2-A807-6BA3-03C3C22E7B7D}"/>
              </a:ext>
            </a:extLst>
          </p:cNvPr>
          <p:cNvSpPr>
            <a:spLocks noGrp="1"/>
          </p:cNvSpPr>
          <p:nvPr>
            <p:ph type="sldNum" sz="quarter" idx="12"/>
          </p:nvPr>
        </p:nvSpPr>
        <p:spPr/>
        <p:txBody>
          <a:bodyPr/>
          <a:lstStyle/>
          <a:p>
            <a:fld id="{306E7EC7-EB03-3746-9AB5-7D365461CA22}" type="slidenum">
              <a:rPr lang="en-US" smtClean="0"/>
              <a:t>‹#›</a:t>
            </a:fld>
            <a:endParaRPr lang="en-US"/>
          </a:p>
        </p:txBody>
      </p:sp>
    </p:spTree>
    <p:extLst>
      <p:ext uri="{BB962C8B-B14F-4D97-AF65-F5344CB8AC3E}">
        <p14:creationId xmlns:p14="http://schemas.microsoft.com/office/powerpoint/2010/main" val="2977565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171F2D-CBC4-7234-332F-49F4DFED1775}"/>
              </a:ext>
            </a:extLst>
          </p:cNvPr>
          <p:cNvSpPr>
            <a:spLocks noGrp="1"/>
          </p:cNvSpPr>
          <p:nvPr>
            <p:ph type="dt" sz="half" idx="10"/>
          </p:nvPr>
        </p:nvSpPr>
        <p:spPr/>
        <p:txBody>
          <a:bodyPr/>
          <a:lstStyle/>
          <a:p>
            <a:fld id="{F564EF13-203B-0046-B878-0352F4A53D61}" type="datetimeFigureOut">
              <a:rPr lang="en-US" smtClean="0"/>
              <a:t>2/23/23</a:t>
            </a:fld>
            <a:endParaRPr lang="en-US"/>
          </a:p>
        </p:txBody>
      </p:sp>
      <p:sp>
        <p:nvSpPr>
          <p:cNvPr id="3" name="Footer Placeholder 2">
            <a:extLst>
              <a:ext uri="{FF2B5EF4-FFF2-40B4-BE49-F238E27FC236}">
                <a16:creationId xmlns:a16="http://schemas.microsoft.com/office/drawing/2014/main" id="{8297544C-FC7C-DD8D-F83A-64FFB3A8ED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E600BD-A452-E7B0-CC8F-99FB8013F568}"/>
              </a:ext>
            </a:extLst>
          </p:cNvPr>
          <p:cNvSpPr>
            <a:spLocks noGrp="1"/>
          </p:cNvSpPr>
          <p:nvPr>
            <p:ph type="sldNum" sz="quarter" idx="12"/>
          </p:nvPr>
        </p:nvSpPr>
        <p:spPr/>
        <p:txBody>
          <a:bodyPr/>
          <a:lstStyle/>
          <a:p>
            <a:fld id="{306E7EC7-EB03-3746-9AB5-7D365461CA22}" type="slidenum">
              <a:rPr lang="en-US" smtClean="0"/>
              <a:t>‹#›</a:t>
            </a:fld>
            <a:endParaRPr lang="en-US"/>
          </a:p>
        </p:txBody>
      </p:sp>
    </p:spTree>
    <p:extLst>
      <p:ext uri="{BB962C8B-B14F-4D97-AF65-F5344CB8AC3E}">
        <p14:creationId xmlns:p14="http://schemas.microsoft.com/office/powerpoint/2010/main" val="2589095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BC697-C80D-2295-0C68-BF0BCED4B7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6CCB9D-888A-5398-52C5-193AB3CF69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DD49B0-2BB9-1979-7F95-20A6A15ACB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F19EDD-8D3E-23A3-3271-C53CFE1E069C}"/>
              </a:ext>
            </a:extLst>
          </p:cNvPr>
          <p:cNvSpPr>
            <a:spLocks noGrp="1"/>
          </p:cNvSpPr>
          <p:nvPr>
            <p:ph type="dt" sz="half" idx="10"/>
          </p:nvPr>
        </p:nvSpPr>
        <p:spPr/>
        <p:txBody>
          <a:bodyPr/>
          <a:lstStyle/>
          <a:p>
            <a:fld id="{F564EF13-203B-0046-B878-0352F4A53D61}" type="datetimeFigureOut">
              <a:rPr lang="en-US" smtClean="0"/>
              <a:t>2/23/23</a:t>
            </a:fld>
            <a:endParaRPr lang="en-US"/>
          </a:p>
        </p:txBody>
      </p:sp>
      <p:sp>
        <p:nvSpPr>
          <p:cNvPr id="6" name="Footer Placeholder 5">
            <a:extLst>
              <a:ext uri="{FF2B5EF4-FFF2-40B4-BE49-F238E27FC236}">
                <a16:creationId xmlns:a16="http://schemas.microsoft.com/office/drawing/2014/main" id="{ED1EB88E-A41E-F522-F03C-1D795F84A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15761C-609B-8C6A-47F8-BA1832B276A2}"/>
              </a:ext>
            </a:extLst>
          </p:cNvPr>
          <p:cNvSpPr>
            <a:spLocks noGrp="1"/>
          </p:cNvSpPr>
          <p:nvPr>
            <p:ph type="sldNum" sz="quarter" idx="12"/>
          </p:nvPr>
        </p:nvSpPr>
        <p:spPr/>
        <p:txBody>
          <a:bodyPr/>
          <a:lstStyle/>
          <a:p>
            <a:fld id="{306E7EC7-EB03-3746-9AB5-7D365461CA22}" type="slidenum">
              <a:rPr lang="en-US" smtClean="0"/>
              <a:t>‹#›</a:t>
            </a:fld>
            <a:endParaRPr lang="en-US"/>
          </a:p>
        </p:txBody>
      </p:sp>
    </p:spTree>
    <p:extLst>
      <p:ext uri="{BB962C8B-B14F-4D97-AF65-F5344CB8AC3E}">
        <p14:creationId xmlns:p14="http://schemas.microsoft.com/office/powerpoint/2010/main" val="3426398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0D95-711E-F316-1CA6-ADCF4CD6BE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404C88-5A58-8C4D-DBA3-502AA3B5D0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004917-66E0-B0DA-8224-2E0B270853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EB00BA-E8C8-22C7-CDB7-21037665B8D5}"/>
              </a:ext>
            </a:extLst>
          </p:cNvPr>
          <p:cNvSpPr>
            <a:spLocks noGrp="1"/>
          </p:cNvSpPr>
          <p:nvPr>
            <p:ph type="dt" sz="half" idx="10"/>
          </p:nvPr>
        </p:nvSpPr>
        <p:spPr/>
        <p:txBody>
          <a:bodyPr/>
          <a:lstStyle/>
          <a:p>
            <a:fld id="{F564EF13-203B-0046-B878-0352F4A53D61}" type="datetimeFigureOut">
              <a:rPr lang="en-US" smtClean="0"/>
              <a:t>2/23/23</a:t>
            </a:fld>
            <a:endParaRPr lang="en-US"/>
          </a:p>
        </p:txBody>
      </p:sp>
      <p:sp>
        <p:nvSpPr>
          <p:cNvPr id="6" name="Footer Placeholder 5">
            <a:extLst>
              <a:ext uri="{FF2B5EF4-FFF2-40B4-BE49-F238E27FC236}">
                <a16:creationId xmlns:a16="http://schemas.microsoft.com/office/drawing/2014/main" id="{0A3440C2-455C-01EC-FE6B-196E6464E7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AF39F9-3AB4-E691-5C2E-ACD5BB264611}"/>
              </a:ext>
            </a:extLst>
          </p:cNvPr>
          <p:cNvSpPr>
            <a:spLocks noGrp="1"/>
          </p:cNvSpPr>
          <p:nvPr>
            <p:ph type="sldNum" sz="quarter" idx="12"/>
          </p:nvPr>
        </p:nvSpPr>
        <p:spPr/>
        <p:txBody>
          <a:bodyPr/>
          <a:lstStyle/>
          <a:p>
            <a:fld id="{306E7EC7-EB03-3746-9AB5-7D365461CA22}" type="slidenum">
              <a:rPr lang="en-US" smtClean="0"/>
              <a:t>‹#›</a:t>
            </a:fld>
            <a:endParaRPr lang="en-US"/>
          </a:p>
        </p:txBody>
      </p:sp>
    </p:spTree>
    <p:extLst>
      <p:ext uri="{BB962C8B-B14F-4D97-AF65-F5344CB8AC3E}">
        <p14:creationId xmlns:p14="http://schemas.microsoft.com/office/powerpoint/2010/main" val="3848708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DC005A-D2FA-FAA5-9C8E-6EEA93B11B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AC808B-3CBA-1697-9CBB-0FC4B76D57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38668E-B7F5-D5F2-7A49-5480D3C28B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64EF13-203B-0046-B878-0352F4A53D61}" type="datetimeFigureOut">
              <a:rPr lang="en-US" smtClean="0"/>
              <a:t>2/23/23</a:t>
            </a:fld>
            <a:endParaRPr lang="en-US"/>
          </a:p>
        </p:txBody>
      </p:sp>
      <p:sp>
        <p:nvSpPr>
          <p:cNvPr id="5" name="Footer Placeholder 4">
            <a:extLst>
              <a:ext uri="{FF2B5EF4-FFF2-40B4-BE49-F238E27FC236}">
                <a16:creationId xmlns:a16="http://schemas.microsoft.com/office/drawing/2014/main" id="{8FAAAFD0-A65D-B0CA-4A2E-BA00C84F46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613877-DCFF-2EE2-A520-1507EDF0F5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E7EC7-EB03-3746-9AB5-7D365461CA22}" type="slidenum">
              <a:rPr lang="en-US" smtClean="0"/>
              <a:t>‹#›</a:t>
            </a:fld>
            <a:endParaRPr lang="en-US"/>
          </a:p>
        </p:txBody>
      </p:sp>
    </p:spTree>
    <p:extLst>
      <p:ext uri="{BB962C8B-B14F-4D97-AF65-F5344CB8AC3E}">
        <p14:creationId xmlns:p14="http://schemas.microsoft.com/office/powerpoint/2010/main" val="1771942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7.xml"/><Relationship Id="rId5" Type="http://schemas.openxmlformats.org/officeDocument/2006/relationships/image" Target="../media/image30.emf"/><Relationship Id="rId4" Type="http://schemas.openxmlformats.org/officeDocument/2006/relationships/image" Target="../media/image29.emf"/></Relationships>
</file>

<file path=ppt/slides/_rels/slide1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7.xml"/><Relationship Id="rId5" Type="http://schemas.openxmlformats.org/officeDocument/2006/relationships/image" Target="../media/image34.emf"/><Relationship Id="rId4" Type="http://schemas.openxmlformats.org/officeDocument/2006/relationships/image" Target="../media/image33.emf"/></Relationships>
</file>

<file path=ppt/slides/_rels/slide1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7.xml"/><Relationship Id="rId5" Type="http://schemas.openxmlformats.org/officeDocument/2006/relationships/image" Target="../media/image38.emf"/><Relationship Id="rId4" Type="http://schemas.openxmlformats.org/officeDocument/2006/relationships/image" Target="../media/image37.emf"/></Relationships>
</file>

<file path=ppt/slides/_rels/slide1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7.xml"/><Relationship Id="rId5" Type="http://schemas.openxmlformats.org/officeDocument/2006/relationships/image" Target="../media/image42.emf"/><Relationship Id="rId4" Type="http://schemas.openxmlformats.org/officeDocument/2006/relationships/image" Target="../media/image41.emf"/></Relationships>
</file>

<file path=ppt/slides/_rels/slide14.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7.xml"/><Relationship Id="rId5" Type="http://schemas.openxmlformats.org/officeDocument/2006/relationships/image" Target="../media/image46.emf"/><Relationship Id="rId4" Type="http://schemas.openxmlformats.org/officeDocument/2006/relationships/image" Target="../media/image45.emf"/></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xml"/><Relationship Id="rId5" Type="http://schemas.openxmlformats.org/officeDocument/2006/relationships/image" Target="../media/image16.emf"/><Relationship Id="rId4" Type="http://schemas.openxmlformats.org/officeDocument/2006/relationships/image" Target="../media/image15.emf"/></Relationships>
</file>

<file path=ppt/slides/_rels/slide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xml"/><Relationship Id="rId5" Type="http://schemas.openxmlformats.org/officeDocument/2006/relationships/image" Target="../media/image20.emf"/><Relationship Id="rId4" Type="http://schemas.openxmlformats.org/officeDocument/2006/relationships/image" Target="../media/image19.emf"/></Relationships>
</file>

<file path=ppt/slides/_rels/slide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1.xml"/><Relationship Id="rId5" Type="http://schemas.openxmlformats.org/officeDocument/2006/relationships/image" Target="../media/image24.emf"/><Relationship Id="rId4" Type="http://schemas.openxmlformats.org/officeDocument/2006/relationships/image" Target="../media/image2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B44A75-8230-895D-F2D2-EB4E65E2A35C}"/>
              </a:ext>
            </a:extLst>
          </p:cNvPr>
          <p:cNvPicPr>
            <a:picLocks noChangeAspect="1"/>
          </p:cNvPicPr>
          <p:nvPr/>
        </p:nvPicPr>
        <p:blipFill>
          <a:blip r:embed="rId2"/>
          <a:stretch>
            <a:fillRect/>
          </a:stretch>
        </p:blipFill>
        <p:spPr>
          <a:xfrm>
            <a:off x="119449" y="0"/>
            <a:ext cx="6096000" cy="3759200"/>
          </a:xfrm>
          <a:prstGeom prst="rect">
            <a:avLst/>
          </a:prstGeom>
        </p:spPr>
      </p:pic>
      <p:pic>
        <p:nvPicPr>
          <p:cNvPr id="8" name="Picture 7">
            <a:extLst>
              <a:ext uri="{FF2B5EF4-FFF2-40B4-BE49-F238E27FC236}">
                <a16:creationId xmlns:a16="http://schemas.microsoft.com/office/drawing/2014/main" id="{E4488E6A-BDBE-B555-EAA0-29423C223DBE}"/>
              </a:ext>
            </a:extLst>
          </p:cNvPr>
          <p:cNvPicPr>
            <a:picLocks noChangeAspect="1"/>
          </p:cNvPicPr>
          <p:nvPr/>
        </p:nvPicPr>
        <p:blipFill>
          <a:blip r:embed="rId3"/>
          <a:stretch>
            <a:fillRect/>
          </a:stretch>
        </p:blipFill>
        <p:spPr>
          <a:xfrm>
            <a:off x="6096000" y="0"/>
            <a:ext cx="6096000" cy="3759200"/>
          </a:xfrm>
          <a:prstGeom prst="rect">
            <a:avLst/>
          </a:prstGeom>
        </p:spPr>
      </p:pic>
      <p:pic>
        <p:nvPicPr>
          <p:cNvPr id="10" name="Picture 9">
            <a:extLst>
              <a:ext uri="{FF2B5EF4-FFF2-40B4-BE49-F238E27FC236}">
                <a16:creationId xmlns:a16="http://schemas.microsoft.com/office/drawing/2014/main" id="{989D5D6B-86F5-9157-54C3-E02152BF50CC}"/>
              </a:ext>
            </a:extLst>
          </p:cNvPr>
          <p:cNvPicPr>
            <a:picLocks noChangeAspect="1"/>
          </p:cNvPicPr>
          <p:nvPr/>
        </p:nvPicPr>
        <p:blipFill>
          <a:blip r:embed="rId4"/>
          <a:stretch>
            <a:fillRect/>
          </a:stretch>
        </p:blipFill>
        <p:spPr>
          <a:xfrm>
            <a:off x="119449" y="3515497"/>
            <a:ext cx="6096000" cy="3759200"/>
          </a:xfrm>
          <a:prstGeom prst="rect">
            <a:avLst/>
          </a:prstGeom>
        </p:spPr>
      </p:pic>
      <p:pic>
        <p:nvPicPr>
          <p:cNvPr id="12" name="Picture 11">
            <a:extLst>
              <a:ext uri="{FF2B5EF4-FFF2-40B4-BE49-F238E27FC236}">
                <a16:creationId xmlns:a16="http://schemas.microsoft.com/office/drawing/2014/main" id="{42B7C404-8127-4F05-EA1B-7AC11D032F6E}"/>
              </a:ext>
            </a:extLst>
          </p:cNvPr>
          <p:cNvPicPr>
            <a:picLocks noChangeAspect="1"/>
          </p:cNvPicPr>
          <p:nvPr/>
        </p:nvPicPr>
        <p:blipFill>
          <a:blip r:embed="rId5"/>
          <a:stretch>
            <a:fillRect/>
          </a:stretch>
        </p:blipFill>
        <p:spPr>
          <a:xfrm>
            <a:off x="6096000" y="3515497"/>
            <a:ext cx="6096000" cy="3759200"/>
          </a:xfrm>
          <a:prstGeom prst="rect">
            <a:avLst/>
          </a:prstGeom>
        </p:spPr>
      </p:pic>
      <p:sp>
        <p:nvSpPr>
          <p:cNvPr id="13" name="TextBox 12">
            <a:extLst>
              <a:ext uri="{FF2B5EF4-FFF2-40B4-BE49-F238E27FC236}">
                <a16:creationId xmlns:a16="http://schemas.microsoft.com/office/drawing/2014/main" id="{D580C242-C3EC-A9DA-277C-13154E8B2C60}"/>
              </a:ext>
            </a:extLst>
          </p:cNvPr>
          <p:cNvSpPr txBox="1"/>
          <p:nvPr/>
        </p:nvSpPr>
        <p:spPr>
          <a:xfrm>
            <a:off x="1643448" y="0"/>
            <a:ext cx="1175258" cy="369332"/>
          </a:xfrm>
          <a:prstGeom prst="rect">
            <a:avLst/>
          </a:prstGeom>
          <a:noFill/>
        </p:spPr>
        <p:txBody>
          <a:bodyPr wrap="none" rtlCol="0">
            <a:spAutoFit/>
          </a:bodyPr>
          <a:lstStyle/>
          <a:p>
            <a:r>
              <a:rPr lang="en-US" dirty="0"/>
              <a:t>North Wet</a:t>
            </a:r>
          </a:p>
        </p:txBody>
      </p:sp>
      <p:sp>
        <p:nvSpPr>
          <p:cNvPr id="14" name="TextBox 13">
            <a:extLst>
              <a:ext uri="{FF2B5EF4-FFF2-40B4-BE49-F238E27FC236}">
                <a16:creationId xmlns:a16="http://schemas.microsoft.com/office/drawing/2014/main" id="{2A220FEA-ADD7-EF8E-CE1D-1DA7B81828C1}"/>
              </a:ext>
            </a:extLst>
          </p:cNvPr>
          <p:cNvSpPr txBox="1"/>
          <p:nvPr/>
        </p:nvSpPr>
        <p:spPr>
          <a:xfrm>
            <a:off x="7867467" y="0"/>
            <a:ext cx="1115562" cy="369332"/>
          </a:xfrm>
          <a:prstGeom prst="rect">
            <a:avLst/>
          </a:prstGeom>
          <a:noFill/>
        </p:spPr>
        <p:txBody>
          <a:bodyPr wrap="none" rtlCol="0">
            <a:spAutoFit/>
          </a:bodyPr>
          <a:lstStyle/>
          <a:p>
            <a:r>
              <a:rPr lang="en-US" dirty="0"/>
              <a:t>North Dry</a:t>
            </a:r>
          </a:p>
        </p:txBody>
      </p:sp>
      <p:sp>
        <p:nvSpPr>
          <p:cNvPr id="15" name="TextBox 14">
            <a:extLst>
              <a:ext uri="{FF2B5EF4-FFF2-40B4-BE49-F238E27FC236}">
                <a16:creationId xmlns:a16="http://schemas.microsoft.com/office/drawing/2014/main" id="{8334480A-DF68-C784-06E0-2EAB2E896B6A}"/>
              </a:ext>
            </a:extLst>
          </p:cNvPr>
          <p:cNvSpPr txBox="1"/>
          <p:nvPr/>
        </p:nvSpPr>
        <p:spPr>
          <a:xfrm>
            <a:off x="1507525" y="3574534"/>
            <a:ext cx="1173655" cy="369332"/>
          </a:xfrm>
          <a:prstGeom prst="rect">
            <a:avLst/>
          </a:prstGeom>
          <a:noFill/>
        </p:spPr>
        <p:txBody>
          <a:bodyPr wrap="none" rtlCol="0">
            <a:spAutoFit/>
          </a:bodyPr>
          <a:lstStyle/>
          <a:p>
            <a:r>
              <a:rPr lang="en-US" dirty="0"/>
              <a:t>South Wet</a:t>
            </a:r>
          </a:p>
        </p:txBody>
      </p:sp>
      <p:sp>
        <p:nvSpPr>
          <p:cNvPr id="16" name="TextBox 15">
            <a:extLst>
              <a:ext uri="{FF2B5EF4-FFF2-40B4-BE49-F238E27FC236}">
                <a16:creationId xmlns:a16="http://schemas.microsoft.com/office/drawing/2014/main" id="{D44682B8-5165-010C-A681-902CB3936908}"/>
              </a:ext>
            </a:extLst>
          </p:cNvPr>
          <p:cNvSpPr txBox="1"/>
          <p:nvPr/>
        </p:nvSpPr>
        <p:spPr>
          <a:xfrm>
            <a:off x="7532786" y="3574534"/>
            <a:ext cx="1113959" cy="369332"/>
          </a:xfrm>
          <a:prstGeom prst="rect">
            <a:avLst/>
          </a:prstGeom>
          <a:noFill/>
        </p:spPr>
        <p:txBody>
          <a:bodyPr wrap="none" rtlCol="0">
            <a:spAutoFit/>
          </a:bodyPr>
          <a:lstStyle/>
          <a:p>
            <a:r>
              <a:rPr lang="en-US" dirty="0"/>
              <a:t>South Dry</a:t>
            </a:r>
          </a:p>
        </p:txBody>
      </p:sp>
      <p:sp>
        <p:nvSpPr>
          <p:cNvPr id="17" name="TextBox 16">
            <a:extLst>
              <a:ext uri="{FF2B5EF4-FFF2-40B4-BE49-F238E27FC236}">
                <a16:creationId xmlns:a16="http://schemas.microsoft.com/office/drawing/2014/main" id="{EFDCEF7F-5F6B-B592-747F-A209BAAED705}"/>
              </a:ext>
            </a:extLst>
          </p:cNvPr>
          <p:cNvSpPr txBox="1"/>
          <p:nvPr/>
        </p:nvSpPr>
        <p:spPr>
          <a:xfrm>
            <a:off x="4778663" y="224826"/>
            <a:ext cx="939681" cy="369332"/>
          </a:xfrm>
          <a:prstGeom prst="rect">
            <a:avLst/>
          </a:prstGeom>
          <a:noFill/>
        </p:spPr>
        <p:txBody>
          <a:bodyPr wrap="none" rtlCol="0">
            <a:spAutoFit/>
          </a:bodyPr>
          <a:lstStyle/>
          <a:p>
            <a:r>
              <a:rPr lang="en-US" dirty="0">
                <a:solidFill>
                  <a:srgbClr val="FF0000"/>
                </a:solidFill>
              </a:rPr>
              <a:t>No sign.</a:t>
            </a:r>
          </a:p>
        </p:txBody>
      </p:sp>
      <p:sp>
        <p:nvSpPr>
          <p:cNvPr id="18" name="TextBox 17">
            <a:extLst>
              <a:ext uri="{FF2B5EF4-FFF2-40B4-BE49-F238E27FC236}">
                <a16:creationId xmlns:a16="http://schemas.microsoft.com/office/drawing/2014/main" id="{46707D5E-D9F0-B677-932B-5D03493A5172}"/>
              </a:ext>
            </a:extLst>
          </p:cNvPr>
          <p:cNvSpPr txBox="1"/>
          <p:nvPr/>
        </p:nvSpPr>
        <p:spPr>
          <a:xfrm>
            <a:off x="10361057" y="184666"/>
            <a:ext cx="1711494" cy="646331"/>
          </a:xfrm>
          <a:prstGeom prst="rect">
            <a:avLst/>
          </a:prstGeom>
          <a:noFill/>
        </p:spPr>
        <p:txBody>
          <a:bodyPr wrap="none" rtlCol="0">
            <a:spAutoFit/>
          </a:bodyPr>
          <a:lstStyle/>
          <a:p>
            <a:r>
              <a:rPr lang="en-US" dirty="0" err="1">
                <a:solidFill>
                  <a:srgbClr val="FF0000"/>
                </a:solidFill>
              </a:rPr>
              <a:t>TrtHis</a:t>
            </a:r>
            <a:r>
              <a:rPr lang="en-US" dirty="0">
                <a:solidFill>
                  <a:srgbClr val="FF0000"/>
                </a:solidFill>
              </a:rPr>
              <a:t> p &lt; 0.01</a:t>
            </a:r>
          </a:p>
          <a:p>
            <a:r>
              <a:rPr lang="en-US" dirty="0" err="1">
                <a:solidFill>
                  <a:srgbClr val="FF0000"/>
                </a:solidFill>
              </a:rPr>
              <a:t>Yr</a:t>
            </a:r>
            <a:r>
              <a:rPr lang="en-US" dirty="0">
                <a:solidFill>
                  <a:srgbClr val="FF0000"/>
                </a:solidFill>
              </a:rPr>
              <a:t>*</a:t>
            </a:r>
            <a:r>
              <a:rPr lang="en-US" dirty="0" err="1">
                <a:solidFill>
                  <a:srgbClr val="FF0000"/>
                </a:solidFill>
              </a:rPr>
              <a:t>TrtHis</a:t>
            </a:r>
            <a:r>
              <a:rPr lang="en-US" dirty="0">
                <a:solidFill>
                  <a:srgbClr val="FF0000"/>
                </a:solidFill>
              </a:rPr>
              <a:t> p &lt; 0.1</a:t>
            </a:r>
          </a:p>
        </p:txBody>
      </p:sp>
      <p:sp>
        <p:nvSpPr>
          <p:cNvPr id="19" name="TextBox 18">
            <a:extLst>
              <a:ext uri="{FF2B5EF4-FFF2-40B4-BE49-F238E27FC236}">
                <a16:creationId xmlns:a16="http://schemas.microsoft.com/office/drawing/2014/main" id="{EE9696B8-35B5-14E1-5C28-4B1F7DE98F6D}"/>
              </a:ext>
            </a:extLst>
          </p:cNvPr>
          <p:cNvSpPr txBox="1"/>
          <p:nvPr/>
        </p:nvSpPr>
        <p:spPr>
          <a:xfrm>
            <a:off x="4641309" y="3799360"/>
            <a:ext cx="939681" cy="369332"/>
          </a:xfrm>
          <a:prstGeom prst="rect">
            <a:avLst/>
          </a:prstGeom>
          <a:noFill/>
        </p:spPr>
        <p:txBody>
          <a:bodyPr wrap="none" rtlCol="0">
            <a:spAutoFit/>
          </a:bodyPr>
          <a:lstStyle/>
          <a:p>
            <a:r>
              <a:rPr lang="en-US" dirty="0">
                <a:solidFill>
                  <a:srgbClr val="FF0000"/>
                </a:solidFill>
              </a:rPr>
              <a:t>No sign.</a:t>
            </a:r>
          </a:p>
        </p:txBody>
      </p:sp>
      <p:sp>
        <p:nvSpPr>
          <p:cNvPr id="20" name="TextBox 19">
            <a:extLst>
              <a:ext uri="{FF2B5EF4-FFF2-40B4-BE49-F238E27FC236}">
                <a16:creationId xmlns:a16="http://schemas.microsoft.com/office/drawing/2014/main" id="{0A1F4679-4EAA-E9F6-731A-CDD45EA2748F}"/>
              </a:ext>
            </a:extLst>
          </p:cNvPr>
          <p:cNvSpPr txBox="1"/>
          <p:nvPr/>
        </p:nvSpPr>
        <p:spPr>
          <a:xfrm>
            <a:off x="10223703" y="3759200"/>
            <a:ext cx="1171154" cy="369332"/>
          </a:xfrm>
          <a:prstGeom prst="rect">
            <a:avLst/>
          </a:prstGeom>
          <a:noFill/>
        </p:spPr>
        <p:txBody>
          <a:bodyPr wrap="none" rtlCol="0">
            <a:spAutoFit/>
          </a:bodyPr>
          <a:lstStyle/>
          <a:p>
            <a:r>
              <a:rPr lang="en-US" dirty="0" err="1">
                <a:solidFill>
                  <a:srgbClr val="FF0000"/>
                </a:solidFill>
              </a:rPr>
              <a:t>Yr</a:t>
            </a:r>
            <a:r>
              <a:rPr lang="en-US" dirty="0">
                <a:solidFill>
                  <a:srgbClr val="FF0000"/>
                </a:solidFill>
              </a:rPr>
              <a:t> p = 0.04</a:t>
            </a:r>
          </a:p>
        </p:txBody>
      </p:sp>
      <p:sp>
        <p:nvSpPr>
          <p:cNvPr id="2" name="TextBox 1">
            <a:extLst>
              <a:ext uri="{FF2B5EF4-FFF2-40B4-BE49-F238E27FC236}">
                <a16:creationId xmlns:a16="http://schemas.microsoft.com/office/drawing/2014/main" id="{BDF56C2D-436E-B00B-D64F-36270197C7BB}"/>
              </a:ext>
            </a:extLst>
          </p:cNvPr>
          <p:cNvSpPr txBox="1"/>
          <p:nvPr/>
        </p:nvSpPr>
        <p:spPr>
          <a:xfrm>
            <a:off x="9432590" y="4128532"/>
            <a:ext cx="2759410" cy="369332"/>
          </a:xfrm>
          <a:prstGeom prst="rect">
            <a:avLst/>
          </a:prstGeom>
          <a:noFill/>
        </p:spPr>
        <p:txBody>
          <a:bodyPr wrap="none" rtlCol="0">
            <a:spAutoFit/>
          </a:bodyPr>
          <a:lstStyle/>
          <a:p>
            <a:r>
              <a:rPr lang="en-US" dirty="0"/>
              <a:t>Smaller, thicker leaves peak</a:t>
            </a:r>
          </a:p>
        </p:txBody>
      </p:sp>
      <p:sp>
        <p:nvSpPr>
          <p:cNvPr id="3" name="TextBox 2">
            <a:extLst>
              <a:ext uri="{FF2B5EF4-FFF2-40B4-BE49-F238E27FC236}">
                <a16:creationId xmlns:a16="http://schemas.microsoft.com/office/drawing/2014/main" id="{F420C36F-DBFC-6516-EE9B-811A5923ED3D}"/>
              </a:ext>
            </a:extLst>
          </p:cNvPr>
          <p:cNvSpPr txBox="1"/>
          <p:nvPr/>
        </p:nvSpPr>
        <p:spPr>
          <a:xfrm>
            <a:off x="10759362" y="982367"/>
            <a:ext cx="1270989" cy="369332"/>
          </a:xfrm>
          <a:prstGeom prst="rect">
            <a:avLst/>
          </a:prstGeom>
          <a:noFill/>
        </p:spPr>
        <p:txBody>
          <a:bodyPr wrap="none" rtlCol="0">
            <a:spAutoFit/>
          </a:bodyPr>
          <a:lstStyle/>
          <a:p>
            <a:r>
              <a:rPr lang="en-US" dirty="0"/>
              <a:t>DD broader</a:t>
            </a:r>
          </a:p>
        </p:txBody>
      </p:sp>
    </p:spTree>
    <p:extLst>
      <p:ext uri="{BB962C8B-B14F-4D97-AF65-F5344CB8AC3E}">
        <p14:creationId xmlns:p14="http://schemas.microsoft.com/office/powerpoint/2010/main" val="288783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F2FF61-748A-47D3-DF62-8F9CD051F5F0}"/>
              </a:ext>
            </a:extLst>
          </p:cNvPr>
          <p:cNvPicPr>
            <a:picLocks noChangeAspect="1"/>
          </p:cNvPicPr>
          <p:nvPr/>
        </p:nvPicPr>
        <p:blipFill>
          <a:blip r:embed="rId2"/>
          <a:stretch>
            <a:fillRect/>
          </a:stretch>
        </p:blipFill>
        <p:spPr>
          <a:xfrm>
            <a:off x="104103" y="2"/>
            <a:ext cx="4932947" cy="3288631"/>
          </a:xfrm>
          <a:prstGeom prst="rect">
            <a:avLst/>
          </a:prstGeom>
        </p:spPr>
      </p:pic>
      <p:sp>
        <p:nvSpPr>
          <p:cNvPr id="4" name="TextBox 3">
            <a:extLst>
              <a:ext uri="{FF2B5EF4-FFF2-40B4-BE49-F238E27FC236}">
                <a16:creationId xmlns:a16="http://schemas.microsoft.com/office/drawing/2014/main" id="{F1B707DC-8001-5CCB-6593-F009816C2546}"/>
              </a:ext>
            </a:extLst>
          </p:cNvPr>
          <p:cNvSpPr txBox="1"/>
          <p:nvPr/>
        </p:nvSpPr>
        <p:spPr>
          <a:xfrm>
            <a:off x="850232" y="0"/>
            <a:ext cx="1175258" cy="369332"/>
          </a:xfrm>
          <a:prstGeom prst="rect">
            <a:avLst/>
          </a:prstGeom>
          <a:noFill/>
        </p:spPr>
        <p:txBody>
          <a:bodyPr wrap="none" rtlCol="0">
            <a:spAutoFit/>
          </a:bodyPr>
          <a:lstStyle/>
          <a:p>
            <a:r>
              <a:rPr lang="en-US" dirty="0"/>
              <a:t>North Wet</a:t>
            </a:r>
          </a:p>
        </p:txBody>
      </p:sp>
      <p:sp>
        <p:nvSpPr>
          <p:cNvPr id="5" name="TextBox 4">
            <a:extLst>
              <a:ext uri="{FF2B5EF4-FFF2-40B4-BE49-F238E27FC236}">
                <a16:creationId xmlns:a16="http://schemas.microsoft.com/office/drawing/2014/main" id="{ED61AEAD-5710-8C1C-9DB1-9F0422DA0B0D}"/>
              </a:ext>
            </a:extLst>
          </p:cNvPr>
          <p:cNvSpPr txBox="1"/>
          <p:nvPr/>
        </p:nvSpPr>
        <p:spPr>
          <a:xfrm>
            <a:off x="3769894" y="0"/>
            <a:ext cx="881973" cy="369332"/>
          </a:xfrm>
          <a:prstGeom prst="rect">
            <a:avLst/>
          </a:prstGeom>
          <a:noFill/>
        </p:spPr>
        <p:txBody>
          <a:bodyPr wrap="none" rtlCol="0">
            <a:spAutoFit/>
          </a:bodyPr>
          <a:lstStyle/>
          <a:p>
            <a:r>
              <a:rPr lang="en-US" dirty="0"/>
              <a:t>No sign</a:t>
            </a:r>
          </a:p>
        </p:txBody>
      </p:sp>
      <p:pic>
        <p:nvPicPr>
          <p:cNvPr id="7" name="Picture 6">
            <a:extLst>
              <a:ext uri="{FF2B5EF4-FFF2-40B4-BE49-F238E27FC236}">
                <a16:creationId xmlns:a16="http://schemas.microsoft.com/office/drawing/2014/main" id="{AD8A178E-A6D4-A940-BD16-6E92B4632810}"/>
              </a:ext>
            </a:extLst>
          </p:cNvPr>
          <p:cNvPicPr>
            <a:picLocks noChangeAspect="1"/>
          </p:cNvPicPr>
          <p:nvPr/>
        </p:nvPicPr>
        <p:blipFill>
          <a:blip r:embed="rId3"/>
          <a:stretch>
            <a:fillRect/>
          </a:stretch>
        </p:blipFill>
        <p:spPr>
          <a:xfrm>
            <a:off x="267025" y="3429001"/>
            <a:ext cx="4384842" cy="3288632"/>
          </a:xfrm>
          <a:prstGeom prst="rect">
            <a:avLst/>
          </a:prstGeom>
        </p:spPr>
      </p:pic>
      <p:sp>
        <p:nvSpPr>
          <p:cNvPr id="8" name="TextBox 7">
            <a:extLst>
              <a:ext uri="{FF2B5EF4-FFF2-40B4-BE49-F238E27FC236}">
                <a16:creationId xmlns:a16="http://schemas.microsoft.com/office/drawing/2014/main" id="{8FFEA44B-F8C5-1026-14EF-3B44533E6BF1}"/>
              </a:ext>
            </a:extLst>
          </p:cNvPr>
          <p:cNvSpPr txBox="1"/>
          <p:nvPr/>
        </p:nvSpPr>
        <p:spPr>
          <a:xfrm>
            <a:off x="1253785" y="3429000"/>
            <a:ext cx="1115562" cy="369332"/>
          </a:xfrm>
          <a:prstGeom prst="rect">
            <a:avLst/>
          </a:prstGeom>
          <a:noFill/>
        </p:spPr>
        <p:txBody>
          <a:bodyPr wrap="none" rtlCol="0">
            <a:spAutoFit/>
          </a:bodyPr>
          <a:lstStyle/>
          <a:p>
            <a:r>
              <a:rPr lang="en-US" dirty="0"/>
              <a:t>North Dry</a:t>
            </a:r>
          </a:p>
        </p:txBody>
      </p:sp>
      <p:sp>
        <p:nvSpPr>
          <p:cNvPr id="9" name="TextBox 8">
            <a:extLst>
              <a:ext uri="{FF2B5EF4-FFF2-40B4-BE49-F238E27FC236}">
                <a16:creationId xmlns:a16="http://schemas.microsoft.com/office/drawing/2014/main" id="{AD9A83CD-BF42-7015-510D-BB04DDE15FF4}"/>
              </a:ext>
            </a:extLst>
          </p:cNvPr>
          <p:cNvSpPr txBox="1"/>
          <p:nvPr/>
        </p:nvSpPr>
        <p:spPr>
          <a:xfrm>
            <a:off x="3820979" y="3429000"/>
            <a:ext cx="1586909" cy="646331"/>
          </a:xfrm>
          <a:prstGeom prst="rect">
            <a:avLst/>
          </a:prstGeom>
          <a:noFill/>
        </p:spPr>
        <p:txBody>
          <a:bodyPr wrap="none" rtlCol="0">
            <a:spAutoFit/>
          </a:bodyPr>
          <a:lstStyle/>
          <a:p>
            <a:r>
              <a:rPr lang="en-US" dirty="0" err="1"/>
              <a:t>Trt</a:t>
            </a:r>
            <a:r>
              <a:rPr lang="en-US" dirty="0"/>
              <a:t> = 0.01</a:t>
            </a:r>
          </a:p>
          <a:p>
            <a:r>
              <a:rPr lang="en-US" dirty="0"/>
              <a:t>Year*</a:t>
            </a:r>
            <a:r>
              <a:rPr lang="en-US" dirty="0" err="1"/>
              <a:t>Trt</a:t>
            </a:r>
            <a:r>
              <a:rPr lang="en-US" dirty="0"/>
              <a:t> = 0.03</a:t>
            </a:r>
          </a:p>
        </p:txBody>
      </p:sp>
      <p:pic>
        <p:nvPicPr>
          <p:cNvPr id="11" name="Picture 10">
            <a:extLst>
              <a:ext uri="{FF2B5EF4-FFF2-40B4-BE49-F238E27FC236}">
                <a16:creationId xmlns:a16="http://schemas.microsoft.com/office/drawing/2014/main" id="{601C6308-5ED7-9B75-1708-34675FD98F96}"/>
              </a:ext>
            </a:extLst>
          </p:cNvPr>
          <p:cNvPicPr>
            <a:picLocks noChangeAspect="1"/>
          </p:cNvPicPr>
          <p:nvPr/>
        </p:nvPicPr>
        <p:blipFill>
          <a:blip r:embed="rId4"/>
          <a:stretch>
            <a:fillRect/>
          </a:stretch>
        </p:blipFill>
        <p:spPr>
          <a:xfrm>
            <a:off x="6970123" y="1"/>
            <a:ext cx="4932948" cy="3288632"/>
          </a:xfrm>
          <a:prstGeom prst="rect">
            <a:avLst/>
          </a:prstGeom>
        </p:spPr>
      </p:pic>
      <p:sp>
        <p:nvSpPr>
          <p:cNvPr id="12" name="TextBox 11">
            <a:extLst>
              <a:ext uri="{FF2B5EF4-FFF2-40B4-BE49-F238E27FC236}">
                <a16:creationId xmlns:a16="http://schemas.microsoft.com/office/drawing/2014/main" id="{95AEA1A6-0FFD-1F3F-6A4A-D2D8C6B36424}"/>
              </a:ext>
            </a:extLst>
          </p:cNvPr>
          <p:cNvSpPr txBox="1"/>
          <p:nvPr/>
        </p:nvSpPr>
        <p:spPr>
          <a:xfrm>
            <a:off x="7981119" y="0"/>
            <a:ext cx="1173655" cy="369332"/>
          </a:xfrm>
          <a:prstGeom prst="rect">
            <a:avLst/>
          </a:prstGeom>
          <a:noFill/>
        </p:spPr>
        <p:txBody>
          <a:bodyPr wrap="none" rtlCol="0">
            <a:spAutoFit/>
          </a:bodyPr>
          <a:lstStyle/>
          <a:p>
            <a:r>
              <a:rPr lang="en-US" dirty="0"/>
              <a:t>South Wet</a:t>
            </a:r>
          </a:p>
        </p:txBody>
      </p:sp>
      <p:sp>
        <p:nvSpPr>
          <p:cNvPr id="13" name="TextBox 12">
            <a:extLst>
              <a:ext uri="{FF2B5EF4-FFF2-40B4-BE49-F238E27FC236}">
                <a16:creationId xmlns:a16="http://schemas.microsoft.com/office/drawing/2014/main" id="{1CD34713-EC0D-99A9-A293-13293E5DA275}"/>
              </a:ext>
            </a:extLst>
          </p:cNvPr>
          <p:cNvSpPr txBox="1"/>
          <p:nvPr/>
        </p:nvSpPr>
        <p:spPr>
          <a:xfrm>
            <a:off x="10900781" y="0"/>
            <a:ext cx="881973" cy="369332"/>
          </a:xfrm>
          <a:prstGeom prst="rect">
            <a:avLst/>
          </a:prstGeom>
          <a:noFill/>
        </p:spPr>
        <p:txBody>
          <a:bodyPr wrap="none" rtlCol="0">
            <a:spAutoFit/>
          </a:bodyPr>
          <a:lstStyle/>
          <a:p>
            <a:r>
              <a:rPr lang="en-US" dirty="0"/>
              <a:t>No sign</a:t>
            </a:r>
          </a:p>
        </p:txBody>
      </p:sp>
      <p:pic>
        <p:nvPicPr>
          <p:cNvPr id="15" name="Picture 14">
            <a:extLst>
              <a:ext uri="{FF2B5EF4-FFF2-40B4-BE49-F238E27FC236}">
                <a16:creationId xmlns:a16="http://schemas.microsoft.com/office/drawing/2014/main" id="{2041831A-4651-FA6C-70E5-6133623C13FE}"/>
              </a:ext>
            </a:extLst>
          </p:cNvPr>
          <p:cNvPicPr>
            <a:picLocks noChangeAspect="1"/>
          </p:cNvPicPr>
          <p:nvPr/>
        </p:nvPicPr>
        <p:blipFill>
          <a:blip r:embed="rId5"/>
          <a:stretch>
            <a:fillRect/>
          </a:stretch>
        </p:blipFill>
        <p:spPr>
          <a:xfrm>
            <a:off x="7244176" y="3429000"/>
            <a:ext cx="4384842" cy="3288632"/>
          </a:xfrm>
          <a:prstGeom prst="rect">
            <a:avLst/>
          </a:prstGeom>
        </p:spPr>
      </p:pic>
      <p:sp>
        <p:nvSpPr>
          <p:cNvPr id="16" name="TextBox 15">
            <a:extLst>
              <a:ext uri="{FF2B5EF4-FFF2-40B4-BE49-F238E27FC236}">
                <a16:creationId xmlns:a16="http://schemas.microsoft.com/office/drawing/2014/main" id="{D138C351-1DB8-CF94-9238-41396A470621}"/>
              </a:ext>
            </a:extLst>
          </p:cNvPr>
          <p:cNvSpPr txBox="1"/>
          <p:nvPr/>
        </p:nvSpPr>
        <p:spPr>
          <a:xfrm>
            <a:off x="8037897" y="3475166"/>
            <a:ext cx="1113959" cy="369332"/>
          </a:xfrm>
          <a:prstGeom prst="rect">
            <a:avLst/>
          </a:prstGeom>
          <a:noFill/>
        </p:spPr>
        <p:txBody>
          <a:bodyPr wrap="none" rtlCol="0">
            <a:spAutoFit/>
          </a:bodyPr>
          <a:lstStyle/>
          <a:p>
            <a:r>
              <a:rPr lang="en-US" dirty="0"/>
              <a:t>South Dry</a:t>
            </a:r>
          </a:p>
        </p:txBody>
      </p:sp>
      <p:sp>
        <p:nvSpPr>
          <p:cNvPr id="17" name="TextBox 16">
            <a:extLst>
              <a:ext uri="{FF2B5EF4-FFF2-40B4-BE49-F238E27FC236}">
                <a16:creationId xmlns:a16="http://schemas.microsoft.com/office/drawing/2014/main" id="{E52746D9-8DC2-CCE5-5887-DFF26EFF0EB4}"/>
              </a:ext>
            </a:extLst>
          </p:cNvPr>
          <p:cNvSpPr txBox="1"/>
          <p:nvPr/>
        </p:nvSpPr>
        <p:spPr>
          <a:xfrm>
            <a:off x="10605091" y="3475166"/>
            <a:ext cx="1216487" cy="369332"/>
          </a:xfrm>
          <a:prstGeom prst="rect">
            <a:avLst/>
          </a:prstGeom>
          <a:noFill/>
        </p:spPr>
        <p:txBody>
          <a:bodyPr wrap="none" rtlCol="0">
            <a:spAutoFit/>
          </a:bodyPr>
          <a:lstStyle/>
          <a:p>
            <a:r>
              <a:rPr lang="en-US" dirty="0"/>
              <a:t>Year = 0.04</a:t>
            </a:r>
          </a:p>
        </p:txBody>
      </p:sp>
    </p:spTree>
    <p:extLst>
      <p:ext uri="{BB962C8B-B14F-4D97-AF65-F5344CB8AC3E}">
        <p14:creationId xmlns:p14="http://schemas.microsoft.com/office/powerpoint/2010/main" val="3032195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9201E104-F201-709B-1ABC-231C13F411EC}"/>
              </a:ext>
            </a:extLst>
          </p:cNvPr>
          <p:cNvPicPr>
            <a:picLocks noChangeAspect="1"/>
          </p:cNvPicPr>
          <p:nvPr/>
        </p:nvPicPr>
        <p:blipFill>
          <a:blip r:embed="rId2"/>
          <a:stretch>
            <a:fillRect/>
          </a:stretch>
        </p:blipFill>
        <p:spPr>
          <a:xfrm>
            <a:off x="45118" y="0"/>
            <a:ext cx="4636168" cy="3477126"/>
          </a:xfrm>
          <a:prstGeom prst="rect">
            <a:avLst/>
          </a:prstGeom>
        </p:spPr>
      </p:pic>
      <p:sp>
        <p:nvSpPr>
          <p:cNvPr id="4" name="TextBox 3">
            <a:extLst>
              <a:ext uri="{FF2B5EF4-FFF2-40B4-BE49-F238E27FC236}">
                <a16:creationId xmlns:a16="http://schemas.microsoft.com/office/drawing/2014/main" id="{4CB3ADD4-E273-796E-DECB-BC165527413D}"/>
              </a:ext>
            </a:extLst>
          </p:cNvPr>
          <p:cNvSpPr txBox="1"/>
          <p:nvPr/>
        </p:nvSpPr>
        <p:spPr>
          <a:xfrm>
            <a:off x="802105" y="0"/>
            <a:ext cx="1175258" cy="369332"/>
          </a:xfrm>
          <a:prstGeom prst="rect">
            <a:avLst/>
          </a:prstGeom>
          <a:noFill/>
        </p:spPr>
        <p:txBody>
          <a:bodyPr wrap="none" rtlCol="0">
            <a:spAutoFit/>
          </a:bodyPr>
          <a:lstStyle/>
          <a:p>
            <a:r>
              <a:rPr lang="en-US" dirty="0"/>
              <a:t>North Wet</a:t>
            </a:r>
          </a:p>
        </p:txBody>
      </p:sp>
      <p:sp>
        <p:nvSpPr>
          <p:cNvPr id="5" name="TextBox 4">
            <a:extLst>
              <a:ext uri="{FF2B5EF4-FFF2-40B4-BE49-F238E27FC236}">
                <a16:creationId xmlns:a16="http://schemas.microsoft.com/office/drawing/2014/main" id="{B7F07297-D881-355A-296D-90FC74B34598}"/>
              </a:ext>
            </a:extLst>
          </p:cNvPr>
          <p:cNvSpPr txBox="1"/>
          <p:nvPr/>
        </p:nvSpPr>
        <p:spPr>
          <a:xfrm>
            <a:off x="3160295" y="0"/>
            <a:ext cx="1069652" cy="369332"/>
          </a:xfrm>
          <a:prstGeom prst="rect">
            <a:avLst/>
          </a:prstGeom>
          <a:noFill/>
        </p:spPr>
        <p:txBody>
          <a:bodyPr wrap="none" rtlCol="0">
            <a:spAutoFit/>
          </a:bodyPr>
          <a:lstStyle/>
          <a:p>
            <a:r>
              <a:rPr lang="en-US" dirty="0" err="1"/>
              <a:t>Trt</a:t>
            </a:r>
            <a:r>
              <a:rPr lang="en-US" dirty="0"/>
              <a:t> = 0.01</a:t>
            </a:r>
          </a:p>
        </p:txBody>
      </p:sp>
      <p:pic>
        <p:nvPicPr>
          <p:cNvPr id="7" name="Picture 6">
            <a:extLst>
              <a:ext uri="{FF2B5EF4-FFF2-40B4-BE49-F238E27FC236}">
                <a16:creationId xmlns:a16="http://schemas.microsoft.com/office/drawing/2014/main" id="{21F4DD00-23B6-A00A-D648-AFE47AE3A2D8}"/>
              </a:ext>
            </a:extLst>
          </p:cNvPr>
          <p:cNvPicPr>
            <a:picLocks noChangeAspect="1"/>
          </p:cNvPicPr>
          <p:nvPr/>
        </p:nvPicPr>
        <p:blipFill>
          <a:blip r:embed="rId3"/>
          <a:stretch>
            <a:fillRect/>
          </a:stretch>
        </p:blipFill>
        <p:spPr>
          <a:xfrm>
            <a:off x="176462" y="3830052"/>
            <a:ext cx="4373480" cy="2915653"/>
          </a:xfrm>
          <a:prstGeom prst="rect">
            <a:avLst/>
          </a:prstGeom>
        </p:spPr>
      </p:pic>
      <p:sp>
        <p:nvSpPr>
          <p:cNvPr id="8" name="TextBox 7">
            <a:extLst>
              <a:ext uri="{FF2B5EF4-FFF2-40B4-BE49-F238E27FC236}">
                <a16:creationId xmlns:a16="http://schemas.microsoft.com/office/drawing/2014/main" id="{C734FA52-0E58-AF5A-4B74-0C97487B07D8}"/>
              </a:ext>
            </a:extLst>
          </p:cNvPr>
          <p:cNvSpPr txBox="1"/>
          <p:nvPr/>
        </p:nvSpPr>
        <p:spPr>
          <a:xfrm>
            <a:off x="780894" y="3418790"/>
            <a:ext cx="1115562" cy="369332"/>
          </a:xfrm>
          <a:prstGeom prst="rect">
            <a:avLst/>
          </a:prstGeom>
          <a:noFill/>
        </p:spPr>
        <p:txBody>
          <a:bodyPr wrap="none" rtlCol="0">
            <a:spAutoFit/>
          </a:bodyPr>
          <a:lstStyle/>
          <a:p>
            <a:r>
              <a:rPr lang="en-US" dirty="0"/>
              <a:t>North Dry</a:t>
            </a:r>
          </a:p>
        </p:txBody>
      </p:sp>
      <p:sp>
        <p:nvSpPr>
          <p:cNvPr id="9" name="TextBox 8">
            <a:extLst>
              <a:ext uri="{FF2B5EF4-FFF2-40B4-BE49-F238E27FC236}">
                <a16:creationId xmlns:a16="http://schemas.microsoft.com/office/drawing/2014/main" id="{12F7EA3E-FFB4-0701-A674-1CEABDFB980B}"/>
              </a:ext>
            </a:extLst>
          </p:cNvPr>
          <p:cNvSpPr txBox="1"/>
          <p:nvPr/>
        </p:nvSpPr>
        <p:spPr>
          <a:xfrm>
            <a:off x="3139084" y="3418790"/>
            <a:ext cx="939681" cy="369332"/>
          </a:xfrm>
          <a:prstGeom prst="rect">
            <a:avLst/>
          </a:prstGeom>
          <a:noFill/>
        </p:spPr>
        <p:txBody>
          <a:bodyPr wrap="none" rtlCol="0">
            <a:spAutoFit/>
          </a:bodyPr>
          <a:lstStyle/>
          <a:p>
            <a:r>
              <a:rPr lang="en-US" dirty="0"/>
              <a:t>No sign.</a:t>
            </a:r>
          </a:p>
        </p:txBody>
      </p:sp>
      <p:pic>
        <p:nvPicPr>
          <p:cNvPr id="15" name="Picture 14">
            <a:extLst>
              <a:ext uri="{FF2B5EF4-FFF2-40B4-BE49-F238E27FC236}">
                <a16:creationId xmlns:a16="http://schemas.microsoft.com/office/drawing/2014/main" id="{2D1C0D5A-8C84-FF6D-1DF9-A3A7BC795DEA}"/>
              </a:ext>
            </a:extLst>
          </p:cNvPr>
          <p:cNvPicPr>
            <a:picLocks noChangeAspect="1"/>
          </p:cNvPicPr>
          <p:nvPr/>
        </p:nvPicPr>
        <p:blipFill>
          <a:blip r:embed="rId4"/>
          <a:stretch>
            <a:fillRect/>
          </a:stretch>
        </p:blipFill>
        <p:spPr>
          <a:xfrm>
            <a:off x="7251036" y="0"/>
            <a:ext cx="4499167" cy="3374375"/>
          </a:xfrm>
          <a:prstGeom prst="rect">
            <a:avLst/>
          </a:prstGeom>
        </p:spPr>
      </p:pic>
      <p:sp>
        <p:nvSpPr>
          <p:cNvPr id="18" name="TextBox 17">
            <a:extLst>
              <a:ext uri="{FF2B5EF4-FFF2-40B4-BE49-F238E27FC236}">
                <a16:creationId xmlns:a16="http://schemas.microsoft.com/office/drawing/2014/main" id="{4C209245-9D6A-5223-EABE-11DC24FEB171}"/>
              </a:ext>
            </a:extLst>
          </p:cNvPr>
          <p:cNvSpPr txBox="1"/>
          <p:nvPr/>
        </p:nvSpPr>
        <p:spPr>
          <a:xfrm>
            <a:off x="8322361" y="0"/>
            <a:ext cx="1173655" cy="369332"/>
          </a:xfrm>
          <a:prstGeom prst="rect">
            <a:avLst/>
          </a:prstGeom>
          <a:noFill/>
        </p:spPr>
        <p:txBody>
          <a:bodyPr wrap="none" rtlCol="0">
            <a:spAutoFit/>
          </a:bodyPr>
          <a:lstStyle/>
          <a:p>
            <a:r>
              <a:rPr lang="en-US" dirty="0"/>
              <a:t>South Wet</a:t>
            </a:r>
          </a:p>
        </p:txBody>
      </p:sp>
      <p:sp>
        <p:nvSpPr>
          <p:cNvPr id="19" name="TextBox 18">
            <a:extLst>
              <a:ext uri="{FF2B5EF4-FFF2-40B4-BE49-F238E27FC236}">
                <a16:creationId xmlns:a16="http://schemas.microsoft.com/office/drawing/2014/main" id="{4379F982-B008-536C-EA54-C29D23AFFAE2}"/>
              </a:ext>
            </a:extLst>
          </p:cNvPr>
          <p:cNvSpPr txBox="1"/>
          <p:nvPr/>
        </p:nvSpPr>
        <p:spPr>
          <a:xfrm>
            <a:off x="10680551" y="0"/>
            <a:ext cx="1069652" cy="369332"/>
          </a:xfrm>
          <a:prstGeom prst="rect">
            <a:avLst/>
          </a:prstGeom>
          <a:noFill/>
        </p:spPr>
        <p:txBody>
          <a:bodyPr wrap="none" rtlCol="0">
            <a:spAutoFit/>
          </a:bodyPr>
          <a:lstStyle/>
          <a:p>
            <a:r>
              <a:rPr lang="en-US" dirty="0" err="1"/>
              <a:t>Trt</a:t>
            </a:r>
            <a:r>
              <a:rPr lang="en-US" dirty="0"/>
              <a:t> = 0.06</a:t>
            </a:r>
          </a:p>
        </p:txBody>
      </p:sp>
      <p:pic>
        <p:nvPicPr>
          <p:cNvPr id="21" name="Picture 20">
            <a:extLst>
              <a:ext uri="{FF2B5EF4-FFF2-40B4-BE49-F238E27FC236}">
                <a16:creationId xmlns:a16="http://schemas.microsoft.com/office/drawing/2014/main" id="{9C6DF8E5-F722-6F65-5777-54B51EA2901D}"/>
              </a:ext>
            </a:extLst>
          </p:cNvPr>
          <p:cNvPicPr>
            <a:picLocks noChangeAspect="1"/>
          </p:cNvPicPr>
          <p:nvPr/>
        </p:nvPicPr>
        <p:blipFill>
          <a:blip r:embed="rId5"/>
          <a:stretch>
            <a:fillRect/>
          </a:stretch>
        </p:blipFill>
        <p:spPr>
          <a:xfrm>
            <a:off x="7251036" y="3374375"/>
            <a:ext cx="4636168" cy="3477126"/>
          </a:xfrm>
          <a:prstGeom prst="rect">
            <a:avLst/>
          </a:prstGeom>
        </p:spPr>
      </p:pic>
      <p:sp>
        <p:nvSpPr>
          <p:cNvPr id="22" name="TextBox 21">
            <a:extLst>
              <a:ext uri="{FF2B5EF4-FFF2-40B4-BE49-F238E27FC236}">
                <a16:creationId xmlns:a16="http://schemas.microsoft.com/office/drawing/2014/main" id="{916D4ED7-903D-3BFB-24A0-B8AEB4748734}"/>
              </a:ext>
            </a:extLst>
          </p:cNvPr>
          <p:cNvSpPr txBox="1"/>
          <p:nvPr/>
        </p:nvSpPr>
        <p:spPr>
          <a:xfrm>
            <a:off x="8153919" y="3374375"/>
            <a:ext cx="1113959" cy="369332"/>
          </a:xfrm>
          <a:prstGeom prst="rect">
            <a:avLst/>
          </a:prstGeom>
          <a:noFill/>
        </p:spPr>
        <p:txBody>
          <a:bodyPr wrap="none" rtlCol="0">
            <a:spAutoFit/>
          </a:bodyPr>
          <a:lstStyle/>
          <a:p>
            <a:r>
              <a:rPr lang="en-US" dirty="0"/>
              <a:t>South Dry</a:t>
            </a:r>
          </a:p>
        </p:txBody>
      </p:sp>
      <p:sp>
        <p:nvSpPr>
          <p:cNvPr id="23" name="TextBox 22">
            <a:extLst>
              <a:ext uri="{FF2B5EF4-FFF2-40B4-BE49-F238E27FC236}">
                <a16:creationId xmlns:a16="http://schemas.microsoft.com/office/drawing/2014/main" id="{6D4DBBC2-FEA3-8681-4E8A-C3EC37C8053A}"/>
              </a:ext>
            </a:extLst>
          </p:cNvPr>
          <p:cNvSpPr txBox="1"/>
          <p:nvPr/>
        </p:nvSpPr>
        <p:spPr>
          <a:xfrm>
            <a:off x="10512109" y="3374375"/>
            <a:ext cx="1069652" cy="369332"/>
          </a:xfrm>
          <a:prstGeom prst="rect">
            <a:avLst/>
          </a:prstGeom>
          <a:noFill/>
        </p:spPr>
        <p:txBody>
          <a:bodyPr wrap="none" rtlCol="0">
            <a:spAutoFit/>
          </a:bodyPr>
          <a:lstStyle/>
          <a:p>
            <a:r>
              <a:rPr lang="en-US" dirty="0" err="1"/>
              <a:t>Trt</a:t>
            </a:r>
            <a:r>
              <a:rPr lang="en-US" dirty="0"/>
              <a:t> = 0.02</a:t>
            </a:r>
          </a:p>
        </p:txBody>
      </p:sp>
    </p:spTree>
    <p:extLst>
      <p:ext uri="{BB962C8B-B14F-4D97-AF65-F5344CB8AC3E}">
        <p14:creationId xmlns:p14="http://schemas.microsoft.com/office/powerpoint/2010/main" val="1079520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9A4DC6-D892-05EE-98C6-92A344D9B3D4}"/>
              </a:ext>
            </a:extLst>
          </p:cNvPr>
          <p:cNvPicPr>
            <a:picLocks noChangeAspect="1"/>
          </p:cNvPicPr>
          <p:nvPr/>
        </p:nvPicPr>
        <p:blipFill>
          <a:blip r:embed="rId2"/>
          <a:stretch>
            <a:fillRect/>
          </a:stretch>
        </p:blipFill>
        <p:spPr>
          <a:xfrm>
            <a:off x="0" y="0"/>
            <a:ext cx="4491789" cy="3368842"/>
          </a:xfrm>
          <a:prstGeom prst="rect">
            <a:avLst/>
          </a:prstGeom>
        </p:spPr>
      </p:pic>
      <p:sp>
        <p:nvSpPr>
          <p:cNvPr id="6" name="TextBox 5">
            <a:extLst>
              <a:ext uri="{FF2B5EF4-FFF2-40B4-BE49-F238E27FC236}">
                <a16:creationId xmlns:a16="http://schemas.microsoft.com/office/drawing/2014/main" id="{3930CDF4-0546-C45F-D2F6-8CD95EC8FBF2}"/>
              </a:ext>
            </a:extLst>
          </p:cNvPr>
          <p:cNvSpPr txBox="1"/>
          <p:nvPr/>
        </p:nvSpPr>
        <p:spPr>
          <a:xfrm>
            <a:off x="898358" y="0"/>
            <a:ext cx="1175258" cy="369332"/>
          </a:xfrm>
          <a:prstGeom prst="rect">
            <a:avLst/>
          </a:prstGeom>
          <a:noFill/>
        </p:spPr>
        <p:txBody>
          <a:bodyPr wrap="none" rtlCol="0">
            <a:spAutoFit/>
          </a:bodyPr>
          <a:lstStyle/>
          <a:p>
            <a:r>
              <a:rPr lang="en-US" dirty="0"/>
              <a:t>North Wet</a:t>
            </a:r>
          </a:p>
        </p:txBody>
      </p:sp>
      <p:sp>
        <p:nvSpPr>
          <p:cNvPr id="7" name="TextBox 6">
            <a:extLst>
              <a:ext uri="{FF2B5EF4-FFF2-40B4-BE49-F238E27FC236}">
                <a16:creationId xmlns:a16="http://schemas.microsoft.com/office/drawing/2014/main" id="{8D711DAC-8724-2B8A-14EB-7991C05B6E5F}"/>
              </a:ext>
            </a:extLst>
          </p:cNvPr>
          <p:cNvSpPr txBox="1"/>
          <p:nvPr/>
        </p:nvSpPr>
        <p:spPr>
          <a:xfrm>
            <a:off x="3112168" y="0"/>
            <a:ext cx="1069652" cy="369332"/>
          </a:xfrm>
          <a:prstGeom prst="rect">
            <a:avLst/>
          </a:prstGeom>
          <a:noFill/>
        </p:spPr>
        <p:txBody>
          <a:bodyPr wrap="none" rtlCol="0">
            <a:spAutoFit/>
          </a:bodyPr>
          <a:lstStyle/>
          <a:p>
            <a:r>
              <a:rPr lang="en-US" dirty="0" err="1"/>
              <a:t>Trt</a:t>
            </a:r>
            <a:r>
              <a:rPr lang="en-US" dirty="0"/>
              <a:t> = 0.09</a:t>
            </a:r>
          </a:p>
        </p:txBody>
      </p:sp>
      <p:pic>
        <p:nvPicPr>
          <p:cNvPr id="9" name="Picture 8">
            <a:extLst>
              <a:ext uri="{FF2B5EF4-FFF2-40B4-BE49-F238E27FC236}">
                <a16:creationId xmlns:a16="http://schemas.microsoft.com/office/drawing/2014/main" id="{7B96D9FE-2408-6C03-CA3E-78A450C8A61F}"/>
              </a:ext>
            </a:extLst>
          </p:cNvPr>
          <p:cNvPicPr>
            <a:picLocks noChangeAspect="1"/>
          </p:cNvPicPr>
          <p:nvPr/>
        </p:nvPicPr>
        <p:blipFill>
          <a:blip r:embed="rId3"/>
          <a:stretch>
            <a:fillRect/>
          </a:stretch>
        </p:blipFill>
        <p:spPr>
          <a:xfrm>
            <a:off x="75041" y="3628189"/>
            <a:ext cx="4844716" cy="3229811"/>
          </a:xfrm>
          <a:prstGeom prst="rect">
            <a:avLst/>
          </a:prstGeom>
        </p:spPr>
      </p:pic>
      <p:sp>
        <p:nvSpPr>
          <p:cNvPr id="10" name="TextBox 9">
            <a:extLst>
              <a:ext uri="{FF2B5EF4-FFF2-40B4-BE49-F238E27FC236}">
                <a16:creationId xmlns:a16="http://schemas.microsoft.com/office/drawing/2014/main" id="{A7CD0560-57F3-BF0F-3627-678829F17D7E}"/>
              </a:ext>
            </a:extLst>
          </p:cNvPr>
          <p:cNvSpPr txBox="1"/>
          <p:nvPr/>
        </p:nvSpPr>
        <p:spPr>
          <a:xfrm>
            <a:off x="958054" y="3429000"/>
            <a:ext cx="1115562" cy="369332"/>
          </a:xfrm>
          <a:prstGeom prst="rect">
            <a:avLst/>
          </a:prstGeom>
          <a:noFill/>
        </p:spPr>
        <p:txBody>
          <a:bodyPr wrap="none" rtlCol="0">
            <a:spAutoFit/>
          </a:bodyPr>
          <a:lstStyle/>
          <a:p>
            <a:r>
              <a:rPr lang="en-US" dirty="0"/>
              <a:t>North Dry</a:t>
            </a:r>
          </a:p>
        </p:txBody>
      </p:sp>
      <p:sp>
        <p:nvSpPr>
          <p:cNvPr id="11" name="TextBox 10">
            <a:extLst>
              <a:ext uri="{FF2B5EF4-FFF2-40B4-BE49-F238E27FC236}">
                <a16:creationId xmlns:a16="http://schemas.microsoft.com/office/drawing/2014/main" id="{10A24A67-E0EB-6BFD-89D5-DCEAF062D8A6}"/>
              </a:ext>
            </a:extLst>
          </p:cNvPr>
          <p:cNvSpPr txBox="1"/>
          <p:nvPr/>
        </p:nvSpPr>
        <p:spPr>
          <a:xfrm>
            <a:off x="3242139" y="3489159"/>
            <a:ext cx="939681" cy="369332"/>
          </a:xfrm>
          <a:prstGeom prst="rect">
            <a:avLst/>
          </a:prstGeom>
          <a:noFill/>
        </p:spPr>
        <p:txBody>
          <a:bodyPr wrap="none" rtlCol="0">
            <a:spAutoFit/>
          </a:bodyPr>
          <a:lstStyle/>
          <a:p>
            <a:r>
              <a:rPr lang="en-US" dirty="0"/>
              <a:t>No sign.</a:t>
            </a:r>
          </a:p>
        </p:txBody>
      </p:sp>
      <p:pic>
        <p:nvPicPr>
          <p:cNvPr id="13" name="Picture 12">
            <a:extLst>
              <a:ext uri="{FF2B5EF4-FFF2-40B4-BE49-F238E27FC236}">
                <a16:creationId xmlns:a16="http://schemas.microsoft.com/office/drawing/2014/main" id="{AB6A2988-4327-DAC4-47CD-EED936E46856}"/>
              </a:ext>
            </a:extLst>
          </p:cNvPr>
          <p:cNvPicPr>
            <a:picLocks noChangeAspect="1"/>
          </p:cNvPicPr>
          <p:nvPr/>
        </p:nvPicPr>
        <p:blipFill>
          <a:blip r:embed="rId4"/>
          <a:stretch>
            <a:fillRect/>
          </a:stretch>
        </p:blipFill>
        <p:spPr>
          <a:xfrm>
            <a:off x="7464747" y="0"/>
            <a:ext cx="4652212" cy="3489159"/>
          </a:xfrm>
          <a:prstGeom prst="rect">
            <a:avLst/>
          </a:prstGeom>
        </p:spPr>
      </p:pic>
      <p:sp>
        <p:nvSpPr>
          <p:cNvPr id="14" name="TextBox 13">
            <a:extLst>
              <a:ext uri="{FF2B5EF4-FFF2-40B4-BE49-F238E27FC236}">
                <a16:creationId xmlns:a16="http://schemas.microsoft.com/office/drawing/2014/main" id="{4EA267CB-1D79-B370-2E9D-6027473E36CF}"/>
              </a:ext>
            </a:extLst>
          </p:cNvPr>
          <p:cNvSpPr txBox="1"/>
          <p:nvPr/>
        </p:nvSpPr>
        <p:spPr>
          <a:xfrm>
            <a:off x="8516760" y="0"/>
            <a:ext cx="1173655" cy="369332"/>
          </a:xfrm>
          <a:prstGeom prst="rect">
            <a:avLst/>
          </a:prstGeom>
          <a:noFill/>
        </p:spPr>
        <p:txBody>
          <a:bodyPr wrap="none" rtlCol="0">
            <a:spAutoFit/>
          </a:bodyPr>
          <a:lstStyle/>
          <a:p>
            <a:r>
              <a:rPr lang="en-US" dirty="0"/>
              <a:t>South Wet</a:t>
            </a:r>
          </a:p>
        </p:txBody>
      </p:sp>
      <p:sp>
        <p:nvSpPr>
          <p:cNvPr id="15" name="TextBox 14">
            <a:extLst>
              <a:ext uri="{FF2B5EF4-FFF2-40B4-BE49-F238E27FC236}">
                <a16:creationId xmlns:a16="http://schemas.microsoft.com/office/drawing/2014/main" id="{E44A5CB1-7046-F015-7D99-C65E4C65E351}"/>
              </a:ext>
            </a:extLst>
          </p:cNvPr>
          <p:cNvSpPr txBox="1"/>
          <p:nvPr/>
        </p:nvSpPr>
        <p:spPr>
          <a:xfrm>
            <a:off x="10605091" y="0"/>
            <a:ext cx="1586909" cy="369332"/>
          </a:xfrm>
          <a:prstGeom prst="rect">
            <a:avLst/>
          </a:prstGeom>
          <a:noFill/>
        </p:spPr>
        <p:txBody>
          <a:bodyPr wrap="none" rtlCol="0">
            <a:spAutoFit/>
          </a:bodyPr>
          <a:lstStyle/>
          <a:p>
            <a:r>
              <a:rPr lang="en-US" dirty="0"/>
              <a:t>Year*</a:t>
            </a:r>
            <a:r>
              <a:rPr lang="en-US" dirty="0" err="1"/>
              <a:t>Trt</a:t>
            </a:r>
            <a:r>
              <a:rPr lang="en-US" dirty="0"/>
              <a:t> = 0.01</a:t>
            </a:r>
          </a:p>
        </p:txBody>
      </p:sp>
      <p:pic>
        <p:nvPicPr>
          <p:cNvPr id="17" name="Picture 16">
            <a:extLst>
              <a:ext uri="{FF2B5EF4-FFF2-40B4-BE49-F238E27FC236}">
                <a16:creationId xmlns:a16="http://schemas.microsoft.com/office/drawing/2014/main" id="{699EA89E-7DE3-7378-605A-FE462797A864}"/>
              </a:ext>
            </a:extLst>
          </p:cNvPr>
          <p:cNvPicPr>
            <a:picLocks noChangeAspect="1"/>
          </p:cNvPicPr>
          <p:nvPr/>
        </p:nvPicPr>
        <p:blipFill>
          <a:blip r:embed="rId5"/>
          <a:stretch>
            <a:fillRect/>
          </a:stretch>
        </p:blipFill>
        <p:spPr>
          <a:xfrm>
            <a:off x="7562635" y="3442257"/>
            <a:ext cx="4554324" cy="3415743"/>
          </a:xfrm>
          <a:prstGeom prst="rect">
            <a:avLst/>
          </a:prstGeom>
        </p:spPr>
      </p:pic>
      <p:sp>
        <p:nvSpPr>
          <p:cNvPr id="18" name="TextBox 17">
            <a:extLst>
              <a:ext uri="{FF2B5EF4-FFF2-40B4-BE49-F238E27FC236}">
                <a16:creationId xmlns:a16="http://schemas.microsoft.com/office/drawing/2014/main" id="{C6AD6E47-02D2-FF3A-902A-FAD12FC8259A}"/>
              </a:ext>
            </a:extLst>
          </p:cNvPr>
          <p:cNvSpPr txBox="1"/>
          <p:nvPr/>
        </p:nvSpPr>
        <p:spPr>
          <a:xfrm>
            <a:off x="8546607" y="3613666"/>
            <a:ext cx="1113959" cy="369332"/>
          </a:xfrm>
          <a:prstGeom prst="rect">
            <a:avLst/>
          </a:prstGeom>
          <a:noFill/>
        </p:spPr>
        <p:txBody>
          <a:bodyPr wrap="none" rtlCol="0">
            <a:spAutoFit/>
          </a:bodyPr>
          <a:lstStyle/>
          <a:p>
            <a:r>
              <a:rPr lang="en-US" dirty="0"/>
              <a:t>South Dry</a:t>
            </a:r>
          </a:p>
        </p:txBody>
      </p:sp>
      <p:sp>
        <p:nvSpPr>
          <p:cNvPr id="19" name="TextBox 18">
            <a:extLst>
              <a:ext uri="{FF2B5EF4-FFF2-40B4-BE49-F238E27FC236}">
                <a16:creationId xmlns:a16="http://schemas.microsoft.com/office/drawing/2014/main" id="{6C6677F4-4C7F-004B-6653-E3B17EBA6040}"/>
              </a:ext>
            </a:extLst>
          </p:cNvPr>
          <p:cNvSpPr txBox="1"/>
          <p:nvPr/>
        </p:nvSpPr>
        <p:spPr>
          <a:xfrm>
            <a:off x="10510919" y="3489159"/>
            <a:ext cx="1703928" cy="369332"/>
          </a:xfrm>
          <a:prstGeom prst="rect">
            <a:avLst/>
          </a:prstGeom>
          <a:noFill/>
        </p:spPr>
        <p:txBody>
          <a:bodyPr wrap="none" rtlCol="0">
            <a:spAutoFit/>
          </a:bodyPr>
          <a:lstStyle/>
          <a:p>
            <a:r>
              <a:rPr lang="en-US" dirty="0"/>
              <a:t>Year*</a:t>
            </a:r>
            <a:r>
              <a:rPr lang="en-US" dirty="0" err="1"/>
              <a:t>Trt</a:t>
            </a:r>
            <a:r>
              <a:rPr lang="en-US" dirty="0"/>
              <a:t> &lt; 0.001</a:t>
            </a:r>
          </a:p>
        </p:txBody>
      </p:sp>
    </p:spTree>
    <p:extLst>
      <p:ext uri="{BB962C8B-B14F-4D97-AF65-F5344CB8AC3E}">
        <p14:creationId xmlns:p14="http://schemas.microsoft.com/office/powerpoint/2010/main" val="2838633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1801A3-562E-6698-EF23-A3AD377C5DAD}"/>
              </a:ext>
            </a:extLst>
          </p:cNvPr>
          <p:cNvPicPr>
            <a:picLocks noChangeAspect="1"/>
          </p:cNvPicPr>
          <p:nvPr/>
        </p:nvPicPr>
        <p:blipFill>
          <a:blip r:embed="rId2"/>
          <a:stretch>
            <a:fillRect/>
          </a:stretch>
        </p:blipFill>
        <p:spPr>
          <a:xfrm>
            <a:off x="208547" y="0"/>
            <a:ext cx="4636168" cy="3477126"/>
          </a:xfrm>
          <a:prstGeom prst="rect">
            <a:avLst/>
          </a:prstGeom>
        </p:spPr>
      </p:pic>
      <p:sp>
        <p:nvSpPr>
          <p:cNvPr id="4" name="TextBox 3">
            <a:extLst>
              <a:ext uri="{FF2B5EF4-FFF2-40B4-BE49-F238E27FC236}">
                <a16:creationId xmlns:a16="http://schemas.microsoft.com/office/drawing/2014/main" id="{5A50E2B2-EEEB-66EE-CCFD-6B1B1878AA67}"/>
              </a:ext>
            </a:extLst>
          </p:cNvPr>
          <p:cNvSpPr txBox="1"/>
          <p:nvPr/>
        </p:nvSpPr>
        <p:spPr>
          <a:xfrm>
            <a:off x="1042736" y="0"/>
            <a:ext cx="1175258" cy="369332"/>
          </a:xfrm>
          <a:prstGeom prst="rect">
            <a:avLst/>
          </a:prstGeom>
          <a:noFill/>
        </p:spPr>
        <p:txBody>
          <a:bodyPr wrap="none" rtlCol="0">
            <a:spAutoFit/>
          </a:bodyPr>
          <a:lstStyle/>
          <a:p>
            <a:r>
              <a:rPr lang="en-US" dirty="0"/>
              <a:t>North Wet</a:t>
            </a:r>
          </a:p>
        </p:txBody>
      </p:sp>
      <p:sp>
        <p:nvSpPr>
          <p:cNvPr id="5" name="TextBox 4">
            <a:extLst>
              <a:ext uri="{FF2B5EF4-FFF2-40B4-BE49-F238E27FC236}">
                <a16:creationId xmlns:a16="http://schemas.microsoft.com/office/drawing/2014/main" id="{0F359021-4F4E-7EE6-247E-25620C27D925}"/>
              </a:ext>
            </a:extLst>
          </p:cNvPr>
          <p:cNvSpPr txBox="1"/>
          <p:nvPr/>
        </p:nvSpPr>
        <p:spPr>
          <a:xfrm>
            <a:off x="3449053" y="0"/>
            <a:ext cx="1069652" cy="369332"/>
          </a:xfrm>
          <a:prstGeom prst="rect">
            <a:avLst/>
          </a:prstGeom>
          <a:noFill/>
        </p:spPr>
        <p:txBody>
          <a:bodyPr wrap="none" rtlCol="0">
            <a:spAutoFit/>
          </a:bodyPr>
          <a:lstStyle/>
          <a:p>
            <a:r>
              <a:rPr lang="en-US" dirty="0" err="1"/>
              <a:t>Trt</a:t>
            </a:r>
            <a:r>
              <a:rPr lang="en-US" dirty="0"/>
              <a:t> = 0.02</a:t>
            </a:r>
          </a:p>
        </p:txBody>
      </p:sp>
      <p:pic>
        <p:nvPicPr>
          <p:cNvPr id="7" name="Picture 6">
            <a:extLst>
              <a:ext uri="{FF2B5EF4-FFF2-40B4-BE49-F238E27FC236}">
                <a16:creationId xmlns:a16="http://schemas.microsoft.com/office/drawing/2014/main" id="{450B8A91-7081-F035-E557-B9B527AB5E68}"/>
              </a:ext>
            </a:extLst>
          </p:cNvPr>
          <p:cNvPicPr>
            <a:picLocks noChangeAspect="1"/>
          </p:cNvPicPr>
          <p:nvPr/>
        </p:nvPicPr>
        <p:blipFill>
          <a:blip r:embed="rId3"/>
          <a:stretch>
            <a:fillRect/>
          </a:stretch>
        </p:blipFill>
        <p:spPr>
          <a:xfrm>
            <a:off x="331716" y="3926306"/>
            <a:ext cx="4186989" cy="2791326"/>
          </a:xfrm>
          <a:prstGeom prst="rect">
            <a:avLst/>
          </a:prstGeom>
        </p:spPr>
      </p:pic>
      <p:sp>
        <p:nvSpPr>
          <p:cNvPr id="8" name="TextBox 7">
            <a:extLst>
              <a:ext uri="{FF2B5EF4-FFF2-40B4-BE49-F238E27FC236}">
                <a16:creationId xmlns:a16="http://schemas.microsoft.com/office/drawing/2014/main" id="{92BABE82-E036-1062-5AF4-FB08A88872F8}"/>
              </a:ext>
            </a:extLst>
          </p:cNvPr>
          <p:cNvSpPr txBox="1"/>
          <p:nvPr/>
        </p:nvSpPr>
        <p:spPr>
          <a:xfrm>
            <a:off x="1072584" y="3926306"/>
            <a:ext cx="1115562" cy="369332"/>
          </a:xfrm>
          <a:prstGeom prst="rect">
            <a:avLst/>
          </a:prstGeom>
          <a:noFill/>
        </p:spPr>
        <p:txBody>
          <a:bodyPr wrap="none" rtlCol="0">
            <a:spAutoFit/>
          </a:bodyPr>
          <a:lstStyle/>
          <a:p>
            <a:r>
              <a:rPr lang="en-US" dirty="0"/>
              <a:t>North Dry</a:t>
            </a:r>
          </a:p>
        </p:txBody>
      </p:sp>
      <p:sp>
        <p:nvSpPr>
          <p:cNvPr id="9" name="TextBox 8">
            <a:extLst>
              <a:ext uri="{FF2B5EF4-FFF2-40B4-BE49-F238E27FC236}">
                <a16:creationId xmlns:a16="http://schemas.microsoft.com/office/drawing/2014/main" id="{2B5E0881-5D75-FCB0-5ECA-F27BA3A968EB}"/>
              </a:ext>
            </a:extLst>
          </p:cNvPr>
          <p:cNvSpPr txBox="1"/>
          <p:nvPr/>
        </p:nvSpPr>
        <p:spPr>
          <a:xfrm>
            <a:off x="3008066" y="3926306"/>
            <a:ext cx="881973" cy="369332"/>
          </a:xfrm>
          <a:prstGeom prst="rect">
            <a:avLst/>
          </a:prstGeom>
          <a:noFill/>
        </p:spPr>
        <p:txBody>
          <a:bodyPr wrap="none" rtlCol="0">
            <a:spAutoFit/>
          </a:bodyPr>
          <a:lstStyle/>
          <a:p>
            <a:r>
              <a:rPr lang="en-US" dirty="0"/>
              <a:t>No sign</a:t>
            </a:r>
          </a:p>
        </p:txBody>
      </p:sp>
      <p:pic>
        <p:nvPicPr>
          <p:cNvPr id="11" name="Picture 10">
            <a:extLst>
              <a:ext uri="{FF2B5EF4-FFF2-40B4-BE49-F238E27FC236}">
                <a16:creationId xmlns:a16="http://schemas.microsoft.com/office/drawing/2014/main" id="{D5A108D8-DD75-B078-9602-9AF656E1B986}"/>
              </a:ext>
            </a:extLst>
          </p:cNvPr>
          <p:cNvPicPr>
            <a:picLocks noChangeAspect="1"/>
          </p:cNvPicPr>
          <p:nvPr/>
        </p:nvPicPr>
        <p:blipFill>
          <a:blip r:embed="rId4"/>
          <a:stretch>
            <a:fillRect/>
          </a:stretch>
        </p:blipFill>
        <p:spPr>
          <a:xfrm>
            <a:off x="7170821" y="0"/>
            <a:ext cx="4636168" cy="3090778"/>
          </a:xfrm>
          <a:prstGeom prst="rect">
            <a:avLst/>
          </a:prstGeom>
        </p:spPr>
      </p:pic>
      <p:sp>
        <p:nvSpPr>
          <p:cNvPr id="12" name="TextBox 11">
            <a:extLst>
              <a:ext uri="{FF2B5EF4-FFF2-40B4-BE49-F238E27FC236}">
                <a16:creationId xmlns:a16="http://schemas.microsoft.com/office/drawing/2014/main" id="{D6583E2E-4EEC-D106-EF0F-237F2C6202D9}"/>
              </a:ext>
            </a:extLst>
          </p:cNvPr>
          <p:cNvSpPr txBox="1"/>
          <p:nvPr/>
        </p:nvSpPr>
        <p:spPr>
          <a:xfrm>
            <a:off x="8315250" y="0"/>
            <a:ext cx="1173655" cy="369332"/>
          </a:xfrm>
          <a:prstGeom prst="rect">
            <a:avLst/>
          </a:prstGeom>
          <a:noFill/>
        </p:spPr>
        <p:txBody>
          <a:bodyPr wrap="none" rtlCol="0">
            <a:spAutoFit/>
          </a:bodyPr>
          <a:lstStyle/>
          <a:p>
            <a:r>
              <a:rPr lang="en-US" dirty="0"/>
              <a:t>South Wet</a:t>
            </a:r>
          </a:p>
        </p:txBody>
      </p:sp>
      <p:sp>
        <p:nvSpPr>
          <p:cNvPr id="13" name="TextBox 12">
            <a:extLst>
              <a:ext uri="{FF2B5EF4-FFF2-40B4-BE49-F238E27FC236}">
                <a16:creationId xmlns:a16="http://schemas.microsoft.com/office/drawing/2014/main" id="{93101A27-4981-7758-BF9F-396FF39FBBD7}"/>
              </a:ext>
            </a:extLst>
          </p:cNvPr>
          <p:cNvSpPr txBox="1"/>
          <p:nvPr/>
        </p:nvSpPr>
        <p:spPr>
          <a:xfrm>
            <a:off x="10679423" y="0"/>
            <a:ext cx="939681" cy="369332"/>
          </a:xfrm>
          <a:prstGeom prst="rect">
            <a:avLst/>
          </a:prstGeom>
          <a:noFill/>
        </p:spPr>
        <p:txBody>
          <a:bodyPr wrap="none" rtlCol="0">
            <a:spAutoFit/>
          </a:bodyPr>
          <a:lstStyle/>
          <a:p>
            <a:r>
              <a:rPr lang="en-US" dirty="0"/>
              <a:t>No sign.</a:t>
            </a:r>
          </a:p>
        </p:txBody>
      </p:sp>
      <p:pic>
        <p:nvPicPr>
          <p:cNvPr id="15" name="Picture 14">
            <a:extLst>
              <a:ext uri="{FF2B5EF4-FFF2-40B4-BE49-F238E27FC236}">
                <a16:creationId xmlns:a16="http://schemas.microsoft.com/office/drawing/2014/main" id="{52699D7C-D279-BEF0-11DB-DC23B4FC4364}"/>
              </a:ext>
            </a:extLst>
          </p:cNvPr>
          <p:cNvPicPr>
            <a:picLocks noChangeAspect="1"/>
          </p:cNvPicPr>
          <p:nvPr/>
        </p:nvPicPr>
        <p:blipFill>
          <a:blip r:embed="rId5"/>
          <a:stretch>
            <a:fillRect/>
          </a:stretch>
        </p:blipFill>
        <p:spPr>
          <a:xfrm>
            <a:off x="7170821" y="3166979"/>
            <a:ext cx="4636169" cy="3477127"/>
          </a:xfrm>
          <a:prstGeom prst="rect">
            <a:avLst/>
          </a:prstGeom>
        </p:spPr>
      </p:pic>
      <p:sp>
        <p:nvSpPr>
          <p:cNvPr id="16" name="TextBox 15">
            <a:extLst>
              <a:ext uri="{FF2B5EF4-FFF2-40B4-BE49-F238E27FC236}">
                <a16:creationId xmlns:a16="http://schemas.microsoft.com/office/drawing/2014/main" id="{BD8DDB4B-FC7B-2AA6-2059-E9CDC8DE43BD}"/>
              </a:ext>
            </a:extLst>
          </p:cNvPr>
          <p:cNvSpPr txBox="1"/>
          <p:nvPr/>
        </p:nvSpPr>
        <p:spPr>
          <a:xfrm>
            <a:off x="7988969" y="3107794"/>
            <a:ext cx="1113959" cy="369332"/>
          </a:xfrm>
          <a:prstGeom prst="rect">
            <a:avLst/>
          </a:prstGeom>
          <a:noFill/>
        </p:spPr>
        <p:txBody>
          <a:bodyPr wrap="none" rtlCol="0">
            <a:spAutoFit/>
          </a:bodyPr>
          <a:lstStyle/>
          <a:p>
            <a:r>
              <a:rPr lang="en-US" dirty="0"/>
              <a:t>South Dry</a:t>
            </a:r>
          </a:p>
        </p:txBody>
      </p:sp>
      <p:sp>
        <p:nvSpPr>
          <p:cNvPr id="17" name="TextBox 16">
            <a:extLst>
              <a:ext uri="{FF2B5EF4-FFF2-40B4-BE49-F238E27FC236}">
                <a16:creationId xmlns:a16="http://schemas.microsoft.com/office/drawing/2014/main" id="{5F64BEEA-E355-1783-D6B6-98A38836AE7E}"/>
              </a:ext>
            </a:extLst>
          </p:cNvPr>
          <p:cNvSpPr txBox="1"/>
          <p:nvPr/>
        </p:nvSpPr>
        <p:spPr>
          <a:xfrm>
            <a:off x="10679423" y="3166979"/>
            <a:ext cx="1069652" cy="369332"/>
          </a:xfrm>
          <a:prstGeom prst="rect">
            <a:avLst/>
          </a:prstGeom>
          <a:noFill/>
        </p:spPr>
        <p:txBody>
          <a:bodyPr wrap="none" rtlCol="0">
            <a:spAutoFit/>
          </a:bodyPr>
          <a:lstStyle/>
          <a:p>
            <a:r>
              <a:rPr lang="en-US" dirty="0" err="1"/>
              <a:t>Trt</a:t>
            </a:r>
            <a:r>
              <a:rPr lang="en-US" dirty="0"/>
              <a:t> = 0.03</a:t>
            </a:r>
          </a:p>
        </p:txBody>
      </p:sp>
    </p:spTree>
    <p:extLst>
      <p:ext uri="{BB962C8B-B14F-4D97-AF65-F5344CB8AC3E}">
        <p14:creationId xmlns:p14="http://schemas.microsoft.com/office/powerpoint/2010/main" val="3608538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2506FE-DC4D-0BA4-856C-97EF031930FB}"/>
              </a:ext>
            </a:extLst>
          </p:cNvPr>
          <p:cNvPicPr>
            <a:picLocks noChangeAspect="1"/>
          </p:cNvPicPr>
          <p:nvPr/>
        </p:nvPicPr>
        <p:blipFill>
          <a:blip r:embed="rId2"/>
          <a:stretch>
            <a:fillRect/>
          </a:stretch>
        </p:blipFill>
        <p:spPr>
          <a:xfrm>
            <a:off x="32084" y="0"/>
            <a:ext cx="4668253" cy="3501190"/>
          </a:xfrm>
          <a:prstGeom prst="rect">
            <a:avLst/>
          </a:prstGeom>
        </p:spPr>
      </p:pic>
      <p:pic>
        <p:nvPicPr>
          <p:cNvPr id="5" name="Picture 4">
            <a:extLst>
              <a:ext uri="{FF2B5EF4-FFF2-40B4-BE49-F238E27FC236}">
                <a16:creationId xmlns:a16="http://schemas.microsoft.com/office/drawing/2014/main" id="{7A8826D0-D963-2440-F972-6F665B231305}"/>
              </a:ext>
            </a:extLst>
          </p:cNvPr>
          <p:cNvPicPr>
            <a:picLocks noChangeAspect="1"/>
          </p:cNvPicPr>
          <p:nvPr/>
        </p:nvPicPr>
        <p:blipFill>
          <a:blip r:embed="rId3"/>
          <a:stretch>
            <a:fillRect/>
          </a:stretch>
        </p:blipFill>
        <p:spPr>
          <a:xfrm>
            <a:off x="32084" y="3465094"/>
            <a:ext cx="4523874" cy="3392906"/>
          </a:xfrm>
          <a:prstGeom prst="rect">
            <a:avLst/>
          </a:prstGeom>
        </p:spPr>
      </p:pic>
      <p:sp>
        <p:nvSpPr>
          <p:cNvPr id="6" name="TextBox 5">
            <a:extLst>
              <a:ext uri="{FF2B5EF4-FFF2-40B4-BE49-F238E27FC236}">
                <a16:creationId xmlns:a16="http://schemas.microsoft.com/office/drawing/2014/main" id="{B8CF9C2B-B884-AE09-1F7F-23DDC8D7D85A}"/>
              </a:ext>
            </a:extLst>
          </p:cNvPr>
          <p:cNvSpPr txBox="1"/>
          <p:nvPr/>
        </p:nvSpPr>
        <p:spPr>
          <a:xfrm>
            <a:off x="898358" y="3501190"/>
            <a:ext cx="1115562" cy="369332"/>
          </a:xfrm>
          <a:prstGeom prst="rect">
            <a:avLst/>
          </a:prstGeom>
          <a:noFill/>
        </p:spPr>
        <p:txBody>
          <a:bodyPr wrap="none" rtlCol="0">
            <a:spAutoFit/>
          </a:bodyPr>
          <a:lstStyle/>
          <a:p>
            <a:r>
              <a:rPr lang="en-US" dirty="0"/>
              <a:t>North Dry</a:t>
            </a:r>
          </a:p>
        </p:txBody>
      </p:sp>
      <p:sp>
        <p:nvSpPr>
          <p:cNvPr id="7" name="TextBox 6">
            <a:extLst>
              <a:ext uri="{FF2B5EF4-FFF2-40B4-BE49-F238E27FC236}">
                <a16:creationId xmlns:a16="http://schemas.microsoft.com/office/drawing/2014/main" id="{E24A323B-1D6E-5F01-F0F7-83F428A29A5A}"/>
              </a:ext>
            </a:extLst>
          </p:cNvPr>
          <p:cNvSpPr txBox="1"/>
          <p:nvPr/>
        </p:nvSpPr>
        <p:spPr>
          <a:xfrm>
            <a:off x="3208420" y="3513222"/>
            <a:ext cx="1069652" cy="369332"/>
          </a:xfrm>
          <a:prstGeom prst="rect">
            <a:avLst/>
          </a:prstGeom>
          <a:noFill/>
        </p:spPr>
        <p:txBody>
          <a:bodyPr wrap="none" rtlCol="0">
            <a:spAutoFit/>
          </a:bodyPr>
          <a:lstStyle/>
          <a:p>
            <a:r>
              <a:rPr lang="en-US" dirty="0" err="1"/>
              <a:t>Trt</a:t>
            </a:r>
            <a:r>
              <a:rPr lang="en-US" dirty="0"/>
              <a:t> = 0.07</a:t>
            </a:r>
          </a:p>
        </p:txBody>
      </p:sp>
      <p:sp>
        <p:nvSpPr>
          <p:cNvPr id="8" name="TextBox 7">
            <a:extLst>
              <a:ext uri="{FF2B5EF4-FFF2-40B4-BE49-F238E27FC236}">
                <a16:creationId xmlns:a16="http://schemas.microsoft.com/office/drawing/2014/main" id="{ABD04C96-21E6-3DA7-6A11-3C142426C58B}"/>
              </a:ext>
            </a:extLst>
          </p:cNvPr>
          <p:cNvSpPr txBox="1"/>
          <p:nvPr/>
        </p:nvSpPr>
        <p:spPr>
          <a:xfrm>
            <a:off x="3208420" y="108284"/>
            <a:ext cx="1069652" cy="369332"/>
          </a:xfrm>
          <a:prstGeom prst="rect">
            <a:avLst/>
          </a:prstGeom>
          <a:noFill/>
        </p:spPr>
        <p:txBody>
          <a:bodyPr wrap="none" rtlCol="0">
            <a:spAutoFit/>
          </a:bodyPr>
          <a:lstStyle/>
          <a:p>
            <a:r>
              <a:rPr lang="en-US" dirty="0" err="1"/>
              <a:t>Trt</a:t>
            </a:r>
            <a:r>
              <a:rPr lang="en-US" dirty="0"/>
              <a:t> &lt; 0.01</a:t>
            </a:r>
          </a:p>
        </p:txBody>
      </p:sp>
      <p:sp>
        <p:nvSpPr>
          <p:cNvPr id="9" name="TextBox 8">
            <a:extLst>
              <a:ext uri="{FF2B5EF4-FFF2-40B4-BE49-F238E27FC236}">
                <a16:creationId xmlns:a16="http://schemas.microsoft.com/office/drawing/2014/main" id="{F9C974E0-D081-1CCA-477E-F30C7D40E50B}"/>
              </a:ext>
            </a:extLst>
          </p:cNvPr>
          <p:cNvSpPr txBox="1"/>
          <p:nvPr/>
        </p:nvSpPr>
        <p:spPr>
          <a:xfrm>
            <a:off x="1016581" y="108284"/>
            <a:ext cx="1175258" cy="369332"/>
          </a:xfrm>
          <a:prstGeom prst="rect">
            <a:avLst/>
          </a:prstGeom>
          <a:noFill/>
        </p:spPr>
        <p:txBody>
          <a:bodyPr wrap="none" rtlCol="0">
            <a:spAutoFit/>
          </a:bodyPr>
          <a:lstStyle/>
          <a:p>
            <a:r>
              <a:rPr lang="en-US" dirty="0"/>
              <a:t>North Wet</a:t>
            </a:r>
          </a:p>
        </p:txBody>
      </p:sp>
      <p:pic>
        <p:nvPicPr>
          <p:cNvPr id="11" name="Picture 10">
            <a:extLst>
              <a:ext uri="{FF2B5EF4-FFF2-40B4-BE49-F238E27FC236}">
                <a16:creationId xmlns:a16="http://schemas.microsoft.com/office/drawing/2014/main" id="{336DCFCB-1571-F8E3-F4FD-353ABE6F950D}"/>
              </a:ext>
            </a:extLst>
          </p:cNvPr>
          <p:cNvPicPr>
            <a:picLocks noChangeAspect="1"/>
          </p:cNvPicPr>
          <p:nvPr/>
        </p:nvPicPr>
        <p:blipFill>
          <a:blip r:embed="rId4"/>
          <a:stretch>
            <a:fillRect/>
          </a:stretch>
        </p:blipFill>
        <p:spPr>
          <a:xfrm>
            <a:off x="7299158" y="0"/>
            <a:ext cx="4668253" cy="3112169"/>
          </a:xfrm>
          <a:prstGeom prst="rect">
            <a:avLst/>
          </a:prstGeom>
        </p:spPr>
      </p:pic>
      <p:pic>
        <p:nvPicPr>
          <p:cNvPr id="13" name="Picture 12">
            <a:extLst>
              <a:ext uri="{FF2B5EF4-FFF2-40B4-BE49-F238E27FC236}">
                <a16:creationId xmlns:a16="http://schemas.microsoft.com/office/drawing/2014/main" id="{AA0AC685-E77E-3925-8BB9-667EC13D89F1}"/>
              </a:ext>
            </a:extLst>
          </p:cNvPr>
          <p:cNvPicPr>
            <a:picLocks noChangeAspect="1"/>
          </p:cNvPicPr>
          <p:nvPr/>
        </p:nvPicPr>
        <p:blipFill>
          <a:blip r:embed="rId5"/>
          <a:stretch>
            <a:fillRect/>
          </a:stretch>
        </p:blipFill>
        <p:spPr>
          <a:xfrm>
            <a:off x="7523747" y="3605463"/>
            <a:ext cx="4668253" cy="3112168"/>
          </a:xfrm>
          <a:prstGeom prst="rect">
            <a:avLst/>
          </a:prstGeom>
        </p:spPr>
      </p:pic>
      <p:sp>
        <p:nvSpPr>
          <p:cNvPr id="14" name="TextBox 13">
            <a:extLst>
              <a:ext uri="{FF2B5EF4-FFF2-40B4-BE49-F238E27FC236}">
                <a16:creationId xmlns:a16="http://schemas.microsoft.com/office/drawing/2014/main" id="{93266F04-DA53-BC97-C845-8DBDE660E801}"/>
              </a:ext>
            </a:extLst>
          </p:cNvPr>
          <p:cNvSpPr txBox="1"/>
          <p:nvPr/>
        </p:nvSpPr>
        <p:spPr>
          <a:xfrm>
            <a:off x="7844590" y="108284"/>
            <a:ext cx="3709670" cy="369332"/>
          </a:xfrm>
          <a:prstGeom prst="rect">
            <a:avLst/>
          </a:prstGeom>
          <a:noFill/>
        </p:spPr>
        <p:txBody>
          <a:bodyPr wrap="none" rtlCol="0">
            <a:spAutoFit/>
          </a:bodyPr>
          <a:lstStyle/>
          <a:p>
            <a:r>
              <a:rPr lang="en-US" dirty="0"/>
              <a:t>South Wet 		No sign.</a:t>
            </a:r>
          </a:p>
        </p:txBody>
      </p:sp>
      <p:sp>
        <p:nvSpPr>
          <p:cNvPr id="15" name="TextBox 14">
            <a:extLst>
              <a:ext uri="{FF2B5EF4-FFF2-40B4-BE49-F238E27FC236}">
                <a16:creationId xmlns:a16="http://schemas.microsoft.com/office/drawing/2014/main" id="{8D1883E5-ED0F-CC0E-A1F1-A559CF6C7CBD}"/>
              </a:ext>
            </a:extLst>
          </p:cNvPr>
          <p:cNvSpPr txBox="1"/>
          <p:nvPr/>
        </p:nvSpPr>
        <p:spPr>
          <a:xfrm>
            <a:off x="8003038" y="3292824"/>
            <a:ext cx="3709670" cy="369332"/>
          </a:xfrm>
          <a:prstGeom prst="rect">
            <a:avLst/>
          </a:prstGeom>
          <a:noFill/>
        </p:spPr>
        <p:txBody>
          <a:bodyPr wrap="none" rtlCol="0">
            <a:spAutoFit/>
          </a:bodyPr>
          <a:lstStyle/>
          <a:p>
            <a:r>
              <a:rPr lang="en-US" dirty="0"/>
              <a:t>South Dry 		No sign.</a:t>
            </a:r>
          </a:p>
        </p:txBody>
      </p:sp>
    </p:spTree>
    <p:extLst>
      <p:ext uri="{BB962C8B-B14F-4D97-AF65-F5344CB8AC3E}">
        <p14:creationId xmlns:p14="http://schemas.microsoft.com/office/powerpoint/2010/main" val="2263372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60F0A41-FD69-A808-EB07-CD18B9290E9F}"/>
              </a:ext>
            </a:extLst>
          </p:cNvPr>
          <p:cNvPicPr>
            <a:picLocks noChangeAspect="1"/>
          </p:cNvPicPr>
          <p:nvPr/>
        </p:nvPicPr>
        <p:blipFill>
          <a:blip r:embed="rId3"/>
          <a:stretch>
            <a:fillRect/>
          </a:stretch>
        </p:blipFill>
        <p:spPr>
          <a:xfrm>
            <a:off x="6886802" y="3545834"/>
            <a:ext cx="4426573" cy="3319930"/>
          </a:xfrm>
          <a:prstGeom prst="rect">
            <a:avLst/>
          </a:prstGeom>
        </p:spPr>
      </p:pic>
      <p:pic>
        <p:nvPicPr>
          <p:cNvPr id="9" name="Picture 8">
            <a:extLst>
              <a:ext uri="{FF2B5EF4-FFF2-40B4-BE49-F238E27FC236}">
                <a16:creationId xmlns:a16="http://schemas.microsoft.com/office/drawing/2014/main" id="{904DC531-AEBB-FC1A-F418-E40F080FC778}"/>
              </a:ext>
            </a:extLst>
          </p:cNvPr>
          <p:cNvPicPr>
            <a:picLocks noChangeAspect="1"/>
          </p:cNvPicPr>
          <p:nvPr/>
        </p:nvPicPr>
        <p:blipFill>
          <a:blip r:embed="rId4"/>
          <a:stretch>
            <a:fillRect/>
          </a:stretch>
        </p:blipFill>
        <p:spPr>
          <a:xfrm>
            <a:off x="460222" y="3574534"/>
            <a:ext cx="4426572" cy="3319929"/>
          </a:xfrm>
          <a:prstGeom prst="rect">
            <a:avLst/>
          </a:prstGeom>
        </p:spPr>
      </p:pic>
      <p:pic>
        <p:nvPicPr>
          <p:cNvPr id="5" name="Picture 4">
            <a:extLst>
              <a:ext uri="{FF2B5EF4-FFF2-40B4-BE49-F238E27FC236}">
                <a16:creationId xmlns:a16="http://schemas.microsoft.com/office/drawing/2014/main" id="{25EBE8DA-A5E3-3F20-D55F-CAEC7C0E5D6F}"/>
              </a:ext>
            </a:extLst>
          </p:cNvPr>
          <p:cNvPicPr>
            <a:picLocks noChangeAspect="1"/>
          </p:cNvPicPr>
          <p:nvPr/>
        </p:nvPicPr>
        <p:blipFill>
          <a:blip r:embed="rId5"/>
          <a:stretch>
            <a:fillRect/>
          </a:stretch>
        </p:blipFill>
        <p:spPr>
          <a:xfrm>
            <a:off x="6625735" y="-30578"/>
            <a:ext cx="4556927" cy="3417695"/>
          </a:xfrm>
          <a:prstGeom prst="rect">
            <a:avLst/>
          </a:prstGeom>
        </p:spPr>
      </p:pic>
      <p:pic>
        <p:nvPicPr>
          <p:cNvPr id="3" name="Picture 2">
            <a:extLst>
              <a:ext uri="{FF2B5EF4-FFF2-40B4-BE49-F238E27FC236}">
                <a16:creationId xmlns:a16="http://schemas.microsoft.com/office/drawing/2014/main" id="{7A7AF1AB-6BB8-D1B3-C0DE-3814B471D55F}"/>
              </a:ext>
            </a:extLst>
          </p:cNvPr>
          <p:cNvPicPr>
            <a:picLocks noChangeAspect="1"/>
          </p:cNvPicPr>
          <p:nvPr/>
        </p:nvPicPr>
        <p:blipFill>
          <a:blip r:embed="rId6"/>
          <a:stretch>
            <a:fillRect/>
          </a:stretch>
        </p:blipFill>
        <p:spPr>
          <a:xfrm>
            <a:off x="469676" y="0"/>
            <a:ext cx="4426573" cy="3319930"/>
          </a:xfrm>
          <a:prstGeom prst="rect">
            <a:avLst/>
          </a:prstGeom>
        </p:spPr>
      </p:pic>
      <p:sp>
        <p:nvSpPr>
          <p:cNvPr id="13" name="TextBox 12">
            <a:extLst>
              <a:ext uri="{FF2B5EF4-FFF2-40B4-BE49-F238E27FC236}">
                <a16:creationId xmlns:a16="http://schemas.microsoft.com/office/drawing/2014/main" id="{D580C242-C3EC-A9DA-277C-13154E8B2C60}"/>
              </a:ext>
            </a:extLst>
          </p:cNvPr>
          <p:cNvSpPr txBox="1"/>
          <p:nvPr/>
        </p:nvSpPr>
        <p:spPr>
          <a:xfrm>
            <a:off x="1643448" y="0"/>
            <a:ext cx="1175258" cy="369332"/>
          </a:xfrm>
          <a:prstGeom prst="rect">
            <a:avLst/>
          </a:prstGeom>
          <a:noFill/>
        </p:spPr>
        <p:txBody>
          <a:bodyPr wrap="none" rtlCol="0">
            <a:spAutoFit/>
          </a:bodyPr>
          <a:lstStyle/>
          <a:p>
            <a:r>
              <a:rPr lang="en-US" dirty="0"/>
              <a:t>North Wet</a:t>
            </a:r>
          </a:p>
        </p:txBody>
      </p:sp>
      <p:sp>
        <p:nvSpPr>
          <p:cNvPr id="14" name="TextBox 13">
            <a:extLst>
              <a:ext uri="{FF2B5EF4-FFF2-40B4-BE49-F238E27FC236}">
                <a16:creationId xmlns:a16="http://schemas.microsoft.com/office/drawing/2014/main" id="{2A220FEA-ADD7-EF8E-CE1D-1DA7B81828C1}"/>
              </a:ext>
            </a:extLst>
          </p:cNvPr>
          <p:cNvSpPr txBox="1"/>
          <p:nvPr/>
        </p:nvSpPr>
        <p:spPr>
          <a:xfrm>
            <a:off x="7867467" y="0"/>
            <a:ext cx="1115562" cy="369332"/>
          </a:xfrm>
          <a:prstGeom prst="rect">
            <a:avLst/>
          </a:prstGeom>
          <a:noFill/>
        </p:spPr>
        <p:txBody>
          <a:bodyPr wrap="none" rtlCol="0">
            <a:spAutoFit/>
          </a:bodyPr>
          <a:lstStyle/>
          <a:p>
            <a:r>
              <a:rPr lang="en-US" dirty="0"/>
              <a:t>North Dry</a:t>
            </a:r>
          </a:p>
        </p:txBody>
      </p:sp>
      <p:sp>
        <p:nvSpPr>
          <p:cNvPr id="15" name="TextBox 14">
            <a:extLst>
              <a:ext uri="{FF2B5EF4-FFF2-40B4-BE49-F238E27FC236}">
                <a16:creationId xmlns:a16="http://schemas.microsoft.com/office/drawing/2014/main" id="{8334480A-DF68-C784-06E0-2EAB2E896B6A}"/>
              </a:ext>
            </a:extLst>
          </p:cNvPr>
          <p:cNvSpPr txBox="1"/>
          <p:nvPr/>
        </p:nvSpPr>
        <p:spPr>
          <a:xfrm>
            <a:off x="1507525" y="3574534"/>
            <a:ext cx="1173655" cy="369332"/>
          </a:xfrm>
          <a:prstGeom prst="rect">
            <a:avLst/>
          </a:prstGeom>
          <a:noFill/>
        </p:spPr>
        <p:txBody>
          <a:bodyPr wrap="none" rtlCol="0">
            <a:spAutoFit/>
          </a:bodyPr>
          <a:lstStyle/>
          <a:p>
            <a:r>
              <a:rPr lang="en-US" dirty="0"/>
              <a:t>South Wet</a:t>
            </a:r>
          </a:p>
        </p:txBody>
      </p:sp>
      <p:sp>
        <p:nvSpPr>
          <p:cNvPr id="16" name="TextBox 15">
            <a:extLst>
              <a:ext uri="{FF2B5EF4-FFF2-40B4-BE49-F238E27FC236}">
                <a16:creationId xmlns:a16="http://schemas.microsoft.com/office/drawing/2014/main" id="{D44682B8-5165-010C-A681-902CB3936908}"/>
              </a:ext>
            </a:extLst>
          </p:cNvPr>
          <p:cNvSpPr txBox="1"/>
          <p:nvPr/>
        </p:nvSpPr>
        <p:spPr>
          <a:xfrm>
            <a:off x="7532786" y="3574534"/>
            <a:ext cx="1113959" cy="369332"/>
          </a:xfrm>
          <a:prstGeom prst="rect">
            <a:avLst/>
          </a:prstGeom>
          <a:noFill/>
        </p:spPr>
        <p:txBody>
          <a:bodyPr wrap="none" rtlCol="0">
            <a:spAutoFit/>
          </a:bodyPr>
          <a:lstStyle/>
          <a:p>
            <a:r>
              <a:rPr lang="en-US" dirty="0"/>
              <a:t>South Dry</a:t>
            </a:r>
          </a:p>
        </p:txBody>
      </p:sp>
      <p:sp>
        <p:nvSpPr>
          <p:cNvPr id="17" name="TextBox 16">
            <a:extLst>
              <a:ext uri="{FF2B5EF4-FFF2-40B4-BE49-F238E27FC236}">
                <a16:creationId xmlns:a16="http://schemas.microsoft.com/office/drawing/2014/main" id="{EFDCEF7F-5F6B-B592-747F-A209BAAED705}"/>
              </a:ext>
            </a:extLst>
          </p:cNvPr>
          <p:cNvSpPr txBox="1"/>
          <p:nvPr/>
        </p:nvSpPr>
        <p:spPr>
          <a:xfrm>
            <a:off x="4778663" y="224826"/>
            <a:ext cx="1531317" cy="369332"/>
          </a:xfrm>
          <a:prstGeom prst="rect">
            <a:avLst/>
          </a:prstGeom>
          <a:noFill/>
        </p:spPr>
        <p:txBody>
          <a:bodyPr wrap="none" rtlCol="0">
            <a:spAutoFit/>
          </a:bodyPr>
          <a:lstStyle/>
          <a:p>
            <a:r>
              <a:rPr lang="en-US" dirty="0" err="1">
                <a:solidFill>
                  <a:srgbClr val="FF0000"/>
                </a:solidFill>
              </a:rPr>
              <a:t>TrtHis</a:t>
            </a:r>
            <a:r>
              <a:rPr lang="en-US" dirty="0">
                <a:solidFill>
                  <a:srgbClr val="FF0000"/>
                </a:solidFill>
              </a:rPr>
              <a:t> p = 0.04</a:t>
            </a:r>
          </a:p>
        </p:txBody>
      </p:sp>
      <p:sp>
        <p:nvSpPr>
          <p:cNvPr id="18" name="TextBox 17">
            <a:extLst>
              <a:ext uri="{FF2B5EF4-FFF2-40B4-BE49-F238E27FC236}">
                <a16:creationId xmlns:a16="http://schemas.microsoft.com/office/drawing/2014/main" id="{46707D5E-D9F0-B677-932B-5D03493A5172}"/>
              </a:ext>
            </a:extLst>
          </p:cNvPr>
          <p:cNvSpPr txBox="1"/>
          <p:nvPr/>
        </p:nvSpPr>
        <p:spPr>
          <a:xfrm>
            <a:off x="10361057" y="184666"/>
            <a:ext cx="1531317" cy="369332"/>
          </a:xfrm>
          <a:prstGeom prst="rect">
            <a:avLst/>
          </a:prstGeom>
          <a:noFill/>
        </p:spPr>
        <p:txBody>
          <a:bodyPr wrap="none" rtlCol="0">
            <a:spAutoFit/>
          </a:bodyPr>
          <a:lstStyle/>
          <a:p>
            <a:r>
              <a:rPr lang="en-US" dirty="0" err="1">
                <a:solidFill>
                  <a:srgbClr val="FF0000"/>
                </a:solidFill>
              </a:rPr>
              <a:t>TrtHis</a:t>
            </a:r>
            <a:r>
              <a:rPr lang="en-US" dirty="0">
                <a:solidFill>
                  <a:srgbClr val="FF0000"/>
                </a:solidFill>
              </a:rPr>
              <a:t> p = 0.03</a:t>
            </a:r>
          </a:p>
        </p:txBody>
      </p:sp>
      <p:sp>
        <p:nvSpPr>
          <p:cNvPr id="19" name="TextBox 18">
            <a:extLst>
              <a:ext uri="{FF2B5EF4-FFF2-40B4-BE49-F238E27FC236}">
                <a16:creationId xmlns:a16="http://schemas.microsoft.com/office/drawing/2014/main" id="{EE9696B8-35B5-14E1-5C28-4B1F7DE98F6D}"/>
              </a:ext>
            </a:extLst>
          </p:cNvPr>
          <p:cNvSpPr txBox="1"/>
          <p:nvPr/>
        </p:nvSpPr>
        <p:spPr>
          <a:xfrm>
            <a:off x="4641309" y="3799360"/>
            <a:ext cx="939681" cy="369332"/>
          </a:xfrm>
          <a:prstGeom prst="rect">
            <a:avLst/>
          </a:prstGeom>
          <a:noFill/>
        </p:spPr>
        <p:txBody>
          <a:bodyPr wrap="none" rtlCol="0">
            <a:spAutoFit/>
          </a:bodyPr>
          <a:lstStyle/>
          <a:p>
            <a:r>
              <a:rPr lang="en-US" dirty="0">
                <a:solidFill>
                  <a:srgbClr val="FF0000"/>
                </a:solidFill>
              </a:rPr>
              <a:t>No sign.</a:t>
            </a:r>
          </a:p>
        </p:txBody>
      </p:sp>
      <p:sp>
        <p:nvSpPr>
          <p:cNvPr id="20" name="TextBox 19">
            <a:extLst>
              <a:ext uri="{FF2B5EF4-FFF2-40B4-BE49-F238E27FC236}">
                <a16:creationId xmlns:a16="http://schemas.microsoft.com/office/drawing/2014/main" id="{0A1F4679-4EAA-E9F6-731A-CDD45EA2748F}"/>
              </a:ext>
            </a:extLst>
          </p:cNvPr>
          <p:cNvSpPr txBox="1"/>
          <p:nvPr/>
        </p:nvSpPr>
        <p:spPr>
          <a:xfrm>
            <a:off x="10223703" y="3759200"/>
            <a:ext cx="939681" cy="369332"/>
          </a:xfrm>
          <a:prstGeom prst="rect">
            <a:avLst/>
          </a:prstGeom>
          <a:noFill/>
        </p:spPr>
        <p:txBody>
          <a:bodyPr wrap="none" rtlCol="0">
            <a:spAutoFit/>
          </a:bodyPr>
          <a:lstStyle/>
          <a:p>
            <a:r>
              <a:rPr lang="en-US" dirty="0">
                <a:solidFill>
                  <a:srgbClr val="FF0000"/>
                </a:solidFill>
              </a:rPr>
              <a:t>No sign.</a:t>
            </a:r>
          </a:p>
        </p:txBody>
      </p:sp>
    </p:spTree>
    <p:extLst>
      <p:ext uri="{BB962C8B-B14F-4D97-AF65-F5344CB8AC3E}">
        <p14:creationId xmlns:p14="http://schemas.microsoft.com/office/powerpoint/2010/main" val="411081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EC59661-01A9-6885-E227-AF253B611B7C}"/>
              </a:ext>
            </a:extLst>
          </p:cNvPr>
          <p:cNvSpPr txBox="1"/>
          <p:nvPr/>
        </p:nvSpPr>
        <p:spPr>
          <a:xfrm>
            <a:off x="1832133" y="842273"/>
            <a:ext cx="734496" cy="369332"/>
          </a:xfrm>
          <a:prstGeom prst="rect">
            <a:avLst/>
          </a:prstGeom>
          <a:noFill/>
        </p:spPr>
        <p:txBody>
          <a:bodyPr wrap="none" rtlCol="0">
            <a:spAutoFit/>
          </a:bodyPr>
          <a:lstStyle/>
          <a:p>
            <a:r>
              <a:rPr lang="en-US" dirty="0"/>
              <a:t>North</a:t>
            </a:r>
          </a:p>
        </p:txBody>
      </p:sp>
      <p:sp>
        <p:nvSpPr>
          <p:cNvPr id="9" name="TextBox 8">
            <a:extLst>
              <a:ext uri="{FF2B5EF4-FFF2-40B4-BE49-F238E27FC236}">
                <a16:creationId xmlns:a16="http://schemas.microsoft.com/office/drawing/2014/main" id="{F0EE541B-758D-7A37-EA79-E8CBF332A223}"/>
              </a:ext>
            </a:extLst>
          </p:cNvPr>
          <p:cNvSpPr txBox="1"/>
          <p:nvPr/>
        </p:nvSpPr>
        <p:spPr>
          <a:xfrm>
            <a:off x="7852100" y="865856"/>
            <a:ext cx="732893" cy="369332"/>
          </a:xfrm>
          <a:prstGeom prst="rect">
            <a:avLst/>
          </a:prstGeom>
          <a:noFill/>
        </p:spPr>
        <p:txBody>
          <a:bodyPr wrap="none" rtlCol="0">
            <a:spAutoFit/>
          </a:bodyPr>
          <a:lstStyle/>
          <a:p>
            <a:r>
              <a:rPr lang="en-US" dirty="0"/>
              <a:t>South</a:t>
            </a:r>
          </a:p>
        </p:txBody>
      </p:sp>
      <p:sp>
        <p:nvSpPr>
          <p:cNvPr id="10" name="TextBox 9">
            <a:extLst>
              <a:ext uri="{FF2B5EF4-FFF2-40B4-BE49-F238E27FC236}">
                <a16:creationId xmlns:a16="http://schemas.microsoft.com/office/drawing/2014/main" id="{2C2B996C-6E0F-B6A4-5A92-17622F351F89}"/>
              </a:ext>
            </a:extLst>
          </p:cNvPr>
          <p:cNvSpPr txBox="1"/>
          <p:nvPr/>
        </p:nvSpPr>
        <p:spPr>
          <a:xfrm>
            <a:off x="3484202" y="934408"/>
            <a:ext cx="955711" cy="369332"/>
          </a:xfrm>
          <a:prstGeom prst="rect">
            <a:avLst/>
          </a:prstGeom>
          <a:noFill/>
        </p:spPr>
        <p:txBody>
          <a:bodyPr wrap="none" rtlCol="0">
            <a:spAutoFit/>
          </a:bodyPr>
          <a:lstStyle/>
          <a:p>
            <a:r>
              <a:rPr lang="en-US" dirty="0">
                <a:solidFill>
                  <a:srgbClr val="FF0000"/>
                </a:solidFill>
              </a:rPr>
              <a:t>No Sign.</a:t>
            </a:r>
          </a:p>
        </p:txBody>
      </p:sp>
      <p:sp>
        <p:nvSpPr>
          <p:cNvPr id="11" name="TextBox 10">
            <a:extLst>
              <a:ext uri="{FF2B5EF4-FFF2-40B4-BE49-F238E27FC236}">
                <a16:creationId xmlns:a16="http://schemas.microsoft.com/office/drawing/2014/main" id="{37655AEF-E709-5159-132E-39412B019FD6}"/>
              </a:ext>
            </a:extLst>
          </p:cNvPr>
          <p:cNvSpPr txBox="1"/>
          <p:nvPr/>
        </p:nvSpPr>
        <p:spPr>
          <a:xfrm>
            <a:off x="10359867" y="934408"/>
            <a:ext cx="955711" cy="369332"/>
          </a:xfrm>
          <a:prstGeom prst="rect">
            <a:avLst/>
          </a:prstGeom>
          <a:noFill/>
        </p:spPr>
        <p:txBody>
          <a:bodyPr wrap="none" rtlCol="0">
            <a:spAutoFit/>
          </a:bodyPr>
          <a:lstStyle/>
          <a:p>
            <a:r>
              <a:rPr lang="en-US" dirty="0">
                <a:solidFill>
                  <a:srgbClr val="FF0000"/>
                </a:solidFill>
              </a:rPr>
              <a:t>No Sign.</a:t>
            </a:r>
          </a:p>
        </p:txBody>
      </p:sp>
      <p:pic>
        <p:nvPicPr>
          <p:cNvPr id="13" name="Picture 12">
            <a:extLst>
              <a:ext uri="{FF2B5EF4-FFF2-40B4-BE49-F238E27FC236}">
                <a16:creationId xmlns:a16="http://schemas.microsoft.com/office/drawing/2014/main" id="{9396C886-98F6-7E4B-15B5-8CD935901135}"/>
              </a:ext>
            </a:extLst>
          </p:cNvPr>
          <p:cNvPicPr>
            <a:picLocks noChangeAspect="1"/>
          </p:cNvPicPr>
          <p:nvPr/>
        </p:nvPicPr>
        <p:blipFill>
          <a:blip r:embed="rId3"/>
          <a:stretch>
            <a:fillRect/>
          </a:stretch>
        </p:blipFill>
        <p:spPr>
          <a:xfrm>
            <a:off x="290284" y="1344385"/>
            <a:ext cx="5558972" cy="4169229"/>
          </a:xfrm>
          <a:prstGeom prst="rect">
            <a:avLst/>
          </a:prstGeom>
        </p:spPr>
      </p:pic>
      <p:pic>
        <p:nvPicPr>
          <p:cNvPr id="17" name="Picture 16">
            <a:extLst>
              <a:ext uri="{FF2B5EF4-FFF2-40B4-BE49-F238E27FC236}">
                <a16:creationId xmlns:a16="http://schemas.microsoft.com/office/drawing/2014/main" id="{DEBD1203-6F9B-1B57-D93A-BD1708D1AB6B}"/>
              </a:ext>
            </a:extLst>
          </p:cNvPr>
          <p:cNvPicPr>
            <a:picLocks noChangeAspect="1"/>
          </p:cNvPicPr>
          <p:nvPr/>
        </p:nvPicPr>
        <p:blipFill>
          <a:blip r:embed="rId4"/>
          <a:stretch>
            <a:fillRect/>
          </a:stretch>
        </p:blipFill>
        <p:spPr>
          <a:xfrm>
            <a:off x="6342746" y="1344385"/>
            <a:ext cx="5558972" cy="4169229"/>
          </a:xfrm>
          <a:prstGeom prst="rect">
            <a:avLst/>
          </a:prstGeom>
        </p:spPr>
      </p:pic>
    </p:spTree>
    <p:extLst>
      <p:ext uri="{BB962C8B-B14F-4D97-AF65-F5344CB8AC3E}">
        <p14:creationId xmlns:p14="http://schemas.microsoft.com/office/powerpoint/2010/main" val="2275020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744786-6242-3329-8824-E1C41A7E9166}"/>
              </a:ext>
            </a:extLst>
          </p:cNvPr>
          <p:cNvPicPr>
            <a:picLocks noChangeAspect="1"/>
          </p:cNvPicPr>
          <p:nvPr/>
        </p:nvPicPr>
        <p:blipFill>
          <a:blip r:embed="rId3"/>
          <a:stretch>
            <a:fillRect/>
          </a:stretch>
        </p:blipFill>
        <p:spPr>
          <a:xfrm>
            <a:off x="130629" y="1209209"/>
            <a:ext cx="5558972" cy="4169229"/>
          </a:xfrm>
          <a:prstGeom prst="rect">
            <a:avLst/>
          </a:prstGeom>
        </p:spPr>
      </p:pic>
      <p:pic>
        <p:nvPicPr>
          <p:cNvPr id="7" name="Picture 6">
            <a:extLst>
              <a:ext uri="{FF2B5EF4-FFF2-40B4-BE49-F238E27FC236}">
                <a16:creationId xmlns:a16="http://schemas.microsoft.com/office/drawing/2014/main" id="{DD412988-DA80-E330-CA84-5C942A66A90C}"/>
              </a:ext>
            </a:extLst>
          </p:cNvPr>
          <p:cNvPicPr>
            <a:picLocks noChangeAspect="1"/>
          </p:cNvPicPr>
          <p:nvPr/>
        </p:nvPicPr>
        <p:blipFill>
          <a:blip r:embed="rId4"/>
          <a:stretch>
            <a:fillRect/>
          </a:stretch>
        </p:blipFill>
        <p:spPr>
          <a:xfrm>
            <a:off x="6342744" y="1209208"/>
            <a:ext cx="5558972" cy="4169229"/>
          </a:xfrm>
          <a:prstGeom prst="rect">
            <a:avLst/>
          </a:prstGeom>
        </p:spPr>
      </p:pic>
      <p:sp>
        <p:nvSpPr>
          <p:cNvPr id="8" name="TextBox 7">
            <a:extLst>
              <a:ext uri="{FF2B5EF4-FFF2-40B4-BE49-F238E27FC236}">
                <a16:creationId xmlns:a16="http://schemas.microsoft.com/office/drawing/2014/main" id="{BEC59661-01A9-6885-E227-AF253B611B7C}"/>
              </a:ext>
            </a:extLst>
          </p:cNvPr>
          <p:cNvSpPr txBox="1"/>
          <p:nvPr/>
        </p:nvSpPr>
        <p:spPr>
          <a:xfrm>
            <a:off x="1832133" y="527483"/>
            <a:ext cx="734496" cy="369332"/>
          </a:xfrm>
          <a:prstGeom prst="rect">
            <a:avLst/>
          </a:prstGeom>
          <a:noFill/>
        </p:spPr>
        <p:txBody>
          <a:bodyPr wrap="none" rtlCol="0">
            <a:spAutoFit/>
          </a:bodyPr>
          <a:lstStyle/>
          <a:p>
            <a:r>
              <a:rPr lang="en-US" dirty="0"/>
              <a:t>North</a:t>
            </a:r>
          </a:p>
        </p:txBody>
      </p:sp>
      <p:sp>
        <p:nvSpPr>
          <p:cNvPr id="9" name="TextBox 8">
            <a:extLst>
              <a:ext uri="{FF2B5EF4-FFF2-40B4-BE49-F238E27FC236}">
                <a16:creationId xmlns:a16="http://schemas.microsoft.com/office/drawing/2014/main" id="{F0EE541B-758D-7A37-EA79-E8CBF332A223}"/>
              </a:ext>
            </a:extLst>
          </p:cNvPr>
          <p:cNvSpPr txBox="1"/>
          <p:nvPr/>
        </p:nvSpPr>
        <p:spPr>
          <a:xfrm>
            <a:off x="7852100" y="551066"/>
            <a:ext cx="732893" cy="369332"/>
          </a:xfrm>
          <a:prstGeom prst="rect">
            <a:avLst/>
          </a:prstGeom>
          <a:noFill/>
        </p:spPr>
        <p:txBody>
          <a:bodyPr wrap="none" rtlCol="0">
            <a:spAutoFit/>
          </a:bodyPr>
          <a:lstStyle/>
          <a:p>
            <a:r>
              <a:rPr lang="en-US" dirty="0"/>
              <a:t>South</a:t>
            </a:r>
          </a:p>
        </p:txBody>
      </p:sp>
      <p:sp>
        <p:nvSpPr>
          <p:cNvPr id="10" name="TextBox 9">
            <a:extLst>
              <a:ext uri="{FF2B5EF4-FFF2-40B4-BE49-F238E27FC236}">
                <a16:creationId xmlns:a16="http://schemas.microsoft.com/office/drawing/2014/main" id="{2C2B996C-6E0F-B6A4-5A92-17622F351F89}"/>
              </a:ext>
            </a:extLst>
          </p:cNvPr>
          <p:cNvSpPr txBox="1"/>
          <p:nvPr/>
        </p:nvSpPr>
        <p:spPr>
          <a:xfrm>
            <a:off x="3484202" y="619618"/>
            <a:ext cx="1648336" cy="369332"/>
          </a:xfrm>
          <a:prstGeom prst="rect">
            <a:avLst/>
          </a:prstGeom>
          <a:noFill/>
        </p:spPr>
        <p:txBody>
          <a:bodyPr wrap="none" rtlCol="0">
            <a:spAutoFit/>
          </a:bodyPr>
          <a:lstStyle/>
          <a:p>
            <a:r>
              <a:rPr lang="en-US" dirty="0" err="1">
                <a:solidFill>
                  <a:srgbClr val="FF0000"/>
                </a:solidFill>
              </a:rPr>
              <a:t>TrtHis</a:t>
            </a:r>
            <a:r>
              <a:rPr lang="en-US" dirty="0">
                <a:solidFill>
                  <a:srgbClr val="FF0000"/>
                </a:solidFill>
              </a:rPr>
              <a:t> p = 0.002</a:t>
            </a:r>
          </a:p>
        </p:txBody>
      </p:sp>
      <p:sp>
        <p:nvSpPr>
          <p:cNvPr id="11" name="TextBox 10">
            <a:extLst>
              <a:ext uri="{FF2B5EF4-FFF2-40B4-BE49-F238E27FC236}">
                <a16:creationId xmlns:a16="http://schemas.microsoft.com/office/drawing/2014/main" id="{37655AEF-E709-5159-132E-39412B019FD6}"/>
              </a:ext>
            </a:extLst>
          </p:cNvPr>
          <p:cNvSpPr txBox="1"/>
          <p:nvPr/>
        </p:nvSpPr>
        <p:spPr>
          <a:xfrm>
            <a:off x="10359867" y="619618"/>
            <a:ext cx="1531317" cy="646331"/>
          </a:xfrm>
          <a:prstGeom prst="rect">
            <a:avLst/>
          </a:prstGeom>
          <a:noFill/>
        </p:spPr>
        <p:txBody>
          <a:bodyPr wrap="none" rtlCol="0">
            <a:spAutoFit/>
          </a:bodyPr>
          <a:lstStyle/>
          <a:p>
            <a:r>
              <a:rPr lang="en-US" dirty="0" err="1">
                <a:solidFill>
                  <a:srgbClr val="FF0000"/>
                </a:solidFill>
              </a:rPr>
              <a:t>TrtHis</a:t>
            </a:r>
            <a:r>
              <a:rPr lang="en-US" dirty="0">
                <a:solidFill>
                  <a:srgbClr val="FF0000"/>
                </a:solidFill>
              </a:rPr>
              <a:t> p = 0.04</a:t>
            </a:r>
          </a:p>
          <a:p>
            <a:r>
              <a:rPr lang="en-US" dirty="0">
                <a:solidFill>
                  <a:srgbClr val="FF0000"/>
                </a:solidFill>
              </a:rPr>
              <a:t>Year p = 0.03</a:t>
            </a:r>
          </a:p>
        </p:txBody>
      </p:sp>
      <p:sp>
        <p:nvSpPr>
          <p:cNvPr id="14" name="TextBox 13">
            <a:extLst>
              <a:ext uri="{FF2B5EF4-FFF2-40B4-BE49-F238E27FC236}">
                <a16:creationId xmlns:a16="http://schemas.microsoft.com/office/drawing/2014/main" id="{8CB33968-60D6-8B85-86EA-96E47CD84BD8}"/>
              </a:ext>
            </a:extLst>
          </p:cNvPr>
          <p:cNvSpPr txBox="1"/>
          <p:nvPr/>
        </p:nvSpPr>
        <p:spPr>
          <a:xfrm>
            <a:off x="1497012" y="5363921"/>
            <a:ext cx="4182620" cy="1200329"/>
          </a:xfrm>
          <a:prstGeom prst="rect">
            <a:avLst/>
          </a:prstGeom>
          <a:noFill/>
        </p:spPr>
        <p:txBody>
          <a:bodyPr wrap="none" rtlCol="0">
            <a:spAutoFit/>
          </a:bodyPr>
          <a:lstStyle/>
          <a:p>
            <a:r>
              <a:rPr lang="en-US" dirty="0"/>
              <a:t>DD peak germinates earlier than DD pre</a:t>
            </a:r>
          </a:p>
          <a:p>
            <a:r>
              <a:rPr lang="en-US" dirty="0"/>
              <a:t>Peak DD germinates earlier than peak WW</a:t>
            </a:r>
          </a:p>
          <a:p>
            <a:r>
              <a:rPr lang="en-US" dirty="0"/>
              <a:t>Peak DW germinates later than WD, DD</a:t>
            </a:r>
          </a:p>
          <a:p>
            <a:r>
              <a:rPr lang="en-US" dirty="0"/>
              <a:t>Peak WD germinates earlier than DD</a:t>
            </a:r>
          </a:p>
        </p:txBody>
      </p:sp>
      <p:sp>
        <p:nvSpPr>
          <p:cNvPr id="15" name="TextBox 14">
            <a:extLst>
              <a:ext uri="{FF2B5EF4-FFF2-40B4-BE49-F238E27FC236}">
                <a16:creationId xmlns:a16="http://schemas.microsoft.com/office/drawing/2014/main" id="{518A8BD7-097A-CF49-B3B9-20396E7B74E9}"/>
              </a:ext>
            </a:extLst>
          </p:cNvPr>
          <p:cNvSpPr txBox="1"/>
          <p:nvPr/>
        </p:nvSpPr>
        <p:spPr>
          <a:xfrm>
            <a:off x="6559897" y="5510829"/>
            <a:ext cx="4483984" cy="923330"/>
          </a:xfrm>
          <a:prstGeom prst="rect">
            <a:avLst/>
          </a:prstGeom>
          <a:noFill/>
        </p:spPr>
        <p:txBody>
          <a:bodyPr wrap="none" rtlCol="0">
            <a:spAutoFit/>
          </a:bodyPr>
          <a:lstStyle/>
          <a:p>
            <a:r>
              <a:rPr lang="en-US" dirty="0"/>
              <a:t>Peak DD germinates earlier than DD pre</a:t>
            </a:r>
          </a:p>
          <a:p>
            <a:r>
              <a:rPr lang="en-US" dirty="0"/>
              <a:t>Peak DD germinates earlier than WW and DW</a:t>
            </a:r>
          </a:p>
          <a:p>
            <a:r>
              <a:rPr lang="en-US" dirty="0"/>
              <a:t>Peak DD germinates later than WD</a:t>
            </a:r>
          </a:p>
        </p:txBody>
      </p:sp>
    </p:spTree>
    <p:extLst>
      <p:ext uri="{BB962C8B-B14F-4D97-AF65-F5344CB8AC3E}">
        <p14:creationId xmlns:p14="http://schemas.microsoft.com/office/powerpoint/2010/main" val="4049234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3F2A8437-6DC3-4423-354B-9F9CA38E265C}"/>
              </a:ext>
            </a:extLst>
          </p:cNvPr>
          <p:cNvPicPr>
            <a:picLocks noChangeAspect="1"/>
          </p:cNvPicPr>
          <p:nvPr/>
        </p:nvPicPr>
        <p:blipFill>
          <a:blip r:embed="rId2"/>
          <a:stretch>
            <a:fillRect/>
          </a:stretch>
        </p:blipFill>
        <p:spPr>
          <a:xfrm>
            <a:off x="6294783" y="3799360"/>
            <a:ext cx="4703924" cy="3527943"/>
          </a:xfrm>
          <a:prstGeom prst="rect">
            <a:avLst/>
          </a:prstGeom>
        </p:spPr>
      </p:pic>
      <p:pic>
        <p:nvPicPr>
          <p:cNvPr id="11" name="Picture 10">
            <a:extLst>
              <a:ext uri="{FF2B5EF4-FFF2-40B4-BE49-F238E27FC236}">
                <a16:creationId xmlns:a16="http://schemas.microsoft.com/office/drawing/2014/main" id="{439D7D32-67B4-3378-7B7C-77FAF93D34C4}"/>
              </a:ext>
            </a:extLst>
          </p:cNvPr>
          <p:cNvPicPr>
            <a:picLocks noChangeAspect="1"/>
          </p:cNvPicPr>
          <p:nvPr/>
        </p:nvPicPr>
        <p:blipFill>
          <a:blip r:embed="rId3"/>
          <a:stretch>
            <a:fillRect/>
          </a:stretch>
        </p:blipFill>
        <p:spPr>
          <a:xfrm>
            <a:off x="808675" y="3572048"/>
            <a:ext cx="4319149" cy="3239362"/>
          </a:xfrm>
          <a:prstGeom prst="rect">
            <a:avLst/>
          </a:prstGeom>
        </p:spPr>
      </p:pic>
      <p:pic>
        <p:nvPicPr>
          <p:cNvPr id="7" name="Picture 6">
            <a:extLst>
              <a:ext uri="{FF2B5EF4-FFF2-40B4-BE49-F238E27FC236}">
                <a16:creationId xmlns:a16="http://schemas.microsoft.com/office/drawing/2014/main" id="{E67C7EB2-55F9-CE7A-71A2-AAE0540FD7FE}"/>
              </a:ext>
            </a:extLst>
          </p:cNvPr>
          <p:cNvPicPr>
            <a:picLocks noChangeAspect="1"/>
          </p:cNvPicPr>
          <p:nvPr/>
        </p:nvPicPr>
        <p:blipFill>
          <a:blip r:embed="rId4"/>
          <a:stretch>
            <a:fillRect/>
          </a:stretch>
        </p:blipFill>
        <p:spPr>
          <a:xfrm>
            <a:off x="6895075" y="0"/>
            <a:ext cx="4537025" cy="3402769"/>
          </a:xfrm>
          <a:prstGeom prst="rect">
            <a:avLst/>
          </a:prstGeom>
        </p:spPr>
      </p:pic>
      <p:pic>
        <p:nvPicPr>
          <p:cNvPr id="3" name="Picture 2">
            <a:extLst>
              <a:ext uri="{FF2B5EF4-FFF2-40B4-BE49-F238E27FC236}">
                <a16:creationId xmlns:a16="http://schemas.microsoft.com/office/drawing/2014/main" id="{4214D0DB-5162-287C-838D-C486A13EA0CF}"/>
              </a:ext>
            </a:extLst>
          </p:cNvPr>
          <p:cNvPicPr>
            <a:picLocks noChangeAspect="1"/>
          </p:cNvPicPr>
          <p:nvPr/>
        </p:nvPicPr>
        <p:blipFill>
          <a:blip r:embed="rId5"/>
          <a:stretch>
            <a:fillRect/>
          </a:stretch>
        </p:blipFill>
        <p:spPr>
          <a:xfrm>
            <a:off x="512654" y="46590"/>
            <a:ext cx="4703923" cy="3527943"/>
          </a:xfrm>
          <a:prstGeom prst="rect">
            <a:avLst/>
          </a:prstGeom>
        </p:spPr>
      </p:pic>
      <p:sp>
        <p:nvSpPr>
          <p:cNvPr id="13" name="TextBox 12">
            <a:extLst>
              <a:ext uri="{FF2B5EF4-FFF2-40B4-BE49-F238E27FC236}">
                <a16:creationId xmlns:a16="http://schemas.microsoft.com/office/drawing/2014/main" id="{D580C242-C3EC-A9DA-277C-13154E8B2C60}"/>
              </a:ext>
            </a:extLst>
          </p:cNvPr>
          <p:cNvSpPr txBox="1"/>
          <p:nvPr/>
        </p:nvSpPr>
        <p:spPr>
          <a:xfrm>
            <a:off x="1643448" y="0"/>
            <a:ext cx="1175258" cy="369332"/>
          </a:xfrm>
          <a:prstGeom prst="rect">
            <a:avLst/>
          </a:prstGeom>
          <a:noFill/>
        </p:spPr>
        <p:txBody>
          <a:bodyPr wrap="none" rtlCol="0">
            <a:spAutoFit/>
          </a:bodyPr>
          <a:lstStyle/>
          <a:p>
            <a:r>
              <a:rPr lang="en-US" dirty="0"/>
              <a:t>North Wet</a:t>
            </a:r>
          </a:p>
        </p:txBody>
      </p:sp>
      <p:sp>
        <p:nvSpPr>
          <p:cNvPr id="14" name="TextBox 13">
            <a:extLst>
              <a:ext uri="{FF2B5EF4-FFF2-40B4-BE49-F238E27FC236}">
                <a16:creationId xmlns:a16="http://schemas.microsoft.com/office/drawing/2014/main" id="{2A220FEA-ADD7-EF8E-CE1D-1DA7B81828C1}"/>
              </a:ext>
            </a:extLst>
          </p:cNvPr>
          <p:cNvSpPr txBox="1"/>
          <p:nvPr/>
        </p:nvSpPr>
        <p:spPr>
          <a:xfrm>
            <a:off x="7867467" y="0"/>
            <a:ext cx="1115562" cy="369332"/>
          </a:xfrm>
          <a:prstGeom prst="rect">
            <a:avLst/>
          </a:prstGeom>
          <a:noFill/>
        </p:spPr>
        <p:txBody>
          <a:bodyPr wrap="none" rtlCol="0">
            <a:spAutoFit/>
          </a:bodyPr>
          <a:lstStyle/>
          <a:p>
            <a:r>
              <a:rPr lang="en-US" dirty="0"/>
              <a:t>North Dry</a:t>
            </a:r>
          </a:p>
        </p:txBody>
      </p:sp>
      <p:sp>
        <p:nvSpPr>
          <p:cNvPr id="15" name="TextBox 14">
            <a:extLst>
              <a:ext uri="{FF2B5EF4-FFF2-40B4-BE49-F238E27FC236}">
                <a16:creationId xmlns:a16="http://schemas.microsoft.com/office/drawing/2014/main" id="{8334480A-DF68-C784-06E0-2EAB2E896B6A}"/>
              </a:ext>
            </a:extLst>
          </p:cNvPr>
          <p:cNvSpPr txBox="1"/>
          <p:nvPr/>
        </p:nvSpPr>
        <p:spPr>
          <a:xfrm>
            <a:off x="1507525" y="3574534"/>
            <a:ext cx="1173655" cy="369332"/>
          </a:xfrm>
          <a:prstGeom prst="rect">
            <a:avLst/>
          </a:prstGeom>
          <a:noFill/>
        </p:spPr>
        <p:txBody>
          <a:bodyPr wrap="none" rtlCol="0">
            <a:spAutoFit/>
          </a:bodyPr>
          <a:lstStyle/>
          <a:p>
            <a:r>
              <a:rPr lang="en-US" dirty="0"/>
              <a:t>South Wet</a:t>
            </a:r>
          </a:p>
        </p:txBody>
      </p:sp>
      <p:sp>
        <p:nvSpPr>
          <p:cNvPr id="16" name="TextBox 15">
            <a:extLst>
              <a:ext uri="{FF2B5EF4-FFF2-40B4-BE49-F238E27FC236}">
                <a16:creationId xmlns:a16="http://schemas.microsoft.com/office/drawing/2014/main" id="{D44682B8-5165-010C-A681-902CB3936908}"/>
              </a:ext>
            </a:extLst>
          </p:cNvPr>
          <p:cNvSpPr txBox="1"/>
          <p:nvPr/>
        </p:nvSpPr>
        <p:spPr>
          <a:xfrm>
            <a:off x="7532786" y="3574534"/>
            <a:ext cx="1113959" cy="369332"/>
          </a:xfrm>
          <a:prstGeom prst="rect">
            <a:avLst/>
          </a:prstGeom>
          <a:noFill/>
        </p:spPr>
        <p:txBody>
          <a:bodyPr wrap="none" rtlCol="0">
            <a:spAutoFit/>
          </a:bodyPr>
          <a:lstStyle/>
          <a:p>
            <a:r>
              <a:rPr lang="en-US" dirty="0"/>
              <a:t>South Dry</a:t>
            </a:r>
          </a:p>
        </p:txBody>
      </p:sp>
      <p:sp>
        <p:nvSpPr>
          <p:cNvPr id="17" name="TextBox 16">
            <a:extLst>
              <a:ext uri="{FF2B5EF4-FFF2-40B4-BE49-F238E27FC236}">
                <a16:creationId xmlns:a16="http://schemas.microsoft.com/office/drawing/2014/main" id="{EFDCEF7F-5F6B-B592-747F-A209BAAED705}"/>
              </a:ext>
            </a:extLst>
          </p:cNvPr>
          <p:cNvSpPr txBox="1"/>
          <p:nvPr/>
        </p:nvSpPr>
        <p:spPr>
          <a:xfrm>
            <a:off x="4035745" y="39523"/>
            <a:ext cx="881973" cy="369332"/>
          </a:xfrm>
          <a:prstGeom prst="rect">
            <a:avLst/>
          </a:prstGeom>
          <a:noFill/>
        </p:spPr>
        <p:txBody>
          <a:bodyPr wrap="none" rtlCol="0">
            <a:spAutoFit/>
          </a:bodyPr>
          <a:lstStyle/>
          <a:p>
            <a:r>
              <a:rPr lang="en-US" dirty="0">
                <a:solidFill>
                  <a:srgbClr val="FF0000"/>
                </a:solidFill>
              </a:rPr>
              <a:t>No sign</a:t>
            </a:r>
          </a:p>
        </p:txBody>
      </p:sp>
      <p:sp>
        <p:nvSpPr>
          <p:cNvPr id="18" name="TextBox 17">
            <a:extLst>
              <a:ext uri="{FF2B5EF4-FFF2-40B4-BE49-F238E27FC236}">
                <a16:creationId xmlns:a16="http://schemas.microsoft.com/office/drawing/2014/main" id="{46707D5E-D9F0-B677-932B-5D03493A5172}"/>
              </a:ext>
            </a:extLst>
          </p:cNvPr>
          <p:cNvSpPr txBox="1"/>
          <p:nvPr/>
        </p:nvSpPr>
        <p:spPr>
          <a:xfrm>
            <a:off x="10361057" y="184666"/>
            <a:ext cx="1744773" cy="369332"/>
          </a:xfrm>
          <a:prstGeom prst="rect">
            <a:avLst/>
          </a:prstGeom>
          <a:noFill/>
        </p:spPr>
        <p:txBody>
          <a:bodyPr wrap="none" rtlCol="0">
            <a:spAutoFit/>
          </a:bodyPr>
          <a:lstStyle/>
          <a:p>
            <a:r>
              <a:rPr lang="en-US" dirty="0" err="1">
                <a:solidFill>
                  <a:srgbClr val="FF0000"/>
                </a:solidFill>
              </a:rPr>
              <a:t>PrePeak</a:t>
            </a:r>
            <a:r>
              <a:rPr lang="en-US" dirty="0">
                <a:solidFill>
                  <a:srgbClr val="FF0000"/>
                </a:solidFill>
              </a:rPr>
              <a:t> p = 0.08</a:t>
            </a:r>
          </a:p>
        </p:txBody>
      </p:sp>
      <p:sp>
        <p:nvSpPr>
          <p:cNvPr id="19" name="TextBox 18">
            <a:extLst>
              <a:ext uri="{FF2B5EF4-FFF2-40B4-BE49-F238E27FC236}">
                <a16:creationId xmlns:a16="http://schemas.microsoft.com/office/drawing/2014/main" id="{EE9696B8-35B5-14E1-5C28-4B1F7DE98F6D}"/>
              </a:ext>
            </a:extLst>
          </p:cNvPr>
          <p:cNvSpPr txBox="1"/>
          <p:nvPr/>
        </p:nvSpPr>
        <p:spPr>
          <a:xfrm>
            <a:off x="4641309" y="3799360"/>
            <a:ext cx="939681" cy="369332"/>
          </a:xfrm>
          <a:prstGeom prst="rect">
            <a:avLst/>
          </a:prstGeom>
          <a:noFill/>
        </p:spPr>
        <p:txBody>
          <a:bodyPr wrap="none" rtlCol="0">
            <a:spAutoFit/>
          </a:bodyPr>
          <a:lstStyle/>
          <a:p>
            <a:r>
              <a:rPr lang="en-US" dirty="0">
                <a:solidFill>
                  <a:srgbClr val="FF0000"/>
                </a:solidFill>
              </a:rPr>
              <a:t>No sign.</a:t>
            </a:r>
          </a:p>
        </p:txBody>
      </p:sp>
      <p:sp>
        <p:nvSpPr>
          <p:cNvPr id="24" name="TextBox 23">
            <a:extLst>
              <a:ext uri="{FF2B5EF4-FFF2-40B4-BE49-F238E27FC236}">
                <a16:creationId xmlns:a16="http://schemas.microsoft.com/office/drawing/2014/main" id="{FB025262-EAC7-BBB8-22E7-017A49464AE9}"/>
              </a:ext>
            </a:extLst>
          </p:cNvPr>
          <p:cNvSpPr txBox="1"/>
          <p:nvPr/>
        </p:nvSpPr>
        <p:spPr>
          <a:xfrm>
            <a:off x="9247735" y="2908749"/>
            <a:ext cx="1744773" cy="369332"/>
          </a:xfrm>
          <a:prstGeom prst="rect">
            <a:avLst/>
          </a:prstGeom>
          <a:noFill/>
        </p:spPr>
        <p:txBody>
          <a:bodyPr wrap="none" rtlCol="0">
            <a:spAutoFit/>
          </a:bodyPr>
          <a:lstStyle/>
          <a:p>
            <a:r>
              <a:rPr lang="en-US" dirty="0" err="1">
                <a:solidFill>
                  <a:srgbClr val="FF0000"/>
                </a:solidFill>
              </a:rPr>
              <a:t>PrePeak</a:t>
            </a:r>
            <a:r>
              <a:rPr lang="en-US" dirty="0">
                <a:solidFill>
                  <a:srgbClr val="FF0000"/>
                </a:solidFill>
              </a:rPr>
              <a:t> p = 0.08</a:t>
            </a:r>
          </a:p>
        </p:txBody>
      </p:sp>
    </p:spTree>
    <p:extLst>
      <p:ext uri="{BB962C8B-B14F-4D97-AF65-F5344CB8AC3E}">
        <p14:creationId xmlns:p14="http://schemas.microsoft.com/office/powerpoint/2010/main" val="1104991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C08F280A-0BF8-34D9-79E5-131999CB8531}"/>
              </a:ext>
            </a:extLst>
          </p:cNvPr>
          <p:cNvPicPr>
            <a:picLocks noChangeAspect="1"/>
          </p:cNvPicPr>
          <p:nvPr/>
        </p:nvPicPr>
        <p:blipFill>
          <a:blip r:embed="rId2"/>
          <a:stretch>
            <a:fillRect/>
          </a:stretch>
        </p:blipFill>
        <p:spPr>
          <a:xfrm>
            <a:off x="6995099" y="71605"/>
            <a:ext cx="4778228" cy="3583671"/>
          </a:xfrm>
          <a:prstGeom prst="rect">
            <a:avLst/>
          </a:prstGeom>
        </p:spPr>
      </p:pic>
      <p:pic>
        <p:nvPicPr>
          <p:cNvPr id="9" name="Picture 8">
            <a:extLst>
              <a:ext uri="{FF2B5EF4-FFF2-40B4-BE49-F238E27FC236}">
                <a16:creationId xmlns:a16="http://schemas.microsoft.com/office/drawing/2014/main" id="{2B93A7D4-8DE9-28FB-CA04-92633B28EAFB}"/>
              </a:ext>
            </a:extLst>
          </p:cNvPr>
          <p:cNvPicPr>
            <a:picLocks noChangeAspect="1"/>
          </p:cNvPicPr>
          <p:nvPr/>
        </p:nvPicPr>
        <p:blipFill>
          <a:blip r:embed="rId3"/>
          <a:stretch>
            <a:fillRect/>
          </a:stretch>
        </p:blipFill>
        <p:spPr>
          <a:xfrm>
            <a:off x="802762" y="3366687"/>
            <a:ext cx="4636999" cy="3477749"/>
          </a:xfrm>
          <a:prstGeom prst="rect">
            <a:avLst/>
          </a:prstGeom>
        </p:spPr>
      </p:pic>
      <p:pic>
        <p:nvPicPr>
          <p:cNvPr id="6" name="Picture 5">
            <a:extLst>
              <a:ext uri="{FF2B5EF4-FFF2-40B4-BE49-F238E27FC236}">
                <a16:creationId xmlns:a16="http://schemas.microsoft.com/office/drawing/2014/main" id="{3093C45C-BF39-38EF-2E85-C617226CD250}"/>
              </a:ext>
            </a:extLst>
          </p:cNvPr>
          <p:cNvPicPr>
            <a:picLocks noChangeAspect="1"/>
          </p:cNvPicPr>
          <p:nvPr/>
        </p:nvPicPr>
        <p:blipFill>
          <a:blip r:embed="rId4"/>
          <a:stretch>
            <a:fillRect/>
          </a:stretch>
        </p:blipFill>
        <p:spPr>
          <a:xfrm>
            <a:off x="6695565" y="3366687"/>
            <a:ext cx="4636999" cy="3477749"/>
          </a:xfrm>
          <a:prstGeom prst="rect">
            <a:avLst/>
          </a:prstGeom>
        </p:spPr>
      </p:pic>
      <p:pic>
        <p:nvPicPr>
          <p:cNvPr id="4" name="Picture 3">
            <a:extLst>
              <a:ext uri="{FF2B5EF4-FFF2-40B4-BE49-F238E27FC236}">
                <a16:creationId xmlns:a16="http://schemas.microsoft.com/office/drawing/2014/main" id="{1A5C6365-0284-A6D0-8B23-CFC2053E56B2}"/>
              </a:ext>
            </a:extLst>
          </p:cNvPr>
          <p:cNvPicPr>
            <a:picLocks noChangeAspect="1"/>
          </p:cNvPicPr>
          <p:nvPr/>
        </p:nvPicPr>
        <p:blipFill>
          <a:blip r:embed="rId5"/>
          <a:stretch>
            <a:fillRect/>
          </a:stretch>
        </p:blipFill>
        <p:spPr>
          <a:xfrm>
            <a:off x="564671" y="-9136"/>
            <a:ext cx="4778226" cy="3583670"/>
          </a:xfrm>
          <a:prstGeom prst="rect">
            <a:avLst/>
          </a:prstGeom>
        </p:spPr>
      </p:pic>
      <p:sp>
        <p:nvSpPr>
          <p:cNvPr id="13" name="TextBox 12">
            <a:extLst>
              <a:ext uri="{FF2B5EF4-FFF2-40B4-BE49-F238E27FC236}">
                <a16:creationId xmlns:a16="http://schemas.microsoft.com/office/drawing/2014/main" id="{D580C242-C3EC-A9DA-277C-13154E8B2C60}"/>
              </a:ext>
            </a:extLst>
          </p:cNvPr>
          <p:cNvSpPr txBox="1"/>
          <p:nvPr/>
        </p:nvSpPr>
        <p:spPr>
          <a:xfrm>
            <a:off x="1643448" y="0"/>
            <a:ext cx="1175258" cy="369332"/>
          </a:xfrm>
          <a:prstGeom prst="rect">
            <a:avLst/>
          </a:prstGeom>
          <a:noFill/>
        </p:spPr>
        <p:txBody>
          <a:bodyPr wrap="none" rtlCol="0">
            <a:spAutoFit/>
          </a:bodyPr>
          <a:lstStyle/>
          <a:p>
            <a:r>
              <a:rPr lang="en-US" dirty="0"/>
              <a:t>North Wet</a:t>
            </a:r>
          </a:p>
        </p:txBody>
      </p:sp>
      <p:sp>
        <p:nvSpPr>
          <p:cNvPr id="14" name="TextBox 13">
            <a:extLst>
              <a:ext uri="{FF2B5EF4-FFF2-40B4-BE49-F238E27FC236}">
                <a16:creationId xmlns:a16="http://schemas.microsoft.com/office/drawing/2014/main" id="{2A220FEA-ADD7-EF8E-CE1D-1DA7B81828C1}"/>
              </a:ext>
            </a:extLst>
          </p:cNvPr>
          <p:cNvSpPr txBox="1"/>
          <p:nvPr/>
        </p:nvSpPr>
        <p:spPr>
          <a:xfrm>
            <a:off x="7867467" y="0"/>
            <a:ext cx="1115562" cy="369332"/>
          </a:xfrm>
          <a:prstGeom prst="rect">
            <a:avLst/>
          </a:prstGeom>
          <a:noFill/>
        </p:spPr>
        <p:txBody>
          <a:bodyPr wrap="none" rtlCol="0">
            <a:spAutoFit/>
          </a:bodyPr>
          <a:lstStyle/>
          <a:p>
            <a:r>
              <a:rPr lang="en-US" dirty="0"/>
              <a:t>North Dry</a:t>
            </a:r>
          </a:p>
        </p:txBody>
      </p:sp>
      <p:sp>
        <p:nvSpPr>
          <p:cNvPr id="15" name="TextBox 14">
            <a:extLst>
              <a:ext uri="{FF2B5EF4-FFF2-40B4-BE49-F238E27FC236}">
                <a16:creationId xmlns:a16="http://schemas.microsoft.com/office/drawing/2014/main" id="{8334480A-DF68-C784-06E0-2EAB2E896B6A}"/>
              </a:ext>
            </a:extLst>
          </p:cNvPr>
          <p:cNvSpPr txBox="1"/>
          <p:nvPr/>
        </p:nvSpPr>
        <p:spPr>
          <a:xfrm>
            <a:off x="1507525" y="3574534"/>
            <a:ext cx="1173655" cy="369332"/>
          </a:xfrm>
          <a:prstGeom prst="rect">
            <a:avLst/>
          </a:prstGeom>
          <a:noFill/>
        </p:spPr>
        <p:txBody>
          <a:bodyPr wrap="none" rtlCol="0">
            <a:spAutoFit/>
          </a:bodyPr>
          <a:lstStyle/>
          <a:p>
            <a:r>
              <a:rPr lang="en-US" dirty="0"/>
              <a:t>South Wet</a:t>
            </a:r>
          </a:p>
        </p:txBody>
      </p:sp>
      <p:sp>
        <p:nvSpPr>
          <p:cNvPr id="16" name="TextBox 15">
            <a:extLst>
              <a:ext uri="{FF2B5EF4-FFF2-40B4-BE49-F238E27FC236}">
                <a16:creationId xmlns:a16="http://schemas.microsoft.com/office/drawing/2014/main" id="{D44682B8-5165-010C-A681-902CB3936908}"/>
              </a:ext>
            </a:extLst>
          </p:cNvPr>
          <p:cNvSpPr txBox="1"/>
          <p:nvPr/>
        </p:nvSpPr>
        <p:spPr>
          <a:xfrm>
            <a:off x="7532786" y="3574534"/>
            <a:ext cx="1113959" cy="369332"/>
          </a:xfrm>
          <a:prstGeom prst="rect">
            <a:avLst/>
          </a:prstGeom>
          <a:noFill/>
        </p:spPr>
        <p:txBody>
          <a:bodyPr wrap="none" rtlCol="0">
            <a:spAutoFit/>
          </a:bodyPr>
          <a:lstStyle/>
          <a:p>
            <a:r>
              <a:rPr lang="en-US" dirty="0"/>
              <a:t>South Dry</a:t>
            </a:r>
          </a:p>
        </p:txBody>
      </p:sp>
      <p:sp>
        <p:nvSpPr>
          <p:cNvPr id="17" name="TextBox 16">
            <a:extLst>
              <a:ext uri="{FF2B5EF4-FFF2-40B4-BE49-F238E27FC236}">
                <a16:creationId xmlns:a16="http://schemas.microsoft.com/office/drawing/2014/main" id="{EFDCEF7F-5F6B-B592-747F-A209BAAED705}"/>
              </a:ext>
            </a:extLst>
          </p:cNvPr>
          <p:cNvSpPr txBox="1"/>
          <p:nvPr/>
        </p:nvSpPr>
        <p:spPr>
          <a:xfrm>
            <a:off x="4035745" y="39523"/>
            <a:ext cx="881973" cy="369332"/>
          </a:xfrm>
          <a:prstGeom prst="rect">
            <a:avLst/>
          </a:prstGeom>
          <a:noFill/>
        </p:spPr>
        <p:txBody>
          <a:bodyPr wrap="none" rtlCol="0">
            <a:spAutoFit/>
          </a:bodyPr>
          <a:lstStyle/>
          <a:p>
            <a:r>
              <a:rPr lang="en-US" dirty="0">
                <a:solidFill>
                  <a:srgbClr val="FF0000"/>
                </a:solidFill>
              </a:rPr>
              <a:t>No sign</a:t>
            </a:r>
          </a:p>
        </p:txBody>
      </p:sp>
      <p:sp>
        <p:nvSpPr>
          <p:cNvPr id="18" name="TextBox 17">
            <a:extLst>
              <a:ext uri="{FF2B5EF4-FFF2-40B4-BE49-F238E27FC236}">
                <a16:creationId xmlns:a16="http://schemas.microsoft.com/office/drawing/2014/main" id="{46707D5E-D9F0-B677-932B-5D03493A5172}"/>
              </a:ext>
            </a:extLst>
          </p:cNvPr>
          <p:cNvSpPr txBox="1"/>
          <p:nvPr/>
        </p:nvSpPr>
        <p:spPr>
          <a:xfrm>
            <a:off x="10361057" y="184666"/>
            <a:ext cx="1744773" cy="646331"/>
          </a:xfrm>
          <a:prstGeom prst="rect">
            <a:avLst/>
          </a:prstGeom>
          <a:noFill/>
        </p:spPr>
        <p:txBody>
          <a:bodyPr wrap="none" rtlCol="0">
            <a:spAutoFit/>
          </a:bodyPr>
          <a:lstStyle/>
          <a:p>
            <a:r>
              <a:rPr lang="en-US" dirty="0" err="1">
                <a:solidFill>
                  <a:srgbClr val="FF0000"/>
                </a:solidFill>
              </a:rPr>
              <a:t>PrePeak</a:t>
            </a:r>
            <a:r>
              <a:rPr lang="en-US" dirty="0">
                <a:solidFill>
                  <a:srgbClr val="FF0000"/>
                </a:solidFill>
              </a:rPr>
              <a:t> o = 0.09</a:t>
            </a:r>
          </a:p>
          <a:p>
            <a:r>
              <a:rPr lang="en-US" dirty="0">
                <a:solidFill>
                  <a:srgbClr val="FF0000"/>
                </a:solidFill>
              </a:rPr>
              <a:t>History p = 0.09</a:t>
            </a:r>
          </a:p>
        </p:txBody>
      </p:sp>
      <p:sp>
        <p:nvSpPr>
          <p:cNvPr id="26" name="TextBox 25">
            <a:extLst>
              <a:ext uri="{FF2B5EF4-FFF2-40B4-BE49-F238E27FC236}">
                <a16:creationId xmlns:a16="http://schemas.microsoft.com/office/drawing/2014/main" id="{174F4FE8-5465-C95F-33C6-732F43BDDF61}"/>
              </a:ext>
            </a:extLst>
          </p:cNvPr>
          <p:cNvSpPr txBox="1"/>
          <p:nvPr/>
        </p:nvSpPr>
        <p:spPr>
          <a:xfrm>
            <a:off x="4134865" y="3500996"/>
            <a:ext cx="881973" cy="369332"/>
          </a:xfrm>
          <a:prstGeom prst="rect">
            <a:avLst/>
          </a:prstGeom>
          <a:noFill/>
        </p:spPr>
        <p:txBody>
          <a:bodyPr wrap="none" rtlCol="0">
            <a:spAutoFit/>
          </a:bodyPr>
          <a:lstStyle/>
          <a:p>
            <a:r>
              <a:rPr lang="en-US" dirty="0">
                <a:solidFill>
                  <a:srgbClr val="FF0000"/>
                </a:solidFill>
              </a:rPr>
              <a:t>No sign</a:t>
            </a:r>
          </a:p>
        </p:txBody>
      </p:sp>
      <p:sp>
        <p:nvSpPr>
          <p:cNvPr id="27" name="TextBox 26">
            <a:extLst>
              <a:ext uri="{FF2B5EF4-FFF2-40B4-BE49-F238E27FC236}">
                <a16:creationId xmlns:a16="http://schemas.microsoft.com/office/drawing/2014/main" id="{D14D3F35-56E7-9EFB-63D2-07106C46798D}"/>
              </a:ext>
            </a:extLst>
          </p:cNvPr>
          <p:cNvSpPr txBox="1"/>
          <p:nvPr/>
        </p:nvSpPr>
        <p:spPr>
          <a:xfrm>
            <a:off x="10460177" y="3646139"/>
            <a:ext cx="1744773" cy="646331"/>
          </a:xfrm>
          <a:prstGeom prst="rect">
            <a:avLst/>
          </a:prstGeom>
          <a:noFill/>
        </p:spPr>
        <p:txBody>
          <a:bodyPr wrap="none" rtlCol="0">
            <a:spAutoFit/>
          </a:bodyPr>
          <a:lstStyle/>
          <a:p>
            <a:r>
              <a:rPr lang="en-US" dirty="0" err="1">
                <a:solidFill>
                  <a:srgbClr val="FF0000"/>
                </a:solidFill>
              </a:rPr>
              <a:t>PrePeak</a:t>
            </a:r>
            <a:r>
              <a:rPr lang="en-US" dirty="0">
                <a:solidFill>
                  <a:srgbClr val="FF0000"/>
                </a:solidFill>
              </a:rPr>
              <a:t> o = 0.09</a:t>
            </a:r>
          </a:p>
          <a:p>
            <a:r>
              <a:rPr lang="en-US" dirty="0">
                <a:solidFill>
                  <a:srgbClr val="FF0000"/>
                </a:solidFill>
              </a:rPr>
              <a:t>History p = 0.09</a:t>
            </a:r>
          </a:p>
        </p:txBody>
      </p:sp>
    </p:spTree>
    <p:extLst>
      <p:ext uri="{BB962C8B-B14F-4D97-AF65-F5344CB8AC3E}">
        <p14:creationId xmlns:p14="http://schemas.microsoft.com/office/powerpoint/2010/main" val="222670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E096EBB-5F44-604E-994B-380CF4FF331E}"/>
              </a:ext>
            </a:extLst>
          </p:cNvPr>
          <p:cNvPicPr>
            <a:picLocks noChangeAspect="1"/>
          </p:cNvPicPr>
          <p:nvPr/>
        </p:nvPicPr>
        <p:blipFill>
          <a:blip r:embed="rId2"/>
          <a:stretch>
            <a:fillRect/>
          </a:stretch>
        </p:blipFill>
        <p:spPr>
          <a:xfrm>
            <a:off x="6402944" y="3553248"/>
            <a:ext cx="4406336" cy="3304752"/>
          </a:xfrm>
          <a:prstGeom prst="rect">
            <a:avLst/>
          </a:prstGeom>
        </p:spPr>
      </p:pic>
      <p:pic>
        <p:nvPicPr>
          <p:cNvPr id="8" name="Picture 7">
            <a:extLst>
              <a:ext uri="{FF2B5EF4-FFF2-40B4-BE49-F238E27FC236}">
                <a16:creationId xmlns:a16="http://schemas.microsoft.com/office/drawing/2014/main" id="{4D7B7646-DB30-641C-2979-AD5459078052}"/>
              </a:ext>
            </a:extLst>
          </p:cNvPr>
          <p:cNvPicPr>
            <a:picLocks noChangeAspect="1"/>
          </p:cNvPicPr>
          <p:nvPr/>
        </p:nvPicPr>
        <p:blipFill>
          <a:blip r:embed="rId3"/>
          <a:stretch>
            <a:fillRect/>
          </a:stretch>
        </p:blipFill>
        <p:spPr>
          <a:xfrm>
            <a:off x="486345" y="3574534"/>
            <a:ext cx="4406336" cy="3304752"/>
          </a:xfrm>
          <a:prstGeom prst="rect">
            <a:avLst/>
          </a:prstGeom>
        </p:spPr>
      </p:pic>
      <p:pic>
        <p:nvPicPr>
          <p:cNvPr id="6" name="Picture 5">
            <a:extLst>
              <a:ext uri="{FF2B5EF4-FFF2-40B4-BE49-F238E27FC236}">
                <a16:creationId xmlns:a16="http://schemas.microsoft.com/office/drawing/2014/main" id="{D68444D3-CA0E-C474-BAE5-43F5B924343E}"/>
              </a:ext>
            </a:extLst>
          </p:cNvPr>
          <p:cNvPicPr>
            <a:picLocks noChangeAspect="1"/>
          </p:cNvPicPr>
          <p:nvPr/>
        </p:nvPicPr>
        <p:blipFill>
          <a:blip r:embed="rId4"/>
          <a:stretch>
            <a:fillRect/>
          </a:stretch>
        </p:blipFill>
        <p:spPr>
          <a:xfrm>
            <a:off x="6610008" y="62124"/>
            <a:ext cx="4406335" cy="3304752"/>
          </a:xfrm>
          <a:prstGeom prst="rect">
            <a:avLst/>
          </a:prstGeom>
        </p:spPr>
      </p:pic>
      <p:pic>
        <p:nvPicPr>
          <p:cNvPr id="4" name="Picture 3">
            <a:extLst>
              <a:ext uri="{FF2B5EF4-FFF2-40B4-BE49-F238E27FC236}">
                <a16:creationId xmlns:a16="http://schemas.microsoft.com/office/drawing/2014/main" id="{4DA0BB65-1C52-C17A-5B86-74FB617E401E}"/>
              </a:ext>
            </a:extLst>
          </p:cNvPr>
          <p:cNvPicPr>
            <a:picLocks noChangeAspect="1"/>
          </p:cNvPicPr>
          <p:nvPr/>
        </p:nvPicPr>
        <p:blipFill>
          <a:blip r:embed="rId5"/>
          <a:stretch>
            <a:fillRect/>
          </a:stretch>
        </p:blipFill>
        <p:spPr>
          <a:xfrm>
            <a:off x="267367" y="0"/>
            <a:ext cx="4572000" cy="3429000"/>
          </a:xfrm>
          <a:prstGeom prst="rect">
            <a:avLst/>
          </a:prstGeom>
        </p:spPr>
      </p:pic>
      <p:sp>
        <p:nvSpPr>
          <p:cNvPr id="13" name="TextBox 12">
            <a:extLst>
              <a:ext uri="{FF2B5EF4-FFF2-40B4-BE49-F238E27FC236}">
                <a16:creationId xmlns:a16="http://schemas.microsoft.com/office/drawing/2014/main" id="{D580C242-C3EC-A9DA-277C-13154E8B2C60}"/>
              </a:ext>
            </a:extLst>
          </p:cNvPr>
          <p:cNvSpPr txBox="1"/>
          <p:nvPr/>
        </p:nvSpPr>
        <p:spPr>
          <a:xfrm>
            <a:off x="1643448" y="0"/>
            <a:ext cx="1175258" cy="369332"/>
          </a:xfrm>
          <a:prstGeom prst="rect">
            <a:avLst/>
          </a:prstGeom>
          <a:noFill/>
        </p:spPr>
        <p:txBody>
          <a:bodyPr wrap="none" rtlCol="0">
            <a:spAutoFit/>
          </a:bodyPr>
          <a:lstStyle/>
          <a:p>
            <a:r>
              <a:rPr lang="en-US" dirty="0"/>
              <a:t>North Wet</a:t>
            </a:r>
          </a:p>
        </p:txBody>
      </p:sp>
      <p:sp>
        <p:nvSpPr>
          <p:cNvPr id="14" name="TextBox 13">
            <a:extLst>
              <a:ext uri="{FF2B5EF4-FFF2-40B4-BE49-F238E27FC236}">
                <a16:creationId xmlns:a16="http://schemas.microsoft.com/office/drawing/2014/main" id="{2A220FEA-ADD7-EF8E-CE1D-1DA7B81828C1}"/>
              </a:ext>
            </a:extLst>
          </p:cNvPr>
          <p:cNvSpPr txBox="1"/>
          <p:nvPr/>
        </p:nvSpPr>
        <p:spPr>
          <a:xfrm>
            <a:off x="7867467" y="0"/>
            <a:ext cx="1115562" cy="369332"/>
          </a:xfrm>
          <a:prstGeom prst="rect">
            <a:avLst/>
          </a:prstGeom>
          <a:noFill/>
        </p:spPr>
        <p:txBody>
          <a:bodyPr wrap="none" rtlCol="0">
            <a:spAutoFit/>
          </a:bodyPr>
          <a:lstStyle/>
          <a:p>
            <a:r>
              <a:rPr lang="en-US" dirty="0"/>
              <a:t>North Dry</a:t>
            </a:r>
          </a:p>
        </p:txBody>
      </p:sp>
      <p:sp>
        <p:nvSpPr>
          <p:cNvPr id="15" name="TextBox 14">
            <a:extLst>
              <a:ext uri="{FF2B5EF4-FFF2-40B4-BE49-F238E27FC236}">
                <a16:creationId xmlns:a16="http://schemas.microsoft.com/office/drawing/2014/main" id="{8334480A-DF68-C784-06E0-2EAB2E896B6A}"/>
              </a:ext>
            </a:extLst>
          </p:cNvPr>
          <p:cNvSpPr txBox="1"/>
          <p:nvPr/>
        </p:nvSpPr>
        <p:spPr>
          <a:xfrm>
            <a:off x="1507525" y="3574534"/>
            <a:ext cx="1173655" cy="369332"/>
          </a:xfrm>
          <a:prstGeom prst="rect">
            <a:avLst/>
          </a:prstGeom>
          <a:noFill/>
        </p:spPr>
        <p:txBody>
          <a:bodyPr wrap="none" rtlCol="0">
            <a:spAutoFit/>
          </a:bodyPr>
          <a:lstStyle/>
          <a:p>
            <a:r>
              <a:rPr lang="en-US" dirty="0"/>
              <a:t>South Wet</a:t>
            </a:r>
          </a:p>
        </p:txBody>
      </p:sp>
      <p:sp>
        <p:nvSpPr>
          <p:cNvPr id="16" name="TextBox 15">
            <a:extLst>
              <a:ext uri="{FF2B5EF4-FFF2-40B4-BE49-F238E27FC236}">
                <a16:creationId xmlns:a16="http://schemas.microsoft.com/office/drawing/2014/main" id="{D44682B8-5165-010C-A681-902CB3936908}"/>
              </a:ext>
            </a:extLst>
          </p:cNvPr>
          <p:cNvSpPr txBox="1"/>
          <p:nvPr/>
        </p:nvSpPr>
        <p:spPr>
          <a:xfrm>
            <a:off x="7532786" y="3574534"/>
            <a:ext cx="1113959" cy="369332"/>
          </a:xfrm>
          <a:prstGeom prst="rect">
            <a:avLst/>
          </a:prstGeom>
          <a:noFill/>
        </p:spPr>
        <p:txBody>
          <a:bodyPr wrap="none" rtlCol="0">
            <a:spAutoFit/>
          </a:bodyPr>
          <a:lstStyle/>
          <a:p>
            <a:r>
              <a:rPr lang="en-US" dirty="0"/>
              <a:t>South Dry</a:t>
            </a:r>
          </a:p>
        </p:txBody>
      </p:sp>
      <p:sp>
        <p:nvSpPr>
          <p:cNvPr id="17" name="TextBox 16">
            <a:extLst>
              <a:ext uri="{FF2B5EF4-FFF2-40B4-BE49-F238E27FC236}">
                <a16:creationId xmlns:a16="http://schemas.microsoft.com/office/drawing/2014/main" id="{EFDCEF7F-5F6B-B592-747F-A209BAAED705}"/>
              </a:ext>
            </a:extLst>
          </p:cNvPr>
          <p:cNvSpPr txBox="1"/>
          <p:nvPr/>
        </p:nvSpPr>
        <p:spPr>
          <a:xfrm>
            <a:off x="4035745" y="39523"/>
            <a:ext cx="1945533" cy="369332"/>
          </a:xfrm>
          <a:prstGeom prst="rect">
            <a:avLst/>
          </a:prstGeom>
          <a:noFill/>
        </p:spPr>
        <p:txBody>
          <a:bodyPr wrap="none" rtlCol="0">
            <a:spAutoFit/>
          </a:bodyPr>
          <a:lstStyle/>
          <a:p>
            <a:r>
              <a:rPr lang="en-US" dirty="0" err="1">
                <a:solidFill>
                  <a:srgbClr val="FF0000"/>
                </a:solidFill>
              </a:rPr>
              <a:t>Yr</a:t>
            </a:r>
            <a:r>
              <a:rPr lang="en-US" dirty="0">
                <a:solidFill>
                  <a:srgbClr val="FF0000"/>
                </a:solidFill>
              </a:rPr>
              <a:t>*</a:t>
            </a:r>
            <a:r>
              <a:rPr lang="en-US" dirty="0" err="1">
                <a:solidFill>
                  <a:srgbClr val="FF0000"/>
                </a:solidFill>
              </a:rPr>
              <a:t>TrtHis</a:t>
            </a:r>
            <a:r>
              <a:rPr lang="en-US" dirty="0">
                <a:solidFill>
                  <a:srgbClr val="FF0000"/>
                </a:solidFill>
              </a:rPr>
              <a:t> p = 0.095</a:t>
            </a:r>
          </a:p>
        </p:txBody>
      </p:sp>
      <p:sp>
        <p:nvSpPr>
          <p:cNvPr id="18" name="TextBox 17">
            <a:extLst>
              <a:ext uri="{FF2B5EF4-FFF2-40B4-BE49-F238E27FC236}">
                <a16:creationId xmlns:a16="http://schemas.microsoft.com/office/drawing/2014/main" id="{46707D5E-D9F0-B677-932B-5D03493A5172}"/>
              </a:ext>
            </a:extLst>
          </p:cNvPr>
          <p:cNvSpPr txBox="1"/>
          <p:nvPr/>
        </p:nvSpPr>
        <p:spPr>
          <a:xfrm>
            <a:off x="10361057" y="184666"/>
            <a:ext cx="1648336" cy="369332"/>
          </a:xfrm>
          <a:prstGeom prst="rect">
            <a:avLst/>
          </a:prstGeom>
          <a:noFill/>
        </p:spPr>
        <p:txBody>
          <a:bodyPr wrap="none" rtlCol="0">
            <a:spAutoFit/>
          </a:bodyPr>
          <a:lstStyle/>
          <a:p>
            <a:r>
              <a:rPr lang="en-US" dirty="0" err="1">
                <a:solidFill>
                  <a:srgbClr val="FF0000"/>
                </a:solidFill>
              </a:rPr>
              <a:t>TrtHis</a:t>
            </a:r>
            <a:r>
              <a:rPr lang="en-US" dirty="0">
                <a:solidFill>
                  <a:srgbClr val="FF0000"/>
                </a:solidFill>
              </a:rPr>
              <a:t> p = 0.065</a:t>
            </a:r>
          </a:p>
        </p:txBody>
      </p:sp>
      <p:sp>
        <p:nvSpPr>
          <p:cNvPr id="19" name="TextBox 18">
            <a:extLst>
              <a:ext uri="{FF2B5EF4-FFF2-40B4-BE49-F238E27FC236}">
                <a16:creationId xmlns:a16="http://schemas.microsoft.com/office/drawing/2014/main" id="{EE9696B8-35B5-14E1-5C28-4B1F7DE98F6D}"/>
              </a:ext>
            </a:extLst>
          </p:cNvPr>
          <p:cNvSpPr txBox="1"/>
          <p:nvPr/>
        </p:nvSpPr>
        <p:spPr>
          <a:xfrm>
            <a:off x="4641309" y="3799360"/>
            <a:ext cx="939681" cy="369332"/>
          </a:xfrm>
          <a:prstGeom prst="rect">
            <a:avLst/>
          </a:prstGeom>
          <a:noFill/>
        </p:spPr>
        <p:txBody>
          <a:bodyPr wrap="none" rtlCol="0">
            <a:spAutoFit/>
          </a:bodyPr>
          <a:lstStyle/>
          <a:p>
            <a:r>
              <a:rPr lang="en-US" dirty="0">
                <a:solidFill>
                  <a:srgbClr val="FF0000"/>
                </a:solidFill>
              </a:rPr>
              <a:t>No sign.</a:t>
            </a:r>
          </a:p>
        </p:txBody>
      </p:sp>
      <p:sp>
        <p:nvSpPr>
          <p:cNvPr id="20" name="TextBox 19">
            <a:extLst>
              <a:ext uri="{FF2B5EF4-FFF2-40B4-BE49-F238E27FC236}">
                <a16:creationId xmlns:a16="http://schemas.microsoft.com/office/drawing/2014/main" id="{0A1F4679-4EAA-E9F6-731A-CDD45EA2748F}"/>
              </a:ext>
            </a:extLst>
          </p:cNvPr>
          <p:cNvSpPr txBox="1"/>
          <p:nvPr/>
        </p:nvSpPr>
        <p:spPr>
          <a:xfrm>
            <a:off x="10223703" y="3759200"/>
            <a:ext cx="939681" cy="369332"/>
          </a:xfrm>
          <a:prstGeom prst="rect">
            <a:avLst/>
          </a:prstGeom>
          <a:noFill/>
        </p:spPr>
        <p:txBody>
          <a:bodyPr wrap="none" rtlCol="0">
            <a:spAutoFit/>
          </a:bodyPr>
          <a:lstStyle/>
          <a:p>
            <a:r>
              <a:rPr lang="en-US" dirty="0">
                <a:solidFill>
                  <a:srgbClr val="FF0000"/>
                </a:solidFill>
              </a:rPr>
              <a:t>No sign.</a:t>
            </a:r>
          </a:p>
        </p:txBody>
      </p:sp>
      <p:sp>
        <p:nvSpPr>
          <p:cNvPr id="12" name="TextBox 11">
            <a:extLst>
              <a:ext uri="{FF2B5EF4-FFF2-40B4-BE49-F238E27FC236}">
                <a16:creationId xmlns:a16="http://schemas.microsoft.com/office/drawing/2014/main" id="{01E0C1FB-1BD3-92F0-70DC-8793A1C3D153}"/>
              </a:ext>
            </a:extLst>
          </p:cNvPr>
          <p:cNvSpPr txBox="1"/>
          <p:nvPr/>
        </p:nvSpPr>
        <p:spPr>
          <a:xfrm>
            <a:off x="-3550986" y="2629918"/>
            <a:ext cx="3818353" cy="923330"/>
          </a:xfrm>
          <a:prstGeom prst="rect">
            <a:avLst/>
          </a:prstGeom>
          <a:noFill/>
        </p:spPr>
        <p:txBody>
          <a:bodyPr wrap="none" rtlCol="0">
            <a:spAutoFit/>
          </a:bodyPr>
          <a:lstStyle/>
          <a:p>
            <a:r>
              <a:rPr lang="en-US" dirty="0"/>
              <a:t>DW has more flowers in pre</a:t>
            </a:r>
          </a:p>
          <a:p>
            <a:r>
              <a:rPr lang="en-US" dirty="0"/>
              <a:t>WW has more flowers than DD in peak</a:t>
            </a:r>
          </a:p>
          <a:p>
            <a:r>
              <a:rPr lang="en-US" dirty="0"/>
              <a:t>Peak DD more than pre DD</a:t>
            </a:r>
          </a:p>
        </p:txBody>
      </p:sp>
      <p:sp>
        <p:nvSpPr>
          <p:cNvPr id="21" name="TextBox 20">
            <a:extLst>
              <a:ext uri="{FF2B5EF4-FFF2-40B4-BE49-F238E27FC236}">
                <a16:creationId xmlns:a16="http://schemas.microsoft.com/office/drawing/2014/main" id="{9613FA19-4982-8C60-8AD1-1355CFB07B41}"/>
              </a:ext>
            </a:extLst>
          </p:cNvPr>
          <p:cNvSpPr txBox="1"/>
          <p:nvPr/>
        </p:nvSpPr>
        <p:spPr>
          <a:xfrm>
            <a:off x="11185225" y="949878"/>
            <a:ext cx="3364447" cy="923330"/>
          </a:xfrm>
          <a:prstGeom prst="rect">
            <a:avLst/>
          </a:prstGeom>
          <a:noFill/>
        </p:spPr>
        <p:txBody>
          <a:bodyPr wrap="none" rtlCol="0">
            <a:spAutoFit/>
          </a:bodyPr>
          <a:lstStyle/>
          <a:p>
            <a:r>
              <a:rPr lang="en-US" dirty="0"/>
              <a:t>Peak DD has the most flowers</a:t>
            </a:r>
          </a:p>
          <a:p>
            <a:r>
              <a:rPr lang="en-US" dirty="0"/>
              <a:t>Peak DD more than pre DD</a:t>
            </a:r>
          </a:p>
          <a:p>
            <a:r>
              <a:rPr lang="en-US" dirty="0"/>
              <a:t>And peak DD more than all others</a:t>
            </a:r>
          </a:p>
        </p:txBody>
      </p:sp>
    </p:spTree>
    <p:extLst>
      <p:ext uri="{BB962C8B-B14F-4D97-AF65-F5344CB8AC3E}">
        <p14:creationId xmlns:p14="http://schemas.microsoft.com/office/powerpoint/2010/main" val="2122426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8997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5B3E905-33A2-6244-2E14-8634B06E8403}"/>
              </a:ext>
            </a:extLst>
          </p:cNvPr>
          <p:cNvPicPr>
            <a:picLocks noChangeAspect="1"/>
          </p:cNvPicPr>
          <p:nvPr/>
        </p:nvPicPr>
        <p:blipFill>
          <a:blip r:embed="rId2"/>
          <a:stretch>
            <a:fillRect/>
          </a:stretch>
        </p:blipFill>
        <p:spPr>
          <a:xfrm>
            <a:off x="338634" y="1311442"/>
            <a:ext cx="5742347" cy="4306760"/>
          </a:xfrm>
          <a:prstGeom prst="rect">
            <a:avLst/>
          </a:prstGeom>
        </p:spPr>
      </p:pic>
      <p:sp>
        <p:nvSpPr>
          <p:cNvPr id="5" name="TextBox 4">
            <a:extLst>
              <a:ext uri="{FF2B5EF4-FFF2-40B4-BE49-F238E27FC236}">
                <a16:creationId xmlns:a16="http://schemas.microsoft.com/office/drawing/2014/main" id="{8CEB597C-608E-F096-7CE0-2BB9FDABA2D6}"/>
              </a:ext>
            </a:extLst>
          </p:cNvPr>
          <p:cNvSpPr txBox="1"/>
          <p:nvPr/>
        </p:nvSpPr>
        <p:spPr>
          <a:xfrm>
            <a:off x="3988390" y="1311442"/>
            <a:ext cx="734496" cy="369332"/>
          </a:xfrm>
          <a:prstGeom prst="rect">
            <a:avLst/>
          </a:prstGeom>
          <a:noFill/>
        </p:spPr>
        <p:txBody>
          <a:bodyPr wrap="none" rtlCol="0">
            <a:spAutoFit/>
          </a:bodyPr>
          <a:lstStyle/>
          <a:p>
            <a:r>
              <a:rPr lang="en-US" dirty="0"/>
              <a:t>North</a:t>
            </a:r>
          </a:p>
        </p:txBody>
      </p:sp>
      <p:pic>
        <p:nvPicPr>
          <p:cNvPr id="7" name="Picture 6">
            <a:extLst>
              <a:ext uri="{FF2B5EF4-FFF2-40B4-BE49-F238E27FC236}">
                <a16:creationId xmlns:a16="http://schemas.microsoft.com/office/drawing/2014/main" id="{F1E393DD-7302-FF54-5A03-06C735012F72}"/>
              </a:ext>
            </a:extLst>
          </p:cNvPr>
          <p:cNvPicPr>
            <a:picLocks noChangeAspect="1"/>
          </p:cNvPicPr>
          <p:nvPr/>
        </p:nvPicPr>
        <p:blipFill>
          <a:blip r:embed="rId3"/>
          <a:stretch>
            <a:fillRect/>
          </a:stretch>
        </p:blipFill>
        <p:spPr>
          <a:xfrm>
            <a:off x="6400799" y="1311442"/>
            <a:ext cx="5646821" cy="4235116"/>
          </a:xfrm>
          <a:prstGeom prst="rect">
            <a:avLst/>
          </a:prstGeom>
        </p:spPr>
      </p:pic>
      <p:sp>
        <p:nvSpPr>
          <p:cNvPr id="8" name="TextBox 7">
            <a:extLst>
              <a:ext uri="{FF2B5EF4-FFF2-40B4-BE49-F238E27FC236}">
                <a16:creationId xmlns:a16="http://schemas.microsoft.com/office/drawing/2014/main" id="{6E4CF8B1-DD64-BE1C-76FB-26C303DDE321}"/>
              </a:ext>
            </a:extLst>
          </p:cNvPr>
          <p:cNvSpPr txBox="1"/>
          <p:nvPr/>
        </p:nvSpPr>
        <p:spPr>
          <a:xfrm>
            <a:off x="11007406" y="1311442"/>
            <a:ext cx="732893" cy="369332"/>
          </a:xfrm>
          <a:prstGeom prst="rect">
            <a:avLst/>
          </a:prstGeom>
          <a:noFill/>
        </p:spPr>
        <p:txBody>
          <a:bodyPr wrap="none" rtlCol="0">
            <a:spAutoFit/>
          </a:bodyPr>
          <a:lstStyle/>
          <a:p>
            <a:r>
              <a:rPr lang="en-US" dirty="0"/>
              <a:t>South</a:t>
            </a:r>
          </a:p>
        </p:txBody>
      </p:sp>
      <p:sp>
        <p:nvSpPr>
          <p:cNvPr id="9" name="TextBox 8">
            <a:extLst>
              <a:ext uri="{FF2B5EF4-FFF2-40B4-BE49-F238E27FC236}">
                <a16:creationId xmlns:a16="http://schemas.microsoft.com/office/drawing/2014/main" id="{8363F43A-AFE5-60B3-0E73-A598A85FD4CF}"/>
              </a:ext>
            </a:extLst>
          </p:cNvPr>
          <p:cNvSpPr txBox="1"/>
          <p:nvPr/>
        </p:nvSpPr>
        <p:spPr>
          <a:xfrm>
            <a:off x="10726816" y="1680774"/>
            <a:ext cx="1216487" cy="646331"/>
          </a:xfrm>
          <a:prstGeom prst="rect">
            <a:avLst/>
          </a:prstGeom>
          <a:noFill/>
        </p:spPr>
        <p:txBody>
          <a:bodyPr wrap="none" rtlCol="0">
            <a:spAutoFit/>
          </a:bodyPr>
          <a:lstStyle/>
          <a:p>
            <a:r>
              <a:rPr lang="en-US" dirty="0" err="1"/>
              <a:t>Trt</a:t>
            </a:r>
            <a:r>
              <a:rPr lang="en-US" dirty="0"/>
              <a:t> = 0 .08</a:t>
            </a:r>
          </a:p>
          <a:p>
            <a:r>
              <a:rPr lang="en-US" dirty="0"/>
              <a:t>Year = 0.06</a:t>
            </a:r>
          </a:p>
        </p:txBody>
      </p:sp>
      <p:sp>
        <p:nvSpPr>
          <p:cNvPr id="10" name="TextBox 9">
            <a:extLst>
              <a:ext uri="{FF2B5EF4-FFF2-40B4-BE49-F238E27FC236}">
                <a16:creationId xmlns:a16="http://schemas.microsoft.com/office/drawing/2014/main" id="{9F634D09-7774-1284-F3B3-A4F491C15984}"/>
              </a:ext>
            </a:extLst>
          </p:cNvPr>
          <p:cNvSpPr txBox="1"/>
          <p:nvPr/>
        </p:nvSpPr>
        <p:spPr>
          <a:xfrm>
            <a:off x="3988390" y="1496108"/>
            <a:ext cx="1186672" cy="369332"/>
          </a:xfrm>
          <a:prstGeom prst="rect">
            <a:avLst/>
          </a:prstGeom>
          <a:noFill/>
        </p:spPr>
        <p:txBody>
          <a:bodyPr wrap="none" rtlCol="0">
            <a:spAutoFit/>
          </a:bodyPr>
          <a:lstStyle/>
          <a:p>
            <a:r>
              <a:rPr lang="en-US" dirty="0" err="1"/>
              <a:t>Trt</a:t>
            </a:r>
            <a:r>
              <a:rPr lang="en-US" dirty="0"/>
              <a:t> &lt; 0.001</a:t>
            </a:r>
          </a:p>
        </p:txBody>
      </p:sp>
    </p:spTree>
    <p:extLst>
      <p:ext uri="{BB962C8B-B14F-4D97-AF65-F5344CB8AC3E}">
        <p14:creationId xmlns:p14="http://schemas.microsoft.com/office/powerpoint/2010/main" val="2216852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13009</TotalTime>
  <Words>942</Words>
  <Application>Microsoft Macintosh PowerPoint</Application>
  <PresentationFormat>Widescreen</PresentationFormat>
  <Paragraphs>130</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branchha@student.ubc.ca</dc:creator>
  <cp:lastModifiedBy>branchha@student.ubc.ca</cp:lastModifiedBy>
  <cp:revision>26</cp:revision>
  <dcterms:created xsi:type="dcterms:W3CDTF">2023-01-19T23:02:11Z</dcterms:created>
  <dcterms:modified xsi:type="dcterms:W3CDTF">2023-02-24T02:14:02Z</dcterms:modified>
</cp:coreProperties>
</file>