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36"/>
  </p:notesMasterIdLst>
  <p:handoutMasterIdLst>
    <p:handoutMasterId r:id="rId37"/>
  </p:handoutMasterIdLst>
  <p:sldIdLst>
    <p:sldId id="257" r:id="rId3"/>
    <p:sldId id="258" r:id="rId4"/>
    <p:sldId id="289" r:id="rId5"/>
    <p:sldId id="259" r:id="rId6"/>
    <p:sldId id="260" r:id="rId7"/>
    <p:sldId id="261" r:id="rId8"/>
    <p:sldId id="262" r:id="rId9"/>
    <p:sldId id="285" r:id="rId10"/>
    <p:sldId id="263" r:id="rId11"/>
    <p:sldId id="264" r:id="rId12"/>
    <p:sldId id="266" r:id="rId13"/>
    <p:sldId id="277" r:id="rId14"/>
    <p:sldId id="267" r:id="rId15"/>
    <p:sldId id="265" r:id="rId16"/>
    <p:sldId id="286" r:id="rId17"/>
    <p:sldId id="269" r:id="rId18"/>
    <p:sldId id="288" r:id="rId19"/>
    <p:sldId id="287" r:id="rId20"/>
    <p:sldId id="290" r:id="rId21"/>
    <p:sldId id="291" r:id="rId22"/>
    <p:sldId id="270" r:id="rId23"/>
    <p:sldId id="272" r:id="rId24"/>
    <p:sldId id="271" r:id="rId25"/>
    <p:sldId id="274" r:id="rId26"/>
    <p:sldId id="273" r:id="rId27"/>
    <p:sldId id="276" r:id="rId28"/>
    <p:sldId id="275" r:id="rId29"/>
    <p:sldId id="278" r:id="rId30"/>
    <p:sldId id="279" r:id="rId31"/>
    <p:sldId id="284" r:id="rId32"/>
    <p:sldId id="280" r:id="rId33"/>
    <p:sldId id="281" r:id="rId34"/>
    <p:sldId id="28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00FF"/>
    <a:srgbClr val="FF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526E2A-6B2D-434C-AE6E-C5E1423626B9}" v="15" dt="2019-02-27T14:02:00.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9" autoAdjust="0"/>
    <p:restoredTop sz="94660"/>
  </p:normalViewPr>
  <p:slideViewPr>
    <p:cSldViewPr snapToGrid="0">
      <p:cViewPr varScale="1">
        <p:scale>
          <a:sx n="113" d="100"/>
          <a:sy n="113" d="100"/>
        </p:scale>
        <p:origin x="102" y="26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9B8910-9165-43D6-A070-2E13BD5D9225}"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0C037D45-7501-4C02-90FB-16BA2596AF96}">
      <dgm:prSet phldrT="[Text]" custT="1"/>
      <dgm:spPr/>
      <dgm:t>
        <a:bodyPr/>
        <a:lstStyle/>
        <a:p>
          <a:r>
            <a:rPr lang="en-US" sz="2400" dirty="0"/>
            <a:t>Stage One (9 points)</a:t>
          </a:r>
        </a:p>
      </dgm:t>
    </dgm:pt>
    <dgm:pt modelId="{FB0A7670-1F56-47D8-94F0-4E07290507A1}" type="parTrans" cxnId="{2997138D-FE49-4FC7-8FA3-4177D4144BC4}">
      <dgm:prSet/>
      <dgm:spPr/>
      <dgm:t>
        <a:bodyPr/>
        <a:lstStyle/>
        <a:p>
          <a:endParaRPr lang="en-US"/>
        </a:p>
      </dgm:t>
    </dgm:pt>
    <dgm:pt modelId="{64BC7C93-D033-422A-9138-48C56AC2C201}" type="sibTrans" cxnId="{2997138D-FE49-4FC7-8FA3-4177D4144BC4}">
      <dgm:prSet/>
      <dgm:spPr/>
      <dgm:t>
        <a:bodyPr/>
        <a:lstStyle/>
        <a:p>
          <a:endParaRPr lang="en-US"/>
        </a:p>
      </dgm:t>
    </dgm:pt>
    <dgm:pt modelId="{58CAFBCF-8F9F-4FE5-991B-4E2F2C58583F}">
      <dgm:prSet phldrT="[Text]" custT="1"/>
      <dgm:spPr/>
      <dgm:t>
        <a:bodyPr/>
        <a:lstStyle/>
        <a:p>
          <a:r>
            <a:rPr lang="en-US" sz="2400" dirty="0"/>
            <a:t>Stage Two (9 points)</a:t>
          </a:r>
        </a:p>
      </dgm:t>
    </dgm:pt>
    <dgm:pt modelId="{C7DB7FFA-6EBB-4AD4-8D94-BE0C3D6117EF}" type="parTrans" cxnId="{0F2BA4A9-52FD-4C15-AA42-14E0FB5D55F3}">
      <dgm:prSet/>
      <dgm:spPr/>
      <dgm:t>
        <a:bodyPr/>
        <a:lstStyle/>
        <a:p>
          <a:endParaRPr lang="en-US"/>
        </a:p>
      </dgm:t>
    </dgm:pt>
    <dgm:pt modelId="{9AC70733-2558-45E3-9E9F-E074042F71DE}" type="sibTrans" cxnId="{0F2BA4A9-52FD-4C15-AA42-14E0FB5D55F3}">
      <dgm:prSet/>
      <dgm:spPr/>
      <dgm:t>
        <a:bodyPr/>
        <a:lstStyle/>
        <a:p>
          <a:endParaRPr lang="en-US"/>
        </a:p>
      </dgm:t>
    </dgm:pt>
    <dgm:pt modelId="{361223BA-E445-4653-93C6-8FAC8EE3B7DB}">
      <dgm:prSet custT="1"/>
      <dgm:spPr/>
      <dgm:t>
        <a:bodyPr/>
        <a:lstStyle/>
        <a:p>
          <a:r>
            <a:rPr lang="en-US" sz="2000" dirty="0"/>
            <a:t>Focus on the interactions between P2PChat program and the Room server</a:t>
          </a:r>
        </a:p>
      </dgm:t>
    </dgm:pt>
    <dgm:pt modelId="{79541C9D-FA0B-4905-84F6-924AA74E1984}" type="parTrans" cxnId="{33CF794E-DAB6-40C8-B7BD-EE77B7086EB4}">
      <dgm:prSet/>
      <dgm:spPr/>
      <dgm:t>
        <a:bodyPr/>
        <a:lstStyle/>
        <a:p>
          <a:endParaRPr lang="en-US"/>
        </a:p>
      </dgm:t>
    </dgm:pt>
    <dgm:pt modelId="{A0C775AA-8E2E-4D3B-8783-5D09F9326164}" type="sibTrans" cxnId="{33CF794E-DAB6-40C8-B7BD-EE77B7086EB4}">
      <dgm:prSet/>
      <dgm:spPr/>
      <dgm:t>
        <a:bodyPr/>
        <a:lstStyle/>
        <a:p>
          <a:endParaRPr lang="en-US"/>
        </a:p>
      </dgm:t>
    </dgm:pt>
    <dgm:pt modelId="{FEEDF7E0-9BF6-4DDD-B7E3-BB3F28FEB0B6}">
      <dgm:prSet custT="1"/>
      <dgm:spPr/>
      <dgm:t>
        <a:bodyPr/>
        <a:lstStyle/>
        <a:p>
          <a:r>
            <a:rPr lang="en-US" sz="2000" dirty="0"/>
            <a:t>Focus on the interactions between P2PChat peers</a:t>
          </a:r>
        </a:p>
      </dgm:t>
    </dgm:pt>
    <dgm:pt modelId="{F52AD92B-9744-45EF-8331-4E7ED76805D2}" type="parTrans" cxnId="{81C69AF3-93FE-467D-8FB3-F2D49F94D2E7}">
      <dgm:prSet/>
      <dgm:spPr/>
      <dgm:t>
        <a:bodyPr/>
        <a:lstStyle/>
        <a:p>
          <a:endParaRPr lang="en-US"/>
        </a:p>
      </dgm:t>
    </dgm:pt>
    <dgm:pt modelId="{5A7EAB7F-6BC9-4006-A5A5-28CCC1ED5F19}" type="sibTrans" cxnId="{81C69AF3-93FE-467D-8FB3-F2D49F94D2E7}">
      <dgm:prSet/>
      <dgm:spPr/>
      <dgm:t>
        <a:bodyPr/>
        <a:lstStyle/>
        <a:p>
          <a:endParaRPr lang="en-US"/>
        </a:p>
      </dgm:t>
    </dgm:pt>
    <dgm:pt modelId="{56908909-D018-4587-BF04-35505B2522B8}">
      <dgm:prSet custT="1"/>
      <dgm:spPr/>
      <dgm:t>
        <a:bodyPr/>
        <a:lstStyle/>
        <a:p>
          <a:r>
            <a:rPr lang="en-US" sz="2000" dirty="0"/>
            <a:t>Focus on the formation and upkeep of the P2P overlay network</a:t>
          </a:r>
        </a:p>
      </dgm:t>
    </dgm:pt>
    <dgm:pt modelId="{53E200AB-9A15-491C-82F6-5FD8E022BA18}" type="parTrans" cxnId="{73F53186-C960-4DCC-8616-8EB364C89C38}">
      <dgm:prSet/>
      <dgm:spPr/>
      <dgm:t>
        <a:bodyPr/>
        <a:lstStyle/>
        <a:p>
          <a:endParaRPr lang="en-US"/>
        </a:p>
      </dgm:t>
    </dgm:pt>
    <dgm:pt modelId="{38C754EB-1FBB-4DD0-BB8F-4ABCFAF70BD9}" type="sibTrans" cxnId="{73F53186-C960-4DCC-8616-8EB364C89C38}">
      <dgm:prSet/>
      <dgm:spPr/>
      <dgm:t>
        <a:bodyPr/>
        <a:lstStyle/>
        <a:p>
          <a:endParaRPr lang="en-US"/>
        </a:p>
      </dgm:t>
    </dgm:pt>
    <dgm:pt modelId="{74135555-3809-C745-B25B-B7CAB44F646D}">
      <dgm:prSet custT="1"/>
      <dgm:spPr/>
      <dgm:t>
        <a:bodyPr/>
        <a:lstStyle/>
        <a:p>
          <a:r>
            <a:rPr lang="en-US" sz="2000" dirty="0"/>
            <a:t>Focus on the UDP Poke function between P2PChat peers</a:t>
          </a:r>
        </a:p>
      </dgm:t>
    </dgm:pt>
    <dgm:pt modelId="{E1C5B83F-3DAD-6645-8624-3728FCCA7E2D}" type="parTrans" cxnId="{05B504AF-F9C3-5849-B0A6-5A49A63E5E5E}">
      <dgm:prSet/>
      <dgm:spPr/>
      <dgm:t>
        <a:bodyPr/>
        <a:lstStyle/>
        <a:p>
          <a:endParaRPr lang="en-US"/>
        </a:p>
      </dgm:t>
    </dgm:pt>
    <dgm:pt modelId="{E5D44B66-D5C8-3040-B9E8-4B74719A42E5}" type="sibTrans" cxnId="{05B504AF-F9C3-5849-B0A6-5A49A63E5E5E}">
      <dgm:prSet/>
      <dgm:spPr/>
      <dgm:t>
        <a:bodyPr/>
        <a:lstStyle/>
        <a:p>
          <a:endParaRPr lang="en-US"/>
        </a:p>
      </dgm:t>
    </dgm:pt>
    <dgm:pt modelId="{A548E8A4-CDE6-40B1-A26C-2A391E487911}" type="pres">
      <dgm:prSet presAssocID="{E89B8910-9165-43D6-A070-2E13BD5D9225}" presName="rootnode" presStyleCnt="0">
        <dgm:presLayoutVars>
          <dgm:chMax/>
          <dgm:chPref/>
          <dgm:dir/>
          <dgm:animLvl val="lvl"/>
        </dgm:presLayoutVars>
      </dgm:prSet>
      <dgm:spPr/>
    </dgm:pt>
    <dgm:pt modelId="{ABE78C96-D8A9-4B87-A2C4-47D2E294FD05}" type="pres">
      <dgm:prSet presAssocID="{0C037D45-7501-4C02-90FB-16BA2596AF96}" presName="composite" presStyleCnt="0"/>
      <dgm:spPr/>
    </dgm:pt>
    <dgm:pt modelId="{CDAFBF78-7FED-48A5-AA10-630943F05595}" type="pres">
      <dgm:prSet presAssocID="{0C037D45-7501-4C02-90FB-16BA2596AF96}" presName="LShape" presStyleLbl="alignNode1" presStyleIdx="0" presStyleCnt="3"/>
      <dgm:spPr/>
    </dgm:pt>
    <dgm:pt modelId="{EB5DD7F4-8F20-4DB5-B48E-C73D689655F4}" type="pres">
      <dgm:prSet presAssocID="{0C037D45-7501-4C02-90FB-16BA2596AF96}" presName="ParentText" presStyleLbl="revTx" presStyleIdx="0" presStyleCnt="2">
        <dgm:presLayoutVars>
          <dgm:chMax val="0"/>
          <dgm:chPref val="0"/>
          <dgm:bulletEnabled val="1"/>
        </dgm:presLayoutVars>
      </dgm:prSet>
      <dgm:spPr/>
    </dgm:pt>
    <dgm:pt modelId="{EBE78337-46DA-41FB-BDDF-C49DA6C19FA4}" type="pres">
      <dgm:prSet presAssocID="{0C037D45-7501-4C02-90FB-16BA2596AF96}" presName="Triangle" presStyleLbl="alignNode1" presStyleIdx="1" presStyleCnt="3"/>
      <dgm:spPr/>
    </dgm:pt>
    <dgm:pt modelId="{E6F9DA56-7A6E-4B8F-B8A2-B6E748BF03EF}" type="pres">
      <dgm:prSet presAssocID="{64BC7C93-D033-422A-9138-48C56AC2C201}" presName="sibTrans" presStyleCnt="0"/>
      <dgm:spPr/>
    </dgm:pt>
    <dgm:pt modelId="{86C2F079-AA5B-4E3D-BA78-0CA2572DDDBD}" type="pres">
      <dgm:prSet presAssocID="{64BC7C93-D033-422A-9138-48C56AC2C201}" presName="space" presStyleCnt="0"/>
      <dgm:spPr/>
    </dgm:pt>
    <dgm:pt modelId="{8D17568C-22AC-452F-B3B7-607FA74915DB}" type="pres">
      <dgm:prSet presAssocID="{58CAFBCF-8F9F-4FE5-991B-4E2F2C58583F}" presName="composite" presStyleCnt="0"/>
      <dgm:spPr/>
    </dgm:pt>
    <dgm:pt modelId="{49FEA522-C8D5-4511-BE53-714E85F5F156}" type="pres">
      <dgm:prSet presAssocID="{58CAFBCF-8F9F-4FE5-991B-4E2F2C58583F}" presName="LShape" presStyleLbl="alignNode1" presStyleIdx="2" presStyleCnt="3"/>
      <dgm:spPr/>
    </dgm:pt>
    <dgm:pt modelId="{A9EA0778-C453-4A85-A01C-2646F2FEBBE4}" type="pres">
      <dgm:prSet presAssocID="{58CAFBCF-8F9F-4FE5-991B-4E2F2C58583F}" presName="ParentText" presStyleLbl="revTx" presStyleIdx="1" presStyleCnt="2">
        <dgm:presLayoutVars>
          <dgm:chMax val="0"/>
          <dgm:chPref val="0"/>
          <dgm:bulletEnabled val="1"/>
        </dgm:presLayoutVars>
      </dgm:prSet>
      <dgm:spPr/>
    </dgm:pt>
  </dgm:ptLst>
  <dgm:cxnLst>
    <dgm:cxn modelId="{90D8725B-D98A-4EE0-92F7-538E283D4C53}" type="presOf" srcId="{361223BA-E445-4653-93C6-8FAC8EE3B7DB}" destId="{EB5DD7F4-8F20-4DB5-B48E-C73D689655F4}" srcOrd="0" destOrd="1" presId="urn:microsoft.com/office/officeart/2009/3/layout/StepUpProcess"/>
    <dgm:cxn modelId="{33CF794E-DAB6-40C8-B7BD-EE77B7086EB4}" srcId="{0C037D45-7501-4C02-90FB-16BA2596AF96}" destId="{361223BA-E445-4653-93C6-8FAC8EE3B7DB}" srcOrd="0" destOrd="0" parTransId="{79541C9D-FA0B-4905-84F6-924AA74E1984}" sibTransId="{A0C775AA-8E2E-4D3B-8783-5D09F9326164}"/>
    <dgm:cxn modelId="{73F53186-C960-4DCC-8616-8EB364C89C38}" srcId="{58CAFBCF-8F9F-4FE5-991B-4E2F2C58583F}" destId="{56908909-D018-4587-BF04-35505B2522B8}" srcOrd="1" destOrd="0" parTransId="{53E200AB-9A15-491C-82F6-5FD8E022BA18}" sibTransId="{38C754EB-1FBB-4DD0-BB8F-4ABCFAF70BD9}"/>
    <dgm:cxn modelId="{7DE16587-2E0E-4FEF-9304-0C2D268FB32C}" type="presOf" srcId="{0C037D45-7501-4C02-90FB-16BA2596AF96}" destId="{EB5DD7F4-8F20-4DB5-B48E-C73D689655F4}" srcOrd="0" destOrd="0" presId="urn:microsoft.com/office/officeart/2009/3/layout/StepUpProcess"/>
    <dgm:cxn modelId="{2997138D-FE49-4FC7-8FA3-4177D4144BC4}" srcId="{E89B8910-9165-43D6-A070-2E13BD5D9225}" destId="{0C037D45-7501-4C02-90FB-16BA2596AF96}" srcOrd="0" destOrd="0" parTransId="{FB0A7670-1F56-47D8-94F0-4E07290507A1}" sibTransId="{64BC7C93-D033-422A-9138-48C56AC2C201}"/>
    <dgm:cxn modelId="{E25734A3-2D8F-4B72-9556-7A96220A7817}" type="presOf" srcId="{FEEDF7E0-9BF6-4DDD-B7E3-BB3F28FEB0B6}" destId="{A9EA0778-C453-4A85-A01C-2646F2FEBBE4}" srcOrd="0" destOrd="1" presId="urn:microsoft.com/office/officeart/2009/3/layout/StepUpProcess"/>
    <dgm:cxn modelId="{0F2BA4A9-52FD-4C15-AA42-14E0FB5D55F3}" srcId="{E89B8910-9165-43D6-A070-2E13BD5D9225}" destId="{58CAFBCF-8F9F-4FE5-991B-4E2F2C58583F}" srcOrd="1" destOrd="0" parTransId="{C7DB7FFA-6EBB-4AD4-8D94-BE0C3D6117EF}" sibTransId="{9AC70733-2558-45E3-9E9F-E074042F71DE}"/>
    <dgm:cxn modelId="{05B504AF-F9C3-5849-B0A6-5A49A63E5E5E}" srcId="{0C037D45-7501-4C02-90FB-16BA2596AF96}" destId="{74135555-3809-C745-B25B-B7CAB44F646D}" srcOrd="1" destOrd="0" parTransId="{E1C5B83F-3DAD-6645-8624-3728FCCA7E2D}" sibTransId="{E5D44B66-D5C8-3040-B9E8-4B74719A42E5}"/>
    <dgm:cxn modelId="{54C686BA-72E5-F148-BDAA-AED21B09153B}" type="presOf" srcId="{74135555-3809-C745-B25B-B7CAB44F646D}" destId="{EB5DD7F4-8F20-4DB5-B48E-C73D689655F4}" srcOrd="0" destOrd="2" presId="urn:microsoft.com/office/officeart/2009/3/layout/StepUpProcess"/>
    <dgm:cxn modelId="{09CCEEDF-ED64-4BCD-90A7-9370EE7AF409}" type="presOf" srcId="{E89B8910-9165-43D6-A070-2E13BD5D9225}" destId="{A548E8A4-CDE6-40B1-A26C-2A391E487911}" srcOrd="0" destOrd="0" presId="urn:microsoft.com/office/officeart/2009/3/layout/StepUpProcess"/>
    <dgm:cxn modelId="{E42C3CE4-04B1-4ED4-884F-1496BDDC3384}" type="presOf" srcId="{56908909-D018-4587-BF04-35505B2522B8}" destId="{A9EA0778-C453-4A85-A01C-2646F2FEBBE4}" srcOrd="0" destOrd="2" presId="urn:microsoft.com/office/officeart/2009/3/layout/StepUpProcess"/>
    <dgm:cxn modelId="{168665EC-CE62-4C12-B19A-B259C0DC2B5C}" type="presOf" srcId="{58CAFBCF-8F9F-4FE5-991B-4E2F2C58583F}" destId="{A9EA0778-C453-4A85-A01C-2646F2FEBBE4}" srcOrd="0" destOrd="0" presId="urn:microsoft.com/office/officeart/2009/3/layout/StepUpProcess"/>
    <dgm:cxn modelId="{81C69AF3-93FE-467D-8FB3-F2D49F94D2E7}" srcId="{58CAFBCF-8F9F-4FE5-991B-4E2F2C58583F}" destId="{FEEDF7E0-9BF6-4DDD-B7E3-BB3F28FEB0B6}" srcOrd="0" destOrd="0" parTransId="{F52AD92B-9744-45EF-8331-4E7ED76805D2}" sibTransId="{5A7EAB7F-6BC9-4006-A5A5-28CCC1ED5F19}"/>
    <dgm:cxn modelId="{57AA81FE-222F-4B41-8AA2-EDCCBA509006}" type="presParOf" srcId="{A548E8A4-CDE6-40B1-A26C-2A391E487911}" destId="{ABE78C96-D8A9-4B87-A2C4-47D2E294FD05}" srcOrd="0" destOrd="0" presId="urn:microsoft.com/office/officeart/2009/3/layout/StepUpProcess"/>
    <dgm:cxn modelId="{D39184F0-3531-4376-9E18-B6E203C84DED}" type="presParOf" srcId="{ABE78C96-D8A9-4B87-A2C4-47D2E294FD05}" destId="{CDAFBF78-7FED-48A5-AA10-630943F05595}" srcOrd="0" destOrd="0" presId="urn:microsoft.com/office/officeart/2009/3/layout/StepUpProcess"/>
    <dgm:cxn modelId="{F64E6BED-BD1F-41ED-8A07-238EAFB3D9EC}" type="presParOf" srcId="{ABE78C96-D8A9-4B87-A2C4-47D2E294FD05}" destId="{EB5DD7F4-8F20-4DB5-B48E-C73D689655F4}" srcOrd="1" destOrd="0" presId="urn:microsoft.com/office/officeart/2009/3/layout/StepUpProcess"/>
    <dgm:cxn modelId="{5C0D5E63-0291-4769-8436-4CBBF0F7C0DA}" type="presParOf" srcId="{ABE78C96-D8A9-4B87-A2C4-47D2E294FD05}" destId="{EBE78337-46DA-41FB-BDDF-C49DA6C19FA4}" srcOrd="2" destOrd="0" presId="urn:microsoft.com/office/officeart/2009/3/layout/StepUpProcess"/>
    <dgm:cxn modelId="{20C3CB9E-88EA-43C0-B537-DB22F2817F34}" type="presParOf" srcId="{A548E8A4-CDE6-40B1-A26C-2A391E487911}" destId="{E6F9DA56-7A6E-4B8F-B8A2-B6E748BF03EF}" srcOrd="1" destOrd="0" presId="urn:microsoft.com/office/officeart/2009/3/layout/StepUpProcess"/>
    <dgm:cxn modelId="{99CF7E89-B6C7-4C42-AFB2-C11EE9867A10}" type="presParOf" srcId="{E6F9DA56-7A6E-4B8F-B8A2-B6E748BF03EF}" destId="{86C2F079-AA5B-4E3D-BA78-0CA2572DDDBD}" srcOrd="0" destOrd="0" presId="urn:microsoft.com/office/officeart/2009/3/layout/StepUpProcess"/>
    <dgm:cxn modelId="{FC7212E0-433F-48CD-9272-E30441B44D8E}" type="presParOf" srcId="{A548E8A4-CDE6-40B1-A26C-2A391E487911}" destId="{8D17568C-22AC-452F-B3B7-607FA74915DB}" srcOrd="2" destOrd="0" presId="urn:microsoft.com/office/officeart/2009/3/layout/StepUpProcess"/>
    <dgm:cxn modelId="{E1505A08-1ECE-45CB-AC0E-51099E5B398D}" type="presParOf" srcId="{8D17568C-22AC-452F-B3B7-607FA74915DB}" destId="{49FEA522-C8D5-4511-BE53-714E85F5F156}" srcOrd="0" destOrd="0" presId="urn:microsoft.com/office/officeart/2009/3/layout/StepUpProcess"/>
    <dgm:cxn modelId="{23198D27-39FD-4F7C-82BA-7DA2087B74BA}" type="presParOf" srcId="{8D17568C-22AC-452F-B3B7-607FA74915DB}" destId="{A9EA0778-C453-4A85-A01C-2646F2FEBBE4}"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FBF78-7FED-48A5-AA10-630943F05595}">
      <dsp:nvSpPr>
        <dsp:cNvPr id="0" name=""/>
        <dsp:cNvSpPr/>
      </dsp:nvSpPr>
      <dsp:spPr>
        <a:xfrm rot="5400000">
          <a:off x="2067460" y="277777"/>
          <a:ext cx="2244836" cy="3735357"/>
        </a:xfrm>
        <a:prstGeom prst="corner">
          <a:avLst>
            <a:gd name="adj1" fmla="val 16120"/>
            <a:gd name="adj2" fmla="val 16110"/>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5DD7F4-8F20-4DB5-B48E-C73D689655F4}">
      <dsp:nvSpPr>
        <dsp:cNvPr id="0" name=""/>
        <dsp:cNvSpPr/>
      </dsp:nvSpPr>
      <dsp:spPr>
        <a:xfrm>
          <a:off x="1692741" y="1393845"/>
          <a:ext cx="3372301" cy="2956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Stage One (9 points)</a:t>
          </a:r>
        </a:p>
        <a:p>
          <a:pPr marL="228600" lvl="1" indent="-228600" algn="l" defTabSz="889000">
            <a:lnSpc>
              <a:spcPct val="90000"/>
            </a:lnSpc>
            <a:spcBef>
              <a:spcPct val="0"/>
            </a:spcBef>
            <a:spcAft>
              <a:spcPct val="15000"/>
            </a:spcAft>
            <a:buChar char="•"/>
          </a:pPr>
          <a:r>
            <a:rPr lang="en-US" sz="2000" kern="1200" dirty="0"/>
            <a:t>Focus on the interactions between P2PChat program and the Room server</a:t>
          </a:r>
        </a:p>
        <a:p>
          <a:pPr marL="228600" lvl="1" indent="-228600" algn="l" defTabSz="889000">
            <a:lnSpc>
              <a:spcPct val="90000"/>
            </a:lnSpc>
            <a:spcBef>
              <a:spcPct val="0"/>
            </a:spcBef>
            <a:spcAft>
              <a:spcPct val="15000"/>
            </a:spcAft>
            <a:buChar char="•"/>
          </a:pPr>
          <a:r>
            <a:rPr lang="en-US" sz="2000" kern="1200" dirty="0"/>
            <a:t>Focus on the UDP Poke function between P2PChat peers</a:t>
          </a:r>
        </a:p>
      </dsp:txBody>
      <dsp:txXfrm>
        <a:off x="1692741" y="1393845"/>
        <a:ext cx="3372301" cy="2956020"/>
      </dsp:txXfrm>
    </dsp:sp>
    <dsp:sp modelId="{EBE78337-46DA-41FB-BDDF-C49DA6C19FA4}">
      <dsp:nvSpPr>
        <dsp:cNvPr id="0" name=""/>
        <dsp:cNvSpPr/>
      </dsp:nvSpPr>
      <dsp:spPr>
        <a:xfrm>
          <a:off x="4428760" y="2776"/>
          <a:ext cx="636283" cy="636283"/>
        </a:xfrm>
        <a:prstGeom prst="triangle">
          <a:avLst>
            <a:gd name="adj" fmla="val 100000"/>
          </a:avLst>
        </a:prstGeom>
        <a:solidFill>
          <a:schemeClr val="accent3">
            <a:hueOff val="8797671"/>
            <a:satOff val="-20044"/>
            <a:lumOff val="8040"/>
            <a:alphaOff val="0"/>
          </a:schemeClr>
        </a:solidFill>
        <a:ln w="19050" cap="flat" cmpd="sng" algn="ctr">
          <a:solidFill>
            <a:schemeClr val="accent3">
              <a:hueOff val="8797671"/>
              <a:satOff val="-20044"/>
              <a:lumOff val="804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FEA522-C8D5-4511-BE53-714E85F5F156}">
      <dsp:nvSpPr>
        <dsp:cNvPr id="0" name=""/>
        <dsp:cNvSpPr/>
      </dsp:nvSpPr>
      <dsp:spPr>
        <a:xfrm rot="5400000">
          <a:off x="6195816" y="-743787"/>
          <a:ext cx="2244836" cy="3735357"/>
        </a:xfrm>
        <a:prstGeom prst="corner">
          <a:avLst>
            <a:gd name="adj1" fmla="val 16120"/>
            <a:gd name="adj2" fmla="val 16110"/>
          </a:avLst>
        </a:prstGeom>
        <a:solidFill>
          <a:schemeClr val="accent3">
            <a:hueOff val="17595342"/>
            <a:satOff val="-40088"/>
            <a:lumOff val="16080"/>
            <a:alphaOff val="0"/>
          </a:schemeClr>
        </a:solidFill>
        <a:ln w="19050" cap="flat" cmpd="sng" algn="ctr">
          <a:solidFill>
            <a:schemeClr val="accent3">
              <a:hueOff val="17595342"/>
              <a:satOff val="-40088"/>
              <a:lumOff val="1608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0778-C453-4A85-A01C-2646F2FEBBE4}">
      <dsp:nvSpPr>
        <dsp:cNvPr id="0" name=""/>
        <dsp:cNvSpPr/>
      </dsp:nvSpPr>
      <dsp:spPr>
        <a:xfrm>
          <a:off x="5821097" y="372279"/>
          <a:ext cx="3372301" cy="2956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Stage Two (9 points)</a:t>
          </a:r>
        </a:p>
        <a:p>
          <a:pPr marL="228600" lvl="1" indent="-228600" algn="l" defTabSz="889000">
            <a:lnSpc>
              <a:spcPct val="90000"/>
            </a:lnSpc>
            <a:spcBef>
              <a:spcPct val="0"/>
            </a:spcBef>
            <a:spcAft>
              <a:spcPct val="15000"/>
            </a:spcAft>
            <a:buChar char="•"/>
          </a:pPr>
          <a:r>
            <a:rPr lang="en-US" sz="2000" kern="1200" dirty="0"/>
            <a:t>Focus on the interactions between P2PChat peers</a:t>
          </a:r>
        </a:p>
        <a:p>
          <a:pPr marL="228600" lvl="1" indent="-228600" algn="l" defTabSz="889000">
            <a:lnSpc>
              <a:spcPct val="90000"/>
            </a:lnSpc>
            <a:spcBef>
              <a:spcPct val="0"/>
            </a:spcBef>
            <a:spcAft>
              <a:spcPct val="15000"/>
            </a:spcAft>
            <a:buChar char="•"/>
          </a:pPr>
          <a:r>
            <a:rPr lang="en-US" sz="2000" kern="1200" dirty="0"/>
            <a:t>Focus on the formation and upkeep of the P2P overlay network</a:t>
          </a:r>
        </a:p>
      </dsp:txBody>
      <dsp:txXfrm>
        <a:off x="5821097" y="372279"/>
        <a:ext cx="3372301" cy="295602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8C66D5-35F2-4B2B-B66A-28018F619124}" type="datetimeFigureOut">
              <a:rPr lang="en-US" smtClean="0"/>
              <a:t>2/27/2019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6073D5-63C2-4933-B970-D96552757D44}" type="slidenum">
              <a:rPr lang="en-US" smtClean="0"/>
              <a:t>‹#›</a:t>
            </a:fld>
            <a:endParaRPr lang="en-US"/>
          </a:p>
        </p:txBody>
      </p:sp>
    </p:spTree>
    <p:extLst>
      <p:ext uri="{BB962C8B-B14F-4D97-AF65-F5344CB8AC3E}">
        <p14:creationId xmlns:p14="http://schemas.microsoft.com/office/powerpoint/2010/main" val="100048188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2-27T13:38:51.007"/>
    </inkml:context>
    <inkml:brush xml:id="br0">
      <inkml:brushProperty name="width" value="0.08571" units="cm"/>
      <inkml:brushProperty name="height" value="0.08571" units="cm"/>
      <inkml:brushProperty name="color" value="#FF33CC"/>
    </inkml:brush>
  </inkml:definitions>
  <inkml:trace contextRef="#ctx0" brushRef="#br0">4469 485 7097,'0'-8'-123,"2"1"0,1 9 0,4 1 0,-1 4 302,1 1-190,4-5-4,-9 4 145,11-7 0,-6 1-68,2 4 1,0-3 67,-4 3 1,-2-3-36,7-2 12,-7 0-10,10 0 20,-5 0-34,7 0-44,-1 0 0,1 1-3,0 4 5,0-3 1,-1 4-25,1-6 18,0 7 0,-1-6 0,1 4 1,0 2-13,-1-2 0,1 1-1,0-1 0,0-3 5,-1 3 0,1 1 0,0-1 1,-1 2-8,1-2 0,0-2-4,-1 7 1,1-5 0,0 4 0,4-4 1,1 5 0,0-5-2,-6 5 1,3-5-6,2 4 0,-2-4-1,2 5 0,2-5-2,-1 5 1,1-5-2,-1 5 0,-4-6 31,4 6 0,1-5-23,-1 5 0,4-2 2,-4 2 0,4 1 7,-4-6 1,4 7 0,-4-3 0,4 0-8,-4 0 1,5-4 0,-6 5 0,6 0 34,-6 5 0,7-6 5,-1 1 0,-4-2-65,-1 2 1,1 3 31,-2-3 1,6-2-25,-5 2 1,1 0-5,-2 5 0,-1-6-6,7 1 0,-7 0 27,1 5 1,3-2-5,-3-4 1,3 5-60,-3-5 0,-1 3-5,7-2 1,-6 3 65,6-4 1,-6 3-21,6-2 1,-6 3 28,6-3 1,-7 3-16,1 1 0,3-4 3,-3 0 0,6 0-9,-6 4 1,6-1 0,-6-3 0,6 3-4,-5-3 1,6 3-2,-2 2 1,-1-5 5,2-1 1,-6 1-1,6 5 0,-2-5 26,1 0 0,4-1-23,-4 6 0,-1 0 1,2-1 1,-1-4 0,6 0 1,-6 0 1,1 5 0,-1-1 22,5 1 0,1 0 6,-1-1-1,-4-4-22,-1 0 1,1 0-1,4 4 0,1 1-33,-1 0 0,0 0 22,1-1 0,1 3-2,3 2 1,-3-2-7,3 2 1,-3-3-7,-1-1 0,1 0 14,3 0 0,-3-1-2,3 1 0,-3 0 22,-1-1 0,-1 1-22,1 0 1,-1-1 7,0 1 1,6 0-13,-1 0 1,0-1-1,-4 1 1,4 0 4,0-1 0,1 1-2,-6 0 1,5-5-6,1-1 0,4 1-3,-5 5 0,2-2-2,-2-3 0,-3 3 7,4-3 0,1 3-3,-2 1 1,0-4 2,-4 0 0,1 0 0,3 4 0,-3-1 0,3-3 0,-3 3 0,-1-3 0,-1 3 0,1 2 0,-1 0 0,0-1 0,6-4 0,-1 0 0,0 0 0,-4 4 0,-1 1 0,0 0 0,1 0 0,-1-1 0,1-4 0,-1 0 0,0 0 0,1 4 0,4 1 0,0 0 0,1-1 0,-6 1 0,2 0 0,3 0 0,-3-6 46,4 1 0,1 0-43,-2 5 1,0-1 30,-4 1 0,1-2-28,3-3 1,-3 3 1,3-3 1,-1 3-7,1 2 1,-3-1-5,4 1 1,1-5 5,-2-1 1,2 1-1,-2 5 1,-1 0-29,6-1 1,-5-1 25,5-3 0,-6 3-13,1-3 1,2 2 10,-1-3 0,4 4-3,-5-3 1,5 3 2,-4 2 0,1-5 0,-2 0 0,-3-1-1,3 6 0,2-2-1,-2-3 1,6 3 4,-6-3 1,5 3-4,-5 2 1,6-2-23,-6-4 1,5 5 8,-5-5 1,6 4-2,-6 2 0,5 0 12,-5-1 0,6 1 0,-6 0 0,5-5 1,-5-1 1,6 1-1,-6 5 1,5 0 4,-5-1 0,6-4-9,-6 0 1,2 0 77,-2 4 1,5 1 19,10 0 1,4 0 147,5-1 1,1 1-152,0 0 1,0-1-30,0 1 1,-6 0-38,1-1 0,-6 3-131,1 2 1,1-2-47,-1 2 1,-3-1 85,-2 2 1,-5-4 4,5 4 1,1-4 19,-6-1 1,3 4-11,2 1 0,-1 0 40,-4-6 0,3 3 15,-2 2 1,-4-2-7,-2 2 0,2-2 10,-2-3 0,2 6 0,-2-1 0,-3 1-18,4-5 0,-3-1 16,3 1 0,-4 5-11,3-1 0,-3 1-3,-2-5 1,1-1 1,-1 1 0,1 0-2,-1-1 0,-5 1 8,1 0 1,-2-2 2,1-3 1,2 6 5,-6-6 0,5 6-12,-6-6 1,6 3 96,-6 2-94,7-1 18,-3 1 0,2-5 5,-1 0 0,-1 0 12,2 4 0,2 1 4,-2 0 0,-2-6-33,1 1 1,-1 0 0,2 5 0,2-1-26,-2 1 1,-2-5 36,1 0 0,-1-1-38,2 6 1,2 0 22,-2 0 1,-2-1-6,1 1 1,-4 0 0,4-1 1,-1-1-5,2-3 1,2 3 26,-2-3 0,1 3 6,-1 2 0,2 0-11,-2-1 0,-2 1-8,1 0 1,1-6-15,4 1 0,0 0 5,1 5 1,-2-1-1,-4 1 1,4 0 3,-4 0 0,4-1-3,2 1 1,-1 0-4,0-1 1,1 1-3,-1 0 1,-1 1 1,-4 4 0,6-4 2,-1 4 1,-4-4-1,4-1 1,-3-1 0,4 1 0,4 1 0,0 4 0,1-4 0,-6 4 0,0-4 0,1-1 0,-1 1 0,1 4 0,-1-4 0,0 4 0,1-4 21,-1-1-21,1 6 1,4-5-1,0 4 0,-1-4 1,-2 1-1,-2 2 0,1-2 0,-1 2 1,0-2 0,1-3 1,1 6 0,3-1 0,-3 3-22,3-3 1,-3-2-4,-1 2 1,-6-1 19,1 2 0,-1-4-3,6 4 1,-1-4 9,1-1 0,-6 4 4,1 1 0,-3 0 1,3-6 1,1 3-13,-6 2 0,6-3 3,-2 4 0,-1-2 25,2 2 0,-2-4 4,1 4 1,4-4-32,-4-1 0,2 4 10,-1 1 1,1-1-28,-6-4 20,6 0 0,-8 0 1,5 1-5,-2 3 0,3-2 1,-4 2 0,4-2 0,-4-3 1,1 1 0,-1 0 0,-4-1-1,4 1 1,-4 2 0,-1 2 1,4-3 0,1 4 0,0-4 0,-6-1 0,1 1 0,0 4 0,-1-4 0,1 4 0,0-2 0,0 2 0,-1-4 0,1 3 0,0-1-5,-1 2 1,1-4-2,0 4 1,-2 1 5,-3-1-1,3-1 0,-5-2 0,5 1 4,-3 1-4,3 1 0,-7-1 2,4 1 1,3 5-3,-3-6 0,-2 2-7,2-1 1,-2 1 6,2 4 1,1 2-11,-6-2 1,7-2 8,-3 1 1,0 1-2,0 4 0,-4-4-1,5-1 1,-2 1-15,2 4 1,1-4-1,-6-1 1,5-1 10,-5 1 1,5 3-1,-5-8 0,5 6-1,-6-6 1,3 6 0,-2-6 0,-3 6 0,2-5 1,3 4-11,-2-4 0,1 4 8,-1-4 1,-3 4-1,3-4 0,-4 4 22,-1-4 1,0 4-22,0-4 1,0 5 16,0-6 1,0 6-16,0-6 1,0 6 13,0-6 1,0 6-10,0-6 1,0 6 4,0-6 1,-1 8-5,-4-3 0,3-1 0,-3 1 1,-1-6-1,1 2 1,0 1-1,5-1 0,-2 1 0,-2-1 0,2-4 0,-3 4 0,-2 1 0,3-2 0,-3 3 0,2-3 0,2-1 4,-7 7 1,5-2 22,-5 1 0,5 4 2,-4-4 1,4-1-24,-5 2 0,2-2 1,-4 3-4,3-2 1,0 1-2,0 4 1,-3-1 3,7-4 0,-6 3-2,1-8 0,2 6-29,-2-6 31,7 7-1,-10-9 0,6 10-15,-3-2 1,-1-4 9,6-1 1,-5 1-1,5-1 0,-6 4-1,1-4 0,2 4 0,-2-4 0,5 1-1,-4-1 1,4-4 0,-5 4 0,2 1 1,-2-2 0,-3 3 0,3-3 0,2-2 0,-2 2 0,2 2 1,-2-1 0,-3 0 0,3-6 0,-1 6 11,1 0 0,-3-1 1,3-4 1,2 0-11,-2-1 1,2 1 0,-2 0 1,-3-1 15,3 1 0,-1 0-14,1-1 1,-3 1 28,3 0-26,-3-1-11,-2 1 0,6 0 3,-1 0 0,0-2 7,-5-4 0,6 5-1,-1-5 0,2 4-14,-2 2-19,-3 0 29,5-7 1,-6 5 9,5-3 1,-4 3-12,3 2 1,2-6 122,-2 1-119,0 0 33,-5 5 1,6-6 10,-1 1 0,0-2-31,-5 2 0,2 3 6,3-3 0,-3-2 0,4 2 1,-5-2-5,0 2 0,-1 1-51,0-6 1,1 7 51,-1-2 1,0-2-53,1 2 0,-1-2 48,0 2 0,-1 3-7,-4-4 1,4 0-6,-4 0 1,4-4-4,1 5 0,-4-5-4,-1 5 1,0-5 3,6 4 1,-6 0-36,1 0 39,-1 4-2,-1-11 0,3 10-14,-7-8 0,7 6 8,-1-5 0,-3 5-2,3-5 1,-6 5-1,6-5 0,-2 4 3,1-4 0,2 5 7,-7-5 0,6 5 0,-6-5 1,6 6 38,-6-1-44,7-4 1,-3 7 0,1-11 32,1 3 1,-2 3-34,1 2 0,4-3 0,-4-3 1,2 5 7,-1 0 1,2-2 2,-2-2 1,-3 1-24,3-1 0,-6 5-9,6-5 1,-6 5 21,6-5 1,-6 1-6,6-1 1,-8-3-20,3 3 22,3-4 10,-7 6 0,7-6 3,-4 4 0,-3-3-2,4-2 1,-4 0 1,-1 0 0,-1 0-10,1 0 1,0 0 1,-1 0 1,1 0-11,-1 0 1,1 0 10,0 0 1,-6 0-9,1 0 0,0 0 0,4 0 0,-4 0-2,0 0 0,-2-5 4,1 0 0,3 0-2,-7 5 1,4-5 88,-4 0-58,6 1-24,-9-3 0,9 5-23,-6-3 28,0-3-5,1 7 1,-4-11 2,3 7 1,-4-1 5,-1 1 0,2 3-4,2-3 1,-2-1-2,3 1 0,-4-5 0,-1 5 1,2-1-19,3 1 0,-4 2 16,4-7 0,1 6-17,-1 0 1,0-3 15,-5 2 1,0-5-18,0 5 1,1-1 10,4 1 1,-7 2-4,7-7 0,-7 7-1,7-2 1,-3-2 0,-2 2 1,-2-4 0,-3 4 0,1 0-30,-5 5 0,5-5 27,-1 0 0,-1-2 0,1 3 0,-2 2 35,2-3 0,2-2-36,-7 3 1,6-6-3,-1 5 0,-3-2 45,-2 2 0,4 2 100,1-7 1,0 7-102,4-2 1,-7-1 9,8 1 0,-3-5-72,3 5 0,-4-5 55,4 5 1,-8-1-131,8 1 117,-10 3-387,8-11 304,-4 12 72,-1-12 1,4 9-6,-7-6 1,5 6-4,-5-6 0,6 5-105,-1-5-7,-3 7 106,6-10 0,-9 6-26,6-3 0,-3-1 16,8 6 0,-10-6 34,5 1 0,0 2-41,0-2 124,3 0-109,2 2 1,-5-5 193,0 3 1,-5-1-191,5 1 0,-2-3 26,2 3 1,4-1-13,-4 1 1,-2-3 45,2 3 1,0 2-49,5-2 0,-2 0-28,-3-5 1,3 2 22,-3 4 1,2-5-4,-2 5 1,3 0 5,-3 0 0,-1 4 0,1-5 1,-2 0-16,2-5 1,3 6 9,-3-1 0,-1 2 31,1-2-30,0-3-2,-2 11 0,4-11 3,-7 3 0,6 2 35,-1-2 1,-1 5-1,1-4 1,-5 4-35,5-5 0,-2 7-2,2-2 1,4-2 11,-4 2 0,1 1 0,-1 4 0,3-5-73,-3 0 0,4-2 58,1 2 0,0 4-3,-1-4 0,1 1 3,0 0 1,5 2 3,0-3 0,0 2-5,-5-2 1,1 3-1,4-3 1,-4 2 20,4-2-12,-3 4-4,-2-6 0,1 7-1,4 0 0,-3-5 0,2 0 0,0 0 0,0 5 0,-2-6 1,4 4 0,-3-4-1,-3 6 1,8-5-1,-8 0 1,4 0-1,-5 5 0,5-5 0,-4 0 0,8-1 0,-9 1 0,10 3 0,-5-3 0,1-1 0,-5 1 0,0-2-21,0 2 1,0 2-24,0-7 1,-2 7-90,-3-2 1,2-1 94,-7 1 0,1-5-11,0 5 1,-6-2-47,0 2 1,-5 4 54,-4-4 1,-4 2 71,3-2 1,2 2-75,-1-7 0,1 5-71,-2-5 1,-3 2 109,4-2 0,6-3 79,-2 3 0,7 2-15,-7-2 1,4 0 115,1-4 0,5-1-93,0 0 1,2 1-22,-2-1 1,-2 5 17,7 0-38,0 1-4,5-6 1,0 0 17,0 0 1,0 1-26,0-1 0,0 2-30,0 3 1,4-3 100,1 3 0,5-3-238,-5-1 0,4 4 118,-4 0 1,7 0-3,-3-5 0,-1 6-20,2-1 0,0 0 35,4-5 62,1 7-62,0-5 1,-1 7 12,1-4 0,-1-2 2,1 7 1,0-6-7,-1 1 0,2 2 3,4-2 1,-4 5-7,4-4 1,-4 4 1,-2-5 1,1 2-37,0-2 1,-1 2 35,1 3 1,-1 2-45,1-7 0,0 5 35,-1-5 1,1 5-6,-1-5 1,-4 5-34,0-4 0,-2 4-6,2-5 0,3 5 47,-4-5 0,-1 5-1,2-4 1,-2 4 41,2-5 1,3 7-52,-3-2 0,1-3 133,-1-2-123,3 3-4,-5-6 125,6 11-115,1-11 1,-1 10 8,1-7 1,0 2 5,-1-2 0,1-3 83,-1 4 0,1-5-55,0 0 1,-1 4-68,1 0 1,-1 0 48,1-4 0,0 1-41,-1 3 0,1-3 11,-1 3 0,3-3-6,2-2 0,-3 2 12,4 3 1,1-3-9,-1 3 1,1-3-16,-2-1 1,-3-1 18,4 0 0,-2 1-14,1-1 14,-2 0-1,10 0 0,-9 1 100,6-1 1,-4 0-62,4 1 1,-4-1-27,4 0 0,-4 1-23,4-1 1,-4 0 0,4 0 0,0 1 28,6-1 1,-6 0 3,1 1 0,-6-4-121,5 3 0,1-8 96,4 8 0,-4-2-9,-1 2 0,0 0 33,6 0 0,-1 1 3,0-1 1,1 0-4,-1 1 1,-5-6 6,1 0 1,-1 1-19,5 4 1,1-4 8,-1-1 1,-5 0-27,1 6 0,-1-6 20,6 0 1,-1 1-26,0 4 26,0-6-8,1 5 1,-1-6 0,0 8 1,1-6 10,-1 0 0,-5-1 2,1 2 0,-1 2 80,5-2-89,1 2 0,-1-4 0,0 5 4,1-4 0,-1 2 5,0-1 0,1 2-33,-1-2 1,0 2 27,0 3 0,2-6-3,4 0 1,-5 1-5,5 4 1,-4-4-1,-2-1 0,0 0-12,1 6 1,0-6 13,5 0 0,-4-1-3,3 2 1,-3 2 17,-2-2 0,0 2-16,1 3 5,-1-8-12,7 6 0,-5-5 1,3 6 0,-3-4-5,-2-1 0,5 0-2,1 6 0,0-6 46,0 0 1,-4 1-37,3 4 1,2-4 15,-2-1-14,6 0-3,-9 6 0,10-1 26,-7 0 1,5-4-18,-4-1 0,4 0-1,-5 6 1,5-1 4,-5 0 0,7 1-1,-2-1 1,-1-5 6,1 1 0,-2-1-10,2 6 1,4-3 11,-4-2 0,1 2-10,0-2 1,2-3 2,-3 3 1,3-1-32,2 6 1,-1-6-4,-4 0 0,3-1 10,-3 1 1,4 4-5,1-3 0,0-3-26,0 3 1,0-1 32,0 5 1,0-4-5,0-1 1,0-1 3,0 1 1,-5 4 1,0-4-5,0-2 5,5 5 0,0-6-1,0 4 1,0 1 21,0-7 0,0 7 3,0-1 1,0-2-19,0 1 0,0-6-2,0 9 0,0-9-11,0 7 1,0-6 12,0 6 0,0-3-174,0 3 1,0-4 103,0-6 1,0 1 48,0 3 1,2 2 48,2 4 0,-2-2-6,3-4 1,-3-1 25,-2 6 0,0-1-74,0 2 1,0 2 113,0-2 0,1-3-91,4 3 1,-3-2 8,3 1 0,-4 2 12,-1-7-92,0 8 80,0-5 0,5 1-22,0-3 0,0 1-10,-5-2 1,0 2-3,0-1 1,5-4-10,0 4 1,0 1 28,-5-2-13,0 1 6,0 1 0,1-5 9,4 4-10,-3 2-3,4-5 1,-6 5-2,0-2 1,2-4-11,3 4 0,-3 1 1,3-2 0,-4 1-39,-1-6 1,5 6 43,0-1 0,0 2-5,-5-1 0,5-4-8,0 4 5,0 2 0,-4-5 0,2 2-31,2-3 0,0 4 4,-5-1 0,5 3 21,0-3 0,2-1 4,-3 6 1,-2-6 22,3 2 34,-3 2-55,-2-5 0,5 5 107,-1-2-104,1-4 5,-5 5 0,5-4 84,0 2-78,0-3 47,-5 5 0,5-6-3,0 0 0,0 4-24,-5 1 1,5-1-2,0-4 1,-1 1-56,-4 4 53,7-4 1,-5 5 0,6-5-69,-3 4 1,-4-4 36,4 3 1,2-2-36,-2-3 54,0 7 25,1-4 1,-4 4-2,3-7 1,1 1-23,-1 0 0,2 2 9,-3-2 1,-2 3 70,3-8 1,-2 7-74,2 3 0,-3-1 4,3-4 1,-2 1-15,2 4 1,-3-4-5,2 3 1,3 3-35,-2-3 1,1 2-13,-1-1 1,-1-2 37,5 6 1,-5-4-3,0 4 1,3-5 24,-2 6 0,1-7-25,-1 1 1,-1 4 29,5 1-25,-5-2 22,9-1 0,-12-2 13,4 1-30,3 6 21,-6-10 0,6 10-2,-3-7 1,-2 6-10,7-6 1,-7 6 0,2-6 1,2 7-161,-2-1 155,6-4-1,-3 6 1,2-9-1,0 7 1,-5-6 12,5 6 1,-5-6-2,4 6 0,-4-1 10,5 5 1,-2-1 6,2-4 0,2 4-21,-8-4 0,8 4 5,-2 1 1,-2-4-37,2-1 1,-2 1 36,2 4 1,3-5-61,-4 1 0,3-3 32,-2 3 1,3 3-11,-3-4 0,3-1-16,1 1 0,1-6-3,0 1 1,6-4-30,3-5 1,-2 3-107,-3-4 0,4 4-11,2 2 135,-4 0 9,7-1 0,-6 1-8,8-1 0,-1-1-14,1-3 1,-1 3 88,0-3 48,-6 9-76,5-3 0,-7 7-5,4-3 1,1 3 17,-6 6 0,6-5 2,-2 1 0,-1-1 72,2 5-99,-1 1 15,-1-1 1,5 0-8,-4 1 1,-3-1-2,-1 0 30,3 7-21,-7-5 0,10 6 2,-6-2 0,0-3-1,-6 7 1,1-5 7,0 6 3,-1-8 0,1 6 137,0-4-143,-1-3 1,-5 11 1,2-6 154,-6 3-141,6 3-4,-9-4-28,11-1 30,-11 6 0,6-7 13,-3 3-71,-4 3 59,12-5 1,-9 3-2,6-1 1,-7-2 5,2 2 67,3 4-75,0-12 1,2 9 42,0-6-35,-7 7-50,10-3 42,-11-1 1,6 5 11,-3-2-68,-4 2 65,6-5-12,-1 6 0,-2-7-5,5 3 1,-4 3-33,5-3 28,-7 4-4,10-6 5,-4 5-24,-1-4 1,0 4-3,-3-3 1,-2 4 4,7-4-8,-7 3 28,10-4 0,-9 4 2,5-3 5,-5 3-16,9 2 4,-12 0 1,7-1 33,-3-4-43,-3 3 11,11-4 1,-10 6-50,7 0-1,-7 0 29,10 0 1,-6-2-5,3-3 1,-2 4-39,-3-4 50,-4 3 2,13 2 0,-11 0-1,7 0 0,-5 0 3,4 0 1,-4 0 3,5 0 0,-5 0 6,5 0 1,-5 0 1,4 0 1,-4 0 4,5 0 0,-5 0 2,5 0 1,-5 0-6,5 0 1,-6 0-15,6 0 8,0 0 1,5 0 4,-1 0 0,-4 0 0,0 0 1,0 0 2,5 0 0,-6 0 0,1 0 0,-5 0-1,5 0 3,0 0 4,4 0-8,1 0 0,0 0 2,-1 0 0,-4 0 16,0 0-9,0 0 1,4 0-3,1 0 1,-5 0 9,0 0-15,0 0 0,4 0 1,1 0-14,0 7 16,-1-6 1,1 6-20,0-7 0,-1 0 15,1 0 1,-5 5-3,0 0-1,0-1 1,4-4 1,1 0 0,-5 2 1,0 3 0,-1-3 0,6 3-96,0-4 93,-1 6 0,1-6 1,0 4-23,0-3 19,-7-2-1,5 6 1,-5-4 1,7 6 25,-1-3-9,1-3 0,0 4-5,-1-6 1,-4 0 15,0 0-8,0 7-10,5-6 1,-1 6-32,1-7 0,-5 5 29,0 0 1,-6 0-2,6-5 1,-2 1-10,2 4 0,3-3-4,-3 3 0,-2-4 10,2-1 0,0 2 1,5 3 1,-6-3 115,1 2-114,0-2 1,5 0 0,-1 3 5,1-4-2,-7 6-10,5-7 0,-6 1 16,3 4-10,3-3 0,-5 4 2,7-6 1,-6 2-6,1 3 1,0-3-4,5 3 1,-1-4 17,1-1 1,-5 5-14,0 0 0,-1 0 38,6-5 0,0 0-30,0 0 7,-1 6-10,1-4 1,0 5 3,-1-7 1,1 1 3,0 4 0,-1-3-14,1 3 0,0-4-3,0-1 1,-1 2-9,1 3 18,0-4-3,-1 6 0,-4-7-21,0 0 19,0 0-2,4 6 0,1-4-2,0 3 2,0-3 1,-1-2-1,1 0 1,0 5 0,-1-1 0,1 1 0,0-5-2,-1 0 2,1 0-1,0 7 1,0-5 0,-1 2 0,1-2 0,0-2 0,-6 0 0,1 0 0,0 5 0,5 0 0,-1 0 0,1-5 0,-5 1 0,0 4 0,0-3 0,4 3 0,1-4 0,0-1 0,-6 2 0,1 3 0,0-3 0,5 3 0,-1-4 0,-5-1 0,4 5 0,-4 0 0,4 0 0,2-4 0,0 4 0,-5-3 0,-1 3 0,1-3 0,5 2 0,0 1 0,-6 0 0,1-5 9,0 0-9,5 7 0,-1-6 0,-4 6 1,0-7-1,0 6 0,5-4 0,-1 3 0,-4-2 0,0 2 0,-5-3 0,5 3 0,-6-4 0,6-1 1,-5 5-1,5 0 0,-5 0-2,5-5 2,-7 0 34,3 0-16,1 7 1,-4-6 38,7 4-24,-7-3 1,9-1-27,-7 4 0,1-3 9,-1 3-25,-3-4 1,6-1 34,-3 0-30,-4 0 28,6 7-8,0-5 86,-6 4 16,6-6-83,-7 0-437,0 0-266,6 0 1,-3 5 272,7 0 395,-6 6 0,9-2 0,-5 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B7E8A-1102-47A1-B1C3-36AE88809383}" type="datetimeFigureOut">
              <a:rPr lang="en-US" smtClean="0"/>
              <a:t>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11EAB-687D-4AE4-B775-678A923E9436}" type="slidenum">
              <a:rPr lang="en-US" smtClean="0"/>
              <a:t>‹#›</a:t>
            </a:fld>
            <a:endParaRPr lang="en-US"/>
          </a:p>
        </p:txBody>
      </p:sp>
    </p:spTree>
    <p:extLst>
      <p:ext uri="{BB962C8B-B14F-4D97-AF65-F5344CB8AC3E}">
        <p14:creationId xmlns:p14="http://schemas.microsoft.com/office/powerpoint/2010/main" val="43010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A11EAB-687D-4AE4-B775-678A923E9436}" type="slidenum">
              <a:rPr lang="en-US" smtClean="0"/>
              <a:t>1</a:t>
            </a:fld>
            <a:endParaRPr lang="en-US"/>
          </a:p>
        </p:txBody>
      </p:sp>
    </p:spTree>
    <p:extLst>
      <p:ext uri="{BB962C8B-B14F-4D97-AF65-F5344CB8AC3E}">
        <p14:creationId xmlns:p14="http://schemas.microsoft.com/office/powerpoint/2010/main" val="79833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p:nvGrpSpPr>
        <p:grpSpPr>
          <a:xfrm>
            <a:off x="3048" y="0"/>
            <a:ext cx="12188952" cy="6858000"/>
            <a:chOff x="3048" y="0"/>
            <a:chExt cx="12188952" cy="6858000"/>
          </a:xfrm>
        </p:grpSpPr>
        <p:sp>
          <p:nvSpPr>
            <p:cNvPr id="4" name="Rectangle 3"/>
            <p:cNvSpPr/>
            <p:nvPr/>
          </p:nvSpPr>
          <p:spPr>
            <a:xfrm>
              <a:off x="3048" y="0"/>
              <a:ext cx="12188952"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8" name="Group 17"/>
            <p:cNvGrpSpPr/>
            <p:nvPr/>
          </p:nvGrpSpPr>
          <p:grpSpPr>
            <a:xfrm>
              <a:off x="1574798" y="3537161"/>
              <a:ext cx="9144001" cy="196717"/>
              <a:chOff x="1523999" y="4379129"/>
              <a:chExt cx="9144001" cy="196717"/>
            </a:xfrm>
          </p:grpSpPr>
          <p:sp>
            <p:nvSpPr>
              <p:cNvPr id="19" name="Rectangle 18" descr="Gold bar"/>
              <p:cNvSpPr>
                <a:spLocks noChangeArrowheads="1"/>
              </p:cNvSpPr>
              <p:nvPr/>
            </p:nvSpPr>
            <p:spPr bwMode="auto">
              <a:xfrm rot="16200000" flipH="1">
                <a:off x="2949872" y="2953256"/>
                <a:ext cx="196717" cy="3048463"/>
              </a:xfrm>
              <a:prstGeom prst="rect">
                <a:avLst/>
              </a:prstGeom>
              <a:solidFill>
                <a:schemeClr val="accent1"/>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2400">
                  <a:latin typeface="Times New Roman" panose="02020603050405020304" pitchFamily="18" charset="0"/>
                </a:endParaRPr>
              </a:p>
            </p:txBody>
          </p:sp>
          <p:sp>
            <p:nvSpPr>
              <p:cNvPr id="20" name="Rectangle 19" descr="Orange bar"/>
              <p:cNvSpPr>
                <a:spLocks noChangeArrowheads="1"/>
              </p:cNvSpPr>
              <p:nvPr/>
            </p:nvSpPr>
            <p:spPr bwMode="auto">
              <a:xfrm rot="16200000" flipH="1">
                <a:off x="5998335" y="2953256"/>
                <a:ext cx="196717" cy="3048463"/>
              </a:xfrm>
              <a:prstGeom prst="rect">
                <a:avLst/>
              </a:prstGeom>
              <a:solidFill>
                <a:schemeClr val="accent4"/>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2400">
                  <a:latin typeface="Times New Roman" panose="02020603050405020304" pitchFamily="18" charset="0"/>
                </a:endParaRPr>
              </a:p>
            </p:txBody>
          </p:sp>
          <p:sp>
            <p:nvSpPr>
              <p:cNvPr id="21" name="Rectangle 20" descr="Slate bar"/>
              <p:cNvSpPr>
                <a:spLocks noChangeArrowheads="1"/>
              </p:cNvSpPr>
              <p:nvPr/>
            </p:nvSpPr>
            <p:spPr bwMode="auto">
              <a:xfrm rot="16200000" flipH="1">
                <a:off x="9045410" y="2953256"/>
                <a:ext cx="196717" cy="3048463"/>
              </a:xfrm>
              <a:prstGeom prst="rect">
                <a:avLst/>
              </a:prstGeom>
              <a:solidFill>
                <a:schemeClr val="accent6"/>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2400">
                  <a:latin typeface="Times New Roman" panose="02020603050405020304" pitchFamily="18" charset="0"/>
                </a:endParaRPr>
              </a:p>
            </p:txBody>
          </p:sp>
        </p:grpSp>
      </p:grpSp>
      <p:sp>
        <p:nvSpPr>
          <p:cNvPr id="3" name="Subtitle 2"/>
          <p:cNvSpPr>
            <a:spLocks noGrp="1"/>
          </p:cNvSpPr>
          <p:nvPr>
            <p:ph type="subTitle" idx="1"/>
          </p:nvPr>
        </p:nvSpPr>
        <p:spPr>
          <a:xfrm>
            <a:off x="1524000" y="4056115"/>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p:cNvSpPr>
            <a:spLocks noGrp="1"/>
          </p:cNvSpPr>
          <p:nvPr>
            <p:ph type="ctrTitle"/>
          </p:nvPr>
        </p:nvSpPr>
        <p:spPr>
          <a:xfrm>
            <a:off x="1524000" y="912610"/>
            <a:ext cx="9144000" cy="2387600"/>
          </a:xfrm>
          <a:prstGeom prst="rect">
            <a:avLst/>
          </a:prstGeom>
        </p:spPr>
        <p:txBody>
          <a:bodyPr anchor="b"/>
          <a:lstStyle>
            <a:lvl1pPr algn="ctr">
              <a:defRPr sz="6000">
                <a:solidFill>
                  <a:schemeClr val="tx2"/>
                </a:solidFill>
              </a:defRPr>
            </a:lvl1pPr>
          </a:lstStyle>
          <a:p>
            <a:r>
              <a:rPr lang="en-US"/>
              <a:t>Click to edit Master title style</a:t>
            </a:r>
          </a:p>
        </p:txBody>
      </p:sp>
      <p:sp>
        <p:nvSpPr>
          <p:cNvPr id="11"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5DE3B5DE-687E-4601-9C25-48F7ABE0D7C5}" type="datetime1">
              <a:rPr lang="en-US" smtClean="0"/>
              <a:t>2/27/2019</a:t>
            </a:fld>
            <a:endParaRPr lang="en-US"/>
          </a:p>
        </p:txBody>
      </p:sp>
      <p:sp>
        <p:nvSpPr>
          <p:cNvPr id="12"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3"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81080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BFD467DE-D084-42AA-B27F-22F6084CB8BB}" type="datetime1">
              <a:rPr lang="en-US" smtClean="0"/>
              <a:t>2/27/2019</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43929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3782E027-C2A0-4932-A761-986BAD82B671}" type="datetime1">
              <a:rPr lang="en-US" smtClean="0"/>
              <a:t>2/27/2019</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29712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96AC42F1-294F-4AFB-8F78-2EF579F09459}" type="datetime1">
              <a:rPr lang="en-US" smtClean="0"/>
              <a:t>2/27/2019</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81807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2" name="Title 1"/>
          <p:cNvSpPr>
            <a:spLocks noGrp="1"/>
          </p:cNvSpPr>
          <p:nvPr>
            <p:ph type="title"/>
          </p:nvPr>
        </p:nvSpPr>
        <p:spPr>
          <a:xfrm>
            <a:off x="831850" y="1709738"/>
            <a:ext cx="10515600" cy="2862262"/>
          </a:xfrm>
          <a:prstGeom prst="rect">
            <a:avLst/>
          </a:prstGeom>
        </p:spPr>
        <p:txBody>
          <a:bodyPr anchor="b"/>
          <a:lstStyle>
            <a:lvl1pPr>
              <a:defRPr sz="6000"/>
            </a:lvl1pPr>
          </a:lstStyle>
          <a:p>
            <a:r>
              <a:rPr lang="en-US"/>
              <a:t>Click to edit Master title style</a:t>
            </a:r>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1580A6EB-69F5-4723-B5E3-A6D9E36A957A}" type="datetime1">
              <a:rPr lang="en-US" smtClean="0"/>
              <a:t>2/27/2019</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29414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sz="half" idx="1"/>
          </p:nvPr>
        </p:nvSpPr>
        <p:spPr>
          <a:xfrm>
            <a:off x="838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8"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0FB02ED0-9CAE-481B-8D1D-B242F0282967}" type="datetime1">
              <a:rPr lang="en-US" smtClean="0"/>
              <a:t>2/27/2019</a:t>
            </a:fld>
            <a:endParaRPr lang="en-US"/>
          </a:p>
        </p:txBody>
      </p:sp>
      <p:sp>
        <p:nvSpPr>
          <p:cNvPr id="9"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0"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71780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189663" y="2193925"/>
            <a:ext cx="5157787"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p:nvPr>
        </p:nvSpPr>
        <p:spPr>
          <a:xfrm>
            <a:off x="831850" y="1489075"/>
            <a:ext cx="5156200"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831850" y="274638"/>
            <a:ext cx="10515600" cy="1143000"/>
          </a:xfrm>
          <a:prstGeom prst="rect">
            <a:avLst/>
          </a:prstGeom>
        </p:spPr>
        <p:txBody>
          <a:bodyPr/>
          <a:lstStyle/>
          <a:p>
            <a:r>
              <a:rPr lang="en-US"/>
              <a:t>Click to edit Master title style</a:t>
            </a:r>
          </a:p>
        </p:txBody>
      </p:sp>
      <p:sp>
        <p:nvSpPr>
          <p:cNvPr id="10"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4696AB3F-7B84-45BD-A122-497866A73F4B}" type="datetime1">
              <a:rPr lang="en-US" smtClean="0"/>
              <a:t>2/27/2019</a:t>
            </a:fld>
            <a:endParaRPr lang="en-US"/>
          </a:p>
        </p:txBody>
      </p:sp>
      <p:sp>
        <p:nvSpPr>
          <p:cNvPr id="11" name="Footer Placeholder 4"/>
          <p:cNvSpPr>
            <a:spLocks noGrp="1"/>
          </p:cNvSpPr>
          <p:nvPr>
            <p:ph type="ftr" sz="quarter" idx="11"/>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2" name="Slide Number Placeholder 5"/>
          <p:cNvSpPr>
            <a:spLocks noGrp="1"/>
          </p:cNvSpPr>
          <p:nvPr>
            <p:ph type="sldNum" sz="quarter" idx="12"/>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51062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6"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6395E536-1457-4CE4-8497-197239F05587}" type="datetime1">
              <a:rPr lang="en-US" smtClean="0"/>
              <a:t>2/27/2019</a:t>
            </a:fld>
            <a:endParaRPr lang="en-US"/>
          </a:p>
        </p:txBody>
      </p:sp>
      <p:sp>
        <p:nvSpPr>
          <p:cNvPr id="7"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8"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9402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A4AF2F65-2726-4707-A7A6-DE21D14E80C5}" type="datetime1">
              <a:rPr lang="en-US" smtClean="0"/>
              <a:t>2/27/2019</a:t>
            </a:fld>
            <a:endParaRPr lang="en-US"/>
          </a:p>
        </p:txBody>
      </p:sp>
      <p:sp>
        <p:nvSpPr>
          <p:cNvPr id="6"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7"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5234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8"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1FA85564-6B99-4FC4-9CE3-22E750398B2E}" type="datetime1">
              <a:rPr lang="en-US" smtClean="0"/>
              <a:t>2/27/2019</a:t>
            </a:fld>
            <a:endParaRPr lang="en-US"/>
          </a:p>
        </p:txBody>
      </p:sp>
      <p:sp>
        <p:nvSpPr>
          <p:cNvPr id="9"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0"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01459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8"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2BCD2BEA-7F40-407D-B082-13022E8B2C99}" type="datetime1">
              <a:rPr lang="en-US" smtClean="0"/>
              <a:t>2/27/2019</a:t>
            </a:fld>
            <a:endParaRPr lang="en-US"/>
          </a:p>
        </p:txBody>
      </p:sp>
      <p:sp>
        <p:nvSpPr>
          <p:cNvPr id="9"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0"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9550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p:nvGrpSpPr>
        <p:grpSpPr>
          <a:xfrm>
            <a:off x="0" y="-6"/>
            <a:ext cx="12188952" cy="6858006"/>
            <a:chOff x="-2728" y="-5"/>
            <a:chExt cx="12188952" cy="6858006"/>
          </a:xfrm>
        </p:grpSpPr>
        <p:sp>
          <p:nvSpPr>
            <p:cNvPr id="26" name="Rectangle 25"/>
            <p:cNvSpPr/>
            <p:nvPr/>
          </p:nvSpPr>
          <p:spPr>
            <a:xfrm>
              <a:off x="-2728" y="1"/>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2727" y="-5"/>
              <a:ext cx="716424" cy="6858000"/>
              <a:chOff x="-2727" y="-5"/>
              <a:chExt cx="716424" cy="6858000"/>
            </a:xfrm>
          </p:grpSpPr>
          <p:grpSp>
            <p:nvGrpSpPr>
              <p:cNvPr id="40" name="Group 39"/>
              <p:cNvGrpSpPr/>
              <p:nvPr/>
            </p:nvGrpSpPr>
            <p:grpSpPr>
              <a:xfrm>
                <a:off x="-2727" y="-5"/>
                <a:ext cx="571473" cy="6858000"/>
                <a:chOff x="6048440" y="-936481"/>
                <a:chExt cx="196717" cy="9144001"/>
              </a:xfrm>
            </p:grpSpPr>
            <p:sp>
              <p:nvSpPr>
                <p:cNvPr id="46" name="Rectangle 45" descr="Gold bar"/>
                <p:cNvSpPr>
                  <a:spLocks noChangeArrowheads="1"/>
                </p:cNvSpPr>
                <p:nvPr/>
              </p:nvSpPr>
              <p:spPr bwMode="auto">
                <a:xfrm rot="10800000" flipH="1">
                  <a:off x="6048440" y="5159057"/>
                  <a:ext cx="196717" cy="3048463"/>
                </a:xfrm>
                <a:prstGeom prst="rect">
                  <a:avLst/>
                </a:prstGeom>
                <a:solidFill>
                  <a:schemeClr val="accent6"/>
                </a:soli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sp>
              <p:nvSpPr>
                <p:cNvPr id="47" name="Rectangle 46" descr="Orange bar"/>
                <p:cNvSpPr>
                  <a:spLocks noChangeArrowheads="1"/>
                </p:cNvSpPr>
                <p:nvPr/>
              </p:nvSpPr>
              <p:spPr bwMode="auto">
                <a:xfrm rot="10800000" flipH="1">
                  <a:off x="6048440" y="2110594"/>
                  <a:ext cx="196717" cy="3048463"/>
                </a:xfrm>
                <a:prstGeom prst="rect">
                  <a:avLst/>
                </a:prstGeom>
                <a:solidFill>
                  <a:schemeClr val="accent4"/>
                </a:soli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sp>
              <p:nvSpPr>
                <p:cNvPr id="48" name="Rectangle 47" descr="Slate bar"/>
                <p:cNvSpPr>
                  <a:spLocks noChangeArrowheads="1"/>
                </p:cNvSpPr>
                <p:nvPr/>
              </p:nvSpPr>
              <p:spPr bwMode="auto">
                <a:xfrm rot="10800000" flipH="1">
                  <a:off x="6048440" y="-936481"/>
                  <a:ext cx="196717" cy="3048463"/>
                </a:xfrm>
                <a:prstGeom prst="rect">
                  <a:avLst/>
                </a:prstGeom>
                <a:solidFill>
                  <a:schemeClr val="accent1"/>
                </a:soli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grpSp>
          <p:grpSp>
            <p:nvGrpSpPr>
              <p:cNvPr id="41" name="Group 40"/>
              <p:cNvGrpSpPr/>
              <p:nvPr/>
            </p:nvGrpSpPr>
            <p:grpSpPr>
              <a:xfrm>
                <a:off x="566005" y="-5"/>
                <a:ext cx="147692" cy="6858000"/>
                <a:chOff x="6048440" y="-936481"/>
                <a:chExt cx="196717" cy="9144001"/>
              </a:xfrm>
            </p:grpSpPr>
            <p:sp>
              <p:nvSpPr>
                <p:cNvPr id="43" name="Rectangle 42" descr="Gold bar"/>
                <p:cNvSpPr>
                  <a:spLocks noChangeArrowheads="1"/>
                </p:cNvSpPr>
                <p:nvPr/>
              </p:nvSpPr>
              <p:spPr bwMode="auto">
                <a:xfrm rot="10800000" flipH="1">
                  <a:off x="6048440" y="5159057"/>
                  <a:ext cx="196717" cy="3048463"/>
                </a:xfrm>
                <a:prstGeom prst="rect">
                  <a:avLst/>
                </a:prstGeom>
                <a:gradFill flip="none" rotWithShape="1">
                  <a:gsLst>
                    <a:gs pos="0">
                      <a:schemeClr val="accent6">
                        <a:lumMod val="40000"/>
                        <a:lumOff val="60000"/>
                      </a:schemeClr>
                    </a:gs>
                    <a:gs pos="100000">
                      <a:prstClr val="white"/>
                    </a:gs>
                  </a:gsLst>
                  <a:lin ang="0" scaled="1"/>
                  <a:tileRect/>
                </a:gradFill>
                <a:ln w="9525">
                  <a:noFill/>
                  <a:miter lim="800000"/>
                  <a:headEnd/>
                  <a:tailEnd/>
                </a:ln>
                <a:effectLst/>
                <a:extLst/>
              </p:spPr>
              <p:txBody>
                <a:bodyPr wrap="none" anchor="ctr"/>
                <a:lstStyle/>
                <a:p>
                  <a:pPr lvl="0" algn="ctr"/>
                  <a:endParaRPr lang="en-US" sz="2400">
                    <a:latin typeface="Times New Roman" panose="02020603050405020304" pitchFamily="18" charset="0"/>
                  </a:endParaRPr>
                </a:p>
              </p:txBody>
            </p:sp>
            <p:sp>
              <p:nvSpPr>
                <p:cNvPr id="44" name="Rectangle 43" descr="Orange bar"/>
                <p:cNvSpPr>
                  <a:spLocks noChangeArrowheads="1"/>
                </p:cNvSpPr>
                <p:nvPr/>
              </p:nvSpPr>
              <p:spPr bwMode="auto">
                <a:xfrm rot="10800000" flipH="1">
                  <a:off x="6048440" y="2110594"/>
                  <a:ext cx="196717" cy="3048463"/>
                </a:xfrm>
                <a:prstGeom prst="rect">
                  <a:avLst/>
                </a:prstGeom>
                <a:gradFill flip="none" rotWithShape="1">
                  <a:gsLst>
                    <a:gs pos="0">
                      <a:schemeClr val="accent4">
                        <a:lumMod val="40000"/>
                        <a:lumOff val="60000"/>
                      </a:schemeClr>
                    </a:gs>
                    <a:gs pos="100000">
                      <a:prstClr val="white"/>
                    </a:gs>
                  </a:gsLst>
                  <a:lin ang="0" scaled="1"/>
                  <a:tileRect/>
                </a:gra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sp>
              <p:nvSpPr>
                <p:cNvPr id="45" name="Rectangle 44" descr="Slate bar"/>
                <p:cNvSpPr>
                  <a:spLocks noChangeArrowheads="1"/>
                </p:cNvSpPr>
                <p:nvPr/>
              </p:nvSpPr>
              <p:spPr bwMode="auto">
                <a:xfrm rot="10800000" flipH="1">
                  <a:off x="6048440" y="-936481"/>
                  <a:ext cx="196717" cy="3048463"/>
                </a:xfrm>
                <a:prstGeom prst="rect">
                  <a:avLst/>
                </a:prstGeom>
                <a:gradFill flip="none" rotWithShape="1">
                  <a:gsLst>
                    <a:gs pos="0">
                      <a:schemeClr val="accent1">
                        <a:lumMod val="60000"/>
                        <a:lumOff val="40000"/>
                      </a:schemeClr>
                    </a:gs>
                    <a:gs pos="100000">
                      <a:schemeClr val="bg1"/>
                    </a:gs>
                  </a:gsLst>
                  <a:lin ang="0" scaled="1"/>
                  <a:tileRect/>
                </a:gra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grpSp>
          <p:sp>
            <p:nvSpPr>
              <p:cNvPr id="42" name="Rectangle 41"/>
              <p:cNvSpPr/>
              <p:nvPr/>
            </p:nvSpPr>
            <p:spPr>
              <a:xfrm>
                <a:off x="646782" y="-5"/>
                <a:ext cx="45719"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sp>
        <p:nvSpPr>
          <p:cNvPr id="3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CA734DBA-6852-4C6A-AB8B-E28C0C52CB53}" type="datetime1">
              <a:rPr lang="en-US" smtClean="0"/>
              <a:t>2/27/2019</a:t>
            </a:fld>
            <a:endParaRPr lang="en-US"/>
          </a:p>
        </p:txBody>
      </p:sp>
      <p:sp>
        <p:nvSpPr>
          <p:cNvPr id="3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3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
        <p:nvSpPr>
          <p:cNvPr id="3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1719088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moodle.hku.hk/mod/feedback/view.php?id=1375884"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2018/19 COMP3234</a:t>
            </a:r>
          </a:p>
        </p:txBody>
      </p:sp>
      <p:sp>
        <p:nvSpPr>
          <p:cNvPr id="2" name="Title 1"/>
          <p:cNvSpPr>
            <a:spLocks noGrp="1"/>
          </p:cNvSpPr>
          <p:nvPr>
            <p:ph type="ctrTitle"/>
          </p:nvPr>
        </p:nvSpPr>
        <p:spPr/>
        <p:txBody>
          <a:bodyPr/>
          <a:lstStyle/>
          <a:p>
            <a:r>
              <a:rPr lang="en-US" dirty="0"/>
              <a:t>Programming Project</a:t>
            </a:r>
            <a:br>
              <a:rPr lang="en-US" dirty="0"/>
            </a:br>
            <a:r>
              <a:rPr lang="en-US" dirty="0"/>
              <a:t>P2PChat</a:t>
            </a:r>
          </a:p>
        </p:txBody>
      </p:sp>
    </p:spTree>
    <p:extLst>
      <p:ext uri="{BB962C8B-B14F-4D97-AF65-F5344CB8AC3E}">
        <p14:creationId xmlns:p14="http://schemas.microsoft.com/office/powerpoint/2010/main" val="82198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Display text contents to:</a:t>
            </a:r>
          </a:p>
          <a:p>
            <a:pPr lvl="1"/>
            <a:r>
              <a:rPr lang="en-US" dirty="0"/>
              <a:t>Command Window</a:t>
            </a:r>
          </a:p>
          <a:p>
            <a:pPr lvl="2"/>
            <a:r>
              <a:rPr lang="en-US" b="1" dirty="0" err="1">
                <a:solidFill>
                  <a:srgbClr val="FF33CC"/>
                </a:solidFill>
              </a:rPr>
              <a:t>CmdWin</a:t>
            </a:r>
            <a:r>
              <a:rPr lang="en-US" dirty="0" err="1"/>
              <a:t>.insert</a:t>
            </a:r>
            <a:r>
              <a:rPr lang="en-US" dirty="0"/>
              <a:t>(</a:t>
            </a:r>
            <a:r>
              <a:rPr lang="en-US" b="1" dirty="0">
                <a:solidFill>
                  <a:srgbClr val="FF0000"/>
                </a:solidFill>
              </a:rPr>
              <a:t>1.0</a:t>
            </a:r>
            <a:r>
              <a:rPr lang="en-US" dirty="0"/>
              <a:t>, “</a:t>
            </a:r>
            <a:r>
              <a:rPr lang="en-US" b="1" dirty="0">
                <a:solidFill>
                  <a:srgbClr val="FF0000"/>
                </a:solidFill>
              </a:rPr>
              <a:t>\</a:t>
            </a:r>
            <a:r>
              <a:rPr lang="en-US" b="1" dirty="0" err="1">
                <a:solidFill>
                  <a:srgbClr val="FF0000"/>
                </a:solidFill>
              </a:rPr>
              <a:t>n</a:t>
            </a:r>
            <a:r>
              <a:rPr lang="en-US" dirty="0" err="1"/>
              <a:t>System</a:t>
            </a:r>
            <a:r>
              <a:rPr lang="en-US" dirty="0"/>
              <a:t> message to be displayed”)</a:t>
            </a:r>
          </a:p>
          <a:p>
            <a:pPr lvl="3"/>
            <a:r>
              <a:rPr lang="en-US" dirty="0">
                <a:solidFill>
                  <a:srgbClr val="FF0000"/>
                </a:solidFill>
              </a:rPr>
              <a:t>1.0</a:t>
            </a:r>
            <a:r>
              <a:rPr lang="en-US" dirty="0"/>
              <a:t> – means the first line first character</a:t>
            </a:r>
          </a:p>
          <a:p>
            <a:pPr lvl="3"/>
            <a:r>
              <a:rPr lang="en-US" dirty="0">
                <a:solidFill>
                  <a:srgbClr val="FF0000"/>
                </a:solidFill>
              </a:rPr>
              <a:t>\n </a:t>
            </a:r>
            <a:r>
              <a:rPr lang="en-US" dirty="0"/>
              <a:t>– adds a newline in the first line; thus, always displays texts in the second line of the display</a:t>
            </a:r>
          </a:p>
          <a:p>
            <a:pPr lvl="1"/>
            <a:r>
              <a:rPr lang="en-US" dirty="0"/>
              <a:t>Message Window</a:t>
            </a:r>
          </a:p>
          <a:p>
            <a:pPr lvl="2"/>
            <a:r>
              <a:rPr lang="en-US" b="1" dirty="0" err="1">
                <a:solidFill>
                  <a:srgbClr val="FF33CC"/>
                </a:solidFill>
              </a:rPr>
              <a:t>MsgWin</a:t>
            </a:r>
            <a:r>
              <a:rPr lang="en-US" dirty="0" err="1"/>
              <a:t>.insert</a:t>
            </a:r>
            <a:r>
              <a:rPr lang="en-US" dirty="0"/>
              <a:t>(</a:t>
            </a:r>
            <a:r>
              <a:rPr lang="en-US" b="1" dirty="0">
                <a:solidFill>
                  <a:srgbClr val="FF0000"/>
                </a:solidFill>
              </a:rPr>
              <a:t>1.0</a:t>
            </a:r>
            <a:r>
              <a:rPr lang="en-US" dirty="0"/>
              <a:t>, “</a:t>
            </a:r>
            <a:r>
              <a:rPr lang="en-US" b="1" dirty="0">
                <a:solidFill>
                  <a:srgbClr val="FF0000"/>
                </a:solidFill>
              </a:rPr>
              <a:t>\</a:t>
            </a:r>
            <a:r>
              <a:rPr lang="en-US" b="1" dirty="0" err="1">
                <a:solidFill>
                  <a:srgbClr val="FF0000"/>
                </a:solidFill>
              </a:rPr>
              <a:t>n</a:t>
            </a:r>
            <a:r>
              <a:rPr lang="en-US" dirty="0" err="1"/>
              <a:t>Chat</a:t>
            </a:r>
            <a:r>
              <a:rPr lang="en-US" dirty="0"/>
              <a:t> message to be display”)</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6059" y="1228763"/>
            <a:ext cx="6003207" cy="5943600"/>
          </a:xfrm>
        </p:spPr>
      </p:pic>
      <p:sp>
        <p:nvSpPr>
          <p:cNvPr id="4" name="Title 3"/>
          <p:cNvSpPr>
            <a:spLocks noGrp="1"/>
          </p:cNvSpPr>
          <p:nvPr>
            <p:ph type="title"/>
          </p:nvPr>
        </p:nvSpPr>
        <p:spPr/>
        <p:txBody>
          <a:bodyPr/>
          <a:lstStyle/>
          <a:p>
            <a:r>
              <a:rPr lang="en-US" dirty="0"/>
              <a:t>Display info / </a:t>
            </a:r>
            <a:r>
              <a:rPr lang="en-US" dirty="0" err="1"/>
              <a:t>msg</a:t>
            </a:r>
            <a:r>
              <a:rPr lang="en-US" dirty="0"/>
              <a:t> to UI</a:t>
            </a:r>
          </a:p>
        </p:txBody>
      </p:sp>
    </p:spTree>
    <p:extLst>
      <p:ext uri="{BB962C8B-B14F-4D97-AF65-F5344CB8AC3E}">
        <p14:creationId xmlns:p14="http://schemas.microsoft.com/office/powerpoint/2010/main" val="420480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6172200" y="1825625"/>
            <a:ext cx="5181600" cy="1427714"/>
          </a:xfrm>
        </p:spPr>
        <p:txBody>
          <a:bodyPr>
            <a:normAutofit fontScale="92500" lnSpcReduction="20000"/>
          </a:bodyPr>
          <a:lstStyle/>
          <a:p>
            <a:r>
              <a:rPr lang="en-US" dirty="0"/>
              <a:t>Each button has its associated function</a:t>
            </a:r>
          </a:p>
          <a:p>
            <a:r>
              <a:rPr lang="en-US" dirty="0"/>
              <a:t>Your task is to complete those functions and others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8821" y="1147900"/>
            <a:ext cx="6003207" cy="5943600"/>
          </a:xfrm>
        </p:spPr>
      </p:pic>
      <p:sp>
        <p:nvSpPr>
          <p:cNvPr id="4" name="Title 3"/>
          <p:cNvSpPr>
            <a:spLocks noGrp="1"/>
          </p:cNvSpPr>
          <p:nvPr>
            <p:ph type="title"/>
          </p:nvPr>
        </p:nvSpPr>
        <p:spPr/>
        <p:txBody>
          <a:bodyPr/>
          <a:lstStyle/>
          <a:p>
            <a:r>
              <a:rPr lang="en-US" dirty="0"/>
              <a:t>Interact with end-user</a:t>
            </a:r>
          </a:p>
        </p:txBody>
      </p:sp>
      <p:sp>
        <p:nvSpPr>
          <p:cNvPr id="3" name="Rectangle 2"/>
          <p:cNvSpPr/>
          <p:nvPr/>
        </p:nvSpPr>
        <p:spPr>
          <a:xfrm>
            <a:off x="838961" y="3675324"/>
            <a:ext cx="5122925" cy="743201"/>
          </a:xfrm>
          <a:prstGeom prst="rect">
            <a:avLst/>
          </a:prstGeom>
          <a:noFill/>
          <a:ln w="25400">
            <a:solidFill>
              <a:srgbClr val="0000FF"/>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D261D093-9B32-4956-BA18-645AA1BDFD83}"/>
              </a:ext>
            </a:extLst>
          </p:cNvPr>
          <p:cNvPicPr>
            <a:picLocks noChangeAspect="1"/>
          </p:cNvPicPr>
          <p:nvPr/>
        </p:nvPicPr>
        <p:blipFill rotWithShape="1">
          <a:blip r:embed="rId3"/>
          <a:srcRect t="24687" r="9119" b="38496"/>
          <a:stretch/>
        </p:blipFill>
        <p:spPr>
          <a:xfrm>
            <a:off x="6172200" y="3429000"/>
            <a:ext cx="5978769" cy="2743200"/>
          </a:xfrm>
          <a:prstGeom prst="rect">
            <a:avLst/>
          </a:prstGeom>
        </p:spPr>
      </p:pic>
    </p:spTree>
    <p:extLst>
      <p:ext uri="{BB962C8B-B14F-4D97-AF65-F5344CB8AC3E}">
        <p14:creationId xmlns:p14="http://schemas.microsoft.com/office/powerpoint/2010/main" val="353699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State Diagram of P2PChat</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895" r="3181"/>
          <a:stretch/>
        </p:blipFill>
        <p:spPr>
          <a:xfrm>
            <a:off x="1261533" y="1776964"/>
            <a:ext cx="10385631" cy="4212000"/>
          </a:xfrm>
          <a:prstGeom prst="rect">
            <a:avLst/>
          </a:prstGeom>
        </p:spPr>
      </p:pic>
    </p:spTree>
    <p:extLst>
      <p:ext uri="{BB962C8B-B14F-4D97-AF65-F5344CB8AC3E}">
        <p14:creationId xmlns:p14="http://schemas.microsoft.com/office/powerpoint/2010/main" val="96256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Communication Protocol</a:t>
            </a:r>
          </a:p>
        </p:txBody>
      </p:sp>
      <p:sp>
        <p:nvSpPr>
          <p:cNvPr id="2" name="Bevel 1"/>
          <p:cNvSpPr/>
          <p:nvPr/>
        </p:nvSpPr>
        <p:spPr>
          <a:xfrm>
            <a:off x="749165" y="2331877"/>
            <a:ext cx="644893" cy="346510"/>
          </a:xfrm>
          <a:prstGeom prst="beve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List</a:t>
            </a:r>
          </a:p>
        </p:txBody>
      </p:sp>
      <p:sp>
        <p:nvSpPr>
          <p:cNvPr id="3" name="Right Arrow 2"/>
          <p:cNvSpPr/>
          <p:nvPr/>
        </p:nvSpPr>
        <p:spPr>
          <a:xfrm>
            <a:off x="1499936" y="2413692"/>
            <a:ext cx="481263" cy="18288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TextBox 3"/>
          <p:cNvSpPr txBox="1"/>
          <p:nvPr/>
        </p:nvSpPr>
        <p:spPr>
          <a:xfrm>
            <a:off x="2087077" y="2331877"/>
            <a:ext cx="1101584" cy="369332"/>
          </a:xfrm>
          <a:prstGeom prst="rect">
            <a:avLst/>
          </a:prstGeom>
          <a:noFill/>
          <a:ln>
            <a:solidFill>
              <a:schemeClr val="tx2">
                <a:lumMod val="20000"/>
                <a:lumOff val="80000"/>
              </a:schemeClr>
            </a:solidFill>
          </a:ln>
        </p:spPr>
        <p:txBody>
          <a:bodyPr wrap="none" rtlCol="0">
            <a:spAutoFit/>
          </a:bodyPr>
          <a:lstStyle/>
          <a:p>
            <a:r>
              <a:rPr lang="en-US" dirty="0" err="1"/>
              <a:t>do_List</a:t>
            </a:r>
            <a:r>
              <a:rPr lang="en-US" dirty="0"/>
              <a:t>()</a:t>
            </a:r>
          </a:p>
        </p:txBody>
      </p:sp>
      <p:sp>
        <p:nvSpPr>
          <p:cNvPr id="7" name="Right Arrow 6"/>
          <p:cNvSpPr/>
          <p:nvPr/>
        </p:nvSpPr>
        <p:spPr>
          <a:xfrm>
            <a:off x="3294539" y="2425103"/>
            <a:ext cx="481263" cy="18288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Oval 9"/>
          <p:cNvSpPr/>
          <p:nvPr/>
        </p:nvSpPr>
        <p:spPr>
          <a:xfrm>
            <a:off x="7856404" y="2013623"/>
            <a:ext cx="1005840" cy="1005840"/>
          </a:xfrm>
          <a:prstGeom prst="ellipse">
            <a:avLst/>
          </a:prstGeom>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dirty="0"/>
              <a:t>Room</a:t>
            </a:r>
          </a:p>
          <a:p>
            <a:pPr algn="ctr"/>
            <a:r>
              <a:rPr lang="en-US" dirty="0"/>
              <a:t>server</a:t>
            </a:r>
          </a:p>
        </p:txBody>
      </p:sp>
      <p:sp>
        <p:nvSpPr>
          <p:cNvPr id="11" name="Oval 10"/>
          <p:cNvSpPr/>
          <p:nvPr/>
        </p:nvSpPr>
        <p:spPr>
          <a:xfrm>
            <a:off x="4122311" y="2013623"/>
            <a:ext cx="1005840" cy="1005840"/>
          </a:xfrm>
          <a:prstGeom prst="ellipse">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dirty="0"/>
              <a:t>P2PChat</a:t>
            </a:r>
          </a:p>
        </p:txBody>
      </p:sp>
      <p:cxnSp>
        <p:nvCxnSpPr>
          <p:cNvPr id="13" name="Straight Arrow Connector 12"/>
          <p:cNvCxnSpPr/>
          <p:nvPr/>
        </p:nvCxnSpPr>
        <p:spPr>
          <a:xfrm>
            <a:off x="5128151" y="2245250"/>
            <a:ext cx="2728253" cy="9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flipV="1">
            <a:off x="5128151" y="2784265"/>
            <a:ext cx="2728253" cy="28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5215288" y="1847256"/>
            <a:ext cx="902811" cy="369332"/>
          </a:xfrm>
          <a:prstGeom prst="rect">
            <a:avLst/>
          </a:prstGeom>
          <a:noFill/>
          <a:ln>
            <a:solidFill>
              <a:schemeClr val="tx2">
                <a:lumMod val="20000"/>
                <a:lumOff val="80000"/>
              </a:schemeClr>
            </a:solidFill>
          </a:ln>
        </p:spPr>
        <p:txBody>
          <a:bodyPr wrap="none" rtlCol="0">
            <a:spAutoFit/>
          </a:bodyPr>
          <a:lstStyle/>
          <a:p>
            <a:r>
              <a:rPr lang="en-US" b="1" dirty="0">
                <a:solidFill>
                  <a:srgbClr val="FF0000"/>
                </a:solidFill>
              </a:rPr>
              <a:t>L</a:t>
            </a:r>
            <a:r>
              <a:rPr lang="en-US" dirty="0"/>
              <a:t>::\r\n</a:t>
            </a:r>
          </a:p>
        </p:txBody>
      </p:sp>
      <p:sp>
        <p:nvSpPr>
          <p:cNvPr id="17" name="TextBox 16"/>
          <p:cNvSpPr txBox="1"/>
          <p:nvPr/>
        </p:nvSpPr>
        <p:spPr>
          <a:xfrm>
            <a:off x="7101767" y="2856348"/>
            <a:ext cx="995785" cy="369332"/>
          </a:xfrm>
          <a:prstGeom prst="rect">
            <a:avLst/>
          </a:prstGeom>
          <a:noFill/>
          <a:ln>
            <a:solidFill>
              <a:schemeClr val="tx2">
                <a:lumMod val="20000"/>
                <a:lumOff val="80000"/>
              </a:schemeClr>
            </a:solidFill>
          </a:ln>
        </p:spPr>
        <p:txBody>
          <a:bodyPr wrap="none" rtlCol="0">
            <a:spAutoFit/>
          </a:bodyPr>
          <a:lstStyle/>
          <a:p>
            <a:r>
              <a:rPr lang="en-US" b="1" dirty="0">
                <a:solidFill>
                  <a:srgbClr val="FF0000"/>
                </a:solidFill>
              </a:rPr>
              <a:t>G</a:t>
            </a:r>
            <a:r>
              <a:rPr lang="en-US" dirty="0"/>
              <a:t>::\r\n</a:t>
            </a:r>
          </a:p>
        </p:txBody>
      </p:sp>
      <p:sp>
        <p:nvSpPr>
          <p:cNvPr id="18" name="Bevel 17"/>
          <p:cNvSpPr/>
          <p:nvPr/>
        </p:nvSpPr>
        <p:spPr>
          <a:xfrm>
            <a:off x="749165" y="4682862"/>
            <a:ext cx="644893" cy="346510"/>
          </a:xfrm>
          <a:prstGeom prst="beve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List</a:t>
            </a:r>
          </a:p>
        </p:txBody>
      </p:sp>
      <p:sp>
        <p:nvSpPr>
          <p:cNvPr id="19" name="Right Arrow 18"/>
          <p:cNvSpPr/>
          <p:nvPr/>
        </p:nvSpPr>
        <p:spPr>
          <a:xfrm>
            <a:off x="1499936" y="4764677"/>
            <a:ext cx="481263" cy="18288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TextBox 19"/>
          <p:cNvSpPr txBox="1"/>
          <p:nvPr/>
        </p:nvSpPr>
        <p:spPr>
          <a:xfrm>
            <a:off x="2087077" y="4682862"/>
            <a:ext cx="1101584" cy="369332"/>
          </a:xfrm>
          <a:prstGeom prst="rect">
            <a:avLst/>
          </a:prstGeom>
          <a:noFill/>
          <a:ln>
            <a:solidFill>
              <a:schemeClr val="tx2">
                <a:lumMod val="20000"/>
                <a:lumOff val="80000"/>
              </a:schemeClr>
            </a:solidFill>
          </a:ln>
        </p:spPr>
        <p:txBody>
          <a:bodyPr wrap="none" rtlCol="0">
            <a:spAutoFit/>
          </a:bodyPr>
          <a:lstStyle/>
          <a:p>
            <a:r>
              <a:rPr lang="en-US" dirty="0" err="1"/>
              <a:t>do_List</a:t>
            </a:r>
            <a:r>
              <a:rPr lang="en-US" dirty="0"/>
              <a:t>()</a:t>
            </a:r>
          </a:p>
        </p:txBody>
      </p:sp>
      <p:sp>
        <p:nvSpPr>
          <p:cNvPr id="21" name="Right Arrow 20"/>
          <p:cNvSpPr/>
          <p:nvPr/>
        </p:nvSpPr>
        <p:spPr>
          <a:xfrm>
            <a:off x="3294539" y="4776088"/>
            <a:ext cx="481263" cy="18288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Oval 21"/>
          <p:cNvSpPr/>
          <p:nvPr/>
        </p:nvSpPr>
        <p:spPr>
          <a:xfrm>
            <a:off x="7856404" y="4364608"/>
            <a:ext cx="1005840" cy="1005840"/>
          </a:xfrm>
          <a:prstGeom prst="ellipse">
            <a:avLst/>
          </a:prstGeom>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dirty="0"/>
              <a:t>Room</a:t>
            </a:r>
          </a:p>
          <a:p>
            <a:pPr algn="ctr"/>
            <a:r>
              <a:rPr lang="en-US" dirty="0"/>
              <a:t>server</a:t>
            </a:r>
          </a:p>
        </p:txBody>
      </p:sp>
      <p:sp>
        <p:nvSpPr>
          <p:cNvPr id="23" name="Oval 22"/>
          <p:cNvSpPr/>
          <p:nvPr/>
        </p:nvSpPr>
        <p:spPr>
          <a:xfrm>
            <a:off x="4122311" y="4364608"/>
            <a:ext cx="1005840" cy="1005840"/>
          </a:xfrm>
          <a:prstGeom prst="ellipse">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dirty="0"/>
              <a:t>P2PChat</a:t>
            </a:r>
          </a:p>
        </p:txBody>
      </p:sp>
      <p:cxnSp>
        <p:nvCxnSpPr>
          <p:cNvPr id="24" name="Straight Arrow Connector 23"/>
          <p:cNvCxnSpPr/>
          <p:nvPr/>
        </p:nvCxnSpPr>
        <p:spPr>
          <a:xfrm>
            <a:off x="5128151" y="4596235"/>
            <a:ext cx="2728253" cy="9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flipV="1">
            <a:off x="5128151" y="5135250"/>
            <a:ext cx="2728253" cy="28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5215288" y="4198241"/>
            <a:ext cx="902811" cy="369332"/>
          </a:xfrm>
          <a:prstGeom prst="rect">
            <a:avLst/>
          </a:prstGeom>
          <a:noFill/>
          <a:ln>
            <a:solidFill>
              <a:schemeClr val="tx2">
                <a:lumMod val="20000"/>
                <a:lumOff val="80000"/>
              </a:schemeClr>
            </a:solidFill>
          </a:ln>
        </p:spPr>
        <p:txBody>
          <a:bodyPr wrap="none" rtlCol="0">
            <a:spAutoFit/>
          </a:bodyPr>
          <a:lstStyle/>
          <a:p>
            <a:r>
              <a:rPr lang="en-US" b="1" dirty="0">
                <a:solidFill>
                  <a:srgbClr val="FF0000"/>
                </a:solidFill>
              </a:rPr>
              <a:t>L</a:t>
            </a:r>
            <a:r>
              <a:rPr lang="en-US" dirty="0"/>
              <a:t>::\r\n</a:t>
            </a:r>
          </a:p>
        </p:txBody>
      </p:sp>
      <p:sp>
        <p:nvSpPr>
          <p:cNvPr id="27" name="TextBox 26"/>
          <p:cNvSpPr txBox="1"/>
          <p:nvPr/>
        </p:nvSpPr>
        <p:spPr>
          <a:xfrm>
            <a:off x="6735049" y="5312783"/>
            <a:ext cx="2448106" cy="369332"/>
          </a:xfrm>
          <a:prstGeom prst="rect">
            <a:avLst/>
          </a:prstGeom>
          <a:noFill/>
          <a:ln>
            <a:solidFill>
              <a:schemeClr val="tx2">
                <a:lumMod val="20000"/>
                <a:lumOff val="80000"/>
              </a:schemeClr>
            </a:solidFill>
          </a:ln>
        </p:spPr>
        <p:txBody>
          <a:bodyPr wrap="none" rtlCol="0">
            <a:spAutoFit/>
          </a:bodyPr>
          <a:lstStyle/>
          <a:p>
            <a:r>
              <a:rPr lang="en-US" b="1" dirty="0">
                <a:solidFill>
                  <a:srgbClr val="FF0000"/>
                </a:solidFill>
              </a:rPr>
              <a:t>G</a:t>
            </a:r>
            <a:r>
              <a:rPr lang="en-US" dirty="0"/>
              <a:t>:c3311:c3234::\r\n</a:t>
            </a:r>
          </a:p>
        </p:txBody>
      </p:sp>
      <p:pic>
        <p:nvPicPr>
          <p:cNvPr id="29" name="Picture 28"/>
          <p:cNvPicPr>
            <a:picLocks noChangeAspect="1"/>
          </p:cNvPicPr>
          <p:nvPr/>
        </p:nvPicPr>
        <p:blipFill rotWithShape="1">
          <a:blip r:embed="rId2"/>
          <a:srcRect l="-1" r="32797"/>
          <a:stretch/>
        </p:blipFill>
        <p:spPr>
          <a:xfrm>
            <a:off x="8467461" y="5708470"/>
            <a:ext cx="3395430" cy="1093500"/>
          </a:xfrm>
          <a:prstGeom prst="rect">
            <a:avLst/>
          </a:prstGeom>
        </p:spPr>
      </p:pic>
      <p:pic>
        <p:nvPicPr>
          <p:cNvPr id="30" name="Picture 29"/>
          <p:cNvPicPr>
            <a:picLocks noChangeAspect="1"/>
          </p:cNvPicPr>
          <p:nvPr/>
        </p:nvPicPr>
        <p:blipFill rotWithShape="1">
          <a:blip r:embed="rId3"/>
          <a:srcRect r="34202"/>
          <a:stretch/>
        </p:blipFill>
        <p:spPr>
          <a:xfrm>
            <a:off x="8709056" y="760745"/>
            <a:ext cx="3312898" cy="1207224"/>
          </a:xfrm>
          <a:prstGeom prst="rect">
            <a:avLst/>
          </a:prstGeom>
        </p:spPr>
      </p:pic>
    </p:spTree>
    <p:extLst>
      <p:ext uri="{BB962C8B-B14F-4D97-AF65-F5344CB8AC3E}">
        <p14:creationId xmlns:p14="http://schemas.microsoft.com/office/powerpoint/2010/main" val="165371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54167E-6 3.7037E-6 L 0.16498 0.00277 " pathEditMode="relative" rAng="0" ptsTypes="AA">
                                      <p:cBhvr>
                                        <p:cTn id="6" dur="2000" fill="hold"/>
                                        <p:tgtEl>
                                          <p:spTgt spid="16"/>
                                        </p:tgtEl>
                                        <p:attrNameLst>
                                          <p:attrName>ppt_x</p:attrName>
                                          <p:attrName>ppt_y</p:attrName>
                                        </p:attrNameLst>
                                      </p:cBhvr>
                                      <p:rCtr x="8242" y="139"/>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2.70833E-6 2.96296E-6 L -0.18685 2.96296E-6 " pathEditMode="relative" rAng="0" ptsTypes="AA">
                                      <p:cBhvr>
                                        <p:cTn id="10" dur="2000" fill="hold"/>
                                        <p:tgtEl>
                                          <p:spTgt spid="17"/>
                                        </p:tgtEl>
                                        <p:attrNameLst>
                                          <p:attrName>ppt_x</p:attrName>
                                          <p:attrName>ppt_y</p:attrName>
                                        </p:attrNameLst>
                                      </p:cBhvr>
                                      <p:rCtr x="-9349" y="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3.54167E-6 -3.7037E-7 L 0.16576 0.00116 " pathEditMode="relative" rAng="0" ptsTypes="AA">
                                      <p:cBhvr>
                                        <p:cTn id="14" dur="2000" fill="hold"/>
                                        <p:tgtEl>
                                          <p:spTgt spid="26"/>
                                        </p:tgtEl>
                                        <p:attrNameLst>
                                          <p:attrName>ppt_x</p:attrName>
                                          <p:attrName>ppt_y</p:attrName>
                                        </p:attrNameLst>
                                      </p:cBhvr>
                                      <p:rCtr x="8281" y="46"/>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0 0 L -0.25 0 E" pathEditMode="relative" ptsTypes="">
                                      <p:cBhvr>
                                        <p:cTn id="18" dur="2000" fill="hold"/>
                                        <p:tgtEl>
                                          <p:spTgt spid="2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6"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Communication Protocol</a:t>
            </a:r>
          </a:p>
        </p:txBody>
      </p:sp>
      <p:sp>
        <p:nvSpPr>
          <p:cNvPr id="2" name="Bevel 1"/>
          <p:cNvSpPr/>
          <p:nvPr/>
        </p:nvSpPr>
        <p:spPr>
          <a:xfrm>
            <a:off x="749165" y="2331877"/>
            <a:ext cx="644893" cy="346510"/>
          </a:xfrm>
          <a:prstGeom prst="bevel">
            <a:avLst/>
          </a:prstGeom>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dirty="0"/>
              <a:t>Join</a:t>
            </a:r>
          </a:p>
        </p:txBody>
      </p:sp>
      <p:sp>
        <p:nvSpPr>
          <p:cNvPr id="3" name="Right Arrow 2"/>
          <p:cNvSpPr/>
          <p:nvPr/>
        </p:nvSpPr>
        <p:spPr>
          <a:xfrm>
            <a:off x="1499936" y="2413692"/>
            <a:ext cx="481263" cy="18288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TextBox 3"/>
          <p:cNvSpPr txBox="1"/>
          <p:nvPr/>
        </p:nvSpPr>
        <p:spPr>
          <a:xfrm>
            <a:off x="2029327" y="2331877"/>
            <a:ext cx="1228221" cy="369332"/>
          </a:xfrm>
          <a:prstGeom prst="rect">
            <a:avLst/>
          </a:prstGeom>
          <a:noFill/>
          <a:ln>
            <a:solidFill>
              <a:schemeClr val="tx2">
                <a:lumMod val="20000"/>
                <a:lumOff val="80000"/>
              </a:schemeClr>
            </a:solidFill>
          </a:ln>
        </p:spPr>
        <p:txBody>
          <a:bodyPr wrap="none" rtlCol="0">
            <a:spAutoFit/>
          </a:bodyPr>
          <a:lstStyle/>
          <a:p>
            <a:r>
              <a:rPr lang="en-US" dirty="0" err="1"/>
              <a:t>do_Join</a:t>
            </a:r>
            <a:r>
              <a:rPr lang="en-US" dirty="0"/>
              <a:t>()</a:t>
            </a:r>
          </a:p>
        </p:txBody>
      </p:sp>
      <p:sp>
        <p:nvSpPr>
          <p:cNvPr id="7" name="Right Arrow 6"/>
          <p:cNvSpPr/>
          <p:nvPr/>
        </p:nvSpPr>
        <p:spPr>
          <a:xfrm>
            <a:off x="3361914" y="2425103"/>
            <a:ext cx="481263" cy="18288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     </a:t>
            </a:r>
          </a:p>
        </p:txBody>
      </p:sp>
      <p:sp>
        <p:nvSpPr>
          <p:cNvPr id="10" name="Oval 9"/>
          <p:cNvSpPr/>
          <p:nvPr/>
        </p:nvSpPr>
        <p:spPr>
          <a:xfrm>
            <a:off x="7856404" y="2013623"/>
            <a:ext cx="1005840" cy="1005840"/>
          </a:xfrm>
          <a:prstGeom prst="ellipse">
            <a:avLst/>
          </a:prstGeom>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dirty="0"/>
              <a:t>Room</a:t>
            </a:r>
          </a:p>
          <a:p>
            <a:pPr algn="ctr"/>
            <a:r>
              <a:rPr lang="en-US" dirty="0"/>
              <a:t>server</a:t>
            </a:r>
          </a:p>
        </p:txBody>
      </p:sp>
      <p:sp>
        <p:nvSpPr>
          <p:cNvPr id="11" name="Oval 10"/>
          <p:cNvSpPr/>
          <p:nvPr/>
        </p:nvSpPr>
        <p:spPr>
          <a:xfrm>
            <a:off x="4122311" y="2013623"/>
            <a:ext cx="1005840" cy="1005840"/>
          </a:xfrm>
          <a:prstGeom prst="ellipse">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dirty="0"/>
              <a:t>P2PChat</a:t>
            </a:r>
          </a:p>
        </p:txBody>
      </p:sp>
      <p:cxnSp>
        <p:nvCxnSpPr>
          <p:cNvPr id="13" name="Straight Arrow Connector 12"/>
          <p:cNvCxnSpPr/>
          <p:nvPr/>
        </p:nvCxnSpPr>
        <p:spPr>
          <a:xfrm>
            <a:off x="5128151" y="2245250"/>
            <a:ext cx="2728253" cy="9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flipV="1">
            <a:off x="5128151" y="2784265"/>
            <a:ext cx="2728253" cy="28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296986" y="1671829"/>
            <a:ext cx="3502882" cy="307777"/>
          </a:xfrm>
          <a:prstGeom prst="rect">
            <a:avLst/>
          </a:prstGeom>
          <a:noFill/>
          <a:ln>
            <a:solidFill>
              <a:schemeClr val="tx2">
                <a:lumMod val="20000"/>
                <a:lumOff val="80000"/>
              </a:schemeClr>
            </a:solidFill>
          </a:ln>
        </p:spPr>
        <p:txBody>
          <a:bodyPr wrap="none" rtlCol="0">
            <a:spAutoFit/>
          </a:bodyPr>
          <a:lstStyle/>
          <a:p>
            <a:r>
              <a:rPr lang="en-US" sz="1400" b="1" dirty="0">
                <a:solidFill>
                  <a:srgbClr val="FF0000"/>
                </a:solidFill>
              </a:rPr>
              <a:t>J</a:t>
            </a:r>
            <a:r>
              <a:rPr lang="en-US" sz="1400" dirty="0"/>
              <a:t>:c3234:Tony:147.8.175.180:50012::\r\n</a:t>
            </a:r>
          </a:p>
        </p:txBody>
      </p:sp>
      <p:sp>
        <p:nvSpPr>
          <p:cNvPr id="17" name="TextBox 16"/>
          <p:cNvSpPr txBox="1"/>
          <p:nvPr/>
        </p:nvSpPr>
        <p:spPr>
          <a:xfrm>
            <a:off x="6466703" y="3048796"/>
            <a:ext cx="5799438" cy="461665"/>
          </a:xfrm>
          <a:prstGeom prst="rect">
            <a:avLst/>
          </a:prstGeom>
          <a:noFill/>
          <a:ln>
            <a:solidFill>
              <a:schemeClr val="tx2">
                <a:lumMod val="20000"/>
                <a:lumOff val="80000"/>
              </a:schemeClr>
            </a:solidFill>
          </a:ln>
        </p:spPr>
        <p:txBody>
          <a:bodyPr wrap="square" rtlCol="0">
            <a:spAutoFit/>
          </a:bodyPr>
          <a:lstStyle/>
          <a:p>
            <a:r>
              <a:rPr lang="en-US" sz="1200" b="1" dirty="0">
                <a:solidFill>
                  <a:srgbClr val="FF0000"/>
                </a:solidFill>
              </a:rPr>
              <a:t>M</a:t>
            </a:r>
            <a:r>
              <a:rPr lang="en-US" sz="1200" dirty="0">
                <a:solidFill>
                  <a:srgbClr val="000000"/>
                </a:solidFill>
              </a:rPr>
              <a:t>:</a:t>
            </a:r>
            <a:r>
              <a:rPr lang="en-US" sz="1200" dirty="0">
                <a:solidFill>
                  <a:srgbClr val="0000FF"/>
                </a:solidFill>
              </a:rPr>
              <a:t>13631095706086584736</a:t>
            </a:r>
            <a:r>
              <a:rPr lang="en-US" sz="1200" dirty="0">
                <a:solidFill>
                  <a:srgbClr val="000000"/>
                </a:solidFill>
              </a:rPr>
              <a:t>:</a:t>
            </a:r>
            <a:r>
              <a:rPr lang="en-US" sz="1200" dirty="0">
                <a:solidFill>
                  <a:srgbClr val="FF33CC"/>
                </a:solidFill>
              </a:rPr>
              <a:t>Tony:147.8.175.180:50012</a:t>
            </a:r>
            <a:r>
              <a:rPr lang="en-US" sz="1200" dirty="0">
                <a:solidFill>
                  <a:srgbClr val="000000"/>
                </a:solidFill>
              </a:rPr>
              <a:t>:</a:t>
            </a:r>
            <a:r>
              <a:rPr lang="en-US" sz="1200" dirty="0">
                <a:solidFill>
                  <a:srgbClr val="00B050"/>
                </a:solidFill>
              </a:rPr>
              <a:t>Fay:147.8.175.181:50011</a:t>
            </a:r>
            <a:r>
              <a:rPr lang="en-US" sz="1200" dirty="0">
                <a:solidFill>
                  <a:srgbClr val="000000"/>
                </a:solidFill>
              </a:rPr>
              <a:t>:</a:t>
            </a:r>
          </a:p>
          <a:p>
            <a:r>
              <a:rPr lang="en-US" sz="1200" dirty="0">
                <a:solidFill>
                  <a:srgbClr val="C00000"/>
                </a:solidFill>
              </a:rPr>
              <a:t>James:147.8.147.190:50010</a:t>
            </a:r>
            <a:r>
              <a:rPr lang="en-US" sz="1200" dirty="0">
                <a:solidFill>
                  <a:srgbClr val="000000"/>
                </a:solidFill>
              </a:rPr>
              <a:t>::\r\n</a:t>
            </a:r>
          </a:p>
        </p:txBody>
      </p:sp>
      <p:sp>
        <p:nvSpPr>
          <p:cNvPr id="31" name="Oval 30"/>
          <p:cNvSpPr/>
          <p:nvPr/>
        </p:nvSpPr>
        <p:spPr>
          <a:xfrm>
            <a:off x="7856404" y="5284608"/>
            <a:ext cx="1005840" cy="1005840"/>
          </a:xfrm>
          <a:prstGeom prst="ellipse">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dirty="0"/>
              <a:t>P2PChat</a:t>
            </a:r>
          </a:p>
        </p:txBody>
      </p:sp>
      <p:sp>
        <p:nvSpPr>
          <p:cNvPr id="32" name="TextBox 31"/>
          <p:cNvSpPr txBox="1"/>
          <p:nvPr/>
        </p:nvSpPr>
        <p:spPr>
          <a:xfrm>
            <a:off x="8070623" y="6290448"/>
            <a:ext cx="577402" cy="369332"/>
          </a:xfrm>
          <a:prstGeom prst="rect">
            <a:avLst/>
          </a:prstGeom>
          <a:noFill/>
          <a:ln>
            <a:noFill/>
          </a:ln>
        </p:spPr>
        <p:txBody>
          <a:bodyPr wrap="none" rtlCol="0">
            <a:spAutoFit/>
          </a:bodyPr>
          <a:lstStyle/>
          <a:p>
            <a:r>
              <a:rPr lang="en-US" dirty="0">
                <a:ln>
                  <a:solidFill>
                    <a:schemeClr val="accent1">
                      <a:lumMod val="20000"/>
                      <a:lumOff val="80000"/>
                    </a:schemeClr>
                  </a:solidFill>
                </a:ln>
              </a:rPr>
              <a:t>Fay</a:t>
            </a:r>
          </a:p>
        </p:txBody>
      </p:sp>
      <p:sp>
        <p:nvSpPr>
          <p:cNvPr id="35" name="Freeform 34"/>
          <p:cNvSpPr/>
          <p:nvPr/>
        </p:nvSpPr>
        <p:spPr>
          <a:xfrm>
            <a:off x="4586878" y="3099335"/>
            <a:ext cx="3228836" cy="2464067"/>
          </a:xfrm>
          <a:custGeom>
            <a:avLst/>
            <a:gdLst>
              <a:gd name="connsiteX0" fmla="*/ 33248 w 3228836"/>
              <a:gd name="connsiteY0" fmla="*/ 0 h 2464067"/>
              <a:gd name="connsiteX1" fmla="*/ 456760 w 3228836"/>
              <a:gd name="connsiteY1" fmla="*/ 1414913 h 2464067"/>
              <a:gd name="connsiteX2" fmla="*/ 3228836 w 3228836"/>
              <a:gd name="connsiteY2" fmla="*/ 2464067 h 2464067"/>
              <a:gd name="connsiteX3" fmla="*/ 3228836 w 3228836"/>
              <a:gd name="connsiteY3" fmla="*/ 2464067 h 2464067"/>
            </a:gdLst>
            <a:ahLst/>
            <a:cxnLst>
              <a:cxn ang="0">
                <a:pos x="connsiteX0" y="connsiteY0"/>
              </a:cxn>
              <a:cxn ang="0">
                <a:pos x="connsiteX1" y="connsiteY1"/>
              </a:cxn>
              <a:cxn ang="0">
                <a:pos x="connsiteX2" y="connsiteY2"/>
              </a:cxn>
              <a:cxn ang="0">
                <a:pos x="connsiteX3" y="connsiteY3"/>
              </a:cxn>
            </a:cxnLst>
            <a:rect l="l" t="t" r="r" b="b"/>
            <a:pathLst>
              <a:path w="3228836" h="2464067">
                <a:moveTo>
                  <a:pt x="33248" y="0"/>
                </a:moveTo>
                <a:cubicBezTo>
                  <a:pt x="-21295" y="502117"/>
                  <a:pt x="-75838" y="1004235"/>
                  <a:pt x="456760" y="1414913"/>
                </a:cubicBezTo>
                <a:cubicBezTo>
                  <a:pt x="989358" y="1825591"/>
                  <a:pt x="3228836" y="2464067"/>
                  <a:pt x="3228836" y="2464067"/>
                </a:cubicBezTo>
                <a:lnTo>
                  <a:pt x="3228836" y="2464067"/>
                </a:ln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Freeform 35"/>
          <p:cNvSpPr/>
          <p:nvPr/>
        </p:nvSpPr>
        <p:spPr>
          <a:xfrm>
            <a:off x="3887046" y="2916455"/>
            <a:ext cx="3947918" cy="3166711"/>
          </a:xfrm>
          <a:custGeom>
            <a:avLst/>
            <a:gdLst>
              <a:gd name="connsiteX0" fmla="*/ 3947918 w 3947918"/>
              <a:gd name="connsiteY0" fmla="*/ 3166711 h 3166711"/>
              <a:gd name="connsiteX1" fmla="*/ 396196 w 3947918"/>
              <a:gd name="connsiteY1" fmla="*/ 2011680 h 3166711"/>
              <a:gd name="connsiteX2" fmla="*/ 242192 w 3947918"/>
              <a:gd name="connsiteY2" fmla="*/ 0 h 3166711"/>
            </a:gdLst>
            <a:ahLst/>
            <a:cxnLst>
              <a:cxn ang="0">
                <a:pos x="connsiteX0" y="connsiteY0"/>
              </a:cxn>
              <a:cxn ang="0">
                <a:pos x="connsiteX1" y="connsiteY1"/>
              </a:cxn>
              <a:cxn ang="0">
                <a:pos x="connsiteX2" y="connsiteY2"/>
              </a:cxn>
            </a:cxnLst>
            <a:rect l="l" t="t" r="r" b="b"/>
            <a:pathLst>
              <a:path w="3947918" h="3166711">
                <a:moveTo>
                  <a:pt x="3947918" y="3166711"/>
                </a:moveTo>
                <a:cubicBezTo>
                  <a:pt x="2480867" y="2853088"/>
                  <a:pt x="1013817" y="2539465"/>
                  <a:pt x="396196" y="2011680"/>
                </a:cubicBezTo>
                <a:cubicBezTo>
                  <a:pt x="-221425" y="1483895"/>
                  <a:pt x="10383" y="741947"/>
                  <a:pt x="242192" y="0"/>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TextBox 36"/>
          <p:cNvSpPr txBox="1"/>
          <p:nvPr/>
        </p:nvSpPr>
        <p:spPr>
          <a:xfrm rot="1088905">
            <a:off x="4595867" y="4085404"/>
            <a:ext cx="3667992" cy="307777"/>
          </a:xfrm>
          <a:prstGeom prst="rect">
            <a:avLst/>
          </a:prstGeom>
          <a:noFill/>
          <a:ln>
            <a:solidFill>
              <a:schemeClr val="tx2">
                <a:lumMod val="20000"/>
                <a:lumOff val="80000"/>
              </a:schemeClr>
            </a:solidFill>
          </a:ln>
        </p:spPr>
        <p:txBody>
          <a:bodyPr wrap="none" rtlCol="0">
            <a:spAutoFit/>
          </a:bodyPr>
          <a:lstStyle/>
          <a:p>
            <a:r>
              <a:rPr lang="en-US" sz="1400" b="1" dirty="0">
                <a:solidFill>
                  <a:srgbClr val="FF0000"/>
                </a:solidFill>
              </a:rPr>
              <a:t>P</a:t>
            </a:r>
            <a:r>
              <a:rPr lang="en-US" sz="1400" dirty="0"/>
              <a:t>:c3234:Tony:147.8.175.180:50012:</a:t>
            </a:r>
            <a:r>
              <a:rPr lang="en-US" sz="1400" b="1" dirty="0">
                <a:solidFill>
                  <a:srgbClr val="FF33CC"/>
                </a:solidFill>
              </a:rPr>
              <a:t>0</a:t>
            </a:r>
            <a:r>
              <a:rPr lang="en-US" sz="1400" dirty="0"/>
              <a:t>::\r\n</a:t>
            </a:r>
          </a:p>
        </p:txBody>
      </p:sp>
      <p:sp>
        <p:nvSpPr>
          <p:cNvPr id="38" name="TextBox 37"/>
          <p:cNvSpPr txBox="1"/>
          <p:nvPr/>
        </p:nvSpPr>
        <p:spPr>
          <a:xfrm rot="2070402">
            <a:off x="3689915" y="5100400"/>
            <a:ext cx="909223" cy="307777"/>
          </a:xfrm>
          <a:prstGeom prst="rect">
            <a:avLst/>
          </a:prstGeom>
          <a:noFill/>
          <a:ln>
            <a:solidFill>
              <a:schemeClr val="tx2">
                <a:lumMod val="20000"/>
                <a:lumOff val="80000"/>
              </a:schemeClr>
            </a:solidFill>
          </a:ln>
        </p:spPr>
        <p:txBody>
          <a:bodyPr wrap="none" rtlCol="0">
            <a:spAutoFit/>
          </a:bodyPr>
          <a:lstStyle/>
          <a:p>
            <a:r>
              <a:rPr lang="en-US" sz="1400" b="1" dirty="0">
                <a:solidFill>
                  <a:srgbClr val="FF0000"/>
                </a:solidFill>
              </a:rPr>
              <a:t>S</a:t>
            </a:r>
            <a:r>
              <a:rPr lang="en-US" sz="1400" dirty="0"/>
              <a:t>:</a:t>
            </a:r>
            <a:r>
              <a:rPr lang="en-US" sz="1400" b="1" dirty="0">
                <a:solidFill>
                  <a:srgbClr val="FF33CC"/>
                </a:solidFill>
              </a:rPr>
              <a:t>2</a:t>
            </a:r>
            <a:r>
              <a:rPr lang="en-US" sz="1400" dirty="0"/>
              <a:t>::\r\n</a:t>
            </a:r>
          </a:p>
        </p:txBody>
      </p:sp>
      <p:sp>
        <p:nvSpPr>
          <p:cNvPr id="40" name="TextBox 39"/>
          <p:cNvSpPr txBox="1"/>
          <p:nvPr/>
        </p:nvSpPr>
        <p:spPr>
          <a:xfrm>
            <a:off x="838200" y="6083166"/>
            <a:ext cx="2109873" cy="369332"/>
          </a:xfrm>
          <a:prstGeom prst="rect">
            <a:avLst/>
          </a:prstGeom>
          <a:noFill/>
          <a:ln>
            <a:solidFill>
              <a:srgbClr val="FF33CC"/>
            </a:solidFill>
          </a:ln>
        </p:spPr>
        <p:txBody>
          <a:bodyPr wrap="none" rtlCol="0">
            <a:spAutoFit/>
          </a:bodyPr>
          <a:lstStyle/>
          <a:p>
            <a:r>
              <a:rPr lang="en-US" dirty="0"/>
              <a:t>P2P Handshaking</a:t>
            </a:r>
          </a:p>
        </p:txBody>
      </p:sp>
      <p:sp>
        <p:nvSpPr>
          <p:cNvPr id="41" name="TextBox 40"/>
          <p:cNvSpPr txBox="1"/>
          <p:nvPr/>
        </p:nvSpPr>
        <p:spPr>
          <a:xfrm>
            <a:off x="3633931" y="1804858"/>
            <a:ext cx="697627" cy="369332"/>
          </a:xfrm>
          <a:prstGeom prst="rect">
            <a:avLst/>
          </a:prstGeom>
          <a:noFill/>
          <a:ln>
            <a:noFill/>
          </a:ln>
        </p:spPr>
        <p:txBody>
          <a:bodyPr wrap="none" rtlCol="0">
            <a:spAutoFit/>
          </a:bodyPr>
          <a:lstStyle/>
          <a:p>
            <a:r>
              <a:rPr lang="en-US" dirty="0">
                <a:ln>
                  <a:solidFill>
                    <a:schemeClr val="accent1">
                      <a:lumMod val="20000"/>
                      <a:lumOff val="80000"/>
                    </a:schemeClr>
                  </a:solidFill>
                </a:ln>
              </a:rPr>
              <a:t>Tony</a:t>
            </a:r>
          </a:p>
        </p:txBody>
      </p:sp>
      <p:sp>
        <p:nvSpPr>
          <p:cNvPr id="6" name="Rounded Rectangular Callout 5"/>
          <p:cNvSpPr/>
          <p:nvPr/>
        </p:nvSpPr>
        <p:spPr>
          <a:xfrm>
            <a:off x="7909858" y="3786211"/>
            <a:ext cx="1615981" cy="453081"/>
          </a:xfrm>
          <a:prstGeom prst="wedgeRoundRectCallout">
            <a:avLst>
              <a:gd name="adj1" fmla="val -67222"/>
              <a:gd name="adj2" fmla="val 11886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Tony’s initial </a:t>
            </a:r>
            <a:r>
              <a:rPr lang="en-US" sz="1400" dirty="0" err="1"/>
              <a:t>msgID</a:t>
            </a:r>
            <a:endParaRPr lang="en-US" sz="1400" dirty="0"/>
          </a:p>
        </p:txBody>
      </p:sp>
      <p:sp>
        <p:nvSpPr>
          <p:cNvPr id="8" name="Rounded Rectangular Callout 7"/>
          <p:cNvSpPr/>
          <p:nvPr/>
        </p:nvSpPr>
        <p:spPr>
          <a:xfrm>
            <a:off x="1680519" y="4499810"/>
            <a:ext cx="1392195" cy="456968"/>
          </a:xfrm>
          <a:prstGeom prst="wedgeRoundRectCallout">
            <a:avLst>
              <a:gd name="adj1" fmla="val 111738"/>
              <a:gd name="adj2" fmla="val 8251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Fay’s current </a:t>
            </a:r>
            <a:r>
              <a:rPr lang="en-US" sz="1400" dirty="0" err="1"/>
              <a:t>msgID</a:t>
            </a:r>
            <a:endParaRPr lang="en-US" sz="1400" dirty="0"/>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1E1751AB-8BCD-E24F-9150-0632EAC4DADA}"/>
                  </a:ext>
                </a:extLst>
              </p14:cNvPr>
              <p14:cNvContentPartPr/>
              <p14:nvPr/>
            </p14:nvContentPartPr>
            <p14:xfrm>
              <a:off x="3252973" y="2952727"/>
              <a:ext cx="6128280" cy="3572280"/>
            </p14:xfrm>
          </p:contentPart>
        </mc:Choice>
        <mc:Fallback xmlns="">
          <p:pic>
            <p:nvPicPr>
              <p:cNvPr id="12" name="Ink 11">
                <a:extLst>
                  <a:ext uri="{FF2B5EF4-FFF2-40B4-BE49-F238E27FC236}">
                    <a16:creationId xmlns:a16="http://schemas.microsoft.com/office/drawing/2014/main" id="{1E1751AB-8BCD-E24F-9150-0632EAC4DADA}"/>
                  </a:ext>
                </a:extLst>
              </p:cNvPr>
              <p:cNvPicPr/>
              <p:nvPr/>
            </p:nvPicPr>
            <p:blipFill>
              <a:blip r:embed="rId3"/>
              <a:stretch>
                <a:fillRect/>
              </a:stretch>
            </p:blipFill>
            <p:spPr>
              <a:xfrm>
                <a:off x="3237492" y="2937247"/>
                <a:ext cx="6158882" cy="3602880"/>
              </a:xfrm>
              <a:prstGeom prst="rect">
                <a:avLst/>
              </a:prstGeom>
            </p:spPr>
          </p:pic>
        </mc:Fallback>
      </mc:AlternateContent>
    </p:spTree>
    <p:extLst>
      <p:ext uri="{BB962C8B-B14F-4D97-AF65-F5344CB8AC3E}">
        <p14:creationId xmlns:p14="http://schemas.microsoft.com/office/powerpoint/2010/main" val="166294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40" grpId="0" animBg="1"/>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Communication Protocol</a:t>
            </a:r>
          </a:p>
        </p:txBody>
      </p:sp>
      <p:sp>
        <p:nvSpPr>
          <p:cNvPr id="2" name="Bevel 1"/>
          <p:cNvSpPr/>
          <p:nvPr/>
        </p:nvSpPr>
        <p:spPr>
          <a:xfrm>
            <a:off x="749165" y="2331877"/>
            <a:ext cx="644893" cy="346510"/>
          </a:xfrm>
          <a:prstGeom prst="bevel">
            <a:avLst/>
          </a:prstGeom>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dirty="0"/>
              <a:t>Join</a:t>
            </a:r>
          </a:p>
        </p:txBody>
      </p:sp>
      <p:sp>
        <p:nvSpPr>
          <p:cNvPr id="3" name="Right Arrow 2"/>
          <p:cNvSpPr/>
          <p:nvPr/>
        </p:nvSpPr>
        <p:spPr>
          <a:xfrm>
            <a:off x="1499936" y="2413692"/>
            <a:ext cx="481263" cy="18288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TextBox 3"/>
          <p:cNvSpPr txBox="1"/>
          <p:nvPr/>
        </p:nvSpPr>
        <p:spPr>
          <a:xfrm>
            <a:off x="2029327" y="2331877"/>
            <a:ext cx="1228221" cy="369332"/>
          </a:xfrm>
          <a:prstGeom prst="rect">
            <a:avLst/>
          </a:prstGeom>
          <a:noFill/>
          <a:ln>
            <a:solidFill>
              <a:schemeClr val="tx2">
                <a:lumMod val="20000"/>
                <a:lumOff val="80000"/>
              </a:schemeClr>
            </a:solidFill>
          </a:ln>
        </p:spPr>
        <p:txBody>
          <a:bodyPr wrap="none" rtlCol="0">
            <a:spAutoFit/>
          </a:bodyPr>
          <a:lstStyle/>
          <a:p>
            <a:r>
              <a:rPr lang="en-US" dirty="0" err="1"/>
              <a:t>do_Join</a:t>
            </a:r>
            <a:r>
              <a:rPr lang="en-US" dirty="0"/>
              <a:t>()</a:t>
            </a:r>
          </a:p>
        </p:txBody>
      </p:sp>
      <p:sp>
        <p:nvSpPr>
          <p:cNvPr id="7" name="Right Arrow 6"/>
          <p:cNvSpPr/>
          <p:nvPr/>
        </p:nvSpPr>
        <p:spPr>
          <a:xfrm>
            <a:off x="3361914" y="2425103"/>
            <a:ext cx="481263" cy="18288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     </a:t>
            </a:r>
          </a:p>
        </p:txBody>
      </p:sp>
      <p:sp>
        <p:nvSpPr>
          <p:cNvPr id="10" name="Oval 9"/>
          <p:cNvSpPr/>
          <p:nvPr/>
        </p:nvSpPr>
        <p:spPr>
          <a:xfrm>
            <a:off x="7856404" y="2013623"/>
            <a:ext cx="1005840" cy="1005840"/>
          </a:xfrm>
          <a:prstGeom prst="ellipse">
            <a:avLst/>
          </a:prstGeom>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dirty="0"/>
              <a:t>Room</a:t>
            </a:r>
          </a:p>
          <a:p>
            <a:pPr algn="ctr"/>
            <a:r>
              <a:rPr lang="en-US" dirty="0"/>
              <a:t>server</a:t>
            </a:r>
          </a:p>
        </p:txBody>
      </p:sp>
      <p:sp>
        <p:nvSpPr>
          <p:cNvPr id="11" name="Oval 10"/>
          <p:cNvSpPr/>
          <p:nvPr/>
        </p:nvSpPr>
        <p:spPr>
          <a:xfrm>
            <a:off x="4122311" y="2013623"/>
            <a:ext cx="1005840" cy="1005840"/>
          </a:xfrm>
          <a:prstGeom prst="ellipse">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dirty="0"/>
              <a:t>P2PChat</a:t>
            </a:r>
          </a:p>
        </p:txBody>
      </p:sp>
      <p:cxnSp>
        <p:nvCxnSpPr>
          <p:cNvPr id="13" name="Straight Arrow Connector 12"/>
          <p:cNvCxnSpPr/>
          <p:nvPr/>
        </p:nvCxnSpPr>
        <p:spPr>
          <a:xfrm>
            <a:off x="5128151" y="2245250"/>
            <a:ext cx="2728253" cy="9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flipV="1">
            <a:off x="5128151" y="2784265"/>
            <a:ext cx="2728253" cy="28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296986" y="1671829"/>
            <a:ext cx="3031599" cy="276999"/>
          </a:xfrm>
          <a:prstGeom prst="rect">
            <a:avLst/>
          </a:prstGeom>
          <a:noFill/>
          <a:ln>
            <a:solidFill>
              <a:schemeClr val="tx2">
                <a:lumMod val="20000"/>
                <a:lumOff val="80000"/>
              </a:schemeClr>
            </a:solidFill>
          </a:ln>
        </p:spPr>
        <p:txBody>
          <a:bodyPr wrap="none" rtlCol="0">
            <a:spAutoFit/>
          </a:bodyPr>
          <a:lstStyle/>
          <a:p>
            <a:r>
              <a:rPr lang="en-US" sz="1200" b="1" dirty="0">
                <a:solidFill>
                  <a:srgbClr val="FF0000"/>
                </a:solidFill>
              </a:rPr>
              <a:t>J</a:t>
            </a:r>
            <a:r>
              <a:rPr lang="en-US" sz="1200" dirty="0"/>
              <a:t>:c3234:Tony:147.8.175.180:50012::\r\n</a:t>
            </a:r>
          </a:p>
        </p:txBody>
      </p:sp>
      <p:sp>
        <p:nvSpPr>
          <p:cNvPr id="17" name="TextBox 16"/>
          <p:cNvSpPr txBox="1"/>
          <p:nvPr/>
        </p:nvSpPr>
        <p:spPr>
          <a:xfrm>
            <a:off x="6466703" y="3048796"/>
            <a:ext cx="5799438" cy="461665"/>
          </a:xfrm>
          <a:prstGeom prst="rect">
            <a:avLst/>
          </a:prstGeom>
          <a:noFill/>
          <a:ln>
            <a:solidFill>
              <a:schemeClr val="tx2">
                <a:lumMod val="20000"/>
                <a:lumOff val="80000"/>
              </a:schemeClr>
            </a:solidFill>
          </a:ln>
        </p:spPr>
        <p:txBody>
          <a:bodyPr wrap="square" rtlCol="0">
            <a:spAutoFit/>
          </a:bodyPr>
          <a:lstStyle/>
          <a:p>
            <a:r>
              <a:rPr lang="en-US" sz="1200" b="1" dirty="0">
                <a:solidFill>
                  <a:srgbClr val="FF0000"/>
                </a:solidFill>
              </a:rPr>
              <a:t>M</a:t>
            </a:r>
            <a:r>
              <a:rPr lang="en-US" sz="1200" dirty="0">
                <a:solidFill>
                  <a:srgbClr val="000000"/>
                </a:solidFill>
              </a:rPr>
              <a:t>:</a:t>
            </a:r>
            <a:r>
              <a:rPr lang="en-US" sz="1200" dirty="0">
                <a:solidFill>
                  <a:srgbClr val="0000FF"/>
                </a:solidFill>
              </a:rPr>
              <a:t>13631095706086584736</a:t>
            </a:r>
            <a:r>
              <a:rPr lang="en-US" sz="1200" dirty="0">
                <a:solidFill>
                  <a:srgbClr val="000000"/>
                </a:solidFill>
              </a:rPr>
              <a:t>:</a:t>
            </a:r>
            <a:r>
              <a:rPr lang="en-US" sz="1200" dirty="0">
                <a:solidFill>
                  <a:srgbClr val="FF33CC"/>
                </a:solidFill>
              </a:rPr>
              <a:t>Tony:147.8.175.180:50012</a:t>
            </a:r>
            <a:r>
              <a:rPr lang="en-US" sz="1200" dirty="0">
                <a:solidFill>
                  <a:srgbClr val="000000"/>
                </a:solidFill>
              </a:rPr>
              <a:t>:</a:t>
            </a:r>
            <a:r>
              <a:rPr lang="en-US" sz="1200" dirty="0">
                <a:solidFill>
                  <a:srgbClr val="00B050"/>
                </a:solidFill>
              </a:rPr>
              <a:t>Fay:147.8.175.181:50011</a:t>
            </a:r>
            <a:r>
              <a:rPr lang="en-US" sz="1200" dirty="0">
                <a:solidFill>
                  <a:srgbClr val="000000"/>
                </a:solidFill>
              </a:rPr>
              <a:t>:</a:t>
            </a:r>
          </a:p>
          <a:p>
            <a:r>
              <a:rPr lang="en-US" sz="1200" dirty="0">
                <a:solidFill>
                  <a:srgbClr val="C00000"/>
                </a:solidFill>
              </a:rPr>
              <a:t>James:147.8.147.190:50010</a:t>
            </a:r>
            <a:r>
              <a:rPr lang="en-US" sz="1200" dirty="0">
                <a:solidFill>
                  <a:srgbClr val="000000"/>
                </a:solidFill>
              </a:rPr>
              <a:t>::\r\n</a:t>
            </a:r>
          </a:p>
        </p:txBody>
      </p:sp>
      <p:sp>
        <p:nvSpPr>
          <p:cNvPr id="31" name="Oval 30"/>
          <p:cNvSpPr/>
          <p:nvPr/>
        </p:nvSpPr>
        <p:spPr>
          <a:xfrm>
            <a:off x="7856404" y="5284608"/>
            <a:ext cx="1005840" cy="1005840"/>
          </a:xfrm>
          <a:prstGeom prst="ellipse">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dirty="0"/>
              <a:t>P2PChat</a:t>
            </a:r>
          </a:p>
        </p:txBody>
      </p:sp>
      <p:sp>
        <p:nvSpPr>
          <p:cNvPr id="32" name="TextBox 31"/>
          <p:cNvSpPr txBox="1"/>
          <p:nvPr/>
        </p:nvSpPr>
        <p:spPr>
          <a:xfrm>
            <a:off x="8070623" y="6290448"/>
            <a:ext cx="577402" cy="369332"/>
          </a:xfrm>
          <a:prstGeom prst="rect">
            <a:avLst/>
          </a:prstGeom>
          <a:noFill/>
          <a:ln>
            <a:noFill/>
          </a:ln>
        </p:spPr>
        <p:txBody>
          <a:bodyPr wrap="none" rtlCol="0">
            <a:spAutoFit/>
          </a:bodyPr>
          <a:lstStyle/>
          <a:p>
            <a:r>
              <a:rPr lang="en-US" dirty="0">
                <a:ln>
                  <a:solidFill>
                    <a:schemeClr val="accent1">
                      <a:lumMod val="20000"/>
                      <a:lumOff val="80000"/>
                    </a:schemeClr>
                  </a:solidFill>
                </a:ln>
              </a:rPr>
              <a:t>Fay</a:t>
            </a:r>
          </a:p>
        </p:txBody>
      </p:sp>
      <p:sp>
        <p:nvSpPr>
          <p:cNvPr id="35" name="Freeform 34"/>
          <p:cNvSpPr/>
          <p:nvPr/>
        </p:nvSpPr>
        <p:spPr>
          <a:xfrm>
            <a:off x="4586878" y="3099335"/>
            <a:ext cx="3228836" cy="2464067"/>
          </a:xfrm>
          <a:custGeom>
            <a:avLst/>
            <a:gdLst>
              <a:gd name="connsiteX0" fmla="*/ 33248 w 3228836"/>
              <a:gd name="connsiteY0" fmla="*/ 0 h 2464067"/>
              <a:gd name="connsiteX1" fmla="*/ 456760 w 3228836"/>
              <a:gd name="connsiteY1" fmla="*/ 1414913 h 2464067"/>
              <a:gd name="connsiteX2" fmla="*/ 3228836 w 3228836"/>
              <a:gd name="connsiteY2" fmla="*/ 2464067 h 2464067"/>
              <a:gd name="connsiteX3" fmla="*/ 3228836 w 3228836"/>
              <a:gd name="connsiteY3" fmla="*/ 2464067 h 2464067"/>
            </a:gdLst>
            <a:ahLst/>
            <a:cxnLst>
              <a:cxn ang="0">
                <a:pos x="connsiteX0" y="connsiteY0"/>
              </a:cxn>
              <a:cxn ang="0">
                <a:pos x="connsiteX1" y="connsiteY1"/>
              </a:cxn>
              <a:cxn ang="0">
                <a:pos x="connsiteX2" y="connsiteY2"/>
              </a:cxn>
              <a:cxn ang="0">
                <a:pos x="connsiteX3" y="connsiteY3"/>
              </a:cxn>
            </a:cxnLst>
            <a:rect l="l" t="t" r="r" b="b"/>
            <a:pathLst>
              <a:path w="3228836" h="2464067">
                <a:moveTo>
                  <a:pt x="33248" y="0"/>
                </a:moveTo>
                <a:cubicBezTo>
                  <a:pt x="-21295" y="502117"/>
                  <a:pt x="-75838" y="1004235"/>
                  <a:pt x="456760" y="1414913"/>
                </a:cubicBezTo>
                <a:cubicBezTo>
                  <a:pt x="989358" y="1825591"/>
                  <a:pt x="3228836" y="2464067"/>
                  <a:pt x="3228836" y="2464067"/>
                </a:cubicBezTo>
                <a:lnTo>
                  <a:pt x="3228836" y="2464067"/>
                </a:ln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Freeform 35"/>
          <p:cNvSpPr/>
          <p:nvPr/>
        </p:nvSpPr>
        <p:spPr>
          <a:xfrm>
            <a:off x="3887046" y="2916455"/>
            <a:ext cx="3947918" cy="3166711"/>
          </a:xfrm>
          <a:custGeom>
            <a:avLst/>
            <a:gdLst>
              <a:gd name="connsiteX0" fmla="*/ 3947918 w 3947918"/>
              <a:gd name="connsiteY0" fmla="*/ 3166711 h 3166711"/>
              <a:gd name="connsiteX1" fmla="*/ 396196 w 3947918"/>
              <a:gd name="connsiteY1" fmla="*/ 2011680 h 3166711"/>
              <a:gd name="connsiteX2" fmla="*/ 242192 w 3947918"/>
              <a:gd name="connsiteY2" fmla="*/ 0 h 3166711"/>
            </a:gdLst>
            <a:ahLst/>
            <a:cxnLst>
              <a:cxn ang="0">
                <a:pos x="connsiteX0" y="connsiteY0"/>
              </a:cxn>
              <a:cxn ang="0">
                <a:pos x="connsiteX1" y="connsiteY1"/>
              </a:cxn>
              <a:cxn ang="0">
                <a:pos x="connsiteX2" y="connsiteY2"/>
              </a:cxn>
            </a:cxnLst>
            <a:rect l="l" t="t" r="r" b="b"/>
            <a:pathLst>
              <a:path w="3947918" h="3166711">
                <a:moveTo>
                  <a:pt x="3947918" y="3166711"/>
                </a:moveTo>
                <a:cubicBezTo>
                  <a:pt x="2480867" y="2853088"/>
                  <a:pt x="1013817" y="2539465"/>
                  <a:pt x="396196" y="2011680"/>
                </a:cubicBezTo>
                <a:cubicBezTo>
                  <a:pt x="-221425" y="1483895"/>
                  <a:pt x="10383" y="741947"/>
                  <a:pt x="242192" y="0"/>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TextBox 36"/>
          <p:cNvSpPr txBox="1"/>
          <p:nvPr/>
        </p:nvSpPr>
        <p:spPr>
          <a:xfrm rot="1088905">
            <a:off x="4842729" y="4100793"/>
            <a:ext cx="3174267" cy="276999"/>
          </a:xfrm>
          <a:prstGeom prst="rect">
            <a:avLst/>
          </a:prstGeom>
          <a:noFill/>
          <a:ln>
            <a:solidFill>
              <a:schemeClr val="tx2">
                <a:lumMod val="20000"/>
                <a:lumOff val="80000"/>
              </a:schemeClr>
            </a:solidFill>
          </a:ln>
        </p:spPr>
        <p:txBody>
          <a:bodyPr wrap="none" rtlCol="0">
            <a:spAutoFit/>
          </a:bodyPr>
          <a:lstStyle/>
          <a:p>
            <a:r>
              <a:rPr lang="en-US" sz="1200" b="1" dirty="0">
                <a:solidFill>
                  <a:srgbClr val="FF0000"/>
                </a:solidFill>
              </a:rPr>
              <a:t>P</a:t>
            </a:r>
            <a:r>
              <a:rPr lang="en-US" sz="1200" dirty="0"/>
              <a:t>:c3234:Tony:147.8.175.180:50012:</a:t>
            </a:r>
            <a:r>
              <a:rPr lang="en-US" sz="1200" b="1" dirty="0">
                <a:solidFill>
                  <a:srgbClr val="FF33CC"/>
                </a:solidFill>
              </a:rPr>
              <a:t>0</a:t>
            </a:r>
            <a:r>
              <a:rPr lang="en-US" sz="1200" dirty="0"/>
              <a:t>::\r\n</a:t>
            </a:r>
          </a:p>
        </p:txBody>
      </p:sp>
      <p:sp>
        <p:nvSpPr>
          <p:cNvPr id="38" name="TextBox 37"/>
          <p:cNvSpPr txBox="1"/>
          <p:nvPr/>
        </p:nvSpPr>
        <p:spPr>
          <a:xfrm rot="2070402">
            <a:off x="3689915" y="5100400"/>
            <a:ext cx="909223" cy="307777"/>
          </a:xfrm>
          <a:prstGeom prst="rect">
            <a:avLst/>
          </a:prstGeom>
          <a:noFill/>
          <a:ln>
            <a:solidFill>
              <a:schemeClr val="tx2">
                <a:lumMod val="20000"/>
                <a:lumOff val="80000"/>
              </a:schemeClr>
            </a:solidFill>
          </a:ln>
        </p:spPr>
        <p:txBody>
          <a:bodyPr wrap="none" rtlCol="0">
            <a:spAutoFit/>
          </a:bodyPr>
          <a:lstStyle/>
          <a:p>
            <a:r>
              <a:rPr lang="en-US" sz="1400" b="1" dirty="0">
                <a:solidFill>
                  <a:srgbClr val="FF0000"/>
                </a:solidFill>
              </a:rPr>
              <a:t>S</a:t>
            </a:r>
            <a:r>
              <a:rPr lang="en-US" sz="1400" dirty="0"/>
              <a:t>:</a:t>
            </a:r>
            <a:r>
              <a:rPr lang="en-US" sz="1400" b="1" dirty="0">
                <a:solidFill>
                  <a:srgbClr val="FF33CC"/>
                </a:solidFill>
              </a:rPr>
              <a:t>2</a:t>
            </a:r>
            <a:r>
              <a:rPr lang="en-US" sz="1400" dirty="0"/>
              <a:t>::\r\n</a:t>
            </a:r>
          </a:p>
        </p:txBody>
      </p:sp>
      <p:sp>
        <p:nvSpPr>
          <p:cNvPr id="41" name="TextBox 40"/>
          <p:cNvSpPr txBox="1"/>
          <p:nvPr/>
        </p:nvSpPr>
        <p:spPr>
          <a:xfrm>
            <a:off x="3633931" y="1804858"/>
            <a:ext cx="697627" cy="369332"/>
          </a:xfrm>
          <a:prstGeom prst="rect">
            <a:avLst/>
          </a:prstGeom>
          <a:noFill/>
          <a:ln>
            <a:noFill/>
          </a:ln>
        </p:spPr>
        <p:txBody>
          <a:bodyPr wrap="none" rtlCol="0">
            <a:spAutoFit/>
          </a:bodyPr>
          <a:lstStyle/>
          <a:p>
            <a:r>
              <a:rPr lang="en-US" dirty="0">
                <a:ln>
                  <a:solidFill>
                    <a:schemeClr val="accent1">
                      <a:lumMod val="20000"/>
                      <a:lumOff val="80000"/>
                    </a:schemeClr>
                  </a:solidFill>
                </a:ln>
              </a:rPr>
              <a:t>Tony</a:t>
            </a:r>
          </a:p>
        </p:txBody>
      </p:sp>
      <p:grpSp>
        <p:nvGrpSpPr>
          <p:cNvPr id="12" name="Group 11"/>
          <p:cNvGrpSpPr/>
          <p:nvPr/>
        </p:nvGrpSpPr>
        <p:grpSpPr>
          <a:xfrm>
            <a:off x="8690919" y="2998573"/>
            <a:ext cx="785349" cy="3703042"/>
            <a:chOff x="8690919" y="2998573"/>
            <a:chExt cx="785349" cy="3703042"/>
          </a:xfrm>
        </p:grpSpPr>
        <p:cxnSp>
          <p:nvCxnSpPr>
            <p:cNvPr id="8" name="Straight Arrow Connector 7"/>
            <p:cNvCxnSpPr>
              <a:cxnSpLocks/>
            </p:cNvCxnSpPr>
            <p:nvPr/>
          </p:nvCxnSpPr>
          <p:spPr>
            <a:xfrm flipH="1" flipV="1">
              <a:off x="8690919" y="2998573"/>
              <a:ext cx="6156" cy="2426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06936" y="3842499"/>
              <a:ext cx="369332" cy="2859116"/>
            </a:xfrm>
            <a:prstGeom prst="rect">
              <a:avLst/>
            </a:prstGeom>
            <a:noFill/>
            <a:ln>
              <a:solidFill>
                <a:schemeClr val="tx2">
                  <a:lumMod val="20000"/>
                  <a:lumOff val="80000"/>
                </a:schemeClr>
              </a:solidFill>
            </a:ln>
          </p:spPr>
          <p:txBody>
            <a:bodyPr vert="vert" wrap="none" rtlCol="0">
              <a:spAutoFit/>
            </a:bodyPr>
            <a:lstStyle/>
            <a:p>
              <a:r>
                <a:rPr lang="en-US" sz="1200" b="1" dirty="0">
                  <a:solidFill>
                    <a:srgbClr val="FF0000"/>
                  </a:solidFill>
                </a:rPr>
                <a:t>J</a:t>
              </a:r>
              <a:r>
                <a:rPr lang="en-US" sz="1200" dirty="0"/>
                <a:t>:c3234:Fay:147.8.175.181:50011::\r\n</a:t>
              </a:r>
            </a:p>
          </p:txBody>
        </p:sp>
      </p:grpSp>
      <p:cxnSp>
        <p:nvCxnSpPr>
          <p:cNvPr id="18" name="Straight Arrow Connector 17"/>
          <p:cNvCxnSpPr/>
          <p:nvPr/>
        </p:nvCxnSpPr>
        <p:spPr>
          <a:xfrm>
            <a:off x="8229600" y="3023118"/>
            <a:ext cx="18661" cy="2230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619862" y="5728996"/>
            <a:ext cx="2080726" cy="830997"/>
          </a:xfrm>
          <a:prstGeom prst="rect">
            <a:avLst/>
          </a:prstGeom>
          <a:noFill/>
          <a:ln>
            <a:solidFill>
              <a:schemeClr val="tx2">
                <a:lumMod val="20000"/>
                <a:lumOff val="80000"/>
              </a:schemeClr>
            </a:solidFill>
          </a:ln>
        </p:spPr>
        <p:txBody>
          <a:bodyPr wrap="square" rtlCol="0">
            <a:spAutoFit/>
          </a:bodyPr>
          <a:lstStyle/>
          <a:p>
            <a:r>
              <a:rPr lang="en-US" sz="1600" dirty="0">
                <a:ln>
                  <a:solidFill>
                    <a:schemeClr val="accent1">
                      <a:lumMod val="20000"/>
                      <a:lumOff val="80000"/>
                    </a:schemeClr>
                  </a:solidFill>
                </a:ln>
              </a:rPr>
              <a:t>Fay’s member list does not have Tony’s info</a:t>
            </a:r>
          </a:p>
        </p:txBody>
      </p:sp>
    </p:spTree>
    <p:extLst>
      <p:ext uri="{BB962C8B-B14F-4D97-AF65-F5344CB8AC3E}">
        <p14:creationId xmlns:p14="http://schemas.microsoft.com/office/powerpoint/2010/main" val="310876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par>
                                <p:cTn id="23" presetID="42" presetClass="path" presetSubtype="0" accel="50000" decel="50000" fill="hold" grpId="0" nodeType="withEffect">
                                  <p:stCondLst>
                                    <p:cond delay="0"/>
                                  </p:stCondLst>
                                  <p:childTnLst>
                                    <p:animMotion origin="layout" path="M 0 0 L 0 0.25 E" pathEditMode="relative" ptsTypes="">
                                      <p:cBhvr>
                                        <p:cTn id="24" dur="2000" fill="hold"/>
                                        <p:tgtEl>
                                          <p:spTgt spid="17"/>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5" grpId="0" animBg="1"/>
      <p:bldP spid="36" grpId="0" animBg="1"/>
      <p:bldP spid="37" grpId="0" animBg="1"/>
      <p:bldP spid="3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Protocol – </a:t>
            </a:r>
            <a:r>
              <a:rPr lang="en-US" dirty="0" err="1"/>
              <a:t>Keepalive</a:t>
            </a:r>
            <a:endParaRPr lang="en-US" dirty="0"/>
          </a:p>
        </p:txBody>
      </p:sp>
      <p:sp>
        <p:nvSpPr>
          <p:cNvPr id="3" name="Oval 2"/>
          <p:cNvSpPr/>
          <p:nvPr/>
        </p:nvSpPr>
        <p:spPr>
          <a:xfrm>
            <a:off x="2534143" y="2494886"/>
            <a:ext cx="1005840" cy="1005840"/>
          </a:xfrm>
          <a:prstGeom prst="ellipse">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dirty="0"/>
              <a:t>P2PChat</a:t>
            </a:r>
          </a:p>
        </p:txBody>
      </p:sp>
      <p:sp>
        <p:nvSpPr>
          <p:cNvPr id="4" name="TextBox 3"/>
          <p:cNvSpPr txBox="1"/>
          <p:nvPr/>
        </p:nvSpPr>
        <p:spPr>
          <a:xfrm>
            <a:off x="2989658" y="3463362"/>
            <a:ext cx="697627" cy="369332"/>
          </a:xfrm>
          <a:prstGeom prst="rect">
            <a:avLst/>
          </a:prstGeom>
          <a:noFill/>
          <a:ln>
            <a:noFill/>
          </a:ln>
        </p:spPr>
        <p:txBody>
          <a:bodyPr wrap="none" rtlCol="0">
            <a:spAutoFit/>
          </a:bodyPr>
          <a:lstStyle/>
          <a:p>
            <a:r>
              <a:rPr lang="en-US" dirty="0">
                <a:ln>
                  <a:solidFill>
                    <a:schemeClr val="accent1">
                      <a:lumMod val="20000"/>
                      <a:lumOff val="80000"/>
                    </a:schemeClr>
                  </a:solidFill>
                </a:ln>
              </a:rPr>
              <a:t>Tony</a:t>
            </a:r>
          </a:p>
        </p:txBody>
      </p:sp>
      <p:sp>
        <p:nvSpPr>
          <p:cNvPr id="5" name="TextBox 4"/>
          <p:cNvSpPr txBox="1"/>
          <p:nvPr/>
        </p:nvSpPr>
        <p:spPr>
          <a:xfrm>
            <a:off x="2149398" y="2098195"/>
            <a:ext cx="3502882" cy="307777"/>
          </a:xfrm>
          <a:prstGeom prst="rect">
            <a:avLst/>
          </a:prstGeom>
          <a:noFill/>
          <a:ln>
            <a:solidFill>
              <a:schemeClr val="tx2">
                <a:lumMod val="20000"/>
                <a:lumOff val="80000"/>
              </a:schemeClr>
            </a:solidFill>
          </a:ln>
        </p:spPr>
        <p:txBody>
          <a:bodyPr wrap="none" rtlCol="0">
            <a:spAutoFit/>
          </a:bodyPr>
          <a:lstStyle/>
          <a:p>
            <a:r>
              <a:rPr lang="en-US" sz="1400" b="1" dirty="0">
                <a:solidFill>
                  <a:srgbClr val="FF0000"/>
                </a:solidFill>
              </a:rPr>
              <a:t>J</a:t>
            </a:r>
            <a:r>
              <a:rPr lang="en-US" sz="1400" dirty="0"/>
              <a:t>:c3234:Tony:147.8.175.180:50012::\r\n</a:t>
            </a:r>
          </a:p>
        </p:txBody>
      </p:sp>
      <p:cxnSp>
        <p:nvCxnSpPr>
          <p:cNvPr id="8" name="Curved Connector 7"/>
          <p:cNvCxnSpPr>
            <a:stCxn id="3" idx="4"/>
            <a:endCxn id="3" idx="1"/>
          </p:cNvCxnSpPr>
          <p:nvPr/>
        </p:nvCxnSpPr>
        <p:spPr>
          <a:xfrm rot="5400000" flipH="1">
            <a:off x="2429985" y="2893648"/>
            <a:ext cx="858538" cy="355618"/>
          </a:xfrm>
          <a:prstGeom prst="curvedConnector5">
            <a:avLst>
              <a:gd name="adj1" fmla="val -19900"/>
              <a:gd name="adj2" fmla="val 286903"/>
              <a:gd name="adj3" fmla="val 126627"/>
            </a:avLst>
          </a:prstGeom>
          <a:ln>
            <a:tailEnd type="triangle"/>
          </a:ln>
        </p:spPr>
        <p:style>
          <a:lnRef idx="1">
            <a:schemeClr val="dk1"/>
          </a:lnRef>
          <a:fillRef idx="0">
            <a:schemeClr val="dk1"/>
          </a:fillRef>
          <a:effectRef idx="0">
            <a:schemeClr val="dk1"/>
          </a:effectRef>
          <a:fontRef idx="minor">
            <a:schemeClr val="tx1"/>
          </a:fontRef>
        </p:style>
      </p:cxnSp>
      <p:sp>
        <p:nvSpPr>
          <p:cNvPr id="16" name="Oval 15"/>
          <p:cNvSpPr/>
          <p:nvPr/>
        </p:nvSpPr>
        <p:spPr>
          <a:xfrm>
            <a:off x="6268236" y="2494886"/>
            <a:ext cx="1005840" cy="1005840"/>
          </a:xfrm>
          <a:prstGeom prst="ellipse">
            <a:avLst/>
          </a:prstGeom>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dirty="0"/>
              <a:t>Room</a:t>
            </a:r>
          </a:p>
          <a:p>
            <a:pPr algn="ctr"/>
            <a:r>
              <a:rPr lang="en-US" dirty="0"/>
              <a:t>server</a:t>
            </a:r>
          </a:p>
        </p:txBody>
      </p:sp>
      <p:cxnSp>
        <p:nvCxnSpPr>
          <p:cNvPr id="17" name="Straight Arrow Connector 16"/>
          <p:cNvCxnSpPr/>
          <p:nvPr/>
        </p:nvCxnSpPr>
        <p:spPr>
          <a:xfrm>
            <a:off x="3539983" y="2726513"/>
            <a:ext cx="2728253" cy="9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flipV="1">
            <a:off x="3539983" y="3265528"/>
            <a:ext cx="2728253" cy="28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4181555" y="3540836"/>
            <a:ext cx="8318340" cy="338554"/>
          </a:xfrm>
          <a:prstGeom prst="rect">
            <a:avLst/>
          </a:prstGeom>
          <a:noFill/>
          <a:ln>
            <a:solidFill>
              <a:schemeClr val="tx2">
                <a:lumMod val="20000"/>
                <a:lumOff val="80000"/>
              </a:schemeClr>
            </a:solidFill>
          </a:ln>
        </p:spPr>
        <p:txBody>
          <a:bodyPr wrap="none" lIns="0" rIns="0" rtlCol="0">
            <a:noAutofit/>
          </a:bodyPr>
          <a:lstStyle/>
          <a:p>
            <a:r>
              <a:rPr lang="en-US" sz="1400" b="1" dirty="0">
                <a:solidFill>
                  <a:srgbClr val="FF0000"/>
                </a:solidFill>
              </a:rPr>
              <a:t>M</a:t>
            </a:r>
            <a:r>
              <a:rPr lang="en-US" sz="1400" dirty="0">
                <a:solidFill>
                  <a:srgbClr val="000000"/>
                </a:solidFill>
              </a:rPr>
              <a:t>:</a:t>
            </a:r>
            <a:r>
              <a:rPr lang="en-US" sz="1400" dirty="0">
                <a:solidFill>
                  <a:srgbClr val="0000FF"/>
                </a:solidFill>
              </a:rPr>
              <a:t>13631095706086584736</a:t>
            </a:r>
            <a:r>
              <a:rPr lang="en-US" sz="1400" dirty="0">
                <a:solidFill>
                  <a:srgbClr val="000000"/>
                </a:solidFill>
              </a:rPr>
              <a:t>:</a:t>
            </a:r>
            <a:r>
              <a:rPr lang="en-US" sz="1400" dirty="0">
                <a:solidFill>
                  <a:srgbClr val="FF33CC"/>
                </a:solidFill>
              </a:rPr>
              <a:t>Tony:147.8.175.180:50012</a:t>
            </a:r>
            <a:r>
              <a:rPr lang="en-US" sz="1400" dirty="0">
                <a:solidFill>
                  <a:srgbClr val="000000"/>
                </a:solidFill>
              </a:rPr>
              <a:t>:</a:t>
            </a:r>
            <a:r>
              <a:rPr lang="en-US" sz="1400" dirty="0">
                <a:solidFill>
                  <a:srgbClr val="00B050"/>
                </a:solidFill>
              </a:rPr>
              <a:t>Fay:147.8.175.181:50011</a:t>
            </a:r>
            <a:r>
              <a:rPr lang="en-US" sz="1400" dirty="0">
                <a:solidFill>
                  <a:srgbClr val="000000"/>
                </a:solidFill>
              </a:rPr>
              <a:t>:</a:t>
            </a:r>
            <a:r>
              <a:rPr lang="en-US" sz="1400" dirty="0">
                <a:solidFill>
                  <a:srgbClr val="C00000"/>
                </a:solidFill>
              </a:rPr>
              <a:t>James:147.8.147.190:50010</a:t>
            </a:r>
            <a:r>
              <a:rPr lang="en-US" sz="1400" dirty="0">
                <a:solidFill>
                  <a:srgbClr val="000000"/>
                </a:solidFill>
              </a:rPr>
              <a:t>::\r\n</a:t>
            </a:r>
          </a:p>
        </p:txBody>
      </p:sp>
      <p:sp>
        <p:nvSpPr>
          <p:cNvPr id="21" name="TextBox 20"/>
          <p:cNvSpPr txBox="1"/>
          <p:nvPr/>
        </p:nvSpPr>
        <p:spPr>
          <a:xfrm>
            <a:off x="943220" y="3667952"/>
            <a:ext cx="2093843" cy="369332"/>
          </a:xfrm>
          <a:prstGeom prst="rect">
            <a:avLst/>
          </a:prstGeom>
          <a:noFill/>
          <a:ln>
            <a:noFill/>
          </a:ln>
        </p:spPr>
        <p:txBody>
          <a:bodyPr wrap="none" rtlCol="0">
            <a:spAutoFit/>
          </a:bodyPr>
          <a:lstStyle/>
          <a:p>
            <a:r>
              <a:rPr lang="en-US" dirty="0"/>
              <a:t>Every 20 seconds</a:t>
            </a:r>
          </a:p>
        </p:txBody>
      </p:sp>
    </p:spTree>
    <p:extLst>
      <p:ext uri="{BB962C8B-B14F-4D97-AF65-F5344CB8AC3E}">
        <p14:creationId xmlns:p14="http://schemas.microsoft.com/office/powerpoint/2010/main" val="35737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Communication Protocol</a:t>
            </a:r>
          </a:p>
        </p:txBody>
      </p:sp>
      <p:sp>
        <p:nvSpPr>
          <p:cNvPr id="2" name="Bevel 1"/>
          <p:cNvSpPr/>
          <p:nvPr/>
        </p:nvSpPr>
        <p:spPr>
          <a:xfrm>
            <a:off x="749165" y="2331877"/>
            <a:ext cx="644893" cy="346510"/>
          </a:xfrm>
          <a:prstGeom prst="bevel">
            <a:avLst/>
          </a:prstGeom>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dirty="0"/>
              <a:t>Send</a:t>
            </a:r>
          </a:p>
        </p:txBody>
      </p:sp>
      <p:sp>
        <p:nvSpPr>
          <p:cNvPr id="3" name="Right Arrow 2"/>
          <p:cNvSpPr/>
          <p:nvPr/>
        </p:nvSpPr>
        <p:spPr>
          <a:xfrm>
            <a:off x="1499936" y="2413692"/>
            <a:ext cx="481263" cy="18288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TextBox 3"/>
          <p:cNvSpPr txBox="1"/>
          <p:nvPr/>
        </p:nvSpPr>
        <p:spPr>
          <a:xfrm>
            <a:off x="2038952" y="2331877"/>
            <a:ext cx="1345240" cy="369332"/>
          </a:xfrm>
          <a:prstGeom prst="rect">
            <a:avLst/>
          </a:prstGeom>
          <a:noFill/>
          <a:ln>
            <a:solidFill>
              <a:schemeClr val="tx2">
                <a:lumMod val="20000"/>
                <a:lumOff val="80000"/>
              </a:schemeClr>
            </a:solidFill>
          </a:ln>
        </p:spPr>
        <p:txBody>
          <a:bodyPr wrap="none" rtlCol="0">
            <a:spAutoFit/>
          </a:bodyPr>
          <a:lstStyle/>
          <a:p>
            <a:r>
              <a:rPr lang="en-US" dirty="0" err="1"/>
              <a:t>do_Send</a:t>
            </a:r>
            <a:r>
              <a:rPr lang="en-US" dirty="0"/>
              <a:t>()</a:t>
            </a:r>
          </a:p>
        </p:txBody>
      </p:sp>
      <p:sp>
        <p:nvSpPr>
          <p:cNvPr id="7" name="Right Arrow 6"/>
          <p:cNvSpPr/>
          <p:nvPr/>
        </p:nvSpPr>
        <p:spPr>
          <a:xfrm>
            <a:off x="3458164" y="2425103"/>
            <a:ext cx="481263" cy="18288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p:cNvSpPr/>
          <p:nvPr/>
        </p:nvSpPr>
        <p:spPr>
          <a:xfrm>
            <a:off x="4122311" y="2013623"/>
            <a:ext cx="1005840" cy="1005840"/>
          </a:xfrm>
          <a:prstGeom prst="ellipse">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dirty="0"/>
              <a:t>P2PChat</a:t>
            </a:r>
          </a:p>
        </p:txBody>
      </p:sp>
      <p:sp>
        <p:nvSpPr>
          <p:cNvPr id="31" name="Oval 30"/>
          <p:cNvSpPr/>
          <p:nvPr/>
        </p:nvSpPr>
        <p:spPr>
          <a:xfrm>
            <a:off x="6576244" y="5265357"/>
            <a:ext cx="1005840" cy="1005840"/>
          </a:xfrm>
          <a:prstGeom prst="ellipse">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dirty="0"/>
              <a:t>P2PChat</a:t>
            </a:r>
          </a:p>
        </p:txBody>
      </p:sp>
      <p:sp>
        <p:nvSpPr>
          <p:cNvPr id="32" name="TextBox 31"/>
          <p:cNvSpPr txBox="1"/>
          <p:nvPr/>
        </p:nvSpPr>
        <p:spPr>
          <a:xfrm>
            <a:off x="9782315" y="3019463"/>
            <a:ext cx="577402" cy="369332"/>
          </a:xfrm>
          <a:prstGeom prst="rect">
            <a:avLst/>
          </a:prstGeom>
          <a:noFill/>
          <a:ln>
            <a:noFill/>
          </a:ln>
        </p:spPr>
        <p:txBody>
          <a:bodyPr wrap="none" rtlCol="0">
            <a:spAutoFit/>
          </a:bodyPr>
          <a:lstStyle/>
          <a:p>
            <a:r>
              <a:rPr lang="en-US" dirty="0">
                <a:ln>
                  <a:solidFill>
                    <a:schemeClr val="accent1">
                      <a:lumMod val="20000"/>
                      <a:lumOff val="80000"/>
                    </a:schemeClr>
                  </a:solidFill>
                </a:ln>
              </a:rPr>
              <a:t>Fay</a:t>
            </a:r>
          </a:p>
        </p:txBody>
      </p:sp>
      <p:sp>
        <p:nvSpPr>
          <p:cNvPr id="19" name="Oval 18"/>
          <p:cNvSpPr/>
          <p:nvPr/>
        </p:nvSpPr>
        <p:spPr>
          <a:xfrm>
            <a:off x="9568096" y="2013623"/>
            <a:ext cx="1005840" cy="1005840"/>
          </a:xfrm>
          <a:prstGeom prst="ellipse">
            <a:avLst/>
          </a:prstGeom>
        </p:spPr>
        <p:style>
          <a:lnRef idx="1">
            <a:schemeClr val="accent6"/>
          </a:lnRef>
          <a:fillRef idx="2">
            <a:schemeClr val="accent6"/>
          </a:fillRef>
          <a:effectRef idx="1">
            <a:schemeClr val="accent6"/>
          </a:effectRef>
          <a:fontRef idx="minor">
            <a:schemeClr val="dk1"/>
          </a:fontRef>
        </p:style>
        <p:txBody>
          <a:bodyPr wrap="none" rtlCol="0" anchor="ctr"/>
          <a:lstStyle/>
          <a:p>
            <a:pPr algn="ctr"/>
            <a:r>
              <a:rPr lang="en-US" dirty="0"/>
              <a:t>P2PChat</a:t>
            </a:r>
          </a:p>
        </p:txBody>
      </p:sp>
      <p:cxnSp>
        <p:nvCxnSpPr>
          <p:cNvPr id="8" name="Straight Arrow Connector 7"/>
          <p:cNvCxnSpPr>
            <a:stCxn id="11" idx="6"/>
            <a:endCxn id="19" idx="2"/>
          </p:cNvCxnSpPr>
          <p:nvPr/>
        </p:nvCxnSpPr>
        <p:spPr>
          <a:xfrm>
            <a:off x="5128151" y="2516543"/>
            <a:ext cx="4439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319794" y="1654701"/>
            <a:ext cx="6357831" cy="307777"/>
          </a:xfrm>
          <a:prstGeom prst="rect">
            <a:avLst/>
          </a:prstGeom>
          <a:noFill/>
          <a:ln>
            <a:solidFill>
              <a:schemeClr val="tx2">
                <a:lumMod val="20000"/>
                <a:lumOff val="80000"/>
              </a:schemeClr>
            </a:solidFill>
          </a:ln>
        </p:spPr>
        <p:txBody>
          <a:bodyPr wrap="none" rtlCol="0">
            <a:spAutoFit/>
          </a:bodyPr>
          <a:lstStyle/>
          <a:p>
            <a:r>
              <a:rPr lang="en-US" sz="1400" b="1" dirty="0">
                <a:solidFill>
                  <a:srgbClr val="FF0000"/>
                </a:solidFill>
              </a:rPr>
              <a:t>T</a:t>
            </a:r>
            <a:r>
              <a:rPr lang="en-US" sz="1400" dirty="0"/>
              <a:t>:c3234:</a:t>
            </a:r>
            <a:r>
              <a:rPr lang="en-US" sz="1400" dirty="0">
                <a:solidFill>
                  <a:srgbClr val="FF0000"/>
                </a:solidFill>
              </a:rPr>
              <a:t>7480358062723406625</a:t>
            </a:r>
            <a:r>
              <a:rPr lang="en-US" sz="1400" dirty="0"/>
              <a:t>:Tony:</a:t>
            </a:r>
            <a:r>
              <a:rPr lang="en-US" sz="1400" dirty="0">
                <a:solidFill>
                  <a:srgbClr val="FF33CC"/>
                </a:solidFill>
              </a:rPr>
              <a:t>1</a:t>
            </a:r>
            <a:r>
              <a:rPr lang="en-US" sz="1400" dirty="0"/>
              <a:t>:</a:t>
            </a:r>
            <a:r>
              <a:rPr lang="en-US" sz="1400" dirty="0">
                <a:solidFill>
                  <a:srgbClr val="0000FF"/>
                </a:solidFill>
              </a:rPr>
              <a:t>25</a:t>
            </a:r>
            <a:r>
              <a:rPr lang="en-US" sz="1400" dirty="0"/>
              <a:t>:</a:t>
            </a:r>
            <a:r>
              <a:rPr lang="en-US" sz="1400" dirty="0">
                <a:solidFill>
                  <a:srgbClr val="0000FF"/>
                </a:solidFill>
              </a:rPr>
              <a:t>Good to chat with you all</a:t>
            </a:r>
            <a:r>
              <a:rPr lang="en-US" sz="1400" dirty="0"/>
              <a:t>::\r\n</a:t>
            </a:r>
          </a:p>
        </p:txBody>
      </p:sp>
      <p:sp>
        <p:nvSpPr>
          <p:cNvPr id="23" name="TextBox 22"/>
          <p:cNvSpPr txBox="1"/>
          <p:nvPr/>
        </p:nvSpPr>
        <p:spPr>
          <a:xfrm>
            <a:off x="6624552" y="6271197"/>
            <a:ext cx="909223" cy="369332"/>
          </a:xfrm>
          <a:prstGeom prst="rect">
            <a:avLst/>
          </a:prstGeom>
          <a:noFill/>
          <a:ln>
            <a:noFill/>
          </a:ln>
        </p:spPr>
        <p:txBody>
          <a:bodyPr wrap="none" rtlCol="0">
            <a:spAutoFit/>
          </a:bodyPr>
          <a:lstStyle/>
          <a:p>
            <a:r>
              <a:rPr lang="en-US" dirty="0">
                <a:ln>
                  <a:solidFill>
                    <a:schemeClr val="accent1">
                      <a:lumMod val="20000"/>
                      <a:lumOff val="80000"/>
                    </a:schemeClr>
                  </a:solidFill>
                </a:ln>
              </a:rPr>
              <a:t>James</a:t>
            </a:r>
          </a:p>
        </p:txBody>
      </p:sp>
      <p:cxnSp>
        <p:nvCxnSpPr>
          <p:cNvPr id="14" name="Straight Arrow Connector 13"/>
          <p:cNvCxnSpPr>
            <a:endCxn id="31" idx="7"/>
          </p:cNvCxnSpPr>
          <p:nvPr/>
        </p:nvCxnSpPr>
        <p:spPr>
          <a:xfrm flipH="1">
            <a:off x="7434782" y="3019463"/>
            <a:ext cx="2347533" cy="2393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rot="18842926">
            <a:off x="6490020" y="4312277"/>
            <a:ext cx="6357831" cy="307777"/>
          </a:xfrm>
          <a:prstGeom prst="rect">
            <a:avLst/>
          </a:prstGeom>
          <a:noFill/>
          <a:ln>
            <a:solidFill>
              <a:schemeClr val="tx2">
                <a:lumMod val="20000"/>
                <a:lumOff val="80000"/>
              </a:schemeClr>
            </a:solidFill>
          </a:ln>
        </p:spPr>
        <p:txBody>
          <a:bodyPr wrap="none" rtlCol="0">
            <a:spAutoFit/>
          </a:bodyPr>
          <a:lstStyle/>
          <a:p>
            <a:r>
              <a:rPr lang="en-US" sz="1400" b="1" dirty="0">
                <a:solidFill>
                  <a:srgbClr val="FF0000"/>
                </a:solidFill>
              </a:rPr>
              <a:t>T</a:t>
            </a:r>
            <a:r>
              <a:rPr lang="en-US" sz="1400" dirty="0"/>
              <a:t>:c3234:</a:t>
            </a:r>
            <a:r>
              <a:rPr lang="en-US" sz="1400" dirty="0">
                <a:solidFill>
                  <a:srgbClr val="FF0000"/>
                </a:solidFill>
              </a:rPr>
              <a:t>7480358062723406625</a:t>
            </a:r>
            <a:r>
              <a:rPr lang="en-US" sz="1400" dirty="0"/>
              <a:t>:Tony:</a:t>
            </a:r>
            <a:r>
              <a:rPr lang="en-US" sz="1400" dirty="0">
                <a:solidFill>
                  <a:srgbClr val="FF0000"/>
                </a:solidFill>
              </a:rPr>
              <a:t>1</a:t>
            </a:r>
            <a:r>
              <a:rPr lang="en-US" sz="1400" dirty="0"/>
              <a:t>:</a:t>
            </a:r>
            <a:r>
              <a:rPr lang="en-US" sz="1400" dirty="0">
                <a:solidFill>
                  <a:srgbClr val="0000FF"/>
                </a:solidFill>
              </a:rPr>
              <a:t>25</a:t>
            </a:r>
            <a:r>
              <a:rPr lang="en-US" sz="1400" dirty="0"/>
              <a:t>:</a:t>
            </a:r>
            <a:r>
              <a:rPr lang="en-US" sz="1400" dirty="0">
                <a:solidFill>
                  <a:srgbClr val="0000FF"/>
                </a:solidFill>
              </a:rPr>
              <a:t>Good to chat with you all</a:t>
            </a:r>
            <a:r>
              <a:rPr lang="en-US" sz="1400" dirty="0"/>
              <a:t>::\r\n</a:t>
            </a:r>
          </a:p>
        </p:txBody>
      </p:sp>
      <p:sp>
        <p:nvSpPr>
          <p:cNvPr id="27" name="TextBox 26"/>
          <p:cNvSpPr txBox="1"/>
          <p:nvPr/>
        </p:nvSpPr>
        <p:spPr>
          <a:xfrm>
            <a:off x="4276417" y="3019463"/>
            <a:ext cx="697627" cy="369332"/>
          </a:xfrm>
          <a:prstGeom prst="rect">
            <a:avLst/>
          </a:prstGeom>
          <a:noFill/>
          <a:ln>
            <a:noFill/>
          </a:ln>
        </p:spPr>
        <p:txBody>
          <a:bodyPr wrap="none" rtlCol="0">
            <a:spAutoFit/>
          </a:bodyPr>
          <a:lstStyle/>
          <a:p>
            <a:r>
              <a:rPr lang="en-US" dirty="0">
                <a:ln>
                  <a:solidFill>
                    <a:schemeClr val="accent1">
                      <a:lumMod val="20000"/>
                      <a:lumOff val="80000"/>
                    </a:schemeClr>
                  </a:solidFill>
                </a:ln>
              </a:rPr>
              <a:t>Tony</a:t>
            </a:r>
          </a:p>
        </p:txBody>
      </p:sp>
      <p:sp>
        <p:nvSpPr>
          <p:cNvPr id="6" name="TextBox 5"/>
          <p:cNvSpPr txBox="1"/>
          <p:nvPr/>
        </p:nvSpPr>
        <p:spPr>
          <a:xfrm>
            <a:off x="1071611" y="4026146"/>
            <a:ext cx="5381601" cy="923330"/>
          </a:xfrm>
          <a:prstGeom prst="rect">
            <a:avLst/>
          </a:prstGeom>
          <a:noFill/>
          <a:ln>
            <a:noFill/>
          </a:ln>
        </p:spPr>
        <p:txBody>
          <a:bodyPr wrap="none" rtlCol="0">
            <a:spAutoFit/>
          </a:bodyPr>
          <a:lstStyle/>
          <a:p>
            <a:r>
              <a:rPr lang="en-US" dirty="0" err="1"/>
              <a:t>inputstr</a:t>
            </a:r>
            <a:r>
              <a:rPr lang="en-US" dirty="0"/>
              <a:t> = “</a:t>
            </a:r>
            <a:r>
              <a:rPr lang="en-US" dirty="0" err="1"/>
              <a:t>Tony”+Tony’s</a:t>
            </a:r>
            <a:r>
              <a:rPr lang="en-US" dirty="0"/>
              <a:t> </a:t>
            </a:r>
            <a:r>
              <a:rPr lang="en-US" dirty="0" err="1"/>
              <a:t>IP+Tony’s</a:t>
            </a:r>
            <a:r>
              <a:rPr lang="en-US" dirty="0"/>
              <a:t> listening port</a:t>
            </a:r>
          </a:p>
          <a:p>
            <a:endParaRPr lang="en-US" dirty="0"/>
          </a:p>
          <a:p>
            <a:r>
              <a:rPr lang="en-US" dirty="0"/>
              <a:t>HID = </a:t>
            </a:r>
            <a:r>
              <a:rPr lang="en-US" dirty="0" err="1"/>
              <a:t>sdhm_hash</a:t>
            </a:r>
            <a:r>
              <a:rPr lang="en-US" dirty="0"/>
              <a:t>(</a:t>
            </a:r>
            <a:r>
              <a:rPr lang="en-US" dirty="0" err="1"/>
              <a:t>inputstr</a:t>
            </a:r>
            <a:r>
              <a:rPr lang="en-US" dirty="0"/>
              <a:t>)</a:t>
            </a:r>
          </a:p>
        </p:txBody>
      </p:sp>
    </p:spTree>
    <p:extLst>
      <p:ext uri="{BB962C8B-B14F-4D97-AF65-F5344CB8AC3E}">
        <p14:creationId xmlns:p14="http://schemas.microsoft.com/office/powerpoint/2010/main" val="260551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Communication Protocol</a:t>
            </a:r>
          </a:p>
        </p:txBody>
      </p:sp>
      <p:sp>
        <p:nvSpPr>
          <p:cNvPr id="2" name="Bevel 1"/>
          <p:cNvSpPr/>
          <p:nvPr/>
        </p:nvSpPr>
        <p:spPr>
          <a:xfrm>
            <a:off x="749165" y="2331877"/>
            <a:ext cx="644893" cy="346510"/>
          </a:xfrm>
          <a:prstGeom prst="bevel">
            <a:avLst/>
          </a:prstGeom>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dirty="0"/>
              <a:t>Send</a:t>
            </a:r>
          </a:p>
        </p:txBody>
      </p:sp>
      <p:sp>
        <p:nvSpPr>
          <p:cNvPr id="3" name="Right Arrow 2"/>
          <p:cNvSpPr/>
          <p:nvPr/>
        </p:nvSpPr>
        <p:spPr>
          <a:xfrm>
            <a:off x="1499936" y="2413692"/>
            <a:ext cx="481263" cy="18288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TextBox 3"/>
          <p:cNvSpPr txBox="1"/>
          <p:nvPr/>
        </p:nvSpPr>
        <p:spPr>
          <a:xfrm>
            <a:off x="2038952" y="2331877"/>
            <a:ext cx="1345240" cy="369332"/>
          </a:xfrm>
          <a:prstGeom prst="rect">
            <a:avLst/>
          </a:prstGeom>
          <a:noFill/>
          <a:ln>
            <a:solidFill>
              <a:schemeClr val="tx2">
                <a:lumMod val="20000"/>
                <a:lumOff val="80000"/>
              </a:schemeClr>
            </a:solidFill>
          </a:ln>
        </p:spPr>
        <p:txBody>
          <a:bodyPr wrap="none" rtlCol="0">
            <a:spAutoFit/>
          </a:bodyPr>
          <a:lstStyle/>
          <a:p>
            <a:r>
              <a:rPr lang="en-US" dirty="0" err="1"/>
              <a:t>do_Send</a:t>
            </a:r>
            <a:r>
              <a:rPr lang="en-US" dirty="0"/>
              <a:t>()</a:t>
            </a:r>
          </a:p>
        </p:txBody>
      </p:sp>
      <p:sp>
        <p:nvSpPr>
          <p:cNvPr id="7" name="Right Arrow 6"/>
          <p:cNvSpPr/>
          <p:nvPr/>
        </p:nvSpPr>
        <p:spPr>
          <a:xfrm>
            <a:off x="3458164" y="2425103"/>
            <a:ext cx="481263" cy="18288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p:cNvSpPr/>
          <p:nvPr/>
        </p:nvSpPr>
        <p:spPr>
          <a:xfrm>
            <a:off x="4122311" y="2013623"/>
            <a:ext cx="1005840" cy="1005840"/>
          </a:xfrm>
          <a:prstGeom prst="ellipse">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dirty="0"/>
              <a:t>P2PChat</a:t>
            </a:r>
          </a:p>
        </p:txBody>
      </p:sp>
      <p:sp>
        <p:nvSpPr>
          <p:cNvPr id="31" name="Oval 30"/>
          <p:cNvSpPr/>
          <p:nvPr/>
        </p:nvSpPr>
        <p:spPr>
          <a:xfrm>
            <a:off x="6576244" y="5265357"/>
            <a:ext cx="1005840" cy="1005840"/>
          </a:xfrm>
          <a:prstGeom prst="ellipse">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dirty="0"/>
              <a:t>P2PChat</a:t>
            </a:r>
          </a:p>
        </p:txBody>
      </p:sp>
      <p:sp>
        <p:nvSpPr>
          <p:cNvPr id="32" name="TextBox 31"/>
          <p:cNvSpPr txBox="1"/>
          <p:nvPr/>
        </p:nvSpPr>
        <p:spPr>
          <a:xfrm>
            <a:off x="9782315" y="3019463"/>
            <a:ext cx="577402" cy="369332"/>
          </a:xfrm>
          <a:prstGeom prst="rect">
            <a:avLst/>
          </a:prstGeom>
          <a:noFill/>
          <a:ln>
            <a:noFill/>
          </a:ln>
        </p:spPr>
        <p:txBody>
          <a:bodyPr wrap="none" rtlCol="0">
            <a:spAutoFit/>
          </a:bodyPr>
          <a:lstStyle/>
          <a:p>
            <a:r>
              <a:rPr lang="en-US" dirty="0">
                <a:ln>
                  <a:solidFill>
                    <a:schemeClr val="accent1">
                      <a:lumMod val="20000"/>
                      <a:lumOff val="80000"/>
                    </a:schemeClr>
                  </a:solidFill>
                </a:ln>
              </a:rPr>
              <a:t>Fay</a:t>
            </a:r>
          </a:p>
        </p:txBody>
      </p:sp>
      <p:sp>
        <p:nvSpPr>
          <p:cNvPr id="19" name="Oval 18"/>
          <p:cNvSpPr/>
          <p:nvPr/>
        </p:nvSpPr>
        <p:spPr>
          <a:xfrm>
            <a:off x="9568096" y="2013623"/>
            <a:ext cx="1005840" cy="1005840"/>
          </a:xfrm>
          <a:prstGeom prst="ellipse">
            <a:avLst/>
          </a:prstGeom>
        </p:spPr>
        <p:style>
          <a:lnRef idx="1">
            <a:schemeClr val="accent6"/>
          </a:lnRef>
          <a:fillRef idx="2">
            <a:schemeClr val="accent6"/>
          </a:fillRef>
          <a:effectRef idx="1">
            <a:schemeClr val="accent6"/>
          </a:effectRef>
          <a:fontRef idx="minor">
            <a:schemeClr val="dk1"/>
          </a:fontRef>
        </p:style>
        <p:txBody>
          <a:bodyPr wrap="none" rtlCol="0" anchor="ctr"/>
          <a:lstStyle/>
          <a:p>
            <a:pPr algn="ctr"/>
            <a:r>
              <a:rPr lang="en-US" dirty="0"/>
              <a:t>P2PChat</a:t>
            </a:r>
          </a:p>
        </p:txBody>
      </p:sp>
      <p:cxnSp>
        <p:nvCxnSpPr>
          <p:cNvPr id="8" name="Straight Arrow Connector 7"/>
          <p:cNvCxnSpPr>
            <a:stCxn id="11" idx="6"/>
            <a:endCxn id="19" idx="2"/>
          </p:cNvCxnSpPr>
          <p:nvPr/>
        </p:nvCxnSpPr>
        <p:spPr>
          <a:xfrm>
            <a:off x="5128151" y="2516543"/>
            <a:ext cx="4439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542216" y="1629987"/>
            <a:ext cx="6357831" cy="307777"/>
          </a:xfrm>
          <a:prstGeom prst="rect">
            <a:avLst/>
          </a:prstGeom>
          <a:noFill/>
          <a:ln>
            <a:solidFill>
              <a:schemeClr val="tx2">
                <a:lumMod val="20000"/>
                <a:lumOff val="80000"/>
              </a:schemeClr>
            </a:solidFill>
          </a:ln>
        </p:spPr>
        <p:txBody>
          <a:bodyPr wrap="none" rtlCol="0">
            <a:spAutoFit/>
          </a:bodyPr>
          <a:lstStyle/>
          <a:p>
            <a:r>
              <a:rPr lang="en-US" sz="1400" b="1" dirty="0">
                <a:solidFill>
                  <a:srgbClr val="FF0000"/>
                </a:solidFill>
              </a:rPr>
              <a:t>T</a:t>
            </a:r>
            <a:r>
              <a:rPr lang="en-US" sz="1400" dirty="0"/>
              <a:t>:c3234:</a:t>
            </a:r>
            <a:r>
              <a:rPr lang="en-US" sz="1400" dirty="0">
                <a:solidFill>
                  <a:srgbClr val="FF0000"/>
                </a:solidFill>
              </a:rPr>
              <a:t>7480358062723406625</a:t>
            </a:r>
            <a:r>
              <a:rPr lang="en-US" sz="1400" dirty="0"/>
              <a:t>:Tony:</a:t>
            </a:r>
            <a:r>
              <a:rPr lang="en-US" sz="1400" dirty="0">
                <a:solidFill>
                  <a:srgbClr val="FF0000"/>
                </a:solidFill>
              </a:rPr>
              <a:t>1</a:t>
            </a:r>
            <a:r>
              <a:rPr lang="en-US" sz="1400" dirty="0"/>
              <a:t>:</a:t>
            </a:r>
            <a:r>
              <a:rPr lang="en-US" sz="1400" dirty="0">
                <a:solidFill>
                  <a:srgbClr val="0000FF"/>
                </a:solidFill>
              </a:rPr>
              <a:t>25</a:t>
            </a:r>
            <a:r>
              <a:rPr lang="en-US" sz="1400" dirty="0"/>
              <a:t>:</a:t>
            </a:r>
            <a:r>
              <a:rPr lang="en-US" sz="1400" dirty="0">
                <a:solidFill>
                  <a:srgbClr val="0000FF"/>
                </a:solidFill>
              </a:rPr>
              <a:t>Good to chat with you all</a:t>
            </a:r>
            <a:r>
              <a:rPr lang="en-US" sz="1400" dirty="0"/>
              <a:t>::\r\n</a:t>
            </a:r>
          </a:p>
        </p:txBody>
      </p:sp>
      <p:sp>
        <p:nvSpPr>
          <p:cNvPr id="23" name="TextBox 22"/>
          <p:cNvSpPr txBox="1"/>
          <p:nvPr/>
        </p:nvSpPr>
        <p:spPr>
          <a:xfrm>
            <a:off x="6624552" y="6271197"/>
            <a:ext cx="909223" cy="369332"/>
          </a:xfrm>
          <a:prstGeom prst="rect">
            <a:avLst/>
          </a:prstGeom>
          <a:noFill/>
          <a:ln>
            <a:noFill/>
          </a:ln>
        </p:spPr>
        <p:txBody>
          <a:bodyPr wrap="none" rtlCol="0">
            <a:spAutoFit/>
          </a:bodyPr>
          <a:lstStyle/>
          <a:p>
            <a:r>
              <a:rPr lang="en-US" dirty="0">
                <a:ln>
                  <a:solidFill>
                    <a:schemeClr val="accent1">
                      <a:lumMod val="20000"/>
                      <a:lumOff val="80000"/>
                    </a:schemeClr>
                  </a:solidFill>
                </a:ln>
              </a:rPr>
              <a:t>James</a:t>
            </a:r>
          </a:p>
        </p:txBody>
      </p:sp>
      <p:cxnSp>
        <p:nvCxnSpPr>
          <p:cNvPr id="14" name="Straight Arrow Connector 13"/>
          <p:cNvCxnSpPr>
            <a:endCxn id="31" idx="7"/>
          </p:cNvCxnSpPr>
          <p:nvPr/>
        </p:nvCxnSpPr>
        <p:spPr>
          <a:xfrm flipH="1">
            <a:off x="7434782" y="3019463"/>
            <a:ext cx="2347533" cy="2393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rot="18842926">
            <a:off x="6490020" y="4312277"/>
            <a:ext cx="6357831" cy="307777"/>
          </a:xfrm>
          <a:prstGeom prst="rect">
            <a:avLst/>
          </a:prstGeom>
          <a:noFill/>
          <a:ln>
            <a:solidFill>
              <a:schemeClr val="tx2">
                <a:lumMod val="20000"/>
                <a:lumOff val="80000"/>
              </a:schemeClr>
            </a:solidFill>
          </a:ln>
        </p:spPr>
        <p:txBody>
          <a:bodyPr wrap="none" rtlCol="0">
            <a:spAutoFit/>
          </a:bodyPr>
          <a:lstStyle/>
          <a:p>
            <a:r>
              <a:rPr lang="en-US" sz="1400" b="1" dirty="0">
                <a:solidFill>
                  <a:srgbClr val="FF0000"/>
                </a:solidFill>
              </a:rPr>
              <a:t>T</a:t>
            </a:r>
            <a:r>
              <a:rPr lang="en-US" sz="1400" dirty="0"/>
              <a:t>:c3234:</a:t>
            </a:r>
            <a:r>
              <a:rPr lang="en-US" sz="1400" dirty="0">
                <a:solidFill>
                  <a:srgbClr val="FF0000"/>
                </a:solidFill>
              </a:rPr>
              <a:t>7480358062723406625</a:t>
            </a:r>
            <a:r>
              <a:rPr lang="en-US" sz="1400" dirty="0"/>
              <a:t>:Tony:</a:t>
            </a:r>
            <a:r>
              <a:rPr lang="en-US" sz="1400" dirty="0">
                <a:solidFill>
                  <a:srgbClr val="FF0000"/>
                </a:solidFill>
              </a:rPr>
              <a:t>1</a:t>
            </a:r>
            <a:r>
              <a:rPr lang="en-US" sz="1400" dirty="0"/>
              <a:t>:</a:t>
            </a:r>
            <a:r>
              <a:rPr lang="en-US" sz="1400" dirty="0">
                <a:solidFill>
                  <a:srgbClr val="0000FF"/>
                </a:solidFill>
              </a:rPr>
              <a:t>25</a:t>
            </a:r>
            <a:r>
              <a:rPr lang="en-US" sz="1400" dirty="0"/>
              <a:t>:</a:t>
            </a:r>
            <a:r>
              <a:rPr lang="en-US" sz="1400" dirty="0">
                <a:solidFill>
                  <a:srgbClr val="0000FF"/>
                </a:solidFill>
              </a:rPr>
              <a:t>Good to chat with you all</a:t>
            </a:r>
            <a:r>
              <a:rPr lang="en-US" sz="1400" dirty="0"/>
              <a:t>::\r\n</a:t>
            </a:r>
          </a:p>
        </p:txBody>
      </p:sp>
      <p:sp>
        <p:nvSpPr>
          <p:cNvPr id="27" name="TextBox 26"/>
          <p:cNvSpPr txBox="1"/>
          <p:nvPr/>
        </p:nvSpPr>
        <p:spPr>
          <a:xfrm>
            <a:off x="4276417" y="3019463"/>
            <a:ext cx="697627" cy="369332"/>
          </a:xfrm>
          <a:prstGeom prst="rect">
            <a:avLst/>
          </a:prstGeom>
          <a:noFill/>
          <a:ln>
            <a:noFill/>
          </a:ln>
        </p:spPr>
        <p:txBody>
          <a:bodyPr wrap="none" rtlCol="0">
            <a:spAutoFit/>
          </a:bodyPr>
          <a:lstStyle/>
          <a:p>
            <a:r>
              <a:rPr lang="en-US" dirty="0">
                <a:ln>
                  <a:solidFill>
                    <a:schemeClr val="accent1">
                      <a:lumMod val="20000"/>
                      <a:lumOff val="80000"/>
                    </a:schemeClr>
                  </a:solidFill>
                </a:ln>
              </a:rPr>
              <a:t>Tony</a:t>
            </a:r>
          </a:p>
        </p:txBody>
      </p:sp>
      <p:sp>
        <p:nvSpPr>
          <p:cNvPr id="6" name="TextBox 5"/>
          <p:cNvSpPr txBox="1"/>
          <p:nvPr/>
        </p:nvSpPr>
        <p:spPr>
          <a:xfrm>
            <a:off x="972758" y="3836676"/>
            <a:ext cx="5263286" cy="646331"/>
          </a:xfrm>
          <a:prstGeom prst="rect">
            <a:avLst/>
          </a:prstGeom>
          <a:noFill/>
          <a:ln>
            <a:noFill/>
          </a:ln>
        </p:spPr>
        <p:txBody>
          <a:bodyPr wrap="square" rtlCol="0">
            <a:spAutoFit/>
          </a:bodyPr>
          <a:lstStyle/>
          <a:p>
            <a:r>
              <a:rPr lang="en-US" dirty="0"/>
              <a:t>How about James does not have any info about Tony?</a:t>
            </a:r>
          </a:p>
        </p:txBody>
      </p:sp>
      <p:sp>
        <p:nvSpPr>
          <p:cNvPr id="18" name="Oval 17"/>
          <p:cNvSpPr/>
          <p:nvPr/>
        </p:nvSpPr>
        <p:spPr>
          <a:xfrm>
            <a:off x="1237647" y="5265357"/>
            <a:ext cx="1005840" cy="1005840"/>
          </a:xfrm>
          <a:prstGeom prst="ellipse">
            <a:avLst/>
          </a:prstGeom>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dirty="0"/>
              <a:t>Room</a:t>
            </a:r>
          </a:p>
          <a:p>
            <a:pPr algn="ctr"/>
            <a:r>
              <a:rPr lang="en-US" dirty="0"/>
              <a:t>server</a:t>
            </a:r>
          </a:p>
        </p:txBody>
      </p:sp>
      <p:cxnSp>
        <p:nvCxnSpPr>
          <p:cNvPr id="21" name="Straight Arrow Connector 20"/>
          <p:cNvCxnSpPr>
            <a:stCxn id="18" idx="5"/>
            <a:endCxn id="31" idx="3"/>
          </p:cNvCxnSpPr>
          <p:nvPr/>
        </p:nvCxnSpPr>
        <p:spPr>
          <a:xfrm>
            <a:off x="2096185" y="6123895"/>
            <a:ext cx="4627361"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7"/>
            <a:endCxn id="31" idx="1"/>
          </p:cNvCxnSpPr>
          <p:nvPr/>
        </p:nvCxnSpPr>
        <p:spPr>
          <a:xfrm>
            <a:off x="2096185" y="5412659"/>
            <a:ext cx="4627361" cy="0"/>
          </a:xfrm>
          <a:prstGeom prst="straightConnector1">
            <a:avLst/>
          </a:prstGeom>
          <a:ln>
            <a:headEnd type="triangle"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237813" y="4844891"/>
            <a:ext cx="3667992" cy="307777"/>
          </a:xfrm>
          <a:prstGeom prst="rect">
            <a:avLst/>
          </a:prstGeom>
          <a:noFill/>
          <a:ln>
            <a:solidFill>
              <a:schemeClr val="tx2">
                <a:lumMod val="20000"/>
                <a:lumOff val="80000"/>
              </a:schemeClr>
            </a:solidFill>
          </a:ln>
        </p:spPr>
        <p:txBody>
          <a:bodyPr wrap="none" rtlCol="0">
            <a:spAutoFit/>
          </a:bodyPr>
          <a:lstStyle/>
          <a:p>
            <a:r>
              <a:rPr lang="en-US" sz="1400" b="1" dirty="0">
                <a:solidFill>
                  <a:srgbClr val="FF0000"/>
                </a:solidFill>
              </a:rPr>
              <a:t>J</a:t>
            </a:r>
            <a:r>
              <a:rPr lang="en-US" sz="1400" dirty="0"/>
              <a:t>:c3234:</a:t>
            </a:r>
            <a:r>
              <a:rPr lang="en-US" sz="1400" dirty="0">
                <a:solidFill>
                  <a:srgbClr val="C00000"/>
                </a:solidFill>
              </a:rPr>
              <a:t>James:147.8.147.190:50010</a:t>
            </a:r>
            <a:r>
              <a:rPr lang="en-US" sz="1400" dirty="0"/>
              <a:t>::\r\n</a:t>
            </a:r>
          </a:p>
        </p:txBody>
      </p:sp>
      <p:sp>
        <p:nvSpPr>
          <p:cNvPr id="39" name="TextBox 38"/>
          <p:cNvSpPr txBox="1"/>
          <p:nvPr/>
        </p:nvSpPr>
        <p:spPr>
          <a:xfrm>
            <a:off x="776805" y="6300355"/>
            <a:ext cx="5799438" cy="461665"/>
          </a:xfrm>
          <a:prstGeom prst="rect">
            <a:avLst/>
          </a:prstGeom>
          <a:noFill/>
          <a:ln>
            <a:solidFill>
              <a:schemeClr val="tx2">
                <a:lumMod val="20000"/>
                <a:lumOff val="80000"/>
              </a:schemeClr>
            </a:solidFill>
          </a:ln>
        </p:spPr>
        <p:txBody>
          <a:bodyPr wrap="square" rtlCol="0">
            <a:spAutoFit/>
          </a:bodyPr>
          <a:lstStyle/>
          <a:p>
            <a:r>
              <a:rPr lang="en-US" sz="1200" b="1" dirty="0">
                <a:solidFill>
                  <a:srgbClr val="FF0000"/>
                </a:solidFill>
              </a:rPr>
              <a:t>M</a:t>
            </a:r>
            <a:r>
              <a:rPr lang="en-US" sz="1200" dirty="0">
                <a:solidFill>
                  <a:srgbClr val="000000"/>
                </a:solidFill>
              </a:rPr>
              <a:t>:</a:t>
            </a:r>
            <a:r>
              <a:rPr lang="en-US" sz="1200" dirty="0">
                <a:solidFill>
                  <a:srgbClr val="0000FF"/>
                </a:solidFill>
              </a:rPr>
              <a:t>13631095706086584736</a:t>
            </a:r>
            <a:r>
              <a:rPr lang="en-US" sz="1200" dirty="0">
                <a:solidFill>
                  <a:srgbClr val="000000"/>
                </a:solidFill>
              </a:rPr>
              <a:t>:</a:t>
            </a:r>
            <a:r>
              <a:rPr lang="en-US" sz="1200" dirty="0">
                <a:solidFill>
                  <a:srgbClr val="FF33CC"/>
                </a:solidFill>
              </a:rPr>
              <a:t>Tony:147.8.175.180:50012</a:t>
            </a:r>
            <a:r>
              <a:rPr lang="en-US" sz="1200" dirty="0">
                <a:solidFill>
                  <a:srgbClr val="000000"/>
                </a:solidFill>
              </a:rPr>
              <a:t>:</a:t>
            </a:r>
            <a:r>
              <a:rPr lang="en-US" sz="1200" dirty="0">
                <a:solidFill>
                  <a:srgbClr val="00B050"/>
                </a:solidFill>
              </a:rPr>
              <a:t>Fay:147.8.175.181:50011</a:t>
            </a:r>
            <a:r>
              <a:rPr lang="en-US" sz="1200" dirty="0">
                <a:solidFill>
                  <a:srgbClr val="000000"/>
                </a:solidFill>
              </a:rPr>
              <a:t>:</a:t>
            </a:r>
          </a:p>
          <a:p>
            <a:r>
              <a:rPr lang="en-US" sz="1200" dirty="0">
                <a:solidFill>
                  <a:srgbClr val="C00000"/>
                </a:solidFill>
              </a:rPr>
              <a:t>James:147.8.147.190:50010</a:t>
            </a:r>
            <a:r>
              <a:rPr lang="en-US" sz="1200" dirty="0">
                <a:solidFill>
                  <a:srgbClr val="000000"/>
                </a:solidFill>
              </a:rPr>
              <a:t>::\r\n</a:t>
            </a:r>
          </a:p>
        </p:txBody>
      </p:sp>
    </p:spTree>
    <p:extLst>
      <p:ext uri="{BB962C8B-B14F-4D97-AF65-F5344CB8AC3E}">
        <p14:creationId xmlns:p14="http://schemas.microsoft.com/office/powerpoint/2010/main" val="202986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right)">
                                      <p:cBhvr>
                                        <p:cTn id="11" dur="500"/>
                                        <p:tgtEl>
                                          <p:spTgt spid="38"/>
                                        </p:tgtEl>
                                      </p:cBhvr>
                                    </p:animEffect>
                                  </p:childTnLst>
                                </p:cTn>
                              </p:par>
                              <p:par>
                                <p:cTn id="12" presetID="22" presetClass="entr" presetSubtype="2"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par>
                                <p:cTn id="20" presetID="22" presetClass="entr" presetSubtype="8"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8" grpId="0" animBg="1"/>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6AF7-7EE2-4222-BBF9-F3906A8EDFFC}"/>
              </a:ext>
            </a:extLst>
          </p:cNvPr>
          <p:cNvSpPr>
            <a:spLocks noGrp="1"/>
          </p:cNvSpPr>
          <p:nvPr>
            <p:ph type="title"/>
          </p:nvPr>
        </p:nvSpPr>
        <p:spPr/>
        <p:txBody>
          <a:bodyPr/>
          <a:lstStyle/>
          <a:p>
            <a:r>
              <a:rPr lang="en-US" dirty="0"/>
              <a:t>Communication Protocol - Poke</a:t>
            </a:r>
          </a:p>
        </p:txBody>
      </p:sp>
      <p:pic>
        <p:nvPicPr>
          <p:cNvPr id="4" name="Picture 3" descr="A screenshot of a cell phone&#10;&#10;Description generated with very high confidence">
            <a:extLst>
              <a:ext uri="{FF2B5EF4-FFF2-40B4-BE49-F238E27FC236}">
                <a16:creationId xmlns:a16="http://schemas.microsoft.com/office/drawing/2014/main" id="{7DDE4742-2668-4D6D-96DE-36C94F9D2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97772"/>
            <a:ext cx="11247120" cy="5132092"/>
          </a:xfrm>
          <a:prstGeom prst="rect">
            <a:avLst/>
          </a:prstGeom>
        </p:spPr>
      </p:pic>
      <p:sp>
        <p:nvSpPr>
          <p:cNvPr id="5" name="Rectangle 4">
            <a:extLst>
              <a:ext uri="{FF2B5EF4-FFF2-40B4-BE49-F238E27FC236}">
                <a16:creationId xmlns:a16="http://schemas.microsoft.com/office/drawing/2014/main" id="{2CE8CA41-30B7-452F-B0E1-1869F213347D}"/>
              </a:ext>
            </a:extLst>
          </p:cNvPr>
          <p:cNvSpPr/>
          <p:nvPr/>
        </p:nvSpPr>
        <p:spPr>
          <a:xfrm>
            <a:off x="838201" y="5276087"/>
            <a:ext cx="2737104" cy="283465"/>
          </a:xfrm>
          <a:prstGeom prst="rect">
            <a:avLst/>
          </a:prstGeom>
          <a:noFill/>
          <a:ln w="25400">
            <a:solidFill>
              <a:srgbClr val="0000FF"/>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C71897C-F168-48FA-842B-38EAAB18920F}"/>
              </a:ext>
            </a:extLst>
          </p:cNvPr>
          <p:cNvSpPr/>
          <p:nvPr/>
        </p:nvSpPr>
        <p:spPr>
          <a:xfrm>
            <a:off x="6541009" y="1856232"/>
            <a:ext cx="1377695" cy="255362"/>
          </a:xfrm>
          <a:prstGeom prst="rect">
            <a:avLst/>
          </a:prstGeom>
          <a:noFill/>
          <a:ln w="25400">
            <a:solidFill>
              <a:srgbClr val="0000FF"/>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52BD24CA-DDFA-4775-8070-3BFBBA9BBD1D}"/>
              </a:ext>
            </a:extLst>
          </p:cNvPr>
          <p:cNvSpPr/>
          <p:nvPr/>
        </p:nvSpPr>
        <p:spPr>
          <a:xfrm>
            <a:off x="6559297" y="4887759"/>
            <a:ext cx="1844039" cy="255362"/>
          </a:xfrm>
          <a:prstGeom prst="rect">
            <a:avLst/>
          </a:prstGeom>
          <a:noFill/>
          <a:ln w="25400">
            <a:solidFill>
              <a:srgbClr val="0000FF"/>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35E4F3E4-D993-4736-AEEB-03E2B9B9137B}"/>
              </a:ext>
            </a:extLst>
          </p:cNvPr>
          <p:cNvSpPr/>
          <p:nvPr/>
        </p:nvSpPr>
        <p:spPr>
          <a:xfrm>
            <a:off x="838201" y="5143121"/>
            <a:ext cx="2737104" cy="141732"/>
          </a:xfrm>
          <a:prstGeom prst="rect">
            <a:avLst/>
          </a:prstGeom>
          <a:noFill/>
          <a:ln w="25400">
            <a:solidFill>
              <a:srgbClr val="0000FF"/>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19AC588-3C1D-4426-A1AE-EC12992E081D}"/>
              </a:ext>
            </a:extLst>
          </p:cNvPr>
          <p:cNvSpPr/>
          <p:nvPr/>
        </p:nvSpPr>
        <p:spPr>
          <a:xfrm>
            <a:off x="838201" y="4934905"/>
            <a:ext cx="2737104" cy="208215"/>
          </a:xfrm>
          <a:prstGeom prst="rect">
            <a:avLst/>
          </a:prstGeom>
          <a:noFill/>
          <a:ln w="25400">
            <a:solidFill>
              <a:srgbClr val="0000FF"/>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1C24295-5F05-40EF-9729-5C1C7F70E148}"/>
              </a:ext>
            </a:extLst>
          </p:cNvPr>
          <p:cNvSpPr txBox="1"/>
          <p:nvPr/>
        </p:nvSpPr>
        <p:spPr>
          <a:xfrm>
            <a:off x="914400" y="4406757"/>
            <a:ext cx="627095" cy="307777"/>
          </a:xfrm>
          <a:prstGeom prst="rect">
            <a:avLst/>
          </a:prstGeom>
          <a:noFill/>
          <a:ln>
            <a:solidFill>
              <a:schemeClr val="tx2">
                <a:lumMod val="20000"/>
                <a:lumOff val="80000"/>
              </a:schemeClr>
            </a:solidFill>
          </a:ln>
        </p:spPr>
        <p:txBody>
          <a:bodyPr wrap="none" rtlCol="0">
            <a:spAutoFit/>
          </a:bodyPr>
          <a:lstStyle/>
          <a:p>
            <a:r>
              <a:rPr lang="en-US" sz="1400" b="1" dirty="0">
                <a:ln>
                  <a:solidFill>
                    <a:schemeClr val="accent1">
                      <a:lumMod val="20000"/>
                      <a:lumOff val="80000"/>
                    </a:schemeClr>
                  </a:solidFill>
                </a:ln>
                <a:solidFill>
                  <a:srgbClr val="0000FF"/>
                </a:solidFill>
              </a:rPr>
              <a:t>Mary</a:t>
            </a:r>
          </a:p>
        </p:txBody>
      </p:sp>
      <p:sp>
        <p:nvSpPr>
          <p:cNvPr id="11" name="Rectangle 10">
            <a:extLst>
              <a:ext uri="{FF2B5EF4-FFF2-40B4-BE49-F238E27FC236}">
                <a16:creationId xmlns:a16="http://schemas.microsoft.com/office/drawing/2014/main" id="{77C88A30-7A40-42EC-A87E-07649390F7CB}"/>
              </a:ext>
            </a:extLst>
          </p:cNvPr>
          <p:cNvSpPr/>
          <p:nvPr/>
        </p:nvSpPr>
        <p:spPr>
          <a:xfrm>
            <a:off x="3724656" y="4059936"/>
            <a:ext cx="545592" cy="219456"/>
          </a:xfrm>
          <a:prstGeom prst="rect">
            <a:avLst/>
          </a:prstGeom>
          <a:noFill/>
          <a:ln w="25400">
            <a:solidFill>
              <a:srgbClr val="0000FF"/>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637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15" presetID="1" presetClass="entr" presetSubtype="0" fill="hold" grpId="1"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normAutofit lnSpcReduction="10000"/>
          </a:bodyPr>
          <a:lstStyle/>
          <a:p>
            <a:pPr lvl="0"/>
            <a:r>
              <a:rPr lang="en-US" dirty="0"/>
              <a:t>An assessment task related to </a:t>
            </a:r>
            <a:r>
              <a:rPr lang="en-US" b="1" dirty="0">
                <a:solidFill>
                  <a:srgbClr val="FF0000"/>
                </a:solidFill>
              </a:rPr>
              <a:t>ILO4 [Implementation] </a:t>
            </a:r>
            <a:r>
              <a:rPr lang="en-US" dirty="0"/>
              <a:t>– “be able to demonstrate knowledge in using Socket Interface to design and implement a network application”.</a:t>
            </a:r>
          </a:p>
          <a:p>
            <a:pPr lvl="2"/>
            <a:endParaRPr lang="en-US" dirty="0"/>
          </a:p>
          <a:p>
            <a:pPr lvl="0"/>
            <a:r>
              <a:rPr lang="en-US" dirty="0"/>
              <a:t>A learning activity to support ILO1, ILO2a, ILO2d, &amp; ILO4.</a:t>
            </a:r>
          </a:p>
          <a:p>
            <a:pPr lvl="2"/>
            <a:endParaRPr lang="en-US" dirty="0"/>
          </a:p>
          <a:p>
            <a:pPr lvl="0"/>
            <a:r>
              <a:rPr lang="en-US" dirty="0"/>
              <a:t>The goals of this programming project are:</a:t>
            </a:r>
          </a:p>
          <a:p>
            <a:pPr lvl="1"/>
            <a:r>
              <a:rPr lang="en-US" dirty="0"/>
              <a:t>to get a </a:t>
            </a:r>
            <a:r>
              <a:rPr lang="en-US" dirty="0">
                <a:solidFill>
                  <a:srgbClr val="0000FF"/>
                </a:solidFill>
              </a:rPr>
              <a:t>solid experience </a:t>
            </a:r>
            <a:r>
              <a:rPr lang="en-US" dirty="0"/>
              <a:t>in using </a:t>
            </a:r>
            <a:r>
              <a:rPr lang="en-US" dirty="0">
                <a:solidFill>
                  <a:srgbClr val="0000FF"/>
                </a:solidFill>
              </a:rPr>
              <a:t>Socket functions </a:t>
            </a:r>
            <a:r>
              <a:rPr lang="en-US" dirty="0"/>
              <a:t>to implement a </a:t>
            </a:r>
            <a:r>
              <a:rPr lang="en-US" dirty="0">
                <a:solidFill>
                  <a:srgbClr val="0000FF"/>
                </a:solidFill>
              </a:rPr>
              <a:t>real-life protocol</a:t>
            </a:r>
            <a:r>
              <a:rPr lang="en-US" dirty="0"/>
              <a:t>;</a:t>
            </a:r>
          </a:p>
          <a:p>
            <a:pPr lvl="1"/>
            <a:r>
              <a:rPr lang="en-US" dirty="0"/>
              <a:t>to get a good understanding of how a text-based networking protocol works as well as how to implement one.</a:t>
            </a:r>
          </a:p>
        </p:txBody>
      </p:sp>
      <p:sp>
        <p:nvSpPr>
          <p:cNvPr id="13" name="Title 12"/>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344311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2062-9469-4690-B309-2C2AEFE1B381}"/>
              </a:ext>
            </a:extLst>
          </p:cNvPr>
          <p:cNvSpPr>
            <a:spLocks noGrp="1"/>
          </p:cNvSpPr>
          <p:nvPr>
            <p:ph type="title"/>
          </p:nvPr>
        </p:nvSpPr>
        <p:spPr/>
        <p:txBody>
          <a:bodyPr/>
          <a:lstStyle/>
          <a:p>
            <a:r>
              <a:rPr lang="en-US" dirty="0"/>
              <a:t>Communication Protocol - Poke</a:t>
            </a:r>
          </a:p>
        </p:txBody>
      </p:sp>
      <p:sp>
        <p:nvSpPr>
          <p:cNvPr id="3" name="Bevel 1">
            <a:extLst>
              <a:ext uri="{FF2B5EF4-FFF2-40B4-BE49-F238E27FC236}">
                <a16:creationId xmlns:a16="http://schemas.microsoft.com/office/drawing/2014/main" id="{C8A0D129-4F68-4AA7-9D0C-2113F2A941A1}"/>
              </a:ext>
            </a:extLst>
          </p:cNvPr>
          <p:cNvSpPr/>
          <p:nvPr/>
        </p:nvSpPr>
        <p:spPr>
          <a:xfrm>
            <a:off x="749165" y="2331877"/>
            <a:ext cx="644893" cy="346510"/>
          </a:xfrm>
          <a:prstGeom prst="bevel">
            <a:avLst/>
          </a:prstGeom>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dirty="0"/>
              <a:t>Poke</a:t>
            </a:r>
          </a:p>
        </p:txBody>
      </p:sp>
      <p:sp>
        <p:nvSpPr>
          <p:cNvPr id="4" name="Right Arrow 2">
            <a:extLst>
              <a:ext uri="{FF2B5EF4-FFF2-40B4-BE49-F238E27FC236}">
                <a16:creationId xmlns:a16="http://schemas.microsoft.com/office/drawing/2014/main" id="{6D8256B7-4F94-4339-A380-B85734AAE639}"/>
              </a:ext>
            </a:extLst>
          </p:cNvPr>
          <p:cNvSpPr/>
          <p:nvPr/>
        </p:nvSpPr>
        <p:spPr>
          <a:xfrm>
            <a:off x="1499936" y="2413692"/>
            <a:ext cx="481263" cy="18288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22C667F3-666B-4203-9528-EE1C82008CDB}"/>
              </a:ext>
            </a:extLst>
          </p:cNvPr>
          <p:cNvSpPr txBox="1"/>
          <p:nvPr/>
        </p:nvSpPr>
        <p:spPr>
          <a:xfrm>
            <a:off x="2038952" y="2331877"/>
            <a:ext cx="1332416" cy="369332"/>
          </a:xfrm>
          <a:prstGeom prst="rect">
            <a:avLst/>
          </a:prstGeom>
          <a:noFill/>
          <a:ln>
            <a:solidFill>
              <a:schemeClr val="tx2">
                <a:lumMod val="20000"/>
                <a:lumOff val="80000"/>
              </a:schemeClr>
            </a:solidFill>
          </a:ln>
        </p:spPr>
        <p:txBody>
          <a:bodyPr wrap="none" rtlCol="0">
            <a:spAutoFit/>
          </a:bodyPr>
          <a:lstStyle/>
          <a:p>
            <a:r>
              <a:rPr lang="en-US" dirty="0" err="1"/>
              <a:t>do_Poke</a:t>
            </a:r>
            <a:r>
              <a:rPr lang="en-US" dirty="0"/>
              <a:t>()</a:t>
            </a:r>
          </a:p>
        </p:txBody>
      </p:sp>
      <p:sp>
        <p:nvSpPr>
          <p:cNvPr id="6" name="Right Arrow 6">
            <a:extLst>
              <a:ext uri="{FF2B5EF4-FFF2-40B4-BE49-F238E27FC236}">
                <a16:creationId xmlns:a16="http://schemas.microsoft.com/office/drawing/2014/main" id="{C7EA3867-D154-4B7C-96D2-069D5B94FCE4}"/>
              </a:ext>
            </a:extLst>
          </p:cNvPr>
          <p:cNvSpPr/>
          <p:nvPr/>
        </p:nvSpPr>
        <p:spPr>
          <a:xfrm>
            <a:off x="3458164" y="2425103"/>
            <a:ext cx="481263" cy="18288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22538ECE-C1A1-4D09-8A81-3A48E0D3446A}"/>
              </a:ext>
            </a:extLst>
          </p:cNvPr>
          <p:cNvSpPr/>
          <p:nvPr/>
        </p:nvSpPr>
        <p:spPr>
          <a:xfrm>
            <a:off x="4122311" y="2013623"/>
            <a:ext cx="1005840" cy="1005840"/>
          </a:xfrm>
          <a:prstGeom prst="ellipse">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dirty="0"/>
              <a:t>P2PChat</a:t>
            </a:r>
          </a:p>
        </p:txBody>
      </p:sp>
      <p:sp>
        <p:nvSpPr>
          <p:cNvPr id="8" name="TextBox 7">
            <a:extLst>
              <a:ext uri="{FF2B5EF4-FFF2-40B4-BE49-F238E27FC236}">
                <a16:creationId xmlns:a16="http://schemas.microsoft.com/office/drawing/2014/main" id="{EE2A051A-1AF8-4FE3-B28C-2179F985AF81}"/>
              </a:ext>
            </a:extLst>
          </p:cNvPr>
          <p:cNvSpPr txBox="1"/>
          <p:nvPr/>
        </p:nvSpPr>
        <p:spPr>
          <a:xfrm>
            <a:off x="4276417" y="3019463"/>
            <a:ext cx="697627" cy="369332"/>
          </a:xfrm>
          <a:prstGeom prst="rect">
            <a:avLst/>
          </a:prstGeom>
          <a:noFill/>
          <a:ln>
            <a:noFill/>
          </a:ln>
        </p:spPr>
        <p:txBody>
          <a:bodyPr wrap="none" rtlCol="0">
            <a:spAutoFit/>
          </a:bodyPr>
          <a:lstStyle/>
          <a:p>
            <a:r>
              <a:rPr lang="en-US" dirty="0">
                <a:ln>
                  <a:solidFill>
                    <a:schemeClr val="accent1">
                      <a:lumMod val="20000"/>
                      <a:lumOff val="80000"/>
                    </a:schemeClr>
                  </a:solidFill>
                </a:ln>
              </a:rPr>
              <a:t>Tony</a:t>
            </a:r>
          </a:p>
        </p:txBody>
      </p:sp>
      <p:sp>
        <p:nvSpPr>
          <p:cNvPr id="9" name="TextBox 8">
            <a:extLst>
              <a:ext uri="{FF2B5EF4-FFF2-40B4-BE49-F238E27FC236}">
                <a16:creationId xmlns:a16="http://schemas.microsoft.com/office/drawing/2014/main" id="{9B600CB3-AE50-4DCA-8B48-373D6F8D89B9}"/>
              </a:ext>
            </a:extLst>
          </p:cNvPr>
          <p:cNvSpPr txBox="1"/>
          <p:nvPr/>
        </p:nvSpPr>
        <p:spPr>
          <a:xfrm>
            <a:off x="9782315" y="3019463"/>
            <a:ext cx="577402" cy="369332"/>
          </a:xfrm>
          <a:prstGeom prst="rect">
            <a:avLst/>
          </a:prstGeom>
          <a:noFill/>
          <a:ln>
            <a:noFill/>
          </a:ln>
        </p:spPr>
        <p:txBody>
          <a:bodyPr wrap="none" rtlCol="0">
            <a:spAutoFit/>
          </a:bodyPr>
          <a:lstStyle/>
          <a:p>
            <a:r>
              <a:rPr lang="en-US" dirty="0">
                <a:ln>
                  <a:solidFill>
                    <a:schemeClr val="accent1">
                      <a:lumMod val="20000"/>
                      <a:lumOff val="80000"/>
                    </a:schemeClr>
                  </a:solidFill>
                </a:ln>
              </a:rPr>
              <a:t>Fay</a:t>
            </a:r>
          </a:p>
        </p:txBody>
      </p:sp>
      <p:sp>
        <p:nvSpPr>
          <p:cNvPr id="10" name="Oval 9">
            <a:extLst>
              <a:ext uri="{FF2B5EF4-FFF2-40B4-BE49-F238E27FC236}">
                <a16:creationId xmlns:a16="http://schemas.microsoft.com/office/drawing/2014/main" id="{DC14459C-2C83-47A3-A396-726F32BB7A08}"/>
              </a:ext>
            </a:extLst>
          </p:cNvPr>
          <p:cNvSpPr/>
          <p:nvPr/>
        </p:nvSpPr>
        <p:spPr>
          <a:xfrm>
            <a:off x="9568096" y="2013623"/>
            <a:ext cx="1005840" cy="1005840"/>
          </a:xfrm>
          <a:prstGeom prst="ellipse">
            <a:avLst/>
          </a:prstGeom>
        </p:spPr>
        <p:style>
          <a:lnRef idx="1">
            <a:schemeClr val="accent6"/>
          </a:lnRef>
          <a:fillRef idx="2">
            <a:schemeClr val="accent6"/>
          </a:fillRef>
          <a:effectRef idx="1">
            <a:schemeClr val="accent6"/>
          </a:effectRef>
          <a:fontRef idx="minor">
            <a:schemeClr val="dk1"/>
          </a:fontRef>
        </p:style>
        <p:txBody>
          <a:bodyPr wrap="none" rtlCol="0" anchor="ctr"/>
          <a:lstStyle/>
          <a:p>
            <a:pPr algn="ctr"/>
            <a:r>
              <a:rPr lang="en-US" dirty="0"/>
              <a:t>P2PChat</a:t>
            </a:r>
          </a:p>
        </p:txBody>
      </p:sp>
      <p:sp>
        <p:nvSpPr>
          <p:cNvPr id="11" name="Oval 10">
            <a:extLst>
              <a:ext uri="{FF2B5EF4-FFF2-40B4-BE49-F238E27FC236}">
                <a16:creationId xmlns:a16="http://schemas.microsoft.com/office/drawing/2014/main" id="{55B749E2-6A28-43EC-A035-B6EA748C927F}"/>
              </a:ext>
            </a:extLst>
          </p:cNvPr>
          <p:cNvSpPr/>
          <p:nvPr/>
        </p:nvSpPr>
        <p:spPr>
          <a:xfrm>
            <a:off x="6576244" y="5265357"/>
            <a:ext cx="1005840" cy="1005840"/>
          </a:xfrm>
          <a:prstGeom prst="ellipse">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dirty="0"/>
              <a:t>P2PChat</a:t>
            </a:r>
          </a:p>
        </p:txBody>
      </p:sp>
      <p:sp>
        <p:nvSpPr>
          <p:cNvPr id="12" name="TextBox 11">
            <a:extLst>
              <a:ext uri="{FF2B5EF4-FFF2-40B4-BE49-F238E27FC236}">
                <a16:creationId xmlns:a16="http://schemas.microsoft.com/office/drawing/2014/main" id="{7B18922A-F75D-4643-B200-FC46A3491926}"/>
              </a:ext>
            </a:extLst>
          </p:cNvPr>
          <p:cNvSpPr txBox="1"/>
          <p:nvPr/>
        </p:nvSpPr>
        <p:spPr>
          <a:xfrm>
            <a:off x="6624552" y="6271197"/>
            <a:ext cx="909223" cy="369332"/>
          </a:xfrm>
          <a:prstGeom prst="rect">
            <a:avLst/>
          </a:prstGeom>
          <a:noFill/>
          <a:ln>
            <a:noFill/>
          </a:ln>
        </p:spPr>
        <p:txBody>
          <a:bodyPr wrap="none" rtlCol="0">
            <a:spAutoFit/>
          </a:bodyPr>
          <a:lstStyle/>
          <a:p>
            <a:r>
              <a:rPr lang="en-US" dirty="0">
                <a:ln>
                  <a:solidFill>
                    <a:schemeClr val="accent1">
                      <a:lumMod val="20000"/>
                      <a:lumOff val="80000"/>
                    </a:schemeClr>
                  </a:solidFill>
                </a:ln>
              </a:rPr>
              <a:t>James</a:t>
            </a:r>
          </a:p>
        </p:txBody>
      </p:sp>
      <p:cxnSp>
        <p:nvCxnSpPr>
          <p:cNvPr id="13" name="Straight Arrow Connector 12">
            <a:extLst>
              <a:ext uri="{FF2B5EF4-FFF2-40B4-BE49-F238E27FC236}">
                <a16:creationId xmlns:a16="http://schemas.microsoft.com/office/drawing/2014/main" id="{E22A9074-62CC-45BC-8C7F-D9820DCDEBFB}"/>
              </a:ext>
            </a:extLst>
          </p:cNvPr>
          <p:cNvCxnSpPr>
            <a:cxnSpLocks/>
          </p:cNvCxnSpPr>
          <p:nvPr/>
        </p:nvCxnSpPr>
        <p:spPr>
          <a:xfrm>
            <a:off x="5190767" y="2516543"/>
            <a:ext cx="4317618" cy="0"/>
          </a:xfrm>
          <a:prstGeom prst="straightConnector1">
            <a:avLst/>
          </a:prstGeom>
          <a:ln w="38100" cmpd="dbl">
            <a:headEnd type="diamond" w="lg" len="lg"/>
            <a:tailEnd type="diamond" w="lg"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657820D-8C81-4A35-9644-99B6A58816BA}"/>
              </a:ext>
            </a:extLst>
          </p:cNvPr>
          <p:cNvCxnSpPr>
            <a:cxnSpLocks/>
          </p:cNvCxnSpPr>
          <p:nvPr/>
        </p:nvCxnSpPr>
        <p:spPr>
          <a:xfrm flipV="1">
            <a:off x="7480205" y="2963206"/>
            <a:ext cx="2248186" cy="2378815"/>
          </a:xfrm>
          <a:prstGeom prst="straightConnector1">
            <a:avLst/>
          </a:prstGeom>
          <a:ln w="38100" cmpd="dbl">
            <a:headEnd type="diamond" w="lg" len="lg"/>
            <a:tailEnd type="diamond" w="lg" len="lg"/>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7744E1D4-DE6A-4142-A6D5-C0A01984E5E7}"/>
              </a:ext>
            </a:extLst>
          </p:cNvPr>
          <p:cNvSpPr txBox="1"/>
          <p:nvPr/>
        </p:nvSpPr>
        <p:spPr>
          <a:xfrm rot="2831135">
            <a:off x="4809417" y="3312237"/>
            <a:ext cx="1787669" cy="307777"/>
          </a:xfrm>
          <a:prstGeom prst="rect">
            <a:avLst/>
          </a:prstGeom>
          <a:noFill/>
          <a:ln>
            <a:solidFill>
              <a:schemeClr val="tx2">
                <a:lumMod val="20000"/>
                <a:lumOff val="80000"/>
              </a:schemeClr>
            </a:solidFill>
          </a:ln>
        </p:spPr>
        <p:txBody>
          <a:bodyPr wrap="none" rtlCol="0">
            <a:spAutoFit/>
          </a:bodyPr>
          <a:lstStyle/>
          <a:p>
            <a:r>
              <a:rPr lang="en-US" sz="1400" b="1" dirty="0">
                <a:solidFill>
                  <a:srgbClr val="FF0000"/>
                </a:solidFill>
              </a:rPr>
              <a:t>K</a:t>
            </a:r>
            <a:r>
              <a:rPr lang="en-US" sz="1400" dirty="0"/>
              <a:t>:</a:t>
            </a:r>
            <a:r>
              <a:rPr lang="en-US" sz="1400" dirty="0">
                <a:solidFill>
                  <a:srgbClr val="FF33CC"/>
                </a:solidFill>
              </a:rPr>
              <a:t>c3234</a:t>
            </a:r>
            <a:r>
              <a:rPr lang="en-US" sz="1400" dirty="0"/>
              <a:t>:Tony::\r\n</a:t>
            </a:r>
          </a:p>
        </p:txBody>
      </p:sp>
      <p:sp>
        <p:nvSpPr>
          <p:cNvPr id="24" name="TextBox 23">
            <a:extLst>
              <a:ext uri="{FF2B5EF4-FFF2-40B4-BE49-F238E27FC236}">
                <a16:creationId xmlns:a16="http://schemas.microsoft.com/office/drawing/2014/main" id="{B2B7EB90-FFE2-4FD6-B83B-89F3155EBD0D}"/>
              </a:ext>
            </a:extLst>
          </p:cNvPr>
          <p:cNvSpPr txBox="1"/>
          <p:nvPr/>
        </p:nvSpPr>
        <p:spPr>
          <a:xfrm rot="2931979">
            <a:off x="6426111" y="4786152"/>
            <a:ext cx="798617" cy="307777"/>
          </a:xfrm>
          <a:prstGeom prst="rect">
            <a:avLst/>
          </a:prstGeom>
          <a:noFill/>
          <a:ln>
            <a:solidFill>
              <a:schemeClr val="tx2">
                <a:lumMod val="20000"/>
                <a:lumOff val="80000"/>
              </a:schemeClr>
            </a:solidFill>
          </a:ln>
        </p:spPr>
        <p:txBody>
          <a:bodyPr wrap="none" rtlCol="0">
            <a:spAutoFit/>
          </a:bodyPr>
          <a:lstStyle/>
          <a:p>
            <a:r>
              <a:rPr lang="en-US" sz="1400" b="1" dirty="0">
                <a:solidFill>
                  <a:srgbClr val="FF0000"/>
                </a:solidFill>
              </a:rPr>
              <a:t>A</a:t>
            </a:r>
            <a:r>
              <a:rPr lang="en-US" sz="1400" dirty="0"/>
              <a:t>::\r\n</a:t>
            </a:r>
          </a:p>
        </p:txBody>
      </p:sp>
      <p:pic>
        <p:nvPicPr>
          <p:cNvPr id="26" name="Graphic 25" descr="Sign">
            <a:extLst>
              <a:ext uri="{FF2B5EF4-FFF2-40B4-BE49-F238E27FC236}">
                <a16:creationId xmlns:a16="http://schemas.microsoft.com/office/drawing/2014/main" id="{A3C8FC61-D7A7-4A32-B633-855E7D0A226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7019881" y="5265357"/>
            <a:ext cx="265865" cy="265865"/>
          </a:xfrm>
          <a:prstGeom prst="rect">
            <a:avLst/>
          </a:prstGeom>
        </p:spPr>
      </p:pic>
      <p:pic>
        <p:nvPicPr>
          <p:cNvPr id="27" name="Graphic 26" descr="Sign">
            <a:extLst>
              <a:ext uri="{FF2B5EF4-FFF2-40B4-BE49-F238E27FC236}">
                <a16:creationId xmlns:a16="http://schemas.microsoft.com/office/drawing/2014/main" id="{74AD6857-D5B8-4603-9222-431C9CE2CEB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60662" y="2678387"/>
            <a:ext cx="265865" cy="265865"/>
          </a:xfrm>
          <a:prstGeom prst="rect">
            <a:avLst/>
          </a:prstGeom>
        </p:spPr>
      </p:pic>
      <p:cxnSp>
        <p:nvCxnSpPr>
          <p:cNvPr id="29" name="Straight Arrow Connector 28">
            <a:extLst>
              <a:ext uri="{FF2B5EF4-FFF2-40B4-BE49-F238E27FC236}">
                <a16:creationId xmlns:a16="http://schemas.microsoft.com/office/drawing/2014/main" id="{47D6BFFC-B034-40FF-9C9A-CE6B34B20460}"/>
              </a:ext>
            </a:extLst>
          </p:cNvPr>
          <p:cNvCxnSpPr>
            <a:cxnSpLocks/>
          </p:cNvCxnSpPr>
          <p:nvPr/>
        </p:nvCxnSpPr>
        <p:spPr>
          <a:xfrm>
            <a:off x="4901144" y="2797297"/>
            <a:ext cx="2264331" cy="2610123"/>
          </a:xfrm>
          <a:prstGeom prst="straightConnector1">
            <a:avLst/>
          </a:prstGeom>
          <a:ln>
            <a:solidFill>
              <a:schemeClr val="accent2"/>
            </a:solidFill>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0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0" nodeType="afterEffect">
                                  <p:stCondLst>
                                    <p:cond delay="500"/>
                                  </p:stCondLst>
                                  <p:childTnLst>
                                    <p:animMotion origin="layout" path="M 1.45833E-6 -4.07407E-6 L 0.16393 0.35695 " pathEditMode="relative" rAng="0" ptsTypes="AA">
                                      <p:cBhvr>
                                        <p:cTn id="9" dur="2000" fill="hold"/>
                                        <p:tgtEl>
                                          <p:spTgt spid="23"/>
                                        </p:tgtEl>
                                        <p:attrNameLst>
                                          <p:attrName>ppt_x</p:attrName>
                                          <p:attrName>ppt_y</p:attrName>
                                        </p:attrNameLst>
                                      </p:cBhvr>
                                      <p:rCtr x="8190" y="17847"/>
                                    </p:animMotion>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childTnLst>
                          </p:cTn>
                        </p:par>
                        <p:par>
                          <p:cTn id="14" fill="hold">
                            <p:stCondLst>
                              <p:cond delay="0"/>
                            </p:stCondLst>
                            <p:childTnLst>
                              <p:par>
                                <p:cTn id="15" presetID="42" presetClass="path" presetSubtype="0" accel="50000" decel="50000" fill="hold" grpId="0" nodeType="afterEffect">
                                  <p:stCondLst>
                                    <p:cond delay="500"/>
                                  </p:stCondLst>
                                  <p:childTnLst>
                                    <p:animMotion origin="layout" path="M 4.375E-6 -3.7037E-7 L -0.14753 -0.28704 " pathEditMode="relative" rAng="0" ptsTypes="AA">
                                      <p:cBhvr>
                                        <p:cTn id="16" dur="2000" fill="hold"/>
                                        <p:tgtEl>
                                          <p:spTgt spid="24"/>
                                        </p:tgtEl>
                                        <p:attrNameLst>
                                          <p:attrName>ppt_x</p:attrName>
                                          <p:attrName>ppt_y</p:attrName>
                                        </p:attrNameLst>
                                      </p:cBhvr>
                                      <p:rCtr x="-7383" y="-14352"/>
                                    </p:animMotion>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p:cNvSpPr>
            <a:spLocks noGrp="1"/>
          </p:cNvSpPr>
          <p:nvPr>
            <p:ph idx="1"/>
          </p:nvPr>
        </p:nvSpPr>
        <p:spPr>
          <a:xfrm>
            <a:off x="838199" y="1825625"/>
            <a:ext cx="4737303" cy="4351338"/>
          </a:xfrm>
        </p:spPr>
        <p:txBody>
          <a:bodyPr>
            <a:normAutofit fontScale="92500" lnSpcReduction="10000"/>
          </a:bodyPr>
          <a:lstStyle/>
          <a:p>
            <a:r>
              <a:rPr lang="en-US" dirty="0"/>
              <a:t>P2PChat forms its network on top of TCP connections</a:t>
            </a:r>
          </a:p>
          <a:p>
            <a:pPr lvl="1"/>
            <a:r>
              <a:rPr lang="en-US" dirty="0"/>
              <a:t>TCP supports bidirectional communication</a:t>
            </a:r>
          </a:p>
          <a:p>
            <a:r>
              <a:rPr lang="en-US" dirty="0"/>
              <a:t>“Backward link”</a:t>
            </a:r>
          </a:p>
          <a:p>
            <a:pPr lvl="1"/>
            <a:r>
              <a:rPr lang="en-US" dirty="0"/>
              <a:t>A P2PChat peer (server) has a TCP connection which is initiated by another peer</a:t>
            </a:r>
          </a:p>
          <a:p>
            <a:r>
              <a:rPr lang="en-US" dirty="0"/>
              <a:t>“Forward link”</a:t>
            </a:r>
          </a:p>
          <a:p>
            <a:pPr lvl="1"/>
            <a:r>
              <a:rPr lang="en-US" dirty="0"/>
              <a:t>A P2PChat peer (client) initiates a TCP connection to another peer</a:t>
            </a:r>
          </a:p>
        </p:txBody>
      </p:sp>
      <p:sp>
        <p:nvSpPr>
          <p:cNvPr id="2" name="Title 1"/>
          <p:cNvSpPr>
            <a:spLocks noGrp="1"/>
          </p:cNvSpPr>
          <p:nvPr>
            <p:ph type="title"/>
          </p:nvPr>
        </p:nvSpPr>
        <p:spPr/>
        <p:txBody>
          <a:bodyPr>
            <a:normAutofit/>
          </a:bodyPr>
          <a:lstStyle/>
          <a:p>
            <a:r>
              <a:rPr lang="en-US" dirty="0"/>
              <a:t>Formation of Overlay Network</a:t>
            </a:r>
          </a:p>
        </p:txBody>
      </p:sp>
      <p:sp>
        <p:nvSpPr>
          <p:cNvPr id="3" name="Oval 2"/>
          <p:cNvSpPr/>
          <p:nvPr/>
        </p:nvSpPr>
        <p:spPr>
          <a:xfrm>
            <a:off x="5483190" y="1601262"/>
            <a:ext cx="5624363" cy="511717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0125777" y="1674795"/>
            <a:ext cx="1527661" cy="646331"/>
          </a:xfrm>
          <a:prstGeom prst="rect">
            <a:avLst/>
          </a:prstGeom>
          <a:noFill/>
        </p:spPr>
        <p:txBody>
          <a:bodyPr wrap="square" rtlCol="0">
            <a:spAutoFit/>
          </a:bodyPr>
          <a:lstStyle/>
          <a:p>
            <a:r>
              <a:rPr lang="en-US" dirty="0">
                <a:solidFill>
                  <a:srgbClr val="7030A0"/>
                </a:solidFill>
              </a:rPr>
              <a:t>Chatroom c3234</a:t>
            </a:r>
          </a:p>
        </p:txBody>
      </p:sp>
      <p:grpSp>
        <p:nvGrpSpPr>
          <p:cNvPr id="5" name="Group 4"/>
          <p:cNvGrpSpPr/>
          <p:nvPr/>
        </p:nvGrpSpPr>
        <p:grpSpPr>
          <a:xfrm>
            <a:off x="7542881" y="1825201"/>
            <a:ext cx="817399" cy="731025"/>
            <a:chOff x="4899259" y="983562"/>
            <a:chExt cx="930240" cy="914400"/>
          </a:xfrm>
        </p:grpSpPr>
        <p:sp>
          <p:nvSpPr>
            <p:cNvPr id="6" name="Oval 5"/>
            <p:cNvSpPr/>
            <p:nvPr/>
          </p:nvSpPr>
          <p:spPr>
            <a:xfrm>
              <a:off x="4899259" y="983562"/>
              <a:ext cx="9144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none" lIns="0" rIns="0" rtlCol="0" anchor="ctr"/>
            <a:lstStyle/>
            <a:p>
              <a:pPr algn="ctr"/>
              <a:r>
                <a:rPr lang="en-US" sz="1000" dirty="0"/>
                <a:t>CONNECTED</a:t>
              </a:r>
            </a:p>
          </p:txBody>
        </p:sp>
        <p:sp>
          <p:nvSpPr>
            <p:cNvPr id="7" name="TextBox 6"/>
            <p:cNvSpPr txBox="1"/>
            <p:nvPr/>
          </p:nvSpPr>
          <p:spPr>
            <a:xfrm>
              <a:off x="4977188" y="1041312"/>
              <a:ext cx="852311" cy="384982"/>
            </a:xfrm>
            <a:prstGeom prst="rect">
              <a:avLst/>
            </a:prstGeom>
            <a:noFill/>
          </p:spPr>
          <p:txBody>
            <a:bodyPr wrap="none" rtlCol="0">
              <a:spAutoFit/>
            </a:bodyPr>
            <a:lstStyle/>
            <a:p>
              <a:r>
                <a:rPr lang="en-US" sz="1400" dirty="0"/>
                <a:t>James</a:t>
              </a:r>
            </a:p>
          </p:txBody>
        </p:sp>
      </p:grpSp>
      <p:grpSp>
        <p:nvGrpSpPr>
          <p:cNvPr id="8" name="Group 7"/>
          <p:cNvGrpSpPr/>
          <p:nvPr/>
        </p:nvGrpSpPr>
        <p:grpSpPr>
          <a:xfrm>
            <a:off x="5866480" y="2970608"/>
            <a:ext cx="803480" cy="731025"/>
            <a:chOff x="4899259" y="983562"/>
            <a:chExt cx="914400" cy="914400"/>
          </a:xfrm>
        </p:grpSpPr>
        <p:sp>
          <p:nvSpPr>
            <p:cNvPr id="9" name="Oval 8"/>
            <p:cNvSpPr/>
            <p:nvPr/>
          </p:nvSpPr>
          <p:spPr>
            <a:xfrm>
              <a:off x="4899259" y="983562"/>
              <a:ext cx="9144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none" lIns="0" rIns="0" rtlCol="0" anchor="ctr"/>
            <a:lstStyle/>
            <a:p>
              <a:pPr algn="ctr"/>
              <a:r>
                <a:rPr lang="en-US" sz="1000" dirty="0"/>
                <a:t>CONNECTED</a:t>
              </a:r>
            </a:p>
          </p:txBody>
        </p:sp>
        <p:sp>
          <p:nvSpPr>
            <p:cNvPr id="10" name="TextBox 9"/>
            <p:cNvSpPr txBox="1"/>
            <p:nvPr/>
          </p:nvSpPr>
          <p:spPr>
            <a:xfrm>
              <a:off x="5025313" y="1041312"/>
              <a:ext cx="710017" cy="384982"/>
            </a:xfrm>
            <a:prstGeom prst="rect">
              <a:avLst/>
            </a:prstGeom>
            <a:noFill/>
          </p:spPr>
          <p:txBody>
            <a:bodyPr wrap="none" rtlCol="0">
              <a:spAutoFit/>
            </a:bodyPr>
            <a:lstStyle/>
            <a:p>
              <a:r>
                <a:rPr lang="en-US" sz="1400" dirty="0"/>
                <a:t>Mary</a:t>
              </a:r>
            </a:p>
          </p:txBody>
        </p:sp>
      </p:grpSp>
      <p:grpSp>
        <p:nvGrpSpPr>
          <p:cNvPr id="11" name="Group 10"/>
          <p:cNvGrpSpPr/>
          <p:nvPr/>
        </p:nvGrpSpPr>
        <p:grpSpPr>
          <a:xfrm>
            <a:off x="7743406" y="3692503"/>
            <a:ext cx="803480" cy="731025"/>
            <a:chOff x="4899259" y="983562"/>
            <a:chExt cx="914400" cy="914400"/>
          </a:xfrm>
        </p:grpSpPr>
        <p:sp>
          <p:nvSpPr>
            <p:cNvPr id="12" name="Oval 11"/>
            <p:cNvSpPr/>
            <p:nvPr/>
          </p:nvSpPr>
          <p:spPr>
            <a:xfrm>
              <a:off x="4899259" y="983562"/>
              <a:ext cx="9144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none" lIns="0" rIns="0" rtlCol="0" anchor="ctr"/>
            <a:lstStyle/>
            <a:p>
              <a:pPr algn="ctr"/>
              <a:r>
                <a:rPr lang="en-US" sz="1000" dirty="0"/>
                <a:t>CONNECTED</a:t>
              </a:r>
            </a:p>
          </p:txBody>
        </p:sp>
        <p:sp>
          <p:nvSpPr>
            <p:cNvPr id="13" name="TextBox 12"/>
            <p:cNvSpPr txBox="1"/>
            <p:nvPr/>
          </p:nvSpPr>
          <p:spPr>
            <a:xfrm>
              <a:off x="5044563" y="1041312"/>
              <a:ext cx="728259" cy="384982"/>
            </a:xfrm>
            <a:prstGeom prst="rect">
              <a:avLst/>
            </a:prstGeom>
            <a:noFill/>
          </p:spPr>
          <p:txBody>
            <a:bodyPr wrap="none" rtlCol="0">
              <a:spAutoFit/>
            </a:bodyPr>
            <a:lstStyle/>
            <a:p>
              <a:r>
                <a:rPr lang="en-US" sz="1400" dirty="0"/>
                <a:t>Peter</a:t>
              </a:r>
            </a:p>
          </p:txBody>
        </p:sp>
      </p:grpSp>
      <p:grpSp>
        <p:nvGrpSpPr>
          <p:cNvPr id="14" name="Group 13"/>
          <p:cNvGrpSpPr/>
          <p:nvPr/>
        </p:nvGrpSpPr>
        <p:grpSpPr>
          <a:xfrm>
            <a:off x="9637936" y="2571158"/>
            <a:ext cx="809108" cy="731025"/>
            <a:chOff x="4899259" y="983562"/>
            <a:chExt cx="920805" cy="914400"/>
          </a:xfrm>
        </p:grpSpPr>
        <p:sp>
          <p:nvSpPr>
            <p:cNvPr id="15" name="Oval 14"/>
            <p:cNvSpPr/>
            <p:nvPr/>
          </p:nvSpPr>
          <p:spPr>
            <a:xfrm>
              <a:off x="4899259" y="983562"/>
              <a:ext cx="9144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none" lIns="0" rIns="0" rtlCol="0" anchor="ctr"/>
            <a:lstStyle/>
            <a:p>
              <a:pPr algn="ctr"/>
              <a:r>
                <a:rPr lang="en-US" sz="1000" dirty="0"/>
                <a:t>CONNECTED</a:t>
              </a:r>
            </a:p>
          </p:txBody>
        </p:sp>
        <p:sp>
          <p:nvSpPr>
            <p:cNvPr id="16" name="TextBox 15"/>
            <p:cNvSpPr txBox="1"/>
            <p:nvPr/>
          </p:nvSpPr>
          <p:spPr>
            <a:xfrm>
              <a:off x="5006063" y="1041312"/>
              <a:ext cx="814001" cy="384982"/>
            </a:xfrm>
            <a:prstGeom prst="rect">
              <a:avLst/>
            </a:prstGeom>
            <a:noFill/>
          </p:spPr>
          <p:txBody>
            <a:bodyPr wrap="none" rtlCol="0">
              <a:spAutoFit/>
            </a:bodyPr>
            <a:lstStyle/>
            <a:p>
              <a:r>
                <a:rPr lang="en-US" sz="1400" dirty="0"/>
                <a:t>Carrie</a:t>
              </a:r>
            </a:p>
          </p:txBody>
        </p:sp>
      </p:grpSp>
      <p:grpSp>
        <p:nvGrpSpPr>
          <p:cNvPr id="17" name="Group 16"/>
          <p:cNvGrpSpPr/>
          <p:nvPr/>
        </p:nvGrpSpPr>
        <p:grpSpPr>
          <a:xfrm>
            <a:off x="9674196" y="4324640"/>
            <a:ext cx="803480" cy="731025"/>
            <a:chOff x="4899259" y="983562"/>
            <a:chExt cx="914400" cy="914400"/>
          </a:xfrm>
        </p:grpSpPr>
        <p:sp>
          <p:nvSpPr>
            <p:cNvPr id="18" name="Oval 17"/>
            <p:cNvSpPr/>
            <p:nvPr/>
          </p:nvSpPr>
          <p:spPr>
            <a:xfrm>
              <a:off x="4899259" y="983562"/>
              <a:ext cx="9144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none" lIns="0" rIns="0" rtlCol="0" anchor="ctr"/>
            <a:lstStyle/>
            <a:p>
              <a:pPr algn="ctr"/>
              <a:r>
                <a:rPr lang="en-US" sz="1000" dirty="0"/>
                <a:t>CONNECTED</a:t>
              </a:r>
            </a:p>
          </p:txBody>
        </p:sp>
        <p:sp>
          <p:nvSpPr>
            <p:cNvPr id="19" name="TextBox 18"/>
            <p:cNvSpPr txBox="1"/>
            <p:nvPr/>
          </p:nvSpPr>
          <p:spPr>
            <a:xfrm>
              <a:off x="5063813" y="1041312"/>
              <a:ext cx="706368" cy="384982"/>
            </a:xfrm>
            <a:prstGeom prst="rect">
              <a:avLst/>
            </a:prstGeom>
            <a:noFill/>
          </p:spPr>
          <p:txBody>
            <a:bodyPr wrap="none" rtlCol="0">
              <a:spAutoFit/>
            </a:bodyPr>
            <a:lstStyle/>
            <a:p>
              <a:r>
                <a:rPr lang="en-US" sz="1400" dirty="0"/>
                <a:t>Jane</a:t>
              </a:r>
            </a:p>
          </p:txBody>
        </p:sp>
      </p:grpSp>
      <p:grpSp>
        <p:nvGrpSpPr>
          <p:cNvPr id="20" name="Group 19"/>
          <p:cNvGrpSpPr/>
          <p:nvPr/>
        </p:nvGrpSpPr>
        <p:grpSpPr>
          <a:xfrm>
            <a:off x="8542197" y="5752308"/>
            <a:ext cx="885180" cy="731025"/>
            <a:chOff x="4856372" y="983562"/>
            <a:chExt cx="1007377" cy="914400"/>
          </a:xfrm>
        </p:grpSpPr>
        <p:sp>
          <p:nvSpPr>
            <p:cNvPr id="21" name="Oval 20"/>
            <p:cNvSpPr/>
            <p:nvPr/>
          </p:nvSpPr>
          <p:spPr>
            <a:xfrm>
              <a:off x="4899259" y="983562"/>
              <a:ext cx="9144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none" lIns="0" rIns="0" rtlCol="0" anchor="ctr"/>
            <a:lstStyle/>
            <a:p>
              <a:pPr algn="ctr"/>
              <a:r>
                <a:rPr lang="en-US" sz="1000" dirty="0"/>
                <a:t>CONNECTED</a:t>
              </a:r>
            </a:p>
          </p:txBody>
        </p:sp>
        <p:sp>
          <p:nvSpPr>
            <p:cNvPr id="22" name="TextBox 21"/>
            <p:cNvSpPr txBox="1"/>
            <p:nvPr/>
          </p:nvSpPr>
          <p:spPr>
            <a:xfrm>
              <a:off x="4856372" y="1053352"/>
              <a:ext cx="1007377" cy="384982"/>
            </a:xfrm>
            <a:prstGeom prst="rect">
              <a:avLst/>
            </a:prstGeom>
            <a:noFill/>
          </p:spPr>
          <p:txBody>
            <a:bodyPr wrap="none" rtlCol="0">
              <a:spAutoFit/>
            </a:bodyPr>
            <a:lstStyle/>
            <a:p>
              <a:r>
                <a:rPr lang="en-US" sz="1400" dirty="0"/>
                <a:t>Michael</a:t>
              </a:r>
            </a:p>
          </p:txBody>
        </p:sp>
      </p:grpSp>
      <p:cxnSp>
        <p:nvCxnSpPr>
          <p:cNvPr id="23" name="Straight Arrow Connector 22"/>
          <p:cNvCxnSpPr>
            <a:stCxn id="6" idx="4"/>
            <a:endCxn id="12" idx="0"/>
          </p:cNvCxnSpPr>
          <p:nvPr/>
        </p:nvCxnSpPr>
        <p:spPr>
          <a:xfrm>
            <a:off x="7944618" y="2556226"/>
            <a:ext cx="200528" cy="1136277"/>
          </a:xfrm>
          <a:prstGeom prst="straightConnector1">
            <a:avLst/>
          </a:prstGeom>
          <a:ln w="19050">
            <a:tailEnd type="arrow"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5"/>
            <a:endCxn id="12" idx="2"/>
          </p:cNvCxnSpPr>
          <p:nvPr/>
        </p:nvCxnSpPr>
        <p:spPr>
          <a:xfrm>
            <a:off x="6552293" y="3594577"/>
            <a:ext cx="1191113" cy="463439"/>
          </a:xfrm>
          <a:prstGeom prst="straightConnector1">
            <a:avLst/>
          </a:prstGeom>
          <a:ln w="19050">
            <a:tailEnd type="arrow"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2"/>
            <a:endCxn id="12" idx="5"/>
          </p:cNvCxnSpPr>
          <p:nvPr/>
        </p:nvCxnSpPr>
        <p:spPr>
          <a:xfrm flipH="1" flipV="1">
            <a:off x="8429219" y="4316472"/>
            <a:ext cx="1244977" cy="373681"/>
          </a:xfrm>
          <a:prstGeom prst="straightConnector1">
            <a:avLst/>
          </a:prstGeom>
          <a:ln w="19050">
            <a:tailEnd type="arrow"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5" idx="2"/>
            <a:endCxn id="6" idx="5"/>
          </p:cNvCxnSpPr>
          <p:nvPr/>
        </p:nvCxnSpPr>
        <p:spPr>
          <a:xfrm flipH="1" flipV="1">
            <a:off x="8228691" y="2449170"/>
            <a:ext cx="1409245" cy="487501"/>
          </a:xfrm>
          <a:prstGeom prst="straightConnector1">
            <a:avLst/>
          </a:prstGeom>
          <a:ln w="19050">
            <a:tailEnd type="arrow"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3"/>
          </p:cNvCxnSpPr>
          <p:nvPr/>
        </p:nvCxnSpPr>
        <p:spPr>
          <a:xfrm flipV="1">
            <a:off x="9331574" y="4948609"/>
            <a:ext cx="460289" cy="873812"/>
          </a:xfrm>
          <a:prstGeom prst="straightConnector1">
            <a:avLst/>
          </a:prstGeom>
          <a:ln w="19050">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34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Formation of Overlay network</a:t>
            </a:r>
          </a:p>
        </p:txBody>
      </p:sp>
      <p:grpSp>
        <p:nvGrpSpPr>
          <p:cNvPr id="6" name="Group 5"/>
          <p:cNvGrpSpPr/>
          <p:nvPr/>
        </p:nvGrpSpPr>
        <p:grpSpPr>
          <a:xfrm>
            <a:off x="7787192" y="3508189"/>
            <a:ext cx="803480" cy="731025"/>
            <a:chOff x="4899259" y="983562"/>
            <a:chExt cx="914400" cy="914400"/>
          </a:xfrm>
        </p:grpSpPr>
        <p:sp>
          <p:nvSpPr>
            <p:cNvPr id="7" name="Oval 6"/>
            <p:cNvSpPr/>
            <p:nvPr/>
          </p:nvSpPr>
          <p:spPr>
            <a:xfrm>
              <a:off x="4899259" y="983562"/>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none" lIns="0" rIns="0" rtlCol="0" anchor="ctr"/>
            <a:lstStyle/>
            <a:p>
              <a:pPr algn="ctr"/>
              <a:r>
                <a:rPr lang="en-US" sz="1000" dirty="0"/>
                <a:t>JOINED</a:t>
              </a:r>
            </a:p>
          </p:txBody>
        </p:sp>
        <p:sp>
          <p:nvSpPr>
            <p:cNvPr id="8" name="TextBox 7"/>
            <p:cNvSpPr txBox="1"/>
            <p:nvPr/>
          </p:nvSpPr>
          <p:spPr>
            <a:xfrm>
              <a:off x="5025313" y="1041312"/>
              <a:ext cx="710017" cy="384982"/>
            </a:xfrm>
            <a:prstGeom prst="rect">
              <a:avLst/>
            </a:prstGeom>
            <a:noFill/>
          </p:spPr>
          <p:txBody>
            <a:bodyPr wrap="none" rtlCol="0">
              <a:spAutoFit/>
            </a:bodyPr>
            <a:lstStyle/>
            <a:p>
              <a:r>
                <a:rPr lang="en-US" sz="1400" dirty="0"/>
                <a:t>Mary</a:t>
              </a:r>
            </a:p>
          </p:txBody>
        </p:sp>
      </p:grpSp>
      <p:sp>
        <p:nvSpPr>
          <p:cNvPr id="9" name="TextBox 8"/>
          <p:cNvSpPr txBox="1"/>
          <p:nvPr/>
        </p:nvSpPr>
        <p:spPr>
          <a:xfrm>
            <a:off x="842090" y="1674795"/>
            <a:ext cx="8949706" cy="369332"/>
          </a:xfrm>
          <a:prstGeom prst="rect">
            <a:avLst/>
          </a:prstGeom>
          <a:noFill/>
          <a:ln>
            <a:noFill/>
          </a:ln>
        </p:spPr>
        <p:txBody>
          <a:bodyPr wrap="square" rtlCol="0">
            <a:spAutoFit/>
          </a:bodyPr>
          <a:lstStyle/>
          <a:p>
            <a:r>
              <a:rPr lang="en-US" dirty="0"/>
              <a:t>For a newly JOINED peer, it has the latest membership list from Room server</a:t>
            </a:r>
          </a:p>
        </p:txBody>
      </p:sp>
      <p:sp>
        <p:nvSpPr>
          <p:cNvPr id="10" name="Rectangle 9"/>
          <p:cNvSpPr/>
          <p:nvPr/>
        </p:nvSpPr>
        <p:spPr>
          <a:xfrm>
            <a:off x="9421882" y="1556062"/>
            <a:ext cx="484472" cy="646331"/>
          </a:xfrm>
          <a:prstGeom prst="rect">
            <a:avLst/>
          </a:prstGeom>
          <a:ln>
            <a:solidFill>
              <a:schemeClr val="accent1">
                <a:lumMod val="75000"/>
              </a:schemeClr>
            </a:solidFill>
          </a:ln>
        </p:spPr>
        <p:txBody>
          <a:bodyPr wrap="square">
            <a:spAutoFit/>
          </a:bodyPr>
          <a:lstStyle/>
          <a:p>
            <a:r>
              <a:rPr lang="en-US" sz="600" dirty="0">
                <a:solidFill>
                  <a:srgbClr val="FF0000"/>
                </a:solidFill>
              </a:rPr>
              <a:t>Mary</a:t>
            </a:r>
          </a:p>
          <a:p>
            <a:r>
              <a:rPr lang="en-US" sz="600" dirty="0"/>
              <a:t>Carrie</a:t>
            </a:r>
          </a:p>
          <a:p>
            <a:r>
              <a:rPr lang="en-US" sz="600" dirty="0"/>
              <a:t>Michael</a:t>
            </a:r>
          </a:p>
          <a:p>
            <a:r>
              <a:rPr lang="en-US" sz="600" dirty="0"/>
              <a:t>James</a:t>
            </a:r>
          </a:p>
          <a:p>
            <a:r>
              <a:rPr lang="en-US" sz="600" dirty="0"/>
              <a:t>Jane</a:t>
            </a:r>
          </a:p>
          <a:p>
            <a:r>
              <a:rPr lang="en-US" sz="600" dirty="0"/>
              <a:t>Peter</a:t>
            </a:r>
          </a:p>
        </p:txBody>
      </p:sp>
      <p:sp>
        <p:nvSpPr>
          <p:cNvPr id="11" name="TextBox 10"/>
          <p:cNvSpPr txBox="1"/>
          <p:nvPr/>
        </p:nvSpPr>
        <p:spPr>
          <a:xfrm>
            <a:off x="838200" y="2206873"/>
            <a:ext cx="3799438" cy="369332"/>
          </a:xfrm>
          <a:prstGeom prst="rect">
            <a:avLst/>
          </a:prstGeom>
          <a:noFill/>
          <a:ln>
            <a:noFill/>
          </a:ln>
        </p:spPr>
        <p:txBody>
          <a:bodyPr wrap="none" rtlCol="0">
            <a:spAutoFit/>
          </a:bodyPr>
          <a:lstStyle/>
          <a:p>
            <a:r>
              <a:rPr lang="en-US" dirty="0"/>
              <a:t>Apply hash() and sort() to the list</a:t>
            </a:r>
          </a:p>
        </p:txBody>
      </p:sp>
      <p:sp>
        <p:nvSpPr>
          <p:cNvPr id="12" name="Rectangle 11"/>
          <p:cNvSpPr/>
          <p:nvPr/>
        </p:nvSpPr>
        <p:spPr>
          <a:xfrm>
            <a:off x="4606525" y="2099553"/>
            <a:ext cx="484472" cy="646331"/>
          </a:xfrm>
          <a:prstGeom prst="rect">
            <a:avLst/>
          </a:prstGeom>
          <a:ln>
            <a:solidFill>
              <a:schemeClr val="accent1">
                <a:lumMod val="75000"/>
              </a:schemeClr>
            </a:solidFill>
          </a:ln>
        </p:spPr>
        <p:txBody>
          <a:bodyPr wrap="square">
            <a:spAutoFit/>
          </a:bodyPr>
          <a:lstStyle/>
          <a:p>
            <a:r>
              <a:rPr lang="en-US" sz="600" dirty="0"/>
              <a:t>Carrie</a:t>
            </a:r>
          </a:p>
          <a:p>
            <a:r>
              <a:rPr lang="en-US" sz="600" dirty="0"/>
              <a:t>Michael</a:t>
            </a:r>
          </a:p>
          <a:p>
            <a:r>
              <a:rPr lang="en-US" sz="600" dirty="0"/>
              <a:t>James</a:t>
            </a:r>
          </a:p>
          <a:p>
            <a:r>
              <a:rPr lang="en-US" sz="600" dirty="0"/>
              <a:t>Jane</a:t>
            </a:r>
          </a:p>
          <a:p>
            <a:r>
              <a:rPr lang="en-US" sz="600" dirty="0">
                <a:solidFill>
                  <a:srgbClr val="FF0000"/>
                </a:solidFill>
              </a:rPr>
              <a:t>Mary</a:t>
            </a:r>
          </a:p>
          <a:p>
            <a:r>
              <a:rPr lang="en-US" sz="600" dirty="0"/>
              <a:t>Peter</a:t>
            </a:r>
          </a:p>
        </p:txBody>
      </p:sp>
      <p:grpSp>
        <p:nvGrpSpPr>
          <p:cNvPr id="13" name="Group 12"/>
          <p:cNvGrpSpPr/>
          <p:nvPr/>
        </p:nvGrpSpPr>
        <p:grpSpPr>
          <a:xfrm>
            <a:off x="9664118" y="4230084"/>
            <a:ext cx="803480" cy="731025"/>
            <a:chOff x="4899259" y="983562"/>
            <a:chExt cx="914400" cy="914400"/>
          </a:xfrm>
        </p:grpSpPr>
        <p:sp>
          <p:nvSpPr>
            <p:cNvPr id="14" name="Oval 13"/>
            <p:cNvSpPr/>
            <p:nvPr/>
          </p:nvSpPr>
          <p:spPr>
            <a:xfrm>
              <a:off x="4899259" y="983562"/>
              <a:ext cx="9144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none" lIns="0" rIns="0" rtlCol="0" anchor="ctr"/>
            <a:lstStyle/>
            <a:p>
              <a:pPr algn="ctr"/>
              <a:r>
                <a:rPr lang="en-US" sz="1000" dirty="0"/>
                <a:t>CONNECTED</a:t>
              </a:r>
            </a:p>
          </p:txBody>
        </p:sp>
        <p:sp>
          <p:nvSpPr>
            <p:cNvPr id="15" name="TextBox 14"/>
            <p:cNvSpPr txBox="1"/>
            <p:nvPr/>
          </p:nvSpPr>
          <p:spPr>
            <a:xfrm>
              <a:off x="5044563" y="1041312"/>
              <a:ext cx="728259" cy="384982"/>
            </a:xfrm>
            <a:prstGeom prst="rect">
              <a:avLst/>
            </a:prstGeom>
            <a:noFill/>
          </p:spPr>
          <p:txBody>
            <a:bodyPr wrap="none" rtlCol="0">
              <a:spAutoFit/>
            </a:bodyPr>
            <a:lstStyle/>
            <a:p>
              <a:r>
                <a:rPr lang="en-US" sz="1400" dirty="0"/>
                <a:t>Peter</a:t>
              </a:r>
            </a:p>
          </p:txBody>
        </p:sp>
      </p:grpSp>
      <p:cxnSp>
        <p:nvCxnSpPr>
          <p:cNvPr id="17" name="Straight Arrow Connector 16"/>
          <p:cNvCxnSpPr>
            <a:stCxn id="7" idx="5"/>
            <a:endCxn id="14" idx="2"/>
          </p:cNvCxnSpPr>
          <p:nvPr/>
        </p:nvCxnSpPr>
        <p:spPr>
          <a:xfrm>
            <a:off x="8473005" y="4132158"/>
            <a:ext cx="1191113" cy="463439"/>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1265150">
            <a:off x="8257376" y="4376667"/>
            <a:ext cx="1462260" cy="276999"/>
          </a:xfrm>
          <a:prstGeom prst="rect">
            <a:avLst/>
          </a:prstGeom>
          <a:noFill/>
          <a:ln>
            <a:noFill/>
          </a:ln>
        </p:spPr>
        <p:txBody>
          <a:bodyPr wrap="none" rtlCol="0">
            <a:spAutoFit/>
          </a:bodyPr>
          <a:lstStyle/>
          <a:p>
            <a:r>
              <a:rPr lang="en-US" sz="1200" dirty="0"/>
              <a:t>P2P handshaking</a:t>
            </a:r>
          </a:p>
        </p:txBody>
      </p:sp>
      <p:sp>
        <p:nvSpPr>
          <p:cNvPr id="19" name="TextBox 18"/>
          <p:cNvSpPr txBox="1"/>
          <p:nvPr/>
        </p:nvSpPr>
        <p:spPr>
          <a:xfrm>
            <a:off x="838200" y="2801310"/>
            <a:ext cx="7221718" cy="3970318"/>
          </a:xfrm>
          <a:prstGeom prst="rect">
            <a:avLst/>
          </a:prstGeom>
          <a:noFill/>
          <a:ln>
            <a:noFill/>
          </a:ln>
        </p:spPr>
        <p:txBody>
          <a:bodyPr wrap="square" rtlCol="0">
            <a:spAutoFit/>
          </a:bodyPr>
          <a:lstStyle/>
          <a:p>
            <a:r>
              <a:rPr lang="en-US" dirty="0"/>
              <a:t>Locate its current index in the list</a:t>
            </a:r>
          </a:p>
          <a:p>
            <a:r>
              <a:rPr lang="en-US" dirty="0"/>
              <a:t>Start from next member s</a:t>
            </a:r>
          </a:p>
          <a:p>
            <a:r>
              <a:rPr lang="en-US" dirty="0"/>
              <a:t>While not exhausting the list</a:t>
            </a:r>
          </a:p>
          <a:p>
            <a:r>
              <a:rPr lang="en-US" dirty="0"/>
              <a:t>  if already has a linkage with s</a:t>
            </a:r>
          </a:p>
          <a:p>
            <a:r>
              <a:rPr lang="en-US" dirty="0"/>
              <a:t>    s </a:t>
            </a:r>
            <a:r>
              <a:rPr lang="en-US" dirty="0">
                <a:sym typeface="Wingdings" panose="05000000000000000000" pitchFamily="2" charset="2"/>
              </a:rPr>
              <a:t> next member after s</a:t>
            </a:r>
          </a:p>
          <a:p>
            <a:r>
              <a:rPr lang="en-US" dirty="0">
                <a:sym typeface="Wingdings" panose="05000000000000000000" pitchFamily="2" charset="2"/>
              </a:rPr>
              <a:t>  else</a:t>
            </a:r>
          </a:p>
          <a:p>
            <a:r>
              <a:rPr lang="en-US" dirty="0">
                <a:sym typeface="Wingdings" panose="05000000000000000000" pitchFamily="2" charset="2"/>
              </a:rPr>
              <a:t>     initiate a TCP connection to s</a:t>
            </a:r>
          </a:p>
          <a:p>
            <a:r>
              <a:rPr lang="en-US" dirty="0">
                <a:sym typeface="Wingdings" panose="05000000000000000000" pitchFamily="2" charset="2"/>
              </a:rPr>
              <a:t>     run the P2P handshaking</a:t>
            </a:r>
          </a:p>
          <a:p>
            <a:r>
              <a:rPr lang="en-US" dirty="0">
                <a:sym typeface="Wingdings" panose="05000000000000000000" pitchFamily="2" charset="2"/>
              </a:rPr>
              <a:t>     if succeeded</a:t>
            </a:r>
          </a:p>
          <a:p>
            <a:r>
              <a:rPr lang="en-US" dirty="0">
                <a:sym typeface="Wingdings" panose="05000000000000000000" pitchFamily="2" charset="2"/>
              </a:rPr>
              <a:t>       stop</a:t>
            </a:r>
          </a:p>
          <a:p>
            <a:r>
              <a:rPr lang="en-US" dirty="0">
                <a:sym typeface="Wingdings" panose="05000000000000000000" pitchFamily="2" charset="2"/>
              </a:rPr>
              <a:t>     else</a:t>
            </a:r>
          </a:p>
          <a:p>
            <a:r>
              <a:rPr lang="en-US" dirty="0">
                <a:sym typeface="Wingdings" panose="05000000000000000000" pitchFamily="2" charset="2"/>
              </a:rPr>
              <a:t>       s  next member after s</a:t>
            </a:r>
          </a:p>
          <a:p>
            <a:r>
              <a:rPr lang="en-US" dirty="0" err="1">
                <a:sym typeface="Wingdings" panose="05000000000000000000" pitchFamily="2" charset="2"/>
              </a:rPr>
              <a:t>Endwhile</a:t>
            </a:r>
            <a:endParaRPr lang="en-US" dirty="0">
              <a:sym typeface="Wingdings" panose="05000000000000000000" pitchFamily="2" charset="2"/>
            </a:endParaRPr>
          </a:p>
          <a:p>
            <a:r>
              <a:rPr lang="en-US" dirty="0">
                <a:sym typeface="Wingdings" panose="05000000000000000000" pitchFamily="2" charset="2"/>
              </a:rPr>
              <a:t>If not succeeded, schedule to retry establishing the forward link</a:t>
            </a:r>
            <a:endParaRPr lang="en-US" dirty="0"/>
          </a:p>
        </p:txBody>
      </p:sp>
    </p:spTree>
    <p:extLst>
      <p:ext uri="{BB962C8B-B14F-4D97-AF65-F5344CB8AC3E}">
        <p14:creationId xmlns:p14="http://schemas.microsoft.com/office/powerpoint/2010/main" val="373564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important criteria – a P2PChat peer </a:t>
            </a:r>
            <a:r>
              <a:rPr lang="en-US" b="1" dirty="0">
                <a:solidFill>
                  <a:srgbClr val="FF6600"/>
                </a:solidFill>
              </a:rPr>
              <a:t>should have </a:t>
            </a:r>
            <a:r>
              <a:rPr lang="en-US" dirty="0"/>
              <a:t>one “forward link”</a:t>
            </a:r>
          </a:p>
        </p:txBody>
      </p:sp>
      <p:sp>
        <p:nvSpPr>
          <p:cNvPr id="3" name="Title 2"/>
          <p:cNvSpPr>
            <a:spLocks noGrp="1"/>
          </p:cNvSpPr>
          <p:nvPr>
            <p:ph type="title"/>
          </p:nvPr>
        </p:nvSpPr>
        <p:spPr/>
        <p:txBody>
          <a:bodyPr/>
          <a:lstStyle/>
          <a:p>
            <a:r>
              <a:rPr lang="en-US" dirty="0"/>
              <a:t>Upkeep of Overlay network</a:t>
            </a:r>
          </a:p>
        </p:txBody>
      </p:sp>
      <p:pic>
        <p:nvPicPr>
          <p:cNvPr id="4" name="Picture 3"/>
          <p:cNvPicPr>
            <a:picLocks noChangeAspect="1"/>
          </p:cNvPicPr>
          <p:nvPr/>
        </p:nvPicPr>
        <p:blipFill>
          <a:blip r:embed="rId2"/>
          <a:stretch>
            <a:fillRect/>
          </a:stretch>
        </p:blipFill>
        <p:spPr>
          <a:xfrm>
            <a:off x="838200" y="2870114"/>
            <a:ext cx="3534158" cy="3527451"/>
          </a:xfrm>
          <a:prstGeom prst="rect">
            <a:avLst/>
          </a:prstGeom>
        </p:spPr>
      </p:pic>
      <p:pic>
        <p:nvPicPr>
          <p:cNvPr id="5" name="Picture 4"/>
          <p:cNvPicPr>
            <a:picLocks noChangeAspect="1"/>
          </p:cNvPicPr>
          <p:nvPr/>
        </p:nvPicPr>
        <p:blipFill>
          <a:blip r:embed="rId3"/>
          <a:stretch>
            <a:fillRect/>
          </a:stretch>
        </p:blipFill>
        <p:spPr>
          <a:xfrm>
            <a:off x="4480234" y="2870114"/>
            <a:ext cx="3534158" cy="3527451"/>
          </a:xfrm>
          <a:prstGeom prst="rect">
            <a:avLst/>
          </a:prstGeom>
        </p:spPr>
      </p:pic>
      <p:sp>
        <p:nvSpPr>
          <p:cNvPr id="6" name="TextBox 5"/>
          <p:cNvSpPr txBox="1"/>
          <p:nvPr/>
        </p:nvSpPr>
        <p:spPr>
          <a:xfrm>
            <a:off x="4622615" y="6397565"/>
            <a:ext cx="3749910" cy="523220"/>
          </a:xfrm>
          <a:prstGeom prst="rect">
            <a:avLst/>
          </a:prstGeom>
          <a:noFill/>
        </p:spPr>
        <p:txBody>
          <a:bodyPr wrap="square" rtlCol="0">
            <a:spAutoFit/>
          </a:bodyPr>
          <a:lstStyle/>
          <a:p>
            <a:r>
              <a:rPr lang="en-US" sz="1400" dirty="0"/>
              <a:t>Retry to set up forward link, but already has a backward link</a:t>
            </a:r>
          </a:p>
        </p:txBody>
      </p:sp>
      <p:pic>
        <p:nvPicPr>
          <p:cNvPr id="7" name="Picture 6"/>
          <p:cNvPicPr>
            <a:picLocks noChangeAspect="1"/>
          </p:cNvPicPr>
          <p:nvPr/>
        </p:nvPicPr>
        <p:blipFill>
          <a:blip r:embed="rId4"/>
          <a:stretch>
            <a:fillRect/>
          </a:stretch>
        </p:blipFill>
        <p:spPr>
          <a:xfrm>
            <a:off x="8156773" y="2870114"/>
            <a:ext cx="3534158" cy="3527451"/>
          </a:xfrm>
          <a:prstGeom prst="rect">
            <a:avLst/>
          </a:prstGeom>
        </p:spPr>
      </p:pic>
      <p:sp>
        <p:nvSpPr>
          <p:cNvPr id="8" name="TextBox 7"/>
          <p:cNvSpPr txBox="1"/>
          <p:nvPr/>
        </p:nvSpPr>
        <p:spPr>
          <a:xfrm>
            <a:off x="8634339" y="6397565"/>
            <a:ext cx="2794778" cy="307777"/>
          </a:xfrm>
          <a:prstGeom prst="rect">
            <a:avLst/>
          </a:prstGeom>
          <a:noFill/>
        </p:spPr>
        <p:txBody>
          <a:bodyPr wrap="square" rtlCol="0">
            <a:spAutoFit/>
          </a:bodyPr>
          <a:lstStyle/>
          <a:p>
            <a:r>
              <a:rPr lang="en-US" sz="1400" dirty="0"/>
              <a:t>Try another member in the list</a:t>
            </a:r>
          </a:p>
        </p:txBody>
      </p:sp>
    </p:spTree>
    <p:extLst>
      <p:ext uri="{BB962C8B-B14F-4D97-AF65-F5344CB8AC3E}">
        <p14:creationId xmlns:p14="http://schemas.microsoft.com/office/powerpoint/2010/main" val="6775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lstStyle/>
          <a:p>
            <a:r>
              <a:rPr lang="en-US" dirty="0"/>
              <a:t>Upkeep of Overlay network</a:t>
            </a:r>
          </a:p>
        </p:txBody>
      </p:sp>
      <p:pic>
        <p:nvPicPr>
          <p:cNvPr id="30" name="Picture 29"/>
          <p:cNvPicPr>
            <a:picLocks noChangeAspect="1"/>
          </p:cNvPicPr>
          <p:nvPr/>
        </p:nvPicPr>
        <p:blipFill>
          <a:blip r:embed="rId2"/>
          <a:stretch>
            <a:fillRect/>
          </a:stretch>
        </p:blipFill>
        <p:spPr>
          <a:xfrm>
            <a:off x="838200" y="1885436"/>
            <a:ext cx="3535986" cy="3529890"/>
          </a:xfrm>
          <a:prstGeom prst="rect">
            <a:avLst/>
          </a:prstGeom>
        </p:spPr>
      </p:pic>
      <p:pic>
        <p:nvPicPr>
          <p:cNvPr id="31" name="Picture 30"/>
          <p:cNvPicPr>
            <a:picLocks noChangeAspect="1"/>
          </p:cNvPicPr>
          <p:nvPr/>
        </p:nvPicPr>
        <p:blipFill>
          <a:blip r:embed="rId3"/>
          <a:stretch>
            <a:fillRect/>
          </a:stretch>
        </p:blipFill>
        <p:spPr>
          <a:xfrm>
            <a:off x="4557925" y="1887875"/>
            <a:ext cx="3534158" cy="3527451"/>
          </a:xfrm>
          <a:prstGeom prst="rect">
            <a:avLst/>
          </a:prstGeom>
        </p:spPr>
      </p:pic>
      <p:sp>
        <p:nvSpPr>
          <p:cNvPr id="32" name="TextBox 31"/>
          <p:cNvSpPr txBox="1"/>
          <p:nvPr/>
        </p:nvSpPr>
        <p:spPr>
          <a:xfrm>
            <a:off x="5055752" y="5458624"/>
            <a:ext cx="3749910" cy="307777"/>
          </a:xfrm>
          <a:prstGeom prst="rect">
            <a:avLst/>
          </a:prstGeom>
          <a:noFill/>
        </p:spPr>
        <p:txBody>
          <a:bodyPr wrap="square" rtlCol="0">
            <a:spAutoFit/>
          </a:bodyPr>
          <a:lstStyle/>
          <a:p>
            <a:r>
              <a:rPr lang="en-US" sz="1400" dirty="0"/>
              <a:t>Peter left the chatroom group</a:t>
            </a:r>
          </a:p>
        </p:txBody>
      </p:sp>
      <p:pic>
        <p:nvPicPr>
          <p:cNvPr id="33" name="Picture 32"/>
          <p:cNvPicPr>
            <a:picLocks noChangeAspect="1"/>
          </p:cNvPicPr>
          <p:nvPr/>
        </p:nvPicPr>
        <p:blipFill>
          <a:blip r:embed="rId4"/>
          <a:stretch>
            <a:fillRect/>
          </a:stretch>
        </p:blipFill>
        <p:spPr>
          <a:xfrm>
            <a:off x="8275822" y="1887875"/>
            <a:ext cx="3534158" cy="3527451"/>
          </a:xfrm>
          <a:prstGeom prst="rect">
            <a:avLst/>
          </a:prstGeom>
        </p:spPr>
      </p:pic>
      <p:sp>
        <p:nvSpPr>
          <p:cNvPr id="34" name="TextBox 33"/>
          <p:cNvSpPr txBox="1"/>
          <p:nvPr/>
        </p:nvSpPr>
        <p:spPr>
          <a:xfrm>
            <a:off x="8682654" y="5458624"/>
            <a:ext cx="3127326" cy="1169551"/>
          </a:xfrm>
          <a:prstGeom prst="rect">
            <a:avLst/>
          </a:prstGeom>
          <a:noFill/>
        </p:spPr>
        <p:txBody>
          <a:bodyPr wrap="square" rtlCol="0">
            <a:spAutoFit/>
          </a:bodyPr>
          <a:lstStyle/>
          <a:p>
            <a:r>
              <a:rPr lang="en-US" sz="1400" dirty="0"/>
              <a:t>Mary, James, and Jane lose their forward links. Now we have a broken network.</a:t>
            </a:r>
          </a:p>
          <a:p>
            <a:r>
              <a:rPr lang="en-US" sz="1400" dirty="0"/>
              <a:t>They ought to search for a new forward link.</a:t>
            </a:r>
          </a:p>
        </p:txBody>
      </p:sp>
    </p:spTree>
    <p:extLst>
      <p:ext uri="{BB962C8B-B14F-4D97-AF65-F5344CB8AC3E}">
        <p14:creationId xmlns:p14="http://schemas.microsoft.com/office/powerpoint/2010/main" val="274994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lstStyle/>
          <a:p>
            <a:r>
              <a:rPr lang="en-US" dirty="0"/>
              <a:t>Upkeep of Overlay network</a:t>
            </a:r>
          </a:p>
        </p:txBody>
      </p:sp>
      <p:sp>
        <p:nvSpPr>
          <p:cNvPr id="34" name="TextBox 33"/>
          <p:cNvSpPr txBox="1"/>
          <p:nvPr/>
        </p:nvSpPr>
        <p:spPr>
          <a:xfrm>
            <a:off x="4964757" y="5458623"/>
            <a:ext cx="3127326" cy="954107"/>
          </a:xfrm>
          <a:prstGeom prst="rect">
            <a:avLst/>
          </a:prstGeom>
          <a:noFill/>
        </p:spPr>
        <p:txBody>
          <a:bodyPr wrap="square" rtlCol="0">
            <a:spAutoFit/>
          </a:bodyPr>
          <a:lstStyle/>
          <a:p>
            <a:r>
              <a:rPr lang="en-US" sz="1400" dirty="0"/>
              <a:t>Use the logic, everyone tries to find a suitable peer to connect to; this helps to keep the overlay network intact</a:t>
            </a:r>
          </a:p>
        </p:txBody>
      </p:sp>
      <p:pic>
        <p:nvPicPr>
          <p:cNvPr id="35" name="Picture 34"/>
          <p:cNvPicPr>
            <a:picLocks noChangeAspect="1"/>
          </p:cNvPicPr>
          <p:nvPr/>
        </p:nvPicPr>
        <p:blipFill>
          <a:blip r:embed="rId2"/>
          <a:stretch>
            <a:fillRect/>
          </a:stretch>
        </p:blipFill>
        <p:spPr>
          <a:xfrm>
            <a:off x="4557925" y="1810930"/>
            <a:ext cx="3534158" cy="3527451"/>
          </a:xfrm>
          <a:prstGeom prst="rect">
            <a:avLst/>
          </a:prstGeom>
        </p:spPr>
      </p:pic>
    </p:spTree>
    <p:extLst>
      <p:ext uri="{BB962C8B-B14F-4D97-AF65-F5344CB8AC3E}">
        <p14:creationId xmlns:p14="http://schemas.microsoft.com/office/powerpoint/2010/main" val="113647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253"/>
            <a:ext cx="1564106" cy="6679932"/>
          </a:xfrm>
        </p:spPr>
        <p:txBody>
          <a:bodyPr vert="vert270">
            <a:normAutofit/>
          </a:bodyPr>
          <a:lstStyle/>
          <a:p>
            <a:r>
              <a:rPr lang="en-US" dirty="0"/>
              <a:t>Distribute messages across Overlay network</a:t>
            </a:r>
          </a:p>
        </p:txBody>
      </p:sp>
      <p:sp>
        <p:nvSpPr>
          <p:cNvPr id="3" name="Oval 2"/>
          <p:cNvSpPr/>
          <p:nvPr/>
        </p:nvSpPr>
        <p:spPr>
          <a:xfrm>
            <a:off x="3528461" y="253724"/>
            <a:ext cx="6400800" cy="64008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171048" y="327257"/>
            <a:ext cx="1738553" cy="369332"/>
          </a:xfrm>
          <a:prstGeom prst="rect">
            <a:avLst/>
          </a:prstGeom>
          <a:noFill/>
        </p:spPr>
        <p:txBody>
          <a:bodyPr wrap="none" rtlCol="0">
            <a:spAutoFit/>
          </a:bodyPr>
          <a:lstStyle/>
          <a:p>
            <a:r>
              <a:rPr lang="en-US" dirty="0">
                <a:solidFill>
                  <a:srgbClr val="7030A0"/>
                </a:solidFill>
              </a:rPr>
              <a:t>Chatroom c3234</a:t>
            </a:r>
          </a:p>
        </p:txBody>
      </p:sp>
      <p:grpSp>
        <p:nvGrpSpPr>
          <p:cNvPr id="5" name="Group 4"/>
          <p:cNvGrpSpPr/>
          <p:nvPr/>
        </p:nvGrpSpPr>
        <p:grpSpPr>
          <a:xfrm>
            <a:off x="5814333" y="954685"/>
            <a:ext cx="914528" cy="914400"/>
            <a:chOff x="4899131" y="983562"/>
            <a:chExt cx="914528" cy="914400"/>
          </a:xfrm>
        </p:grpSpPr>
        <p:sp>
          <p:nvSpPr>
            <p:cNvPr id="6" name="Oval 5"/>
            <p:cNvSpPr/>
            <p:nvPr/>
          </p:nvSpPr>
          <p:spPr>
            <a:xfrm>
              <a:off x="4899259" y="983562"/>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none" lIns="0" rIns="0" rtlCol="0" anchor="ctr"/>
            <a:lstStyle/>
            <a:p>
              <a:pPr algn="ctr"/>
              <a:r>
                <a:rPr lang="en-US" sz="1200" dirty="0"/>
                <a:t>CONNECTED</a:t>
              </a:r>
            </a:p>
          </p:txBody>
        </p:sp>
        <p:sp>
          <p:nvSpPr>
            <p:cNvPr id="7" name="TextBox 6"/>
            <p:cNvSpPr txBox="1"/>
            <p:nvPr/>
          </p:nvSpPr>
          <p:spPr>
            <a:xfrm>
              <a:off x="4899131" y="1041312"/>
              <a:ext cx="758541" cy="369332"/>
            </a:xfrm>
            <a:prstGeom prst="rect">
              <a:avLst/>
            </a:prstGeom>
            <a:noFill/>
          </p:spPr>
          <p:txBody>
            <a:bodyPr wrap="none" rtlCol="0">
              <a:spAutoFit/>
            </a:bodyPr>
            <a:lstStyle/>
            <a:p>
              <a:r>
                <a:rPr lang="en-US" dirty="0"/>
                <a:t>James</a:t>
              </a:r>
            </a:p>
          </p:txBody>
        </p:sp>
      </p:grpSp>
      <p:grpSp>
        <p:nvGrpSpPr>
          <p:cNvPr id="8" name="Group 7"/>
          <p:cNvGrpSpPr/>
          <p:nvPr/>
        </p:nvGrpSpPr>
        <p:grpSpPr>
          <a:xfrm>
            <a:off x="4138063" y="2100092"/>
            <a:ext cx="914400" cy="914400"/>
            <a:chOff x="4899259" y="983562"/>
            <a:chExt cx="914400" cy="914400"/>
          </a:xfrm>
        </p:grpSpPr>
        <p:sp>
          <p:nvSpPr>
            <p:cNvPr id="9" name="Oval 8"/>
            <p:cNvSpPr/>
            <p:nvPr/>
          </p:nvSpPr>
          <p:spPr>
            <a:xfrm>
              <a:off x="4899259" y="983562"/>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none" lIns="0" rIns="0" rtlCol="0" anchor="ctr"/>
            <a:lstStyle/>
            <a:p>
              <a:pPr algn="ctr"/>
              <a:r>
                <a:rPr lang="en-US" sz="1200" dirty="0"/>
                <a:t>CONNECTED</a:t>
              </a:r>
            </a:p>
          </p:txBody>
        </p:sp>
        <p:sp>
          <p:nvSpPr>
            <p:cNvPr id="10" name="TextBox 9"/>
            <p:cNvSpPr txBox="1"/>
            <p:nvPr/>
          </p:nvSpPr>
          <p:spPr>
            <a:xfrm>
              <a:off x="5025313" y="1041312"/>
              <a:ext cx="677943" cy="369332"/>
            </a:xfrm>
            <a:prstGeom prst="rect">
              <a:avLst/>
            </a:prstGeom>
            <a:noFill/>
          </p:spPr>
          <p:txBody>
            <a:bodyPr wrap="none" rtlCol="0">
              <a:spAutoFit/>
            </a:bodyPr>
            <a:lstStyle/>
            <a:p>
              <a:r>
                <a:rPr lang="en-US" dirty="0"/>
                <a:t>Mary</a:t>
              </a:r>
            </a:p>
          </p:txBody>
        </p:sp>
      </p:grpSp>
      <p:grpSp>
        <p:nvGrpSpPr>
          <p:cNvPr id="11" name="Group 10"/>
          <p:cNvGrpSpPr/>
          <p:nvPr/>
        </p:nvGrpSpPr>
        <p:grpSpPr>
          <a:xfrm>
            <a:off x="6014989" y="2821987"/>
            <a:ext cx="914400" cy="914400"/>
            <a:chOff x="4899259" y="983562"/>
            <a:chExt cx="914400" cy="914400"/>
          </a:xfrm>
        </p:grpSpPr>
        <p:sp>
          <p:nvSpPr>
            <p:cNvPr id="12" name="Oval 11"/>
            <p:cNvSpPr/>
            <p:nvPr/>
          </p:nvSpPr>
          <p:spPr>
            <a:xfrm>
              <a:off x="4899259" y="983562"/>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none" lIns="0" rIns="0" rtlCol="0" anchor="ctr"/>
            <a:lstStyle/>
            <a:p>
              <a:pPr algn="ctr"/>
              <a:r>
                <a:rPr lang="en-US" sz="1200" dirty="0"/>
                <a:t>CONNECTED</a:t>
              </a:r>
            </a:p>
          </p:txBody>
        </p:sp>
        <p:sp>
          <p:nvSpPr>
            <p:cNvPr id="13" name="TextBox 12"/>
            <p:cNvSpPr txBox="1"/>
            <p:nvPr/>
          </p:nvSpPr>
          <p:spPr>
            <a:xfrm>
              <a:off x="4977657" y="1041312"/>
              <a:ext cx="682879" cy="369332"/>
            </a:xfrm>
            <a:prstGeom prst="rect">
              <a:avLst/>
            </a:prstGeom>
            <a:noFill/>
          </p:spPr>
          <p:txBody>
            <a:bodyPr wrap="none" rtlCol="0">
              <a:spAutoFit/>
            </a:bodyPr>
            <a:lstStyle/>
            <a:p>
              <a:r>
                <a:rPr lang="en-US" dirty="0"/>
                <a:t>Peter</a:t>
              </a:r>
            </a:p>
          </p:txBody>
        </p:sp>
      </p:grpSp>
      <p:grpSp>
        <p:nvGrpSpPr>
          <p:cNvPr id="14" name="Group 13"/>
          <p:cNvGrpSpPr/>
          <p:nvPr/>
        </p:nvGrpSpPr>
        <p:grpSpPr>
          <a:xfrm>
            <a:off x="7909519" y="1700642"/>
            <a:ext cx="914400" cy="914400"/>
            <a:chOff x="4899259" y="983562"/>
            <a:chExt cx="914400" cy="914400"/>
          </a:xfrm>
        </p:grpSpPr>
        <p:sp>
          <p:nvSpPr>
            <p:cNvPr id="15" name="Oval 14"/>
            <p:cNvSpPr/>
            <p:nvPr/>
          </p:nvSpPr>
          <p:spPr>
            <a:xfrm>
              <a:off x="4899259" y="983562"/>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none" lIns="0" rIns="0" rtlCol="0" anchor="ctr"/>
            <a:lstStyle/>
            <a:p>
              <a:pPr algn="ctr"/>
              <a:r>
                <a:rPr lang="en-US" sz="1200" dirty="0"/>
                <a:t>CONNECTED</a:t>
              </a:r>
            </a:p>
          </p:txBody>
        </p:sp>
        <p:sp>
          <p:nvSpPr>
            <p:cNvPr id="16" name="TextBox 15"/>
            <p:cNvSpPr txBox="1"/>
            <p:nvPr/>
          </p:nvSpPr>
          <p:spPr>
            <a:xfrm>
              <a:off x="4950308" y="1041312"/>
              <a:ext cx="747320" cy="369332"/>
            </a:xfrm>
            <a:prstGeom prst="rect">
              <a:avLst/>
            </a:prstGeom>
            <a:noFill/>
          </p:spPr>
          <p:txBody>
            <a:bodyPr wrap="none" rtlCol="0">
              <a:spAutoFit/>
            </a:bodyPr>
            <a:lstStyle/>
            <a:p>
              <a:r>
                <a:rPr lang="en-US" dirty="0"/>
                <a:t>Carrie</a:t>
              </a:r>
            </a:p>
          </p:txBody>
        </p:sp>
      </p:grpSp>
      <p:grpSp>
        <p:nvGrpSpPr>
          <p:cNvPr id="17" name="Group 16"/>
          <p:cNvGrpSpPr/>
          <p:nvPr/>
        </p:nvGrpSpPr>
        <p:grpSpPr>
          <a:xfrm>
            <a:off x="7945779" y="3454124"/>
            <a:ext cx="914400" cy="914400"/>
            <a:chOff x="4899259" y="983562"/>
            <a:chExt cx="914400" cy="914400"/>
          </a:xfrm>
        </p:grpSpPr>
        <p:sp>
          <p:nvSpPr>
            <p:cNvPr id="18" name="Oval 17"/>
            <p:cNvSpPr/>
            <p:nvPr/>
          </p:nvSpPr>
          <p:spPr>
            <a:xfrm>
              <a:off x="4899259" y="983562"/>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none" lIns="0" rIns="0" rtlCol="0" anchor="ctr"/>
            <a:lstStyle/>
            <a:p>
              <a:pPr algn="ctr"/>
              <a:r>
                <a:rPr lang="en-US" sz="1200" dirty="0"/>
                <a:t>CONNECTED</a:t>
              </a:r>
            </a:p>
          </p:txBody>
        </p:sp>
        <p:sp>
          <p:nvSpPr>
            <p:cNvPr id="19" name="TextBox 18"/>
            <p:cNvSpPr txBox="1"/>
            <p:nvPr/>
          </p:nvSpPr>
          <p:spPr>
            <a:xfrm>
              <a:off x="5008058" y="1041312"/>
              <a:ext cx="606256" cy="369332"/>
            </a:xfrm>
            <a:prstGeom prst="rect">
              <a:avLst/>
            </a:prstGeom>
            <a:noFill/>
          </p:spPr>
          <p:txBody>
            <a:bodyPr wrap="none" rtlCol="0">
              <a:spAutoFit/>
            </a:bodyPr>
            <a:lstStyle/>
            <a:p>
              <a:r>
                <a:rPr lang="en-US" dirty="0"/>
                <a:t>Jane</a:t>
              </a:r>
            </a:p>
          </p:txBody>
        </p:sp>
      </p:grpSp>
      <p:grpSp>
        <p:nvGrpSpPr>
          <p:cNvPr id="20" name="Group 19"/>
          <p:cNvGrpSpPr/>
          <p:nvPr/>
        </p:nvGrpSpPr>
        <p:grpSpPr>
          <a:xfrm>
            <a:off x="6785013" y="4881792"/>
            <a:ext cx="980846" cy="914400"/>
            <a:chOff x="4832813" y="983562"/>
            <a:chExt cx="980846" cy="914400"/>
          </a:xfrm>
        </p:grpSpPr>
        <p:sp>
          <p:nvSpPr>
            <p:cNvPr id="21" name="Oval 20"/>
            <p:cNvSpPr/>
            <p:nvPr/>
          </p:nvSpPr>
          <p:spPr>
            <a:xfrm>
              <a:off x="4899259" y="983562"/>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none" lIns="0" rIns="0" rtlCol="0" anchor="ctr"/>
            <a:lstStyle/>
            <a:p>
              <a:pPr algn="ctr"/>
              <a:r>
                <a:rPr lang="en-US" sz="1200" dirty="0"/>
                <a:t>CONNECTED</a:t>
              </a:r>
            </a:p>
          </p:txBody>
        </p:sp>
        <p:sp>
          <p:nvSpPr>
            <p:cNvPr id="22" name="TextBox 21"/>
            <p:cNvSpPr txBox="1"/>
            <p:nvPr/>
          </p:nvSpPr>
          <p:spPr>
            <a:xfrm>
              <a:off x="4832813" y="1041312"/>
              <a:ext cx="933269" cy="369332"/>
            </a:xfrm>
            <a:prstGeom prst="rect">
              <a:avLst/>
            </a:prstGeom>
            <a:noFill/>
          </p:spPr>
          <p:txBody>
            <a:bodyPr wrap="none" rtlCol="0">
              <a:spAutoFit/>
            </a:bodyPr>
            <a:lstStyle/>
            <a:p>
              <a:r>
                <a:rPr lang="en-US" dirty="0"/>
                <a:t>Michael</a:t>
              </a:r>
            </a:p>
          </p:txBody>
        </p:sp>
      </p:grpSp>
      <p:cxnSp>
        <p:nvCxnSpPr>
          <p:cNvPr id="23" name="Straight Arrow Connector 22"/>
          <p:cNvCxnSpPr>
            <a:stCxn id="6" idx="4"/>
            <a:endCxn id="12" idx="0"/>
          </p:cNvCxnSpPr>
          <p:nvPr/>
        </p:nvCxnSpPr>
        <p:spPr>
          <a:xfrm>
            <a:off x="6271661" y="1869085"/>
            <a:ext cx="200528" cy="952902"/>
          </a:xfrm>
          <a:prstGeom prst="straightConnector1">
            <a:avLst/>
          </a:prstGeom>
          <a:ln w="19050">
            <a:tailEnd type="arrow"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5"/>
            <a:endCxn id="12" idx="2"/>
          </p:cNvCxnSpPr>
          <p:nvPr/>
        </p:nvCxnSpPr>
        <p:spPr>
          <a:xfrm>
            <a:off x="4918552" y="2880581"/>
            <a:ext cx="1096437" cy="398606"/>
          </a:xfrm>
          <a:prstGeom prst="straightConnector1">
            <a:avLst/>
          </a:prstGeom>
          <a:ln w="19050">
            <a:tailEnd type="arrow"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2"/>
            <a:endCxn id="12" idx="5"/>
          </p:cNvCxnSpPr>
          <p:nvPr/>
        </p:nvCxnSpPr>
        <p:spPr>
          <a:xfrm flipH="1" flipV="1">
            <a:off x="6795478" y="3602476"/>
            <a:ext cx="1150301" cy="308848"/>
          </a:xfrm>
          <a:prstGeom prst="straightConnector1">
            <a:avLst/>
          </a:prstGeom>
          <a:ln w="19050">
            <a:tailEnd type="arrow"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5" idx="2"/>
            <a:endCxn id="6" idx="5"/>
          </p:cNvCxnSpPr>
          <p:nvPr/>
        </p:nvCxnSpPr>
        <p:spPr>
          <a:xfrm flipH="1" flipV="1">
            <a:off x="6594950" y="1735174"/>
            <a:ext cx="1314569" cy="422668"/>
          </a:xfrm>
          <a:prstGeom prst="straightConnector1">
            <a:avLst/>
          </a:prstGeom>
          <a:ln w="19050">
            <a:tailEnd type="arrow"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3"/>
          </p:cNvCxnSpPr>
          <p:nvPr/>
        </p:nvCxnSpPr>
        <p:spPr>
          <a:xfrm flipV="1">
            <a:off x="7603157" y="4234613"/>
            <a:ext cx="476533" cy="717291"/>
          </a:xfrm>
          <a:prstGeom prst="straightConnector1">
            <a:avLst/>
          </a:prstGeom>
          <a:ln w="19050">
            <a:tailEnd type="arrow"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7"/>
            <a:endCxn id="15" idx="3"/>
          </p:cNvCxnSpPr>
          <p:nvPr/>
        </p:nvCxnSpPr>
        <p:spPr>
          <a:xfrm flipV="1">
            <a:off x="6795478" y="2481131"/>
            <a:ext cx="1247952" cy="474767"/>
          </a:xfrm>
          <a:prstGeom prst="straightConnector1">
            <a:avLst/>
          </a:prstGeom>
          <a:ln w="19050">
            <a:solidFill>
              <a:schemeClr val="accent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4732760" y="4726949"/>
            <a:ext cx="914400" cy="914400"/>
            <a:chOff x="4899259" y="983562"/>
            <a:chExt cx="914400" cy="914400"/>
          </a:xfrm>
        </p:grpSpPr>
        <p:sp>
          <p:nvSpPr>
            <p:cNvPr id="30" name="Oval 29"/>
            <p:cNvSpPr/>
            <p:nvPr/>
          </p:nvSpPr>
          <p:spPr>
            <a:xfrm>
              <a:off x="4899259" y="983562"/>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none" lIns="0" rIns="0" rtlCol="0" anchor="ctr"/>
            <a:lstStyle/>
            <a:p>
              <a:pPr algn="ctr"/>
              <a:r>
                <a:rPr lang="en-US" sz="1200" dirty="0"/>
                <a:t>CONNECTD</a:t>
              </a:r>
            </a:p>
          </p:txBody>
        </p:sp>
        <p:sp>
          <p:nvSpPr>
            <p:cNvPr id="31" name="TextBox 30"/>
            <p:cNvSpPr txBox="1"/>
            <p:nvPr/>
          </p:nvSpPr>
          <p:spPr>
            <a:xfrm>
              <a:off x="4998433" y="1041312"/>
              <a:ext cx="619913" cy="369332"/>
            </a:xfrm>
            <a:prstGeom prst="rect">
              <a:avLst/>
            </a:prstGeom>
            <a:noFill/>
          </p:spPr>
          <p:txBody>
            <a:bodyPr wrap="none" rtlCol="0">
              <a:spAutoFit/>
            </a:bodyPr>
            <a:lstStyle/>
            <a:p>
              <a:r>
                <a:rPr lang="en-US" dirty="0"/>
                <a:t>Tony</a:t>
              </a:r>
            </a:p>
          </p:txBody>
        </p:sp>
      </p:grpSp>
      <p:cxnSp>
        <p:nvCxnSpPr>
          <p:cNvPr id="32" name="Straight Arrow Connector 31"/>
          <p:cNvCxnSpPr>
            <a:endCxn id="9" idx="4"/>
          </p:cNvCxnSpPr>
          <p:nvPr/>
        </p:nvCxnSpPr>
        <p:spPr>
          <a:xfrm flipH="1" flipV="1">
            <a:off x="4595263" y="3014492"/>
            <a:ext cx="457200" cy="1712457"/>
          </a:xfrm>
          <a:prstGeom prst="straightConnector1">
            <a:avLst/>
          </a:prstGeom>
          <a:ln w="19050">
            <a:solidFill>
              <a:schemeClr val="accent1"/>
            </a:solidFill>
            <a:tailEnd type="arrow" w="lg" len="med"/>
          </a:ln>
        </p:spPr>
        <p:style>
          <a:lnRef idx="1">
            <a:schemeClr val="accent1"/>
          </a:lnRef>
          <a:fillRef idx="0">
            <a:schemeClr val="accent1"/>
          </a:fillRef>
          <a:effectRef idx="0">
            <a:schemeClr val="accent1"/>
          </a:effectRef>
          <a:fontRef idx="minor">
            <a:schemeClr val="tx1"/>
          </a:fontRef>
        </p:style>
      </p:cxnSp>
      <p:sp>
        <p:nvSpPr>
          <p:cNvPr id="33" name="Folded Corner 32"/>
          <p:cNvSpPr/>
          <p:nvPr/>
        </p:nvSpPr>
        <p:spPr>
          <a:xfrm>
            <a:off x="7233468" y="5488182"/>
            <a:ext cx="274320" cy="36576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56" name="Group 55"/>
          <p:cNvGrpSpPr/>
          <p:nvPr/>
        </p:nvGrpSpPr>
        <p:grpSpPr>
          <a:xfrm>
            <a:off x="7523749" y="1693749"/>
            <a:ext cx="473179" cy="365760"/>
            <a:chOff x="7523749" y="1693749"/>
            <a:chExt cx="473179" cy="365760"/>
          </a:xfrm>
        </p:grpSpPr>
        <p:sp>
          <p:nvSpPr>
            <p:cNvPr id="41" name="Folded Corner 40"/>
            <p:cNvSpPr/>
            <p:nvPr/>
          </p:nvSpPr>
          <p:spPr>
            <a:xfrm>
              <a:off x="7722608" y="1693749"/>
              <a:ext cx="274320" cy="36576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42" name="Straight Arrow Connector 41"/>
            <p:cNvCxnSpPr>
              <a:stCxn id="41" idx="1"/>
            </p:cNvCxnSpPr>
            <p:nvPr/>
          </p:nvCxnSpPr>
          <p:spPr>
            <a:xfrm flipH="1" flipV="1">
              <a:off x="7523749" y="1758392"/>
              <a:ext cx="198859" cy="118237"/>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5153029" y="2924122"/>
            <a:ext cx="471716" cy="365760"/>
            <a:chOff x="5153029" y="2924122"/>
            <a:chExt cx="471716" cy="365760"/>
          </a:xfrm>
        </p:grpSpPr>
        <p:sp>
          <p:nvSpPr>
            <p:cNvPr id="38" name="Folded Corner 37"/>
            <p:cNvSpPr/>
            <p:nvPr/>
          </p:nvSpPr>
          <p:spPr>
            <a:xfrm>
              <a:off x="5350425" y="2924122"/>
              <a:ext cx="274320" cy="36576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43" name="Straight Arrow Connector 42"/>
            <p:cNvCxnSpPr/>
            <p:nvPr/>
          </p:nvCxnSpPr>
          <p:spPr>
            <a:xfrm flipH="1" flipV="1">
              <a:off x="5153029" y="3064403"/>
              <a:ext cx="198859" cy="118237"/>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4667740" y="3612118"/>
            <a:ext cx="274320" cy="682723"/>
            <a:chOff x="4667740" y="3612118"/>
            <a:chExt cx="274320" cy="682723"/>
          </a:xfrm>
        </p:grpSpPr>
        <p:sp>
          <p:nvSpPr>
            <p:cNvPr id="39" name="Folded Corner 38"/>
            <p:cNvSpPr/>
            <p:nvPr/>
          </p:nvSpPr>
          <p:spPr>
            <a:xfrm>
              <a:off x="4667740" y="3612118"/>
              <a:ext cx="274320" cy="36576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44" name="Straight Arrow Connector 43"/>
            <p:cNvCxnSpPr/>
            <p:nvPr/>
          </p:nvCxnSpPr>
          <p:spPr>
            <a:xfrm>
              <a:off x="4769842" y="3964241"/>
              <a:ext cx="54021" cy="330600"/>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6730545" y="1433970"/>
            <a:ext cx="494679" cy="365760"/>
            <a:chOff x="6730545" y="1433970"/>
            <a:chExt cx="494679" cy="365760"/>
          </a:xfrm>
        </p:grpSpPr>
        <p:sp>
          <p:nvSpPr>
            <p:cNvPr id="40" name="Folded Corner 39"/>
            <p:cNvSpPr/>
            <p:nvPr/>
          </p:nvSpPr>
          <p:spPr>
            <a:xfrm>
              <a:off x="6730545" y="1433970"/>
              <a:ext cx="274320" cy="36576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45" name="Straight Arrow Connector 44"/>
            <p:cNvCxnSpPr/>
            <p:nvPr/>
          </p:nvCxnSpPr>
          <p:spPr>
            <a:xfrm>
              <a:off x="7011302" y="1600774"/>
              <a:ext cx="213922" cy="76650"/>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7249429" y="2558362"/>
            <a:ext cx="536228" cy="365760"/>
            <a:chOff x="7249429" y="2558362"/>
            <a:chExt cx="536228" cy="365760"/>
          </a:xfrm>
        </p:grpSpPr>
        <p:sp>
          <p:nvSpPr>
            <p:cNvPr id="36" name="Folded Corner 35"/>
            <p:cNvSpPr/>
            <p:nvPr/>
          </p:nvSpPr>
          <p:spPr>
            <a:xfrm>
              <a:off x="7249429" y="2558362"/>
              <a:ext cx="274320" cy="36576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46" name="Straight Arrow Connector 45"/>
            <p:cNvCxnSpPr/>
            <p:nvPr/>
          </p:nvCxnSpPr>
          <p:spPr>
            <a:xfrm flipV="1">
              <a:off x="7537563" y="2718514"/>
              <a:ext cx="248094" cy="64473"/>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6247620" y="1903617"/>
            <a:ext cx="274320" cy="684335"/>
            <a:chOff x="6247620" y="1903617"/>
            <a:chExt cx="274320" cy="684335"/>
          </a:xfrm>
        </p:grpSpPr>
        <p:sp>
          <p:nvSpPr>
            <p:cNvPr id="37" name="Folded Corner 36"/>
            <p:cNvSpPr/>
            <p:nvPr/>
          </p:nvSpPr>
          <p:spPr>
            <a:xfrm>
              <a:off x="6247620" y="2222192"/>
              <a:ext cx="274320" cy="36576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47" name="Straight Arrow Connector 46"/>
            <p:cNvCxnSpPr/>
            <p:nvPr/>
          </p:nvCxnSpPr>
          <p:spPr>
            <a:xfrm flipH="1" flipV="1">
              <a:off x="6391847" y="1903617"/>
              <a:ext cx="36044" cy="318576"/>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7628699" y="4393196"/>
            <a:ext cx="450991" cy="391503"/>
            <a:chOff x="7628699" y="4393196"/>
            <a:chExt cx="450991" cy="391503"/>
          </a:xfrm>
        </p:grpSpPr>
        <p:sp>
          <p:nvSpPr>
            <p:cNvPr id="34" name="Folded Corner 33"/>
            <p:cNvSpPr/>
            <p:nvPr/>
          </p:nvSpPr>
          <p:spPr>
            <a:xfrm>
              <a:off x="7628699" y="4418939"/>
              <a:ext cx="274320" cy="36576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48" name="Straight Arrow Connector 47"/>
            <p:cNvCxnSpPr/>
            <p:nvPr/>
          </p:nvCxnSpPr>
          <p:spPr>
            <a:xfrm flipV="1">
              <a:off x="7892276" y="4393196"/>
              <a:ext cx="187414" cy="199062"/>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6965363" y="3504366"/>
            <a:ext cx="521046" cy="397536"/>
            <a:chOff x="6965363" y="3504366"/>
            <a:chExt cx="521046" cy="397536"/>
          </a:xfrm>
        </p:grpSpPr>
        <p:sp>
          <p:nvSpPr>
            <p:cNvPr id="35" name="Folded Corner 34"/>
            <p:cNvSpPr/>
            <p:nvPr/>
          </p:nvSpPr>
          <p:spPr>
            <a:xfrm>
              <a:off x="7212089" y="3536142"/>
              <a:ext cx="274320" cy="365760"/>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49" name="Straight Arrow Connector 48"/>
            <p:cNvCxnSpPr/>
            <p:nvPr/>
          </p:nvCxnSpPr>
          <p:spPr>
            <a:xfrm flipH="1" flipV="1">
              <a:off x="6965363" y="3504366"/>
              <a:ext cx="259861" cy="98110"/>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8716589" y="6049078"/>
            <a:ext cx="2805858" cy="523220"/>
          </a:xfrm>
          <a:prstGeom prst="rect">
            <a:avLst/>
          </a:prstGeom>
          <a:noFill/>
        </p:spPr>
        <p:txBody>
          <a:bodyPr wrap="square" rtlCol="0">
            <a:spAutoFit/>
          </a:bodyPr>
          <a:lstStyle/>
          <a:p>
            <a:r>
              <a:rPr lang="en-US" sz="1400" dirty="0"/>
              <a:t>Every message sent by a peer has a different ID</a:t>
            </a:r>
          </a:p>
        </p:txBody>
      </p:sp>
      <p:sp>
        <p:nvSpPr>
          <p:cNvPr id="59" name="TextBox 58"/>
          <p:cNvSpPr txBox="1"/>
          <p:nvPr/>
        </p:nvSpPr>
        <p:spPr>
          <a:xfrm>
            <a:off x="2521750" y="228207"/>
            <a:ext cx="3370640" cy="707886"/>
          </a:xfrm>
          <a:prstGeom prst="rect">
            <a:avLst/>
          </a:prstGeom>
          <a:noFill/>
        </p:spPr>
        <p:txBody>
          <a:bodyPr wrap="square" rtlCol="0">
            <a:spAutoFit/>
          </a:bodyPr>
          <a:lstStyle/>
          <a:p>
            <a:r>
              <a:rPr lang="en-US" sz="2000" dirty="0"/>
              <a:t>Based on a concept called Flooding</a:t>
            </a:r>
          </a:p>
        </p:txBody>
      </p:sp>
      <p:sp>
        <p:nvSpPr>
          <p:cNvPr id="60" name="TextBox 59"/>
          <p:cNvSpPr txBox="1"/>
          <p:nvPr/>
        </p:nvSpPr>
        <p:spPr>
          <a:xfrm>
            <a:off x="9909600" y="3441021"/>
            <a:ext cx="2282400" cy="1169551"/>
          </a:xfrm>
          <a:prstGeom prst="rect">
            <a:avLst/>
          </a:prstGeom>
          <a:noFill/>
        </p:spPr>
        <p:txBody>
          <a:bodyPr wrap="square" rtlCol="0">
            <a:spAutoFit/>
          </a:bodyPr>
          <a:lstStyle/>
          <a:p>
            <a:r>
              <a:rPr lang="en-US" sz="1400" dirty="0"/>
              <a:t>If haven’t seen that message (ID) from that origin peer before, forward it and display to </a:t>
            </a:r>
            <a:r>
              <a:rPr lang="en-US" sz="1400" dirty="0" err="1"/>
              <a:t>MsgWin</a:t>
            </a:r>
            <a:r>
              <a:rPr lang="en-US" sz="1400" dirty="0"/>
              <a:t>.</a:t>
            </a:r>
          </a:p>
        </p:txBody>
      </p:sp>
      <p:sp>
        <p:nvSpPr>
          <p:cNvPr id="61" name="TextBox 60"/>
          <p:cNvSpPr txBox="1"/>
          <p:nvPr/>
        </p:nvSpPr>
        <p:spPr>
          <a:xfrm>
            <a:off x="9247061" y="705250"/>
            <a:ext cx="2866382" cy="738664"/>
          </a:xfrm>
          <a:prstGeom prst="rect">
            <a:avLst/>
          </a:prstGeom>
          <a:noFill/>
        </p:spPr>
        <p:txBody>
          <a:bodyPr wrap="square" rtlCol="0">
            <a:spAutoFit/>
          </a:bodyPr>
          <a:lstStyle/>
          <a:p>
            <a:r>
              <a:rPr lang="en-US" sz="1400" dirty="0"/>
              <a:t>If have seen that message (ID) from that origin peer before, discard it and don’t display.</a:t>
            </a:r>
          </a:p>
        </p:txBody>
      </p:sp>
    </p:spTree>
    <p:extLst>
      <p:ext uri="{BB962C8B-B14F-4D97-AF65-F5344CB8AC3E}">
        <p14:creationId xmlns:p14="http://schemas.microsoft.com/office/powerpoint/2010/main" val="203111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8" grpId="0"/>
      <p:bldP spid="60" grpId="0"/>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253"/>
            <a:ext cx="1564106" cy="6679932"/>
          </a:xfrm>
        </p:spPr>
        <p:txBody>
          <a:bodyPr vert="vert270">
            <a:normAutofit/>
          </a:bodyPr>
          <a:lstStyle/>
          <a:p>
            <a:r>
              <a:rPr lang="en-US" dirty="0"/>
              <a:t>Distribute messages across Overlay network</a:t>
            </a:r>
          </a:p>
        </p:txBody>
      </p:sp>
      <p:sp>
        <p:nvSpPr>
          <p:cNvPr id="60" name="Oval 59"/>
          <p:cNvSpPr/>
          <p:nvPr/>
        </p:nvSpPr>
        <p:spPr>
          <a:xfrm>
            <a:off x="3882814" y="259828"/>
            <a:ext cx="6400800" cy="64008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525401" y="333361"/>
            <a:ext cx="1738553" cy="369332"/>
          </a:xfrm>
          <a:prstGeom prst="rect">
            <a:avLst/>
          </a:prstGeom>
          <a:noFill/>
        </p:spPr>
        <p:txBody>
          <a:bodyPr wrap="none" rtlCol="0">
            <a:spAutoFit/>
          </a:bodyPr>
          <a:lstStyle/>
          <a:p>
            <a:r>
              <a:rPr lang="en-US" dirty="0">
                <a:solidFill>
                  <a:srgbClr val="7030A0"/>
                </a:solidFill>
              </a:rPr>
              <a:t>Chatroom c3234</a:t>
            </a:r>
          </a:p>
        </p:txBody>
      </p:sp>
      <p:grpSp>
        <p:nvGrpSpPr>
          <p:cNvPr id="62" name="Group 61"/>
          <p:cNvGrpSpPr/>
          <p:nvPr/>
        </p:nvGrpSpPr>
        <p:grpSpPr>
          <a:xfrm>
            <a:off x="6168814" y="960789"/>
            <a:ext cx="914400" cy="914400"/>
            <a:chOff x="4899259" y="983562"/>
            <a:chExt cx="914400" cy="914400"/>
          </a:xfrm>
        </p:grpSpPr>
        <p:sp>
          <p:nvSpPr>
            <p:cNvPr id="63" name="Oval 62"/>
            <p:cNvSpPr/>
            <p:nvPr/>
          </p:nvSpPr>
          <p:spPr>
            <a:xfrm>
              <a:off x="4899259" y="983562"/>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none" lIns="0" rIns="0" rtlCol="0" anchor="ctr"/>
            <a:lstStyle/>
            <a:p>
              <a:pPr algn="ctr"/>
              <a:r>
                <a:rPr lang="en-US" sz="1200" dirty="0"/>
                <a:t>CONNECTED</a:t>
              </a:r>
            </a:p>
          </p:txBody>
        </p:sp>
        <p:sp>
          <p:nvSpPr>
            <p:cNvPr id="64" name="TextBox 63"/>
            <p:cNvSpPr txBox="1"/>
            <p:nvPr/>
          </p:nvSpPr>
          <p:spPr>
            <a:xfrm>
              <a:off x="4910282" y="1041312"/>
              <a:ext cx="758541" cy="369332"/>
            </a:xfrm>
            <a:prstGeom prst="rect">
              <a:avLst/>
            </a:prstGeom>
            <a:noFill/>
          </p:spPr>
          <p:txBody>
            <a:bodyPr wrap="none" rtlCol="0">
              <a:spAutoFit/>
            </a:bodyPr>
            <a:lstStyle/>
            <a:p>
              <a:r>
                <a:rPr lang="en-US" dirty="0"/>
                <a:t>James</a:t>
              </a:r>
            </a:p>
          </p:txBody>
        </p:sp>
      </p:grpSp>
      <p:grpSp>
        <p:nvGrpSpPr>
          <p:cNvPr id="65" name="Group 64"/>
          <p:cNvGrpSpPr/>
          <p:nvPr/>
        </p:nvGrpSpPr>
        <p:grpSpPr>
          <a:xfrm>
            <a:off x="4492416" y="2106196"/>
            <a:ext cx="914400" cy="914400"/>
            <a:chOff x="4899259" y="983562"/>
            <a:chExt cx="914400" cy="914400"/>
          </a:xfrm>
        </p:grpSpPr>
        <p:sp>
          <p:nvSpPr>
            <p:cNvPr id="66" name="Oval 65"/>
            <p:cNvSpPr/>
            <p:nvPr/>
          </p:nvSpPr>
          <p:spPr>
            <a:xfrm>
              <a:off x="4899259" y="983562"/>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none" lIns="0" rIns="0" rtlCol="0" anchor="ctr"/>
            <a:lstStyle/>
            <a:p>
              <a:pPr algn="ctr"/>
              <a:r>
                <a:rPr lang="en-US" sz="1200" dirty="0"/>
                <a:t>CONNECTED</a:t>
              </a:r>
            </a:p>
          </p:txBody>
        </p:sp>
        <p:sp>
          <p:nvSpPr>
            <p:cNvPr id="67" name="TextBox 66"/>
            <p:cNvSpPr txBox="1"/>
            <p:nvPr/>
          </p:nvSpPr>
          <p:spPr>
            <a:xfrm>
              <a:off x="4980709" y="1041312"/>
              <a:ext cx="677943" cy="369332"/>
            </a:xfrm>
            <a:prstGeom prst="rect">
              <a:avLst/>
            </a:prstGeom>
            <a:noFill/>
          </p:spPr>
          <p:txBody>
            <a:bodyPr wrap="none" rtlCol="0">
              <a:spAutoFit/>
            </a:bodyPr>
            <a:lstStyle/>
            <a:p>
              <a:r>
                <a:rPr lang="en-US" dirty="0"/>
                <a:t>Mary</a:t>
              </a:r>
            </a:p>
          </p:txBody>
        </p:sp>
      </p:grpSp>
      <p:grpSp>
        <p:nvGrpSpPr>
          <p:cNvPr id="68" name="Group 67"/>
          <p:cNvGrpSpPr/>
          <p:nvPr/>
        </p:nvGrpSpPr>
        <p:grpSpPr>
          <a:xfrm>
            <a:off x="6369342" y="2828091"/>
            <a:ext cx="914400" cy="914400"/>
            <a:chOff x="4899259" y="983562"/>
            <a:chExt cx="914400" cy="914400"/>
          </a:xfrm>
        </p:grpSpPr>
        <p:sp>
          <p:nvSpPr>
            <p:cNvPr id="69" name="Oval 68"/>
            <p:cNvSpPr/>
            <p:nvPr/>
          </p:nvSpPr>
          <p:spPr>
            <a:xfrm>
              <a:off x="4899259" y="983562"/>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none" lIns="0" rIns="0" rtlCol="0" anchor="ctr"/>
            <a:lstStyle/>
            <a:p>
              <a:pPr algn="ctr"/>
              <a:r>
                <a:rPr lang="en-US" sz="1200" dirty="0"/>
                <a:t>CONNECTED</a:t>
              </a:r>
            </a:p>
          </p:txBody>
        </p:sp>
        <p:sp>
          <p:nvSpPr>
            <p:cNvPr id="70" name="TextBox 69"/>
            <p:cNvSpPr txBox="1"/>
            <p:nvPr/>
          </p:nvSpPr>
          <p:spPr>
            <a:xfrm>
              <a:off x="4988808" y="1041312"/>
              <a:ext cx="682879" cy="369332"/>
            </a:xfrm>
            <a:prstGeom prst="rect">
              <a:avLst/>
            </a:prstGeom>
            <a:noFill/>
          </p:spPr>
          <p:txBody>
            <a:bodyPr wrap="none" rtlCol="0">
              <a:spAutoFit/>
            </a:bodyPr>
            <a:lstStyle/>
            <a:p>
              <a:r>
                <a:rPr lang="en-US" dirty="0"/>
                <a:t>Peter</a:t>
              </a:r>
            </a:p>
          </p:txBody>
        </p:sp>
      </p:grpSp>
      <p:grpSp>
        <p:nvGrpSpPr>
          <p:cNvPr id="71" name="Group 70"/>
          <p:cNvGrpSpPr/>
          <p:nvPr/>
        </p:nvGrpSpPr>
        <p:grpSpPr>
          <a:xfrm>
            <a:off x="8263872" y="1706746"/>
            <a:ext cx="914400" cy="914400"/>
            <a:chOff x="4899259" y="983562"/>
            <a:chExt cx="914400" cy="914400"/>
          </a:xfrm>
        </p:grpSpPr>
        <p:sp>
          <p:nvSpPr>
            <p:cNvPr id="72" name="Oval 71"/>
            <p:cNvSpPr/>
            <p:nvPr/>
          </p:nvSpPr>
          <p:spPr>
            <a:xfrm>
              <a:off x="4899259" y="983562"/>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none" lIns="0" rIns="0" rtlCol="0" anchor="ctr"/>
            <a:lstStyle/>
            <a:p>
              <a:pPr algn="ctr"/>
              <a:r>
                <a:rPr lang="en-US" sz="1200" dirty="0"/>
                <a:t>CONNECTED</a:t>
              </a:r>
            </a:p>
          </p:txBody>
        </p:sp>
        <p:sp>
          <p:nvSpPr>
            <p:cNvPr id="73" name="TextBox 72"/>
            <p:cNvSpPr txBox="1"/>
            <p:nvPr/>
          </p:nvSpPr>
          <p:spPr>
            <a:xfrm>
              <a:off x="4939157" y="1041312"/>
              <a:ext cx="747320" cy="369332"/>
            </a:xfrm>
            <a:prstGeom prst="rect">
              <a:avLst/>
            </a:prstGeom>
            <a:noFill/>
          </p:spPr>
          <p:txBody>
            <a:bodyPr wrap="none" rtlCol="0">
              <a:spAutoFit/>
            </a:bodyPr>
            <a:lstStyle/>
            <a:p>
              <a:r>
                <a:rPr lang="en-US" dirty="0"/>
                <a:t>Carrie</a:t>
              </a:r>
            </a:p>
          </p:txBody>
        </p:sp>
      </p:grpSp>
      <p:grpSp>
        <p:nvGrpSpPr>
          <p:cNvPr id="74" name="Group 73"/>
          <p:cNvGrpSpPr/>
          <p:nvPr/>
        </p:nvGrpSpPr>
        <p:grpSpPr>
          <a:xfrm>
            <a:off x="8300132" y="3460228"/>
            <a:ext cx="914400" cy="914400"/>
            <a:chOff x="4899259" y="983562"/>
            <a:chExt cx="914400" cy="914400"/>
          </a:xfrm>
        </p:grpSpPr>
        <p:sp>
          <p:nvSpPr>
            <p:cNvPr id="75" name="Oval 74"/>
            <p:cNvSpPr/>
            <p:nvPr/>
          </p:nvSpPr>
          <p:spPr>
            <a:xfrm>
              <a:off x="4899259" y="983562"/>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none" lIns="0" rIns="0" rtlCol="0" anchor="ctr"/>
            <a:lstStyle/>
            <a:p>
              <a:pPr algn="ctr"/>
              <a:r>
                <a:rPr lang="en-US" sz="1200" dirty="0"/>
                <a:t>CONNECTED</a:t>
              </a:r>
            </a:p>
          </p:txBody>
        </p:sp>
        <p:sp>
          <p:nvSpPr>
            <p:cNvPr id="76" name="TextBox 75"/>
            <p:cNvSpPr txBox="1"/>
            <p:nvPr/>
          </p:nvSpPr>
          <p:spPr>
            <a:xfrm>
              <a:off x="5019209" y="1041312"/>
              <a:ext cx="606256" cy="369332"/>
            </a:xfrm>
            <a:prstGeom prst="rect">
              <a:avLst/>
            </a:prstGeom>
            <a:noFill/>
          </p:spPr>
          <p:txBody>
            <a:bodyPr wrap="none" rtlCol="0">
              <a:spAutoFit/>
            </a:bodyPr>
            <a:lstStyle/>
            <a:p>
              <a:r>
                <a:rPr lang="en-US" dirty="0"/>
                <a:t>Jane</a:t>
              </a:r>
            </a:p>
          </p:txBody>
        </p:sp>
      </p:grpSp>
      <p:grpSp>
        <p:nvGrpSpPr>
          <p:cNvPr id="77" name="Group 76"/>
          <p:cNvGrpSpPr/>
          <p:nvPr/>
        </p:nvGrpSpPr>
        <p:grpSpPr>
          <a:xfrm>
            <a:off x="7128684" y="4887896"/>
            <a:ext cx="991528" cy="914400"/>
            <a:chOff x="4822131" y="983562"/>
            <a:chExt cx="991528" cy="914400"/>
          </a:xfrm>
        </p:grpSpPr>
        <p:sp>
          <p:nvSpPr>
            <p:cNvPr id="78" name="Oval 77"/>
            <p:cNvSpPr/>
            <p:nvPr/>
          </p:nvSpPr>
          <p:spPr>
            <a:xfrm>
              <a:off x="4899259" y="983562"/>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none" lIns="0" rIns="0" rtlCol="0" anchor="ctr"/>
            <a:lstStyle/>
            <a:p>
              <a:pPr algn="ctr"/>
              <a:r>
                <a:rPr lang="en-US" sz="1200" dirty="0"/>
                <a:t>CONNECTED</a:t>
              </a:r>
            </a:p>
          </p:txBody>
        </p:sp>
        <p:sp>
          <p:nvSpPr>
            <p:cNvPr id="79" name="TextBox 78"/>
            <p:cNvSpPr txBox="1"/>
            <p:nvPr/>
          </p:nvSpPr>
          <p:spPr>
            <a:xfrm>
              <a:off x="4822131" y="1041312"/>
              <a:ext cx="933269" cy="369332"/>
            </a:xfrm>
            <a:prstGeom prst="rect">
              <a:avLst/>
            </a:prstGeom>
            <a:noFill/>
          </p:spPr>
          <p:txBody>
            <a:bodyPr wrap="none" rtlCol="0">
              <a:spAutoFit/>
            </a:bodyPr>
            <a:lstStyle/>
            <a:p>
              <a:r>
                <a:rPr lang="en-US" dirty="0"/>
                <a:t>Michael</a:t>
              </a:r>
            </a:p>
          </p:txBody>
        </p:sp>
      </p:grpSp>
      <p:cxnSp>
        <p:nvCxnSpPr>
          <p:cNvPr id="80" name="Straight Arrow Connector 79"/>
          <p:cNvCxnSpPr>
            <a:stCxn id="63" idx="4"/>
            <a:endCxn id="69" idx="0"/>
          </p:cNvCxnSpPr>
          <p:nvPr/>
        </p:nvCxnSpPr>
        <p:spPr>
          <a:xfrm>
            <a:off x="6626014" y="1875189"/>
            <a:ext cx="200528" cy="952902"/>
          </a:xfrm>
          <a:prstGeom prst="straightConnector1">
            <a:avLst/>
          </a:prstGeom>
          <a:ln w="19050">
            <a:tailEnd type="arrow" w="lg"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6" idx="5"/>
            <a:endCxn id="69" idx="2"/>
          </p:cNvCxnSpPr>
          <p:nvPr/>
        </p:nvCxnSpPr>
        <p:spPr>
          <a:xfrm>
            <a:off x="5272905" y="2886685"/>
            <a:ext cx="1096437" cy="398606"/>
          </a:xfrm>
          <a:prstGeom prst="straightConnector1">
            <a:avLst/>
          </a:prstGeom>
          <a:ln w="19050">
            <a:tailEnd type="arrow" w="lg"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5" idx="2"/>
            <a:endCxn id="69" idx="5"/>
          </p:cNvCxnSpPr>
          <p:nvPr/>
        </p:nvCxnSpPr>
        <p:spPr>
          <a:xfrm flipH="1" flipV="1">
            <a:off x="7149831" y="3608580"/>
            <a:ext cx="1150301" cy="308848"/>
          </a:xfrm>
          <a:prstGeom prst="straightConnector1">
            <a:avLst/>
          </a:prstGeom>
          <a:ln w="19050">
            <a:tailEnd type="arrow" w="lg"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2" idx="2"/>
            <a:endCxn id="63" idx="5"/>
          </p:cNvCxnSpPr>
          <p:nvPr/>
        </p:nvCxnSpPr>
        <p:spPr>
          <a:xfrm flipH="1" flipV="1">
            <a:off x="6949303" y="1741278"/>
            <a:ext cx="1314569" cy="422668"/>
          </a:xfrm>
          <a:prstGeom prst="straightConnector1">
            <a:avLst/>
          </a:prstGeom>
          <a:ln w="19050">
            <a:tailEnd type="arrow" w="lg"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75" idx="3"/>
          </p:cNvCxnSpPr>
          <p:nvPr/>
        </p:nvCxnSpPr>
        <p:spPr>
          <a:xfrm flipV="1">
            <a:off x="7957510" y="4240717"/>
            <a:ext cx="476533" cy="717291"/>
          </a:xfrm>
          <a:prstGeom prst="straightConnector1">
            <a:avLst/>
          </a:prstGeom>
          <a:ln w="19050">
            <a:tailEnd type="arrow" w="lg"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9" idx="7"/>
            <a:endCxn id="72" idx="3"/>
          </p:cNvCxnSpPr>
          <p:nvPr/>
        </p:nvCxnSpPr>
        <p:spPr>
          <a:xfrm flipV="1">
            <a:off x="7149831" y="2487235"/>
            <a:ext cx="1247952" cy="474767"/>
          </a:xfrm>
          <a:prstGeom prst="straightConnector1">
            <a:avLst/>
          </a:prstGeom>
          <a:ln w="19050">
            <a:solidFill>
              <a:schemeClr val="accent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5087113" y="4733053"/>
            <a:ext cx="914400" cy="914400"/>
            <a:chOff x="4899259" y="983562"/>
            <a:chExt cx="914400" cy="914400"/>
          </a:xfrm>
        </p:grpSpPr>
        <p:sp>
          <p:nvSpPr>
            <p:cNvPr id="87" name="Oval 86"/>
            <p:cNvSpPr/>
            <p:nvPr/>
          </p:nvSpPr>
          <p:spPr>
            <a:xfrm>
              <a:off x="4899259" y="983562"/>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wrap="none" lIns="0" rIns="0" rtlCol="0" anchor="ctr"/>
            <a:lstStyle/>
            <a:p>
              <a:pPr algn="ctr"/>
              <a:r>
                <a:rPr lang="en-US" sz="1200" dirty="0"/>
                <a:t>CONNECTD</a:t>
              </a:r>
            </a:p>
          </p:txBody>
        </p:sp>
        <p:sp>
          <p:nvSpPr>
            <p:cNvPr id="88" name="TextBox 87"/>
            <p:cNvSpPr txBox="1"/>
            <p:nvPr/>
          </p:nvSpPr>
          <p:spPr>
            <a:xfrm>
              <a:off x="5009584" y="1041312"/>
              <a:ext cx="619913" cy="369332"/>
            </a:xfrm>
            <a:prstGeom prst="rect">
              <a:avLst/>
            </a:prstGeom>
            <a:noFill/>
          </p:spPr>
          <p:txBody>
            <a:bodyPr wrap="none" rtlCol="0">
              <a:spAutoFit/>
            </a:bodyPr>
            <a:lstStyle/>
            <a:p>
              <a:r>
                <a:rPr lang="en-US" dirty="0"/>
                <a:t>Tony</a:t>
              </a:r>
            </a:p>
          </p:txBody>
        </p:sp>
      </p:grpSp>
      <p:cxnSp>
        <p:nvCxnSpPr>
          <p:cNvPr id="89" name="Straight Arrow Connector 88"/>
          <p:cNvCxnSpPr>
            <a:endCxn id="66" idx="4"/>
          </p:cNvCxnSpPr>
          <p:nvPr/>
        </p:nvCxnSpPr>
        <p:spPr>
          <a:xfrm flipH="1" flipV="1">
            <a:off x="4949616" y="3020596"/>
            <a:ext cx="457200" cy="1712457"/>
          </a:xfrm>
          <a:prstGeom prst="straightConnector1">
            <a:avLst/>
          </a:prstGeom>
          <a:ln w="19050">
            <a:solidFill>
              <a:schemeClr val="accent1"/>
            </a:solidFill>
            <a:tailEnd type="arrow" w="lg" len="med"/>
          </a:ln>
        </p:spPr>
        <p:style>
          <a:lnRef idx="1">
            <a:schemeClr val="accent1"/>
          </a:lnRef>
          <a:fillRef idx="0">
            <a:schemeClr val="accent1"/>
          </a:fillRef>
          <a:effectRef idx="0">
            <a:schemeClr val="accent1"/>
          </a:effectRef>
          <a:fontRef idx="minor">
            <a:schemeClr val="tx1"/>
          </a:fontRef>
        </p:style>
      </p:cxnSp>
      <p:sp>
        <p:nvSpPr>
          <p:cNvPr id="90" name="Folded Corner 89"/>
          <p:cNvSpPr/>
          <p:nvPr/>
        </p:nvSpPr>
        <p:spPr>
          <a:xfrm>
            <a:off x="6514646" y="680813"/>
            <a:ext cx="274320" cy="365760"/>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107" name="Group 106"/>
          <p:cNvGrpSpPr/>
          <p:nvPr/>
        </p:nvGrpSpPr>
        <p:grpSpPr>
          <a:xfrm>
            <a:off x="6955041" y="1603594"/>
            <a:ext cx="489927" cy="365760"/>
            <a:chOff x="6955041" y="1603594"/>
            <a:chExt cx="489927" cy="365760"/>
          </a:xfrm>
        </p:grpSpPr>
        <p:sp>
          <p:nvSpPr>
            <p:cNvPr id="92" name="Folded Corner 91"/>
            <p:cNvSpPr/>
            <p:nvPr/>
          </p:nvSpPr>
          <p:spPr>
            <a:xfrm>
              <a:off x="6955041" y="1603594"/>
              <a:ext cx="274320" cy="365760"/>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99" name="Straight Arrow Connector 98"/>
            <p:cNvCxnSpPr/>
            <p:nvPr/>
          </p:nvCxnSpPr>
          <p:spPr>
            <a:xfrm>
              <a:off x="7231046" y="1713295"/>
              <a:ext cx="213922" cy="76650"/>
            </a:xfrm>
            <a:prstGeom prst="straightConnector1">
              <a:avLst/>
            </a:prstGeom>
            <a:ln w="63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7283742" y="3484051"/>
            <a:ext cx="496594" cy="365760"/>
            <a:chOff x="7283742" y="3484051"/>
            <a:chExt cx="496594" cy="365760"/>
          </a:xfrm>
        </p:grpSpPr>
        <p:sp>
          <p:nvSpPr>
            <p:cNvPr id="96" name="Folded Corner 95"/>
            <p:cNvSpPr/>
            <p:nvPr/>
          </p:nvSpPr>
          <p:spPr>
            <a:xfrm>
              <a:off x="7283742" y="3484051"/>
              <a:ext cx="274320" cy="365760"/>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00" name="Straight Arrow Connector 99"/>
            <p:cNvCxnSpPr/>
            <p:nvPr/>
          </p:nvCxnSpPr>
          <p:spPr>
            <a:xfrm>
              <a:off x="7566414" y="3596502"/>
              <a:ext cx="213922" cy="76650"/>
            </a:xfrm>
            <a:prstGeom prst="straightConnector1">
              <a:avLst/>
            </a:prstGeom>
            <a:ln w="63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6514646" y="1850285"/>
            <a:ext cx="274320" cy="633458"/>
            <a:chOff x="6514646" y="1850285"/>
            <a:chExt cx="274320" cy="633458"/>
          </a:xfrm>
        </p:grpSpPr>
        <p:sp>
          <p:nvSpPr>
            <p:cNvPr id="91" name="Folded Corner 90"/>
            <p:cNvSpPr/>
            <p:nvPr/>
          </p:nvSpPr>
          <p:spPr>
            <a:xfrm>
              <a:off x="6514646" y="1850285"/>
              <a:ext cx="274320" cy="365760"/>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01" name="Straight Arrow Connector 100"/>
            <p:cNvCxnSpPr/>
            <p:nvPr/>
          </p:nvCxnSpPr>
          <p:spPr>
            <a:xfrm>
              <a:off x="6584301" y="2202624"/>
              <a:ext cx="67505" cy="281119"/>
            </a:xfrm>
            <a:prstGeom prst="straightConnector1">
              <a:avLst/>
            </a:prstGeom>
            <a:ln w="63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4866837" y="3152218"/>
            <a:ext cx="274320" cy="655272"/>
            <a:chOff x="4866837" y="3152218"/>
            <a:chExt cx="274320" cy="655272"/>
          </a:xfrm>
        </p:grpSpPr>
        <p:sp>
          <p:nvSpPr>
            <p:cNvPr id="97" name="Folded Corner 96"/>
            <p:cNvSpPr/>
            <p:nvPr/>
          </p:nvSpPr>
          <p:spPr>
            <a:xfrm>
              <a:off x="4866837" y="3152218"/>
              <a:ext cx="274320" cy="365760"/>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02" name="Straight Arrow Connector 101"/>
            <p:cNvCxnSpPr/>
            <p:nvPr/>
          </p:nvCxnSpPr>
          <p:spPr>
            <a:xfrm>
              <a:off x="4970244" y="3526371"/>
              <a:ext cx="67505" cy="281119"/>
            </a:xfrm>
            <a:prstGeom prst="straightConnector1">
              <a:avLst/>
            </a:prstGeom>
            <a:ln w="63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5742347" y="2924889"/>
            <a:ext cx="522082" cy="381737"/>
            <a:chOff x="5742347" y="2924889"/>
            <a:chExt cx="522082" cy="381737"/>
          </a:xfrm>
        </p:grpSpPr>
        <p:sp>
          <p:nvSpPr>
            <p:cNvPr id="95" name="Folded Corner 94"/>
            <p:cNvSpPr/>
            <p:nvPr/>
          </p:nvSpPr>
          <p:spPr>
            <a:xfrm>
              <a:off x="5990109" y="2940866"/>
              <a:ext cx="274320" cy="365760"/>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03" name="Straight Arrow Connector 102"/>
            <p:cNvCxnSpPr/>
            <p:nvPr/>
          </p:nvCxnSpPr>
          <p:spPr>
            <a:xfrm flipH="1" flipV="1">
              <a:off x="5742347" y="2924889"/>
              <a:ext cx="239740" cy="74225"/>
            </a:xfrm>
            <a:prstGeom prst="straightConnector1">
              <a:avLst/>
            </a:prstGeom>
            <a:ln w="63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7967604" y="4316277"/>
            <a:ext cx="403072" cy="429841"/>
            <a:chOff x="7967604" y="4316277"/>
            <a:chExt cx="403072" cy="429841"/>
          </a:xfrm>
        </p:grpSpPr>
        <p:sp>
          <p:nvSpPr>
            <p:cNvPr id="98" name="Folded Corner 97"/>
            <p:cNvSpPr/>
            <p:nvPr/>
          </p:nvSpPr>
          <p:spPr>
            <a:xfrm>
              <a:off x="8096356" y="4316277"/>
              <a:ext cx="274320" cy="365760"/>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04" name="Straight Arrow Connector 103"/>
            <p:cNvCxnSpPr/>
            <p:nvPr/>
          </p:nvCxnSpPr>
          <p:spPr>
            <a:xfrm flipH="1">
              <a:off x="7967604" y="4502012"/>
              <a:ext cx="118659" cy="244106"/>
            </a:xfrm>
            <a:prstGeom prst="straightConnector1">
              <a:avLst/>
            </a:prstGeom>
            <a:ln w="63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7735705" y="2446548"/>
            <a:ext cx="496125" cy="377838"/>
            <a:chOff x="7735705" y="2446548"/>
            <a:chExt cx="496125" cy="377838"/>
          </a:xfrm>
        </p:grpSpPr>
        <p:sp>
          <p:nvSpPr>
            <p:cNvPr id="93" name="Folded Corner 92"/>
            <p:cNvSpPr/>
            <p:nvPr/>
          </p:nvSpPr>
          <p:spPr>
            <a:xfrm>
              <a:off x="7957510" y="2446548"/>
              <a:ext cx="274320" cy="365760"/>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05" name="Straight Arrow Connector 104"/>
            <p:cNvCxnSpPr/>
            <p:nvPr/>
          </p:nvCxnSpPr>
          <p:spPr>
            <a:xfrm flipH="1">
              <a:off x="7735705" y="2729498"/>
              <a:ext cx="223723" cy="94888"/>
            </a:xfrm>
            <a:prstGeom prst="straightConnector1">
              <a:avLst/>
            </a:prstGeom>
            <a:ln w="63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a:off x="7097939" y="2728269"/>
            <a:ext cx="468475" cy="365760"/>
            <a:chOff x="7097939" y="2728269"/>
            <a:chExt cx="468475" cy="365760"/>
          </a:xfrm>
        </p:grpSpPr>
        <p:sp>
          <p:nvSpPr>
            <p:cNvPr id="94" name="Folded Corner 93"/>
            <p:cNvSpPr/>
            <p:nvPr/>
          </p:nvSpPr>
          <p:spPr>
            <a:xfrm>
              <a:off x="7097939" y="2728269"/>
              <a:ext cx="274320" cy="365760"/>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06" name="Straight Arrow Connector 105"/>
            <p:cNvCxnSpPr/>
            <p:nvPr/>
          </p:nvCxnSpPr>
          <p:spPr>
            <a:xfrm flipV="1">
              <a:off x="7383558" y="2885841"/>
              <a:ext cx="182856" cy="85300"/>
            </a:xfrm>
            <a:prstGeom prst="straightConnector1">
              <a:avLst/>
            </a:prstGeom>
            <a:ln w="63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783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7954672" cy="4476116"/>
          </a:xfrm>
        </p:spPr>
        <p:txBody>
          <a:bodyPr>
            <a:normAutofit fontScale="85000" lnSpcReduction="20000"/>
          </a:bodyPr>
          <a:lstStyle/>
          <a:p>
            <a:r>
              <a:rPr lang="en-US" dirty="0"/>
              <a:t>Deadline: March 26, 2019 (Tuesday)</a:t>
            </a:r>
          </a:p>
          <a:p>
            <a:r>
              <a:rPr lang="en-US" dirty="0"/>
              <a:t>Final Cut-off: same time as the final submission</a:t>
            </a:r>
          </a:p>
          <a:p>
            <a:r>
              <a:rPr lang="en-US" dirty="0">
                <a:solidFill>
                  <a:srgbClr val="FF33CC"/>
                </a:solidFill>
              </a:rPr>
              <a:t>Optional</a:t>
            </a:r>
            <a:r>
              <a:rPr lang="en-US" dirty="0"/>
              <a:t> </a:t>
            </a:r>
            <a:r>
              <a:rPr lang="en-US" dirty="0">
                <a:solidFill>
                  <a:srgbClr val="FF33CC"/>
                </a:solidFill>
              </a:rPr>
              <a:t>Submission</a:t>
            </a:r>
            <a:r>
              <a:rPr lang="en-US" dirty="0"/>
              <a:t> but </a:t>
            </a:r>
            <a:r>
              <a:rPr lang="en-US" dirty="0">
                <a:solidFill>
                  <a:srgbClr val="0000FF"/>
                </a:solidFill>
              </a:rPr>
              <a:t>recommended</a:t>
            </a:r>
          </a:p>
          <a:p>
            <a:pPr lvl="1"/>
            <a:r>
              <a:rPr lang="en-US" dirty="0"/>
              <a:t>Name your program file as: P2PChat-stage1.py </a:t>
            </a:r>
          </a:p>
          <a:p>
            <a:pPr lvl="1"/>
            <a:r>
              <a:rPr lang="en-US" dirty="0"/>
              <a:t>Add necessary documentation (i.e. comments)</a:t>
            </a:r>
          </a:p>
          <a:p>
            <a:pPr lvl="1"/>
            <a:endParaRPr lang="en-US" dirty="0"/>
          </a:p>
          <a:p>
            <a:r>
              <a:rPr lang="en-US" dirty="0"/>
              <a:t>Complete the implementation of the following functions:</a:t>
            </a:r>
          </a:p>
          <a:p>
            <a:pPr lvl="1"/>
            <a:r>
              <a:rPr lang="en-US" dirty="0" err="1"/>
              <a:t>do_User</a:t>
            </a:r>
            <a:r>
              <a:rPr lang="en-US" dirty="0"/>
              <a:t>()</a:t>
            </a:r>
          </a:p>
          <a:p>
            <a:pPr lvl="1"/>
            <a:r>
              <a:rPr lang="en-US" dirty="0" err="1"/>
              <a:t>do_List</a:t>
            </a:r>
            <a:r>
              <a:rPr lang="en-US" dirty="0"/>
              <a:t>()</a:t>
            </a:r>
          </a:p>
          <a:p>
            <a:pPr lvl="1"/>
            <a:r>
              <a:rPr lang="en-US" dirty="0"/>
              <a:t>part of the </a:t>
            </a:r>
            <a:r>
              <a:rPr lang="en-US" dirty="0" err="1"/>
              <a:t>do_Join</a:t>
            </a:r>
            <a:r>
              <a:rPr lang="en-US" dirty="0"/>
              <a:t>() function</a:t>
            </a:r>
          </a:p>
          <a:p>
            <a:pPr lvl="2"/>
            <a:r>
              <a:rPr lang="en-US" dirty="0"/>
              <a:t>Initial JOIN request</a:t>
            </a:r>
          </a:p>
          <a:p>
            <a:pPr lvl="2"/>
            <a:r>
              <a:rPr lang="en-US" dirty="0"/>
              <a:t>Keepalive procedure</a:t>
            </a:r>
          </a:p>
          <a:p>
            <a:pPr lvl="1"/>
            <a:r>
              <a:rPr lang="en-US" dirty="0" err="1"/>
              <a:t>do_Poke</a:t>
            </a:r>
            <a:r>
              <a:rPr lang="en-US" dirty="0"/>
              <a:t>()</a:t>
            </a:r>
          </a:p>
          <a:p>
            <a:pPr lvl="2"/>
            <a:endParaRPr lang="en-US" dirty="0"/>
          </a:p>
        </p:txBody>
      </p:sp>
      <p:sp>
        <p:nvSpPr>
          <p:cNvPr id="2" name="Title 1"/>
          <p:cNvSpPr>
            <a:spLocks noGrp="1"/>
          </p:cNvSpPr>
          <p:nvPr>
            <p:ph type="title"/>
          </p:nvPr>
        </p:nvSpPr>
        <p:spPr/>
        <p:txBody>
          <a:bodyPr/>
          <a:lstStyle/>
          <a:p>
            <a:r>
              <a:rPr lang="en-US" dirty="0"/>
              <a:t>Stage One</a:t>
            </a:r>
          </a:p>
        </p:txBody>
      </p:sp>
      <p:pic>
        <p:nvPicPr>
          <p:cNvPr id="5" name="Picture 4">
            <a:extLst>
              <a:ext uri="{FF2B5EF4-FFF2-40B4-BE49-F238E27FC236}">
                <a16:creationId xmlns:a16="http://schemas.microsoft.com/office/drawing/2014/main" id="{8F182F92-BAE9-4880-B776-620EF2A98C6B}"/>
              </a:ext>
            </a:extLst>
          </p:cNvPr>
          <p:cNvPicPr>
            <a:picLocks noChangeAspect="1"/>
          </p:cNvPicPr>
          <p:nvPr/>
        </p:nvPicPr>
        <p:blipFill rotWithShape="1">
          <a:blip r:embed="rId2">
            <a:extLst>
              <a:ext uri="{28A0092B-C50C-407E-A947-70E740481C1C}">
                <a14:useLocalDpi xmlns:a14="http://schemas.microsoft.com/office/drawing/2010/main" val="0"/>
              </a:ext>
            </a:extLst>
          </a:blip>
          <a:srcRect l="5895" t="48640" r="34102"/>
          <a:stretch/>
        </p:blipFill>
        <p:spPr>
          <a:xfrm>
            <a:off x="5592472" y="4416371"/>
            <a:ext cx="6400800" cy="2020305"/>
          </a:xfrm>
          <a:prstGeom prst="rect">
            <a:avLst/>
          </a:prstGeom>
        </p:spPr>
      </p:pic>
    </p:spTree>
    <p:extLst>
      <p:ext uri="{BB962C8B-B14F-4D97-AF65-F5344CB8AC3E}">
        <p14:creationId xmlns:p14="http://schemas.microsoft.com/office/powerpoint/2010/main" val="180594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solidFill>
                  <a:srgbClr val="FF0000"/>
                </a:solidFill>
              </a:rPr>
              <a:t>Final Deadline: April 16, 2019 (Tuesday) at 5:00pm</a:t>
            </a:r>
          </a:p>
          <a:p>
            <a:pPr lvl="1"/>
            <a:r>
              <a:rPr lang="en-US" dirty="0"/>
              <a:t>Also is the Cut-off time of stage one submission.</a:t>
            </a:r>
          </a:p>
          <a:p>
            <a:r>
              <a:rPr lang="en-US" dirty="0"/>
              <a:t>Submission</a:t>
            </a:r>
          </a:p>
          <a:p>
            <a:pPr lvl="1"/>
            <a:r>
              <a:rPr lang="en-US" dirty="0"/>
              <a:t>Name your program file as: P2PChat.py</a:t>
            </a:r>
          </a:p>
          <a:p>
            <a:pPr lvl="1"/>
            <a:r>
              <a:rPr lang="en-US" dirty="0"/>
              <a:t>Add necessary documentation</a:t>
            </a:r>
          </a:p>
          <a:p>
            <a:pPr lvl="1"/>
            <a:endParaRPr lang="en-US" dirty="0"/>
          </a:p>
          <a:p>
            <a:r>
              <a:rPr lang="en-US" dirty="0"/>
              <a:t>Complete remaining features</a:t>
            </a:r>
          </a:p>
          <a:p>
            <a:pPr lvl="1"/>
            <a:r>
              <a:rPr lang="en-US" dirty="0" err="1"/>
              <a:t>do_Send</a:t>
            </a:r>
            <a:r>
              <a:rPr lang="en-US" dirty="0"/>
              <a:t>()</a:t>
            </a:r>
          </a:p>
          <a:p>
            <a:pPr lvl="1"/>
            <a:r>
              <a:rPr lang="en-US" dirty="0" err="1"/>
              <a:t>do_Quit</a:t>
            </a:r>
            <a:r>
              <a:rPr lang="en-US" dirty="0"/>
              <a:t>()</a:t>
            </a:r>
          </a:p>
          <a:p>
            <a:pPr lvl="1"/>
            <a:r>
              <a:rPr lang="en-US" dirty="0"/>
              <a:t>Formation and upkeep of P2P overlay network</a:t>
            </a:r>
          </a:p>
          <a:p>
            <a:pPr lvl="1"/>
            <a:r>
              <a:rPr lang="en-US" dirty="0"/>
              <a:t>Relay messages to connected peer(s) using Flooding</a:t>
            </a:r>
          </a:p>
          <a:p>
            <a:pPr lvl="1"/>
            <a:endParaRPr lang="en-US" dirty="0"/>
          </a:p>
        </p:txBody>
      </p:sp>
      <p:sp>
        <p:nvSpPr>
          <p:cNvPr id="3" name="Title 2"/>
          <p:cNvSpPr>
            <a:spLocks noGrp="1"/>
          </p:cNvSpPr>
          <p:nvPr>
            <p:ph type="title"/>
          </p:nvPr>
        </p:nvSpPr>
        <p:spPr/>
        <p:txBody>
          <a:bodyPr/>
          <a:lstStyle/>
          <a:p>
            <a:r>
              <a:rPr lang="en-US" dirty="0"/>
              <a:t>Stage Two</a:t>
            </a:r>
          </a:p>
        </p:txBody>
      </p:sp>
    </p:spTree>
    <p:extLst>
      <p:ext uri="{BB962C8B-B14F-4D97-AF65-F5344CB8AC3E}">
        <p14:creationId xmlns:p14="http://schemas.microsoft.com/office/powerpoint/2010/main" val="81194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or Individual work</a:t>
            </a:r>
          </a:p>
        </p:txBody>
      </p:sp>
      <p:sp>
        <p:nvSpPr>
          <p:cNvPr id="3" name="Content Placeholder 2"/>
          <p:cNvSpPr>
            <a:spLocks noGrp="1"/>
          </p:cNvSpPr>
          <p:nvPr>
            <p:ph idx="1"/>
          </p:nvPr>
        </p:nvSpPr>
        <p:spPr/>
        <p:txBody>
          <a:bodyPr>
            <a:normAutofit lnSpcReduction="10000"/>
          </a:bodyPr>
          <a:lstStyle/>
          <a:p>
            <a:r>
              <a:rPr lang="en-US" dirty="0"/>
              <a:t>You can form a team of two to work on the assignment </a:t>
            </a:r>
          </a:p>
          <a:p>
            <a:r>
              <a:rPr lang="en-US" dirty="0"/>
              <a:t>You can work on your own but you have to show that you are capable to work individually (e.g., good grades in the programming courses)</a:t>
            </a:r>
          </a:p>
          <a:p>
            <a:pPr lvl="1"/>
            <a:endParaRPr lang="en-US" dirty="0"/>
          </a:p>
          <a:p>
            <a:r>
              <a:rPr lang="en-US" dirty="0"/>
              <a:t>Here is the URL to the registration page on the course’s Moodle site:</a:t>
            </a:r>
          </a:p>
          <a:p>
            <a:pPr lvl="1"/>
            <a:r>
              <a:rPr lang="en-US" dirty="0">
                <a:hlinkClick r:id="rId2"/>
              </a:rPr>
              <a:t>http://moodle.hku.hk/mod/feedback/view.php?id=1375884</a:t>
            </a:r>
            <a:endParaRPr lang="en-US" dirty="0"/>
          </a:p>
          <a:p>
            <a:r>
              <a:rPr lang="en-US" dirty="0"/>
              <a:t>Register with us on or before </a:t>
            </a:r>
            <a:r>
              <a:rPr lang="en-US" u="sng" dirty="0"/>
              <a:t>March 6</a:t>
            </a:r>
            <a:r>
              <a:rPr lang="en-US" dirty="0"/>
              <a:t> and we shall release the groupings on March 7</a:t>
            </a:r>
          </a:p>
          <a:p>
            <a:pPr lvl="1"/>
            <a:endParaRPr lang="en-US" dirty="0"/>
          </a:p>
        </p:txBody>
      </p:sp>
    </p:spTree>
    <p:extLst>
      <p:ext uri="{BB962C8B-B14F-4D97-AF65-F5344CB8AC3E}">
        <p14:creationId xmlns:p14="http://schemas.microsoft.com/office/powerpoint/2010/main" val="313532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messages</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r="1566" b="6965"/>
          <a:stretch/>
        </p:blipFill>
        <p:spPr>
          <a:xfrm>
            <a:off x="2342156" y="1589902"/>
            <a:ext cx="8321040" cy="4915383"/>
          </a:xfrm>
          <a:prstGeom prst="rect">
            <a:avLst/>
          </a:prstGeom>
        </p:spPr>
      </p:pic>
      <p:sp>
        <p:nvSpPr>
          <p:cNvPr id="4" name="TextBox 3"/>
          <p:cNvSpPr txBox="1"/>
          <p:nvPr/>
        </p:nvSpPr>
        <p:spPr>
          <a:xfrm>
            <a:off x="722490" y="1907822"/>
            <a:ext cx="1478844" cy="2585323"/>
          </a:xfrm>
          <a:prstGeom prst="rect">
            <a:avLst/>
          </a:prstGeom>
          <a:noFill/>
          <a:ln>
            <a:solidFill>
              <a:schemeClr val="tx2">
                <a:lumMod val="20000"/>
                <a:lumOff val="80000"/>
              </a:schemeClr>
            </a:solidFill>
          </a:ln>
        </p:spPr>
        <p:txBody>
          <a:bodyPr wrap="square" rtlCol="0">
            <a:spAutoFit/>
          </a:bodyPr>
          <a:lstStyle/>
          <a:p>
            <a:r>
              <a:rPr lang="en-US" dirty="0"/>
              <a:t>You can have any kind of debug messages showing in the console terminal</a:t>
            </a:r>
          </a:p>
        </p:txBody>
      </p:sp>
      <p:sp>
        <p:nvSpPr>
          <p:cNvPr id="5" name="TextBox 4"/>
          <p:cNvSpPr txBox="1"/>
          <p:nvPr/>
        </p:nvSpPr>
        <p:spPr>
          <a:xfrm>
            <a:off x="10713156" y="4227689"/>
            <a:ext cx="1478844" cy="2308324"/>
          </a:xfrm>
          <a:prstGeom prst="rect">
            <a:avLst/>
          </a:prstGeom>
          <a:noFill/>
          <a:ln>
            <a:solidFill>
              <a:schemeClr val="tx2">
                <a:lumMod val="20000"/>
                <a:lumOff val="80000"/>
              </a:schemeClr>
            </a:solidFill>
          </a:ln>
        </p:spPr>
        <p:txBody>
          <a:bodyPr wrap="square" rtlCol="0">
            <a:spAutoFit/>
          </a:bodyPr>
          <a:lstStyle/>
          <a:p>
            <a:r>
              <a:rPr lang="en-US" dirty="0"/>
              <a:t>Show what action or event has just happened in the Command Window</a:t>
            </a:r>
          </a:p>
        </p:txBody>
      </p:sp>
    </p:spTree>
    <p:extLst>
      <p:ext uri="{BB962C8B-B14F-4D97-AF65-F5344CB8AC3E}">
        <p14:creationId xmlns:p14="http://schemas.microsoft.com/office/powerpoint/2010/main" val="30574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a:t>You should develop and test your P2PChat program in any platform installed with Python 3.6 or 3.7</a:t>
            </a:r>
          </a:p>
          <a:p>
            <a:pPr lvl="1"/>
            <a:r>
              <a:rPr lang="en-US" dirty="0"/>
              <a:t>Mac OS, Linux, Windows</a:t>
            </a:r>
          </a:p>
          <a:p>
            <a:pPr lvl="1"/>
            <a:endParaRPr lang="en-US" dirty="0"/>
          </a:p>
          <a:p>
            <a:r>
              <a:rPr lang="en-US" dirty="0"/>
              <a:t>Executable binaries of Room server program</a:t>
            </a:r>
          </a:p>
          <a:p>
            <a:pPr lvl="1"/>
            <a:r>
              <a:rPr lang="en-US" dirty="0"/>
              <a:t>room_server_64.zip – compiled under 64-bit Ubuntu 18.04</a:t>
            </a:r>
          </a:p>
          <a:p>
            <a:pPr lvl="1"/>
            <a:r>
              <a:rPr lang="en-US" dirty="0"/>
              <a:t>room_server_mac.zip – compiled under 64-bit Mac OS X 10.14</a:t>
            </a:r>
          </a:p>
          <a:p>
            <a:r>
              <a:rPr lang="en-US" dirty="0"/>
              <a:t>After downloaded the zip file to corresponding system, run any archive utility program to extract the binary file</a:t>
            </a:r>
          </a:p>
          <a:p>
            <a:pPr lvl="1"/>
            <a:r>
              <a:rPr lang="en-US" dirty="0"/>
              <a:t>You may have to use "</a:t>
            </a:r>
            <a:r>
              <a:rPr lang="en-US" dirty="0" err="1"/>
              <a:t>chmod</a:t>
            </a:r>
            <a:r>
              <a:rPr lang="en-US" dirty="0"/>
              <a:t>" command to set the execution bit</a:t>
            </a:r>
          </a:p>
          <a:p>
            <a:pPr lvl="1"/>
            <a:endParaRPr lang="en-US" dirty="0"/>
          </a:p>
        </p:txBody>
      </p:sp>
      <p:sp>
        <p:nvSpPr>
          <p:cNvPr id="3" name="Title 2"/>
          <p:cNvSpPr>
            <a:spLocks noGrp="1"/>
          </p:cNvSpPr>
          <p:nvPr>
            <p:ph type="title"/>
          </p:nvPr>
        </p:nvSpPr>
        <p:spPr/>
        <p:txBody>
          <a:bodyPr/>
          <a:lstStyle/>
          <a:p>
            <a:r>
              <a:rPr lang="en-US" dirty="0"/>
              <a:t>Computer Platform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0309" y="410706"/>
            <a:ext cx="9934575" cy="5579388"/>
          </a:xfrm>
          <a:prstGeom prst="rect">
            <a:avLst/>
          </a:prstGeom>
        </p:spPr>
      </p:pic>
    </p:spTree>
    <p:extLst>
      <p:ext uri="{BB962C8B-B14F-4D97-AF65-F5344CB8AC3E}">
        <p14:creationId xmlns:p14="http://schemas.microsoft.com/office/powerpoint/2010/main" val="265195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08333E-7 3.33333E-6 L 0.95013 0.03055 " pathEditMode="relative" rAng="0" ptsTypes="AA">
                                      <p:cBhvr>
                                        <p:cTn id="6" dur="2000" fill="hold"/>
                                        <p:tgtEl>
                                          <p:spTgt spid="2"/>
                                        </p:tgtEl>
                                        <p:attrNameLst>
                                          <p:attrName>ppt_x</p:attrName>
                                          <p:attrName>ppt_y</p:attrName>
                                        </p:attrNameLst>
                                      </p:cBhvr>
                                      <p:rCtr x="47500" y="15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The tutors will first test your final submission after the project deadline</a:t>
            </a:r>
          </a:p>
          <a:p>
            <a:r>
              <a:rPr lang="en-US" dirty="0"/>
              <a:t>If your program fully complies with the project specification, your team will get all marks for all two stages</a:t>
            </a:r>
          </a:p>
          <a:p>
            <a:r>
              <a:rPr lang="en-US" dirty="0">
                <a:solidFill>
                  <a:srgbClr val="0000FF"/>
                </a:solidFill>
              </a:rPr>
              <a:t>Otherwise</a:t>
            </a:r>
            <a:r>
              <a:rPr lang="en-US" dirty="0"/>
              <a:t>, the tutors will test your Stage one submission (if any) to give marks</a:t>
            </a:r>
          </a:p>
          <a:p>
            <a:pPr lvl="2"/>
            <a:endParaRPr lang="en-US" dirty="0"/>
          </a:p>
          <a:p>
            <a:r>
              <a:rPr lang="en-US" dirty="0"/>
              <a:t>After submission of Stage one program, if you want to know whether your program works correctly, your team is welcome to make an appointment with the tutors and demonstrate your program to the tutors</a:t>
            </a:r>
          </a:p>
        </p:txBody>
      </p:sp>
      <p:sp>
        <p:nvSpPr>
          <p:cNvPr id="3" name="Title 2"/>
          <p:cNvSpPr>
            <a:spLocks noGrp="1"/>
          </p:cNvSpPr>
          <p:nvPr>
            <p:ph type="title"/>
          </p:nvPr>
        </p:nvSpPr>
        <p:spPr/>
        <p:txBody>
          <a:bodyPr/>
          <a:lstStyle/>
          <a:p>
            <a:r>
              <a:rPr lang="en-US"/>
              <a:t>Grading Policy</a:t>
            </a:r>
          </a:p>
        </p:txBody>
      </p:sp>
    </p:spTree>
    <p:extLst>
      <p:ext uri="{BB962C8B-B14F-4D97-AF65-F5344CB8AC3E}">
        <p14:creationId xmlns:p14="http://schemas.microsoft.com/office/powerpoint/2010/main" val="53537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07960405"/>
              </p:ext>
            </p:extLst>
          </p:nvPr>
        </p:nvGraphicFramePr>
        <p:xfrm>
          <a:off x="1366887" y="1545996"/>
          <a:ext cx="9832156" cy="5227388"/>
        </p:xfrm>
        <a:graphic>
          <a:graphicData uri="http://schemas.openxmlformats.org/drawingml/2006/table">
            <a:tbl>
              <a:tblPr firstCol="1" bandRow="1">
                <a:tableStyleId>{21E4AEA4-8DFA-4A89-87EB-49C32662AFE0}</a:tableStyleId>
              </a:tblPr>
              <a:tblGrid>
                <a:gridCol w="2309567">
                  <a:extLst>
                    <a:ext uri="{9D8B030D-6E8A-4147-A177-3AD203B41FA5}">
                      <a16:colId xmlns:a16="http://schemas.microsoft.com/office/drawing/2014/main" val="1261377193"/>
                    </a:ext>
                  </a:extLst>
                </a:gridCol>
                <a:gridCol w="7522589">
                  <a:extLst>
                    <a:ext uri="{9D8B030D-6E8A-4147-A177-3AD203B41FA5}">
                      <a16:colId xmlns:a16="http://schemas.microsoft.com/office/drawing/2014/main" val="260646681"/>
                    </a:ext>
                  </a:extLst>
                </a:gridCol>
              </a:tblGrid>
              <a:tr h="1346687">
                <a:tc>
                  <a:txBody>
                    <a:bodyPr/>
                    <a:lstStyle/>
                    <a:p>
                      <a:pPr marL="0" marR="0" algn="l">
                        <a:spcBef>
                          <a:spcPts val="0"/>
                        </a:spcBef>
                        <a:spcAft>
                          <a:spcPts val="0"/>
                        </a:spcAft>
                      </a:pPr>
                      <a:r>
                        <a:rPr lang="en-US" sz="2000" dirty="0">
                          <a:effectLst/>
                        </a:rPr>
                        <a:t>Documentation (1 point)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2000" dirty="0">
                          <a:effectLst/>
                        </a:rPr>
                        <a:t>Include required program and student’s info at the beginning of the program</a:t>
                      </a:r>
                    </a:p>
                    <a:p>
                      <a:pPr marL="342900" marR="0" lvl="0" indent="-342900" algn="just">
                        <a:spcBef>
                          <a:spcPts val="0"/>
                        </a:spcBef>
                        <a:spcAft>
                          <a:spcPts val="0"/>
                        </a:spcAft>
                        <a:buFont typeface="Symbol" panose="05050102010706020507" pitchFamily="18" charset="2"/>
                        <a:buChar char=""/>
                      </a:pPr>
                      <a:r>
                        <a:rPr lang="en-US" sz="2000" dirty="0">
                          <a:effectLst/>
                        </a:rPr>
                        <a:t>Use good code convention and include necessary comments to clearly indicate the logic of the program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2330369"/>
                  </a:ext>
                </a:extLst>
              </a:tr>
              <a:tr h="1010014">
                <a:tc>
                  <a:txBody>
                    <a:bodyPr/>
                    <a:lstStyle/>
                    <a:p>
                      <a:pPr marL="0" marR="0" algn="l">
                        <a:spcBef>
                          <a:spcPts val="0"/>
                        </a:spcBef>
                        <a:spcAft>
                          <a:spcPts val="0"/>
                        </a:spcAft>
                      </a:pPr>
                      <a:r>
                        <a:rPr lang="en-US" sz="2000" dirty="0">
                          <a:effectLst/>
                        </a:rPr>
                        <a:t>Stage 1 (8 points)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2000" dirty="0">
                          <a:effectLst/>
                        </a:rPr>
                        <a:t>Correctness of the [ User ] button (1.5 points)</a:t>
                      </a:r>
                    </a:p>
                    <a:p>
                      <a:pPr marL="342900" marR="0" lvl="0" indent="-342900" algn="just">
                        <a:spcBef>
                          <a:spcPts val="0"/>
                        </a:spcBef>
                        <a:spcAft>
                          <a:spcPts val="0"/>
                        </a:spcAft>
                        <a:buFont typeface="Symbol" panose="05050102010706020507" pitchFamily="18" charset="2"/>
                        <a:buChar char=""/>
                      </a:pPr>
                      <a:r>
                        <a:rPr lang="en-US" sz="2000" dirty="0">
                          <a:effectLst/>
                        </a:rPr>
                        <a:t>Correctness of the [ List ] button (1.5 points)</a:t>
                      </a:r>
                    </a:p>
                    <a:p>
                      <a:pPr marL="342900" marR="0" lvl="0" indent="-342900" algn="just">
                        <a:spcBef>
                          <a:spcPts val="0"/>
                        </a:spcBef>
                        <a:spcAft>
                          <a:spcPts val="0"/>
                        </a:spcAft>
                        <a:buFont typeface="Symbol" panose="05050102010706020507" pitchFamily="18" charset="2"/>
                        <a:buChar char=""/>
                      </a:pPr>
                      <a:r>
                        <a:rPr lang="en-US" sz="2000" dirty="0">
                          <a:effectLst/>
                        </a:rPr>
                        <a:t>Correctness of the P2PChat-Roomserver interactions (3 points) </a:t>
                      </a:r>
                      <a:endParaRPr lang="en-US" sz="2000" dirty="0">
                        <a:effectLst/>
                        <a:latin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a:effectLst/>
                          <a:latin typeface="+mn-lt"/>
                          <a:cs typeface="Times New Roman" panose="02020603050405020304" pitchFamily="18" charset="0"/>
                        </a:rPr>
                        <a:t>Correctness of the [ Poke ] button (2 points)</a:t>
                      </a:r>
                      <a:endParaRPr lang="en-US" sz="2000" dirty="0">
                        <a:effectLst/>
                        <a:latin typeface="+mn-lt"/>
                      </a:endParaRPr>
                    </a:p>
                  </a:txBody>
                  <a:tcPr marL="68580" marR="68580" marT="0" marB="0"/>
                </a:tc>
                <a:extLst>
                  <a:ext uri="{0D108BD9-81ED-4DB2-BD59-A6C34878D82A}">
                    <a16:rowId xmlns:a16="http://schemas.microsoft.com/office/drawing/2014/main" val="3840555395"/>
                  </a:ext>
                </a:extLst>
              </a:tr>
              <a:tr h="2356701">
                <a:tc>
                  <a:txBody>
                    <a:bodyPr/>
                    <a:lstStyle/>
                    <a:p>
                      <a:pPr marL="0" marR="0" algn="l">
                        <a:spcBef>
                          <a:spcPts val="0"/>
                        </a:spcBef>
                        <a:spcAft>
                          <a:spcPts val="0"/>
                        </a:spcAft>
                      </a:pPr>
                      <a:r>
                        <a:rPr lang="en-US" sz="2000" dirty="0">
                          <a:effectLst/>
                        </a:rPr>
                        <a:t>Stage 2 (9 points)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2000" dirty="0">
                          <a:effectLst/>
                        </a:rPr>
                        <a:t>Correctness of the [ Quit ] button (1 point)</a:t>
                      </a:r>
                    </a:p>
                    <a:p>
                      <a:pPr marL="342900" marR="0" lvl="0" indent="-342900" algn="just">
                        <a:spcBef>
                          <a:spcPts val="0"/>
                        </a:spcBef>
                        <a:spcAft>
                          <a:spcPts val="0"/>
                        </a:spcAft>
                        <a:buFont typeface="Symbol" panose="05050102010706020507" pitchFamily="18" charset="2"/>
                        <a:buChar char=""/>
                      </a:pPr>
                      <a:r>
                        <a:rPr lang="en-US" sz="2000" dirty="0">
                          <a:effectLst/>
                        </a:rPr>
                        <a:t>Correctness of the [ Send ] button (2 points)</a:t>
                      </a:r>
                    </a:p>
                    <a:p>
                      <a:pPr marL="342900" marR="0" lvl="0" indent="-342900" algn="just">
                        <a:spcBef>
                          <a:spcPts val="0"/>
                        </a:spcBef>
                        <a:spcAft>
                          <a:spcPts val="0"/>
                        </a:spcAft>
                        <a:buFont typeface="Symbol" panose="05050102010706020507" pitchFamily="18" charset="2"/>
                        <a:buChar char=""/>
                      </a:pPr>
                      <a:r>
                        <a:rPr lang="en-US" sz="2000" dirty="0">
                          <a:effectLst/>
                        </a:rPr>
                        <a:t>Correct interactions between multiple P2PChat peers under normal situation (3 points)</a:t>
                      </a:r>
                    </a:p>
                    <a:p>
                      <a:pPr marL="342900" marR="0" lvl="0" indent="-342900" algn="just">
                        <a:spcBef>
                          <a:spcPts val="0"/>
                        </a:spcBef>
                        <a:spcAft>
                          <a:spcPts val="0"/>
                        </a:spcAft>
                        <a:buFont typeface="Symbol" panose="05050102010706020507" pitchFamily="18" charset="2"/>
                        <a:buChar char=""/>
                      </a:pPr>
                      <a:r>
                        <a:rPr lang="en-US" sz="2000" dirty="0">
                          <a:effectLst/>
                        </a:rPr>
                        <a:t>Correct responses and interactions between multiple P2PChat peers with peers leaving and rejoining the chatroom network (3 points)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4092148"/>
                  </a:ext>
                </a:extLst>
              </a:tr>
            </a:tbl>
          </a:graphicData>
        </a:graphic>
      </p:graphicFrame>
      <p:sp>
        <p:nvSpPr>
          <p:cNvPr id="3" name="Title 2"/>
          <p:cNvSpPr>
            <a:spLocks noGrp="1"/>
          </p:cNvSpPr>
          <p:nvPr>
            <p:ph type="title"/>
          </p:nvPr>
        </p:nvSpPr>
        <p:spPr/>
        <p:txBody>
          <a:bodyPr/>
          <a:lstStyle/>
          <a:p>
            <a:r>
              <a:rPr lang="en-US" dirty="0"/>
              <a:t>Grading Rubric</a:t>
            </a:r>
          </a:p>
        </p:txBody>
      </p:sp>
    </p:spTree>
    <p:extLst>
      <p:ext uri="{BB962C8B-B14F-4D97-AF65-F5344CB8AC3E}">
        <p14:creationId xmlns:p14="http://schemas.microsoft.com/office/powerpoint/2010/main" val="9380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Overview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168" y="1437703"/>
            <a:ext cx="7217664" cy="5420297"/>
          </a:xfrm>
          <a:prstGeom prst="rect">
            <a:avLst/>
          </a:prstGeom>
        </p:spPr>
      </p:pic>
      <p:sp>
        <p:nvSpPr>
          <p:cNvPr id="5" name="TextBox 4"/>
          <p:cNvSpPr txBox="1"/>
          <p:nvPr/>
        </p:nvSpPr>
        <p:spPr>
          <a:xfrm>
            <a:off x="838199" y="5736657"/>
            <a:ext cx="4975459" cy="923330"/>
          </a:xfrm>
          <a:prstGeom prst="rect">
            <a:avLst/>
          </a:prstGeom>
          <a:noFill/>
          <a:ln>
            <a:solidFill>
              <a:schemeClr val="tx2">
                <a:lumMod val="20000"/>
                <a:lumOff val="80000"/>
              </a:schemeClr>
            </a:solidFill>
          </a:ln>
        </p:spPr>
        <p:txBody>
          <a:bodyPr wrap="square" rtlCol="0">
            <a:spAutoFit/>
          </a:bodyPr>
          <a:lstStyle/>
          <a:p>
            <a:r>
              <a:rPr lang="en-US" dirty="0"/>
              <a:t>Room server only acts as a registry to keep track of the list of active chatroom groups and their membership lists.</a:t>
            </a:r>
          </a:p>
        </p:txBody>
      </p:sp>
      <p:sp>
        <p:nvSpPr>
          <p:cNvPr id="6" name="TextBox 5"/>
          <p:cNvSpPr txBox="1"/>
          <p:nvPr/>
        </p:nvSpPr>
        <p:spPr>
          <a:xfrm>
            <a:off x="7979342" y="1549667"/>
            <a:ext cx="4023360" cy="923330"/>
          </a:xfrm>
          <a:prstGeom prst="rect">
            <a:avLst/>
          </a:prstGeom>
          <a:noFill/>
          <a:ln>
            <a:solidFill>
              <a:schemeClr val="tx2">
                <a:lumMod val="20000"/>
                <a:lumOff val="80000"/>
              </a:schemeClr>
            </a:solidFill>
          </a:ln>
        </p:spPr>
        <p:txBody>
          <a:bodyPr wrap="square" rtlCol="0">
            <a:spAutoFit/>
          </a:bodyPr>
          <a:lstStyle/>
          <a:p>
            <a:r>
              <a:rPr lang="en-US" dirty="0"/>
              <a:t>The peers form their own network and distribute their chat messages amongst the group.</a:t>
            </a:r>
          </a:p>
        </p:txBody>
      </p:sp>
    </p:spTree>
    <p:extLst>
      <p:ext uri="{BB962C8B-B14F-4D97-AF65-F5344CB8AC3E}">
        <p14:creationId xmlns:p14="http://schemas.microsoft.com/office/powerpoint/2010/main" val="32618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Centralized Chat Server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722" y="1437703"/>
            <a:ext cx="7217664" cy="5420297"/>
          </a:xfrm>
          <a:prstGeom prst="rect">
            <a:avLst/>
          </a:prstGeom>
        </p:spPr>
      </p:pic>
      <p:sp>
        <p:nvSpPr>
          <p:cNvPr id="4" name="TextBox 3"/>
          <p:cNvSpPr txBox="1"/>
          <p:nvPr/>
        </p:nvSpPr>
        <p:spPr>
          <a:xfrm>
            <a:off x="914401" y="1578543"/>
            <a:ext cx="4417996" cy="1477328"/>
          </a:xfrm>
          <a:prstGeom prst="rect">
            <a:avLst/>
          </a:prstGeom>
          <a:noFill/>
          <a:ln>
            <a:solidFill>
              <a:schemeClr val="tx2">
                <a:lumMod val="20000"/>
                <a:lumOff val="80000"/>
              </a:schemeClr>
            </a:solidFill>
          </a:ln>
        </p:spPr>
        <p:txBody>
          <a:bodyPr wrap="square" rtlCol="0">
            <a:spAutoFit/>
          </a:bodyPr>
          <a:lstStyle/>
          <a:p>
            <a:r>
              <a:rPr lang="en-US" dirty="0"/>
              <a:t>The room server does all the things: managing chatroom groups and their membership lists, receiving all chat messages and broadcasting the messages to all members in the group </a:t>
            </a:r>
          </a:p>
        </p:txBody>
      </p:sp>
    </p:spTree>
    <p:extLst>
      <p:ext uri="{BB962C8B-B14F-4D97-AF65-F5344CB8AC3E}">
        <p14:creationId xmlns:p14="http://schemas.microsoft.com/office/powerpoint/2010/main" val="355495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a:t>Develop an instant chat program which </a:t>
            </a:r>
          </a:p>
          <a:p>
            <a:pPr lvl="1"/>
            <a:r>
              <a:rPr lang="en-US" dirty="0"/>
              <a:t>uses a P2P unstructured overlay network for message exchanges between peers</a:t>
            </a:r>
          </a:p>
          <a:p>
            <a:pPr lvl="1"/>
            <a:r>
              <a:rPr lang="en-US" dirty="0"/>
              <a:t>interacts with a Room server to find/create a chatroom group and discovers membership information</a:t>
            </a:r>
          </a:p>
          <a:p>
            <a:pPr lvl="1"/>
            <a:endParaRPr lang="en-US" dirty="0"/>
          </a:p>
          <a:p>
            <a:r>
              <a:rPr lang="en-US" dirty="0"/>
              <a:t>Given</a:t>
            </a:r>
          </a:p>
          <a:p>
            <a:pPr lvl="1"/>
            <a:r>
              <a:rPr lang="en-US" dirty="0"/>
              <a:t>The executable binary of the Room server program – </a:t>
            </a:r>
            <a:r>
              <a:rPr lang="en-US" dirty="0" err="1"/>
              <a:t>room_server</a:t>
            </a:r>
            <a:endParaRPr lang="en-US" dirty="0"/>
          </a:p>
          <a:p>
            <a:pPr lvl="1"/>
            <a:r>
              <a:rPr lang="en-US" dirty="0"/>
              <a:t>Protocol used by the P2PChat peers and the Room server</a:t>
            </a:r>
          </a:p>
          <a:p>
            <a:pPr lvl="1"/>
            <a:r>
              <a:rPr lang="en-US" dirty="0"/>
              <a:t>The UI framework of the P2PChat program – P2PChat-UI.py</a:t>
            </a:r>
          </a:p>
          <a:p>
            <a:endParaRPr lang="en-US" dirty="0"/>
          </a:p>
        </p:txBody>
      </p:sp>
      <p:sp>
        <p:nvSpPr>
          <p:cNvPr id="3" name="Title 2"/>
          <p:cNvSpPr>
            <a:spLocks noGrp="1"/>
          </p:cNvSpPr>
          <p:nvPr>
            <p:ph type="title"/>
          </p:nvPr>
        </p:nvSpPr>
        <p:spPr/>
        <p:txBody>
          <a:bodyPr/>
          <a:lstStyle/>
          <a:p>
            <a:r>
              <a:rPr lang="en-US" dirty="0"/>
              <a:t>Task</a:t>
            </a:r>
          </a:p>
        </p:txBody>
      </p:sp>
    </p:spTree>
    <p:extLst>
      <p:ext uri="{BB962C8B-B14F-4D97-AF65-F5344CB8AC3E}">
        <p14:creationId xmlns:p14="http://schemas.microsoft.com/office/powerpoint/2010/main" val="104227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Structure of the Project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628644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094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run the program,</a:t>
            </a:r>
          </a:p>
          <a:p>
            <a:pPr marL="0" indent="0">
              <a:buNone/>
            </a:pPr>
            <a:r>
              <a:rPr lang="en-US" sz="2200" i="1" dirty="0"/>
              <a:t>python3 P2PChat.py </a:t>
            </a:r>
            <a:r>
              <a:rPr lang="en-US" sz="2200" i="1" dirty="0">
                <a:solidFill>
                  <a:srgbClr val="0000FF"/>
                </a:solidFill>
              </a:rPr>
              <a:t>&lt;</a:t>
            </a:r>
            <a:r>
              <a:rPr lang="en-US" sz="2200" i="1" dirty="0" err="1">
                <a:solidFill>
                  <a:srgbClr val="0000FF"/>
                </a:solidFill>
              </a:rPr>
              <a:t>roomserver_address</a:t>
            </a:r>
            <a:r>
              <a:rPr lang="en-US" sz="2200" i="1" dirty="0">
                <a:solidFill>
                  <a:srgbClr val="0000FF"/>
                </a:solidFill>
              </a:rPr>
              <a:t>&gt; </a:t>
            </a:r>
            <a:r>
              <a:rPr lang="en-US" sz="2200" i="1" dirty="0">
                <a:solidFill>
                  <a:srgbClr val="FF33CC"/>
                </a:solidFill>
              </a:rPr>
              <a:t>&lt;</a:t>
            </a:r>
            <a:r>
              <a:rPr lang="en-US" sz="2200" i="1" dirty="0" err="1">
                <a:solidFill>
                  <a:srgbClr val="FF33CC"/>
                </a:solidFill>
              </a:rPr>
              <a:t>roomserver_port</a:t>
            </a:r>
            <a:r>
              <a:rPr lang="en-US" sz="2200" i="1" dirty="0">
                <a:solidFill>
                  <a:srgbClr val="FF33CC"/>
                </a:solidFill>
              </a:rPr>
              <a:t>&gt; </a:t>
            </a:r>
            <a:r>
              <a:rPr lang="en-US" sz="2200" i="1" dirty="0">
                <a:solidFill>
                  <a:srgbClr val="FF6600"/>
                </a:solidFill>
              </a:rPr>
              <a:t>&lt;</a:t>
            </a:r>
            <a:r>
              <a:rPr lang="en-US" sz="2200" i="1" dirty="0" err="1">
                <a:solidFill>
                  <a:srgbClr val="FF6600"/>
                </a:solidFill>
              </a:rPr>
              <a:t>myport</a:t>
            </a:r>
            <a:r>
              <a:rPr lang="en-US" sz="2200" i="1" dirty="0">
                <a:solidFill>
                  <a:srgbClr val="FF6600"/>
                </a:solidFill>
              </a:rPr>
              <a:t>&gt;</a:t>
            </a:r>
          </a:p>
          <a:p>
            <a:endParaRPr lang="en-US" dirty="0"/>
          </a:p>
          <a:p>
            <a:r>
              <a:rPr lang="en-US" i="1" dirty="0" err="1">
                <a:solidFill>
                  <a:srgbClr val="0000FF"/>
                </a:solidFill>
              </a:rPr>
              <a:t>roomserver_address</a:t>
            </a:r>
            <a:r>
              <a:rPr lang="en-US" dirty="0"/>
              <a:t> – IP address or hostname of the Room server</a:t>
            </a:r>
          </a:p>
          <a:p>
            <a:r>
              <a:rPr lang="en-US" i="1" dirty="0" err="1">
                <a:solidFill>
                  <a:srgbClr val="FF33CC"/>
                </a:solidFill>
              </a:rPr>
              <a:t>roomserver_port</a:t>
            </a:r>
            <a:r>
              <a:rPr lang="en-US" dirty="0"/>
              <a:t> – the </a:t>
            </a:r>
            <a:r>
              <a:rPr lang="en-US" dirty="0">
                <a:solidFill>
                  <a:srgbClr val="FF0000"/>
                </a:solidFill>
              </a:rPr>
              <a:t>listening</a:t>
            </a:r>
            <a:r>
              <a:rPr lang="en-US" dirty="0"/>
              <a:t> port number of the Room server</a:t>
            </a:r>
          </a:p>
          <a:p>
            <a:r>
              <a:rPr lang="en-US" i="1" dirty="0" err="1">
                <a:solidFill>
                  <a:srgbClr val="FF6600"/>
                </a:solidFill>
              </a:rPr>
              <a:t>myport</a:t>
            </a:r>
            <a:r>
              <a:rPr lang="en-US" dirty="0"/>
              <a:t> – the </a:t>
            </a:r>
            <a:r>
              <a:rPr lang="en-US" dirty="0">
                <a:solidFill>
                  <a:srgbClr val="FF0000"/>
                </a:solidFill>
              </a:rPr>
              <a:t>listening</a:t>
            </a:r>
            <a:r>
              <a:rPr lang="en-US" dirty="0"/>
              <a:t> port number used by this P2PChat peer for both TCP and UDP communications</a:t>
            </a:r>
          </a:p>
        </p:txBody>
      </p:sp>
      <p:sp>
        <p:nvSpPr>
          <p:cNvPr id="3" name="Title 2"/>
          <p:cNvSpPr>
            <a:spLocks noGrp="1"/>
          </p:cNvSpPr>
          <p:nvPr>
            <p:ph type="title"/>
          </p:nvPr>
        </p:nvSpPr>
        <p:spPr/>
        <p:txBody>
          <a:bodyPr/>
          <a:lstStyle/>
          <a:p>
            <a:r>
              <a:rPr lang="en-US"/>
              <a:t>P2PChat program</a:t>
            </a:r>
            <a:endParaRPr lang="en-US" dirty="0"/>
          </a:p>
        </p:txBody>
      </p:sp>
    </p:spTree>
    <p:extLst>
      <p:ext uri="{BB962C8B-B14F-4D97-AF65-F5344CB8AC3E}">
        <p14:creationId xmlns:p14="http://schemas.microsoft.com/office/powerpoint/2010/main" val="341930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F04844-9226-4034-8356-5F8F120BEF8D}"/>
              </a:ext>
            </a:extLst>
          </p:cNvPr>
          <p:cNvPicPr>
            <a:picLocks noChangeAspect="1"/>
          </p:cNvPicPr>
          <p:nvPr/>
        </p:nvPicPr>
        <p:blipFill rotWithShape="1">
          <a:blip r:embed="rId2"/>
          <a:srcRect b="2365"/>
          <a:stretch/>
        </p:blipFill>
        <p:spPr>
          <a:xfrm>
            <a:off x="6774751" y="1397283"/>
            <a:ext cx="4846320" cy="5359093"/>
          </a:xfrm>
          <a:prstGeom prst="rect">
            <a:avLst/>
          </a:prstGeom>
        </p:spPr>
      </p:pic>
      <p:sp>
        <p:nvSpPr>
          <p:cNvPr id="3" name="Title 2"/>
          <p:cNvSpPr>
            <a:spLocks noGrp="1"/>
          </p:cNvSpPr>
          <p:nvPr>
            <p:ph type="title"/>
          </p:nvPr>
        </p:nvSpPr>
        <p:spPr/>
        <p:txBody>
          <a:bodyPr/>
          <a:lstStyle/>
          <a:p>
            <a:r>
              <a:rPr lang="en-US" dirty="0"/>
              <a:t>UI of P2PChat program</a:t>
            </a:r>
          </a:p>
        </p:txBody>
      </p:sp>
      <p:pic>
        <p:nvPicPr>
          <p:cNvPr id="12" name="Content Placeholder 11">
            <a:extLst>
              <a:ext uri="{FF2B5EF4-FFF2-40B4-BE49-F238E27FC236}">
                <a16:creationId xmlns:a16="http://schemas.microsoft.com/office/drawing/2014/main" id="{DB2403F8-D310-C247-BC5F-5B5A57B1CA44}"/>
              </a:ext>
            </a:extLst>
          </p:cNvPr>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685800" y="1397283"/>
            <a:ext cx="5708650" cy="5653088"/>
          </a:xfrm>
        </p:spPr>
      </p:pic>
      <p:sp>
        <p:nvSpPr>
          <p:cNvPr id="8" name="TextBox 7"/>
          <p:cNvSpPr txBox="1"/>
          <p:nvPr/>
        </p:nvSpPr>
        <p:spPr>
          <a:xfrm>
            <a:off x="1447161" y="2355460"/>
            <a:ext cx="3503596" cy="646331"/>
          </a:xfrm>
          <a:prstGeom prst="rect">
            <a:avLst/>
          </a:prstGeom>
          <a:noFill/>
          <a:ln>
            <a:solidFill>
              <a:schemeClr val="tx2">
                <a:lumMod val="20000"/>
                <a:lumOff val="80000"/>
              </a:schemeClr>
            </a:solidFill>
          </a:ln>
        </p:spPr>
        <p:txBody>
          <a:bodyPr wrap="square" rtlCol="0">
            <a:spAutoFit/>
          </a:bodyPr>
          <a:lstStyle/>
          <a:p>
            <a:r>
              <a:rPr lang="en-US" dirty="0">
                <a:solidFill>
                  <a:srgbClr val="FF0000"/>
                </a:solidFill>
              </a:rPr>
              <a:t>this is the place where all chat messages are displayed</a:t>
            </a:r>
          </a:p>
        </p:txBody>
      </p:sp>
      <p:sp>
        <p:nvSpPr>
          <p:cNvPr id="9" name="TextBox 8"/>
          <p:cNvSpPr txBox="1"/>
          <p:nvPr/>
        </p:nvSpPr>
        <p:spPr>
          <a:xfrm>
            <a:off x="1447161" y="4541762"/>
            <a:ext cx="4065275" cy="923330"/>
          </a:xfrm>
          <a:prstGeom prst="rect">
            <a:avLst/>
          </a:prstGeom>
          <a:noFill/>
          <a:ln>
            <a:solidFill>
              <a:schemeClr val="tx2">
                <a:lumMod val="20000"/>
                <a:lumOff val="80000"/>
              </a:schemeClr>
            </a:solidFill>
          </a:ln>
        </p:spPr>
        <p:txBody>
          <a:bodyPr wrap="square" rtlCol="0">
            <a:spAutoFit/>
          </a:bodyPr>
          <a:lstStyle/>
          <a:p>
            <a:r>
              <a:rPr lang="en-US" dirty="0"/>
              <a:t>This is the place for displaying system messages that show what actions/events have happened</a:t>
            </a:r>
          </a:p>
        </p:txBody>
      </p:sp>
      <p:sp>
        <p:nvSpPr>
          <p:cNvPr id="10" name="Rectangle 9"/>
          <p:cNvSpPr/>
          <p:nvPr/>
        </p:nvSpPr>
        <p:spPr>
          <a:xfrm>
            <a:off x="6977005" y="1560656"/>
            <a:ext cx="4644065" cy="1162190"/>
          </a:xfrm>
          <a:prstGeom prst="rect">
            <a:avLst/>
          </a:prstGeom>
          <a:noFill/>
          <a:ln w="158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ectangle 10"/>
          <p:cNvSpPr/>
          <p:nvPr/>
        </p:nvSpPr>
        <p:spPr>
          <a:xfrm>
            <a:off x="6977006" y="5552922"/>
            <a:ext cx="4310810" cy="1117968"/>
          </a:xfrm>
          <a:prstGeom prst="rect">
            <a:avLst/>
          </a:prstGeom>
          <a:noFill/>
          <a:ln w="15875">
            <a:solidFill>
              <a:srgbClr val="FFFF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6366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resentation level desig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none" rtlCol="0">
        <a:spAutoFit/>
      </a:bodyPr>
      <a:lstStyle>
        <a:defPPr>
          <a:defRPr dirty="0" err="1" smtClean="0">
            <a:ln>
              <a:solidFill>
                <a:schemeClr val="accent1">
                  <a:lumMod val="20000"/>
                  <a:lumOff val="80000"/>
                </a:schemeClr>
              </a:solidFill>
            </a:ln>
          </a:defRPr>
        </a:defPPr>
      </a:lstStyle>
    </a:txDef>
  </a:objectDefaults>
  <a:extraClrSchemeLst/>
  <a:extLst>
    <a:ext uri="{05A4C25C-085E-4340-85A3-A5531E510DB2}">
      <thm15:themeFamily xmlns:thm15="http://schemas.microsoft.com/office/thememl/2012/main" name="Presentation level design" id="{00E2FDB5-77A3-416C-8232-A2B8AB0B9A01}" vid="{6E3E8A63-E899-4F92-AFE5-C80B3CCFC0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63AA760-FEA7-44E2-BB85-0893DB8CD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design slides (Level design)</Template>
  <TotalTime>0</TotalTime>
  <Words>1876</Words>
  <Application>Microsoft Office PowerPoint</Application>
  <PresentationFormat>Widescreen</PresentationFormat>
  <Paragraphs>321</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Century Gothic</vt:lpstr>
      <vt:lpstr>Symbol</vt:lpstr>
      <vt:lpstr>Times New Roman</vt:lpstr>
      <vt:lpstr>Wingdings</vt:lpstr>
      <vt:lpstr>Presentation level design</vt:lpstr>
      <vt:lpstr>Programming Project P2PChat</vt:lpstr>
      <vt:lpstr>Objectives</vt:lpstr>
      <vt:lpstr>Teamwork or Individual work</vt:lpstr>
      <vt:lpstr>System Overview</vt:lpstr>
      <vt:lpstr>Traditional Centralized Chat Server</vt:lpstr>
      <vt:lpstr>Task</vt:lpstr>
      <vt:lpstr>Structure of the Project</vt:lpstr>
      <vt:lpstr>P2PChat program</vt:lpstr>
      <vt:lpstr>UI of P2PChat program</vt:lpstr>
      <vt:lpstr>Display info / msg to UI</vt:lpstr>
      <vt:lpstr>Interact with end-user</vt:lpstr>
      <vt:lpstr>State Diagram of P2PChat</vt:lpstr>
      <vt:lpstr>Communication Protocol</vt:lpstr>
      <vt:lpstr>Communication Protocol</vt:lpstr>
      <vt:lpstr>Communication Protocol</vt:lpstr>
      <vt:lpstr>Communication Protocol – Keepalive</vt:lpstr>
      <vt:lpstr>Communication Protocol</vt:lpstr>
      <vt:lpstr>Communication Protocol</vt:lpstr>
      <vt:lpstr>Communication Protocol - Poke</vt:lpstr>
      <vt:lpstr>Communication Protocol - Poke</vt:lpstr>
      <vt:lpstr>Formation of Overlay Network</vt:lpstr>
      <vt:lpstr>Formation of Overlay network</vt:lpstr>
      <vt:lpstr>Upkeep of Overlay network</vt:lpstr>
      <vt:lpstr>Upkeep of Overlay network</vt:lpstr>
      <vt:lpstr>Upkeep of Overlay network</vt:lpstr>
      <vt:lpstr>Distribute messages across Overlay network</vt:lpstr>
      <vt:lpstr>Distribute messages across Overlay network</vt:lpstr>
      <vt:lpstr>Stage One</vt:lpstr>
      <vt:lpstr>Stage Two</vt:lpstr>
      <vt:lpstr>Output messages</vt:lpstr>
      <vt:lpstr>Computer Platform</vt:lpstr>
      <vt:lpstr>Grading Policy</vt:lpstr>
      <vt:lpstr>Grading Rubric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Project P2PChat</dc:title>
  <dc:creator/>
  <cp:keywords/>
  <cp:lastModifiedBy/>
  <cp:revision>3</cp:revision>
  <dcterms:created xsi:type="dcterms:W3CDTF">2016-02-16T07:30:36Z</dcterms:created>
  <dcterms:modified xsi:type="dcterms:W3CDTF">2019-02-27T14:22:43Z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TC034605409991</vt:lpwstr>
  </property>
</Properties>
</file>