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295" r:id="rId4"/>
    <p:sldId id="294" r:id="rId5"/>
    <p:sldId id="299" r:id="rId6"/>
    <p:sldId id="296" r:id="rId7"/>
    <p:sldId id="301" r:id="rId8"/>
    <p:sldId id="297" r:id="rId9"/>
    <p:sldId id="298" r:id="rId10"/>
    <p:sldId id="302" r:id="rId11"/>
    <p:sldId id="303" r:id="rId12"/>
    <p:sldId id="304" r:id="rId13"/>
    <p:sldId id="308" r:id="rId14"/>
    <p:sldId id="309" r:id="rId15"/>
    <p:sldId id="310" r:id="rId16"/>
    <p:sldId id="306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96A70-200C-41E6-A34B-F8238EE6EDC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271-30EF-4FD8-A6EE-C1E970299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0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0950B-77A1-467E-B4FE-07994E38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C6FA8-68F9-49CA-BA7B-5E07DE3B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F1409-645A-48A0-A09B-22C45EA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929D0-A627-47DC-A474-1DF4A285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B253A-69C1-4F3C-A349-3B66A03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D5D29-6397-4856-94AE-EB277B61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71B7C-98CD-4521-9508-EC940E4A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5EDA9-C91B-4C09-982F-09E36E38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EFFEA-DE8D-4724-9026-AAA45AA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9BDCB-435D-497F-849F-A31828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D83D2E-ABBB-43A7-AA15-292DBD131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8B929-6805-4CA1-B99E-FA2857B3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FBE95-5055-4847-BCC5-F1EA9744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C2B9-A46D-4505-97B7-2D30B5BA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2F968-37EC-43E2-8B5A-9445F9C0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0569-7869-4122-8BC2-5B2D75F8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9CA28-7611-4F2A-917E-27DC4462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A62A7-FCF9-49B9-BE63-E346F93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5FB49-2569-4C4F-8647-8176358D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6C4CC-D206-4010-A499-BF4C2E4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DB61-E794-4693-9928-AB7831DB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58BAA-EFF0-42BD-A23A-4D7294F1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E7168-8226-4923-9323-76C7669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7E61A-AC69-4493-BD88-EAA070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204D-CDA5-4B40-AF3E-0805507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55745-F985-4C35-8C00-B2349826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B3783-DD0F-4C3D-A43A-6FE52844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2AC2F-40CB-44CF-BFA3-A6F92723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665EF-93D8-4B90-86E7-1525C3C8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55B87-76F4-48C3-97AF-893CCA85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714D9-EABE-409B-A509-D9BCF0E1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93DED-3145-4809-9560-686C87A8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C4741-6AFB-4C37-811C-BA23509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326A2-F6CF-47A4-93B3-12B89CE6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8C1D4-6EDD-413A-81DC-592A29E7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9453F-3061-4AC9-9587-EAEA61723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20869-0837-4790-BCA9-66E5C26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45678-92B0-408A-9C34-0DA384B0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2E155-735B-4048-8146-F0C3F76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8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42217-4C18-4FA9-91B5-19C52A9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FEECB-C0D5-46E8-9888-13514FEC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35FE8-0A94-42A3-85C5-F5C61B8D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37054-BB6E-4B2F-BE43-3186FFC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9BF75-63A6-435C-8C6E-5CA1C627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093CCA-E0B9-4A08-88BF-9CC19AF2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BBF26-F400-442D-B686-633FBC23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7900-0143-4665-A787-16061A1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23E89-11B6-4E54-83F6-DE8E503E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67BF7-3C68-4A3A-9AE5-C9BD47B7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E8CB4-B21C-458D-A743-2F0F6783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DE9BD-DDB9-4108-B920-78150714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C0701-C351-4215-9950-57BB367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9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ADC54-2EE8-43C4-B8D0-E23368BF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4A739-82EF-4835-B80A-3E8E0A3C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95B1B-89D5-4B0C-929F-8994F461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81F21-026F-4216-B321-0382C6CD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A3435-64BC-478C-AC1D-11426096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8B6CE-17C9-43D4-B551-103EAD66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75BAE-AA0D-46C7-8C0A-678A7637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00C5-B43F-4DD7-8051-F932CDB4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45FE-0EAA-472B-A8E1-335A0CB0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EDF6-F785-4A62-84CF-A70C3AC6C85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D43C5-7842-4327-B44B-3C377C677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786E0-A959-4D21-A732-720087F36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FA11-7DBE-4F42-A4A6-8D9A8DEE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F21B7-A570-4D64-95FC-053D23D6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2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NOCK</a:t>
            </a:r>
            <a:endParaRPr lang="zh-CN" altLang="en-US" sz="8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25E3A3-7F30-4078-9DD4-034AAC46D20A}"/>
              </a:ext>
            </a:extLst>
          </p:cNvPr>
          <p:cNvSpPr txBox="1"/>
          <p:nvPr/>
        </p:nvSpPr>
        <p:spPr>
          <a:xfrm>
            <a:off x="5785281" y="3410757"/>
            <a:ext cx="4882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无锁调度引擎</a:t>
            </a:r>
          </a:p>
        </p:txBody>
      </p:sp>
    </p:spTree>
    <p:extLst>
      <p:ext uri="{BB962C8B-B14F-4D97-AF65-F5344CB8AC3E}">
        <p14:creationId xmlns:p14="http://schemas.microsoft.com/office/powerpoint/2010/main" val="9400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</a:t>
            </a:r>
            <a:r>
              <a:rPr lang="zh-CN" altLang="en-US" sz="3200" dirty="0">
                <a:solidFill>
                  <a:schemeClr val="accent1"/>
                </a:solidFill>
              </a:rPr>
              <a:t>调度设计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6D6-8DD6-4275-95B3-EE33635BE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18472"/>
              </p:ext>
            </p:extLst>
          </p:nvPr>
        </p:nvGraphicFramePr>
        <p:xfrm>
          <a:off x="8113205" y="2154387"/>
          <a:ext cx="197182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29">
                  <a:extLst>
                    <a:ext uri="{9D8B030D-6E8A-4147-A177-3AD203B41FA5}">
                      <a16:colId xmlns:a16="http://schemas.microsoft.com/office/drawing/2014/main" val="3252053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 Triggers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0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5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0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7163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038585-EFE5-43B3-8F36-682EAED80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37260"/>
              </p:ext>
            </p:extLst>
          </p:nvPr>
        </p:nvGraphicFramePr>
        <p:xfrm>
          <a:off x="5234373" y="3459947"/>
          <a:ext cx="145939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9695">
                  <a:extLst>
                    <a:ext uri="{9D8B030D-6E8A-4147-A177-3AD203B41FA5}">
                      <a16:colId xmlns:a16="http://schemas.microsoft.com/office/drawing/2014/main" val="1615488493"/>
                    </a:ext>
                  </a:extLst>
                </a:gridCol>
                <a:gridCol w="729695">
                  <a:extLst>
                    <a:ext uri="{9D8B030D-6E8A-4147-A177-3AD203B41FA5}">
                      <a16:colId xmlns:a16="http://schemas.microsoft.com/office/drawing/2014/main" val="2173113295"/>
                    </a:ext>
                  </a:extLst>
                </a:gridCol>
              </a:tblGrid>
              <a:tr h="32511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Semaphore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997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15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173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414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E582AB-CC5B-4D5F-B851-E1710588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00228"/>
              </p:ext>
            </p:extLst>
          </p:nvPr>
        </p:nvGraphicFramePr>
        <p:xfrm>
          <a:off x="1214758" y="3219774"/>
          <a:ext cx="22470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7037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Scheduler-5</a:t>
                      </a:r>
                      <a:r>
                        <a:rPr lang="zh-CN" altLang="en-US" dirty="0"/>
                        <a:t>个节点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55EF2F-E38E-470C-A5E1-880CCADC42B8}"/>
              </a:ext>
            </a:extLst>
          </p:cNvPr>
          <p:cNvCxnSpPr>
            <a:cxnSpLocks/>
          </p:cNvCxnSpPr>
          <p:nvPr/>
        </p:nvCxnSpPr>
        <p:spPr>
          <a:xfrm flipV="1">
            <a:off x="6693763" y="2885234"/>
            <a:ext cx="1419442" cy="10475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C28AEF-4077-4DB1-A7F4-CD122AEC08FF}"/>
              </a:ext>
            </a:extLst>
          </p:cNvPr>
          <p:cNvCxnSpPr>
            <a:cxnSpLocks/>
          </p:cNvCxnSpPr>
          <p:nvPr/>
        </p:nvCxnSpPr>
        <p:spPr>
          <a:xfrm>
            <a:off x="6693763" y="4332294"/>
            <a:ext cx="14194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F39429-3DFA-4FC4-B42C-94FD9E208E44}"/>
              </a:ext>
            </a:extLst>
          </p:cNvPr>
          <p:cNvCxnSpPr>
            <a:cxnSpLocks/>
          </p:cNvCxnSpPr>
          <p:nvPr/>
        </p:nvCxnSpPr>
        <p:spPr>
          <a:xfrm>
            <a:off x="6693763" y="4714035"/>
            <a:ext cx="1419442" cy="9499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F42F0F-BB76-4BEA-96B0-50343818385A}"/>
              </a:ext>
            </a:extLst>
          </p:cNvPr>
          <p:cNvCxnSpPr>
            <a:cxnSpLocks/>
          </p:cNvCxnSpPr>
          <p:nvPr/>
        </p:nvCxnSpPr>
        <p:spPr>
          <a:xfrm>
            <a:off x="3461795" y="3825189"/>
            <a:ext cx="1772578" cy="1786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DC6FB-87E5-44BB-83A0-6FF3827F4EE6}"/>
              </a:ext>
            </a:extLst>
          </p:cNvPr>
          <p:cNvCxnSpPr>
            <a:cxnSpLocks/>
          </p:cNvCxnSpPr>
          <p:nvPr/>
        </p:nvCxnSpPr>
        <p:spPr>
          <a:xfrm>
            <a:off x="3461790" y="4502260"/>
            <a:ext cx="1772582" cy="2872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BCBAF4-AC5A-4888-BCE2-8D39681CEFA9}"/>
              </a:ext>
            </a:extLst>
          </p:cNvPr>
          <p:cNvCxnSpPr>
            <a:cxnSpLocks/>
          </p:cNvCxnSpPr>
          <p:nvPr/>
        </p:nvCxnSpPr>
        <p:spPr>
          <a:xfrm>
            <a:off x="3461793" y="4145085"/>
            <a:ext cx="1772579" cy="267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D2A79C-3E69-42B5-A6A4-0B1CE55B772E}"/>
              </a:ext>
            </a:extLst>
          </p:cNvPr>
          <p:cNvSpPr txBox="1"/>
          <p:nvPr/>
        </p:nvSpPr>
        <p:spPr>
          <a:xfrm>
            <a:off x="1093435" y="1203929"/>
            <a:ext cx="4989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B C D E </a:t>
            </a:r>
            <a:r>
              <a:rPr lang="zh-CN" altLang="en-US" sz="1200" dirty="0"/>
              <a:t>表示</a:t>
            </a:r>
            <a:r>
              <a:rPr lang="en-US" altLang="zh-CN" sz="1200" dirty="0"/>
              <a:t>5</a:t>
            </a:r>
            <a:r>
              <a:rPr lang="zh-CN" altLang="en-US" sz="1200" dirty="0"/>
              <a:t>台调度机器，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Semaphore</a:t>
            </a:r>
            <a:r>
              <a:rPr lang="zh-CN" altLang="en-US" sz="1200" dirty="0"/>
              <a:t>表示任务的信号量，每条记录负责一部分任务。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台调度机初始化时争抢</a:t>
            </a:r>
            <a:r>
              <a:rPr lang="en-US" altLang="zh-CN" sz="1200" dirty="0"/>
              <a:t>Semaphore</a:t>
            </a:r>
            <a:r>
              <a:rPr lang="zh-CN" altLang="en-US" sz="1200" dirty="0"/>
              <a:t>，争抢到的调度机可以触</a:t>
            </a:r>
            <a:endParaRPr lang="en-US" altLang="zh-CN" sz="1200" dirty="0"/>
          </a:p>
          <a:p>
            <a:r>
              <a:rPr lang="zh-CN" altLang="en-US" sz="1200" dirty="0"/>
              <a:t>发信号量对应的那部分任务，这里的调度就不需要加锁了。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直到调度器节点挂了后触发重平衡操作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信号量对应到哪些任务可采用一致性</a:t>
            </a:r>
            <a:r>
              <a:rPr lang="en-US" altLang="zh-CN" sz="1200" dirty="0"/>
              <a:t>hash</a:t>
            </a:r>
            <a:r>
              <a:rPr lang="zh-CN" altLang="en-US" sz="1200" dirty="0"/>
              <a:t>、权重等算法来控制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0354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</a:t>
            </a:r>
            <a:r>
              <a:rPr lang="zh-CN" altLang="en-US" sz="3200" dirty="0">
                <a:solidFill>
                  <a:schemeClr val="accent1"/>
                </a:solidFill>
              </a:rPr>
              <a:t>重平衡设计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AC985D9-0F03-4182-AB73-C6AC327F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33592"/>
              </p:ext>
            </p:extLst>
          </p:nvPr>
        </p:nvGraphicFramePr>
        <p:xfrm>
          <a:off x="1280153" y="1260725"/>
          <a:ext cx="159477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777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78D8DA-7E3A-4B28-B84A-3E3DE4B2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58096"/>
              </p:ext>
            </p:extLst>
          </p:nvPr>
        </p:nvGraphicFramePr>
        <p:xfrm>
          <a:off x="7432321" y="1236278"/>
          <a:ext cx="1466298" cy="18513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6298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68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79336761-93A7-415A-AAF5-D5770B51D5A4}"/>
              </a:ext>
            </a:extLst>
          </p:cNvPr>
          <p:cNvSpPr/>
          <p:nvPr/>
        </p:nvSpPr>
        <p:spPr>
          <a:xfrm>
            <a:off x="5697118" y="1801150"/>
            <a:ext cx="497149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B78CA-825C-4035-9231-0C42A8EAB022}"/>
              </a:ext>
            </a:extLst>
          </p:cNvPr>
          <p:cNvSpPr txBox="1"/>
          <p:nvPr/>
        </p:nvSpPr>
        <p:spPr>
          <a:xfrm>
            <a:off x="5622526" y="14509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下线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3470AD-4000-40C5-873A-CC972B715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32501"/>
              </p:ext>
            </p:extLst>
          </p:nvPr>
        </p:nvGraphicFramePr>
        <p:xfrm>
          <a:off x="7432321" y="3770334"/>
          <a:ext cx="154300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3003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8070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7EBB5E2-FEE9-47B3-8C2F-0E0CE12D8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62130"/>
              </p:ext>
            </p:extLst>
          </p:nvPr>
        </p:nvGraphicFramePr>
        <p:xfrm>
          <a:off x="3523481" y="1236278"/>
          <a:ext cx="1387964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982">
                  <a:extLst>
                    <a:ext uri="{9D8B030D-6E8A-4147-A177-3AD203B41FA5}">
                      <a16:colId xmlns:a16="http://schemas.microsoft.com/office/drawing/2014/main" val="1615488493"/>
                    </a:ext>
                  </a:extLst>
                </a:gridCol>
                <a:gridCol w="693982">
                  <a:extLst>
                    <a:ext uri="{9D8B030D-6E8A-4147-A177-3AD203B41FA5}">
                      <a16:colId xmlns:a16="http://schemas.microsoft.com/office/drawing/2014/main" val="2173113295"/>
                    </a:ext>
                  </a:extLst>
                </a:gridCol>
              </a:tblGrid>
              <a:tr h="32511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Semaphore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997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15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173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41430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9E711B-87D6-4BBA-B00B-31E1736611E5}"/>
              </a:ext>
            </a:extLst>
          </p:cNvPr>
          <p:cNvCxnSpPr>
            <a:cxnSpLocks/>
          </p:cNvCxnSpPr>
          <p:nvPr/>
        </p:nvCxnSpPr>
        <p:spPr>
          <a:xfrm flipV="1">
            <a:off x="2874930" y="1810540"/>
            <a:ext cx="647536" cy="6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16DEB1-99E5-4F90-953D-3B361C0459F4}"/>
              </a:ext>
            </a:extLst>
          </p:cNvPr>
          <p:cNvCxnSpPr>
            <a:cxnSpLocks/>
          </p:cNvCxnSpPr>
          <p:nvPr/>
        </p:nvCxnSpPr>
        <p:spPr>
          <a:xfrm>
            <a:off x="2874930" y="2485451"/>
            <a:ext cx="64753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991D20-52E6-45AB-B2B4-B58029A614DA}"/>
              </a:ext>
            </a:extLst>
          </p:cNvPr>
          <p:cNvCxnSpPr>
            <a:cxnSpLocks/>
          </p:cNvCxnSpPr>
          <p:nvPr/>
        </p:nvCxnSpPr>
        <p:spPr>
          <a:xfrm>
            <a:off x="2874930" y="2146035"/>
            <a:ext cx="6475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DC620DB-68A6-4282-A869-77F47AC41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02816"/>
              </p:ext>
            </p:extLst>
          </p:nvPr>
        </p:nvGraphicFramePr>
        <p:xfrm>
          <a:off x="9547171" y="1236278"/>
          <a:ext cx="141018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094">
                  <a:extLst>
                    <a:ext uri="{9D8B030D-6E8A-4147-A177-3AD203B41FA5}">
                      <a16:colId xmlns:a16="http://schemas.microsoft.com/office/drawing/2014/main" val="1615488493"/>
                    </a:ext>
                  </a:extLst>
                </a:gridCol>
                <a:gridCol w="705094">
                  <a:extLst>
                    <a:ext uri="{9D8B030D-6E8A-4147-A177-3AD203B41FA5}">
                      <a16:colId xmlns:a16="http://schemas.microsoft.com/office/drawing/2014/main" val="2173113295"/>
                    </a:ext>
                  </a:extLst>
                </a:gridCol>
              </a:tblGrid>
              <a:tr h="32511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Semaphore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997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15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173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41430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EF08EA-C8AC-429C-BBDE-26C934F89B68}"/>
              </a:ext>
            </a:extLst>
          </p:cNvPr>
          <p:cNvCxnSpPr>
            <a:cxnSpLocks/>
          </p:cNvCxnSpPr>
          <p:nvPr/>
        </p:nvCxnSpPr>
        <p:spPr>
          <a:xfrm flipV="1">
            <a:off x="8898619" y="1810540"/>
            <a:ext cx="647536" cy="6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B15F5A-F130-4BF6-A1C1-8FE35591FE4F}"/>
              </a:ext>
            </a:extLst>
          </p:cNvPr>
          <p:cNvCxnSpPr>
            <a:cxnSpLocks/>
          </p:cNvCxnSpPr>
          <p:nvPr/>
        </p:nvCxnSpPr>
        <p:spPr>
          <a:xfrm>
            <a:off x="8898619" y="2485451"/>
            <a:ext cx="64753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A568AE-3369-4603-9583-B1EBB1FF1D28}"/>
              </a:ext>
            </a:extLst>
          </p:cNvPr>
          <p:cNvCxnSpPr>
            <a:cxnSpLocks/>
          </p:cNvCxnSpPr>
          <p:nvPr/>
        </p:nvCxnSpPr>
        <p:spPr>
          <a:xfrm>
            <a:off x="8898619" y="2146035"/>
            <a:ext cx="6475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A227DB4-E6FF-4464-9E39-557B923256AB}"/>
              </a:ext>
            </a:extLst>
          </p:cNvPr>
          <p:cNvSpPr txBox="1"/>
          <p:nvPr/>
        </p:nvSpPr>
        <p:spPr>
          <a:xfrm>
            <a:off x="5622526" y="21704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触发重平衡</a:t>
            </a:r>
            <a:endParaRPr lang="en-US" altLang="zh-CN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B31E17C-6531-4BED-80C4-AA80AE0C9221}"/>
              </a:ext>
            </a:extLst>
          </p:cNvPr>
          <p:cNvSpPr/>
          <p:nvPr/>
        </p:nvSpPr>
        <p:spPr>
          <a:xfrm>
            <a:off x="5771710" y="4681344"/>
            <a:ext cx="497149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4750DD-8145-498E-A7FF-0FC1111EBFE7}"/>
              </a:ext>
            </a:extLst>
          </p:cNvPr>
          <p:cNvSpPr txBox="1"/>
          <p:nvPr/>
        </p:nvSpPr>
        <p:spPr>
          <a:xfrm>
            <a:off x="5697118" y="42405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上线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BB677C-1006-4C39-BFBB-70660B5434C5}"/>
              </a:ext>
            </a:extLst>
          </p:cNvPr>
          <p:cNvSpPr txBox="1"/>
          <p:nvPr/>
        </p:nvSpPr>
        <p:spPr>
          <a:xfrm>
            <a:off x="5290757" y="5130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不触发重平衡</a:t>
            </a:r>
            <a:endParaRPr lang="en-US" altLang="zh-CN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5C35445-8C45-457E-A04D-7EAA8754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32450"/>
              </p:ext>
            </p:extLst>
          </p:nvPr>
        </p:nvGraphicFramePr>
        <p:xfrm>
          <a:off x="1257667" y="4004892"/>
          <a:ext cx="159477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777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BF1FC1-2B41-47B2-99ED-64D1BAAC7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1972"/>
              </p:ext>
            </p:extLst>
          </p:nvPr>
        </p:nvGraphicFramePr>
        <p:xfrm>
          <a:off x="3500997" y="3980445"/>
          <a:ext cx="141044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224">
                  <a:extLst>
                    <a:ext uri="{9D8B030D-6E8A-4147-A177-3AD203B41FA5}">
                      <a16:colId xmlns:a16="http://schemas.microsoft.com/office/drawing/2014/main" val="1615488493"/>
                    </a:ext>
                  </a:extLst>
                </a:gridCol>
                <a:gridCol w="705224">
                  <a:extLst>
                    <a:ext uri="{9D8B030D-6E8A-4147-A177-3AD203B41FA5}">
                      <a16:colId xmlns:a16="http://schemas.microsoft.com/office/drawing/2014/main" val="2173113295"/>
                    </a:ext>
                  </a:extLst>
                </a:gridCol>
              </a:tblGrid>
              <a:tr h="32511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Semaphore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997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15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173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41430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AB69CE-51DD-485E-9D1E-372A2B43ACAB}"/>
              </a:ext>
            </a:extLst>
          </p:cNvPr>
          <p:cNvCxnSpPr>
            <a:cxnSpLocks/>
          </p:cNvCxnSpPr>
          <p:nvPr/>
        </p:nvCxnSpPr>
        <p:spPr>
          <a:xfrm flipV="1">
            <a:off x="2852444" y="4554707"/>
            <a:ext cx="647536" cy="6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00F3BE-3099-47FD-90C3-923A0774624E}"/>
              </a:ext>
            </a:extLst>
          </p:cNvPr>
          <p:cNvCxnSpPr>
            <a:cxnSpLocks/>
          </p:cNvCxnSpPr>
          <p:nvPr/>
        </p:nvCxnSpPr>
        <p:spPr>
          <a:xfrm>
            <a:off x="2852444" y="5229618"/>
            <a:ext cx="64753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C36F4C-A6F8-40FA-BAC5-41F3A948DF8F}"/>
              </a:ext>
            </a:extLst>
          </p:cNvPr>
          <p:cNvCxnSpPr>
            <a:cxnSpLocks/>
          </p:cNvCxnSpPr>
          <p:nvPr/>
        </p:nvCxnSpPr>
        <p:spPr>
          <a:xfrm>
            <a:off x="2852444" y="4890202"/>
            <a:ext cx="6475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0F41760-73EA-4330-9EF6-AE08A5A4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6665"/>
              </p:ext>
            </p:extLst>
          </p:nvPr>
        </p:nvGraphicFramePr>
        <p:xfrm>
          <a:off x="9631133" y="3766578"/>
          <a:ext cx="141018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094">
                  <a:extLst>
                    <a:ext uri="{9D8B030D-6E8A-4147-A177-3AD203B41FA5}">
                      <a16:colId xmlns:a16="http://schemas.microsoft.com/office/drawing/2014/main" val="1615488493"/>
                    </a:ext>
                  </a:extLst>
                </a:gridCol>
                <a:gridCol w="705094">
                  <a:extLst>
                    <a:ext uri="{9D8B030D-6E8A-4147-A177-3AD203B41FA5}">
                      <a16:colId xmlns:a16="http://schemas.microsoft.com/office/drawing/2014/main" val="2173113295"/>
                    </a:ext>
                  </a:extLst>
                </a:gridCol>
              </a:tblGrid>
              <a:tr h="32511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Semaphore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997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15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173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41430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7D315A-F287-4645-AF70-CF1BEB4825BF}"/>
              </a:ext>
            </a:extLst>
          </p:cNvPr>
          <p:cNvCxnSpPr>
            <a:cxnSpLocks/>
          </p:cNvCxnSpPr>
          <p:nvPr/>
        </p:nvCxnSpPr>
        <p:spPr>
          <a:xfrm flipV="1">
            <a:off x="8982580" y="4340840"/>
            <a:ext cx="647536" cy="6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BB932F7-389B-48A8-92A5-6C0CBDBB3E95}"/>
              </a:ext>
            </a:extLst>
          </p:cNvPr>
          <p:cNvCxnSpPr>
            <a:cxnSpLocks/>
          </p:cNvCxnSpPr>
          <p:nvPr/>
        </p:nvCxnSpPr>
        <p:spPr>
          <a:xfrm>
            <a:off x="8982580" y="5015751"/>
            <a:ext cx="64753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4BB0E0-55FB-41A6-B5F8-25E85F089D30}"/>
              </a:ext>
            </a:extLst>
          </p:cNvPr>
          <p:cNvCxnSpPr>
            <a:cxnSpLocks/>
          </p:cNvCxnSpPr>
          <p:nvPr/>
        </p:nvCxnSpPr>
        <p:spPr>
          <a:xfrm>
            <a:off x="8982580" y="4676335"/>
            <a:ext cx="6475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3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benchmark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F6F109-6F1B-40B1-AF91-C34D4CB1CF54}"/>
              </a:ext>
            </a:extLst>
          </p:cNvPr>
          <p:cNvSpPr txBox="1"/>
          <p:nvPr/>
        </p:nvSpPr>
        <p:spPr>
          <a:xfrm>
            <a:off x="6923099" y="1250781"/>
            <a:ext cx="46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机器配置：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4C8G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总调度次数，越大表明处理能力越强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Misfire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错过调度的次数，数值越小表明调度越准确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A79B61-056C-425C-88DE-F5FC246D22BE}"/>
              </a:ext>
            </a:extLst>
          </p:cNvPr>
          <p:cNvGraphicFramePr>
            <a:graphicFrameLocks noGrp="1"/>
          </p:cNvGraphicFramePr>
          <p:nvPr/>
        </p:nvGraphicFramePr>
        <p:xfrm>
          <a:off x="1454150" y="1981994"/>
          <a:ext cx="9283700" cy="4038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0204912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448753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9532482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729894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7077864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2653846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2040572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28060916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15289141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702291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3745374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001075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865238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0709068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99296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610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29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节点数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518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490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调度压力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1034*5s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76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测试时长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原生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quartz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254874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248674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229700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299568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28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736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49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节点数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879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653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调度压力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1034*10s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4429k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54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测试时长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原生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quartz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605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5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096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节点数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726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misfire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194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调度压力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1034*15s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17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测试时长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原生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quartz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43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3817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775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971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62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3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benchmark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0B38CA-C183-45E3-A236-E041C44D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5" y="1262409"/>
            <a:ext cx="6793041" cy="4333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912B46-1A15-4D2F-A810-7C2D3EEB3723}"/>
              </a:ext>
            </a:extLst>
          </p:cNvPr>
          <p:cNvSpPr txBox="1"/>
          <p:nvPr/>
        </p:nvSpPr>
        <p:spPr>
          <a:xfrm>
            <a:off x="1251750" y="2530137"/>
            <a:ext cx="2441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场景</a:t>
            </a:r>
            <a:r>
              <a:rPr lang="en-US" altLang="zh-CN" sz="1400" b="1" dirty="0"/>
              <a:t>1</a:t>
            </a:r>
          </a:p>
          <a:p>
            <a:endParaRPr lang="zh-CN" altLang="en-US" sz="1400" dirty="0"/>
          </a:p>
          <a:p>
            <a:r>
              <a:rPr lang="zh-CN" altLang="en-US" sz="1400" dirty="0"/>
              <a:t>任务数：</a:t>
            </a:r>
            <a:r>
              <a:rPr lang="en-US" altLang="zh-CN" sz="1400" dirty="0"/>
              <a:t>1000</a:t>
            </a:r>
          </a:p>
          <a:p>
            <a:r>
              <a:rPr lang="zh-CN" altLang="en-US" sz="1400" dirty="0"/>
              <a:t>测试时长：</a:t>
            </a:r>
            <a:r>
              <a:rPr lang="en-US" altLang="zh-CN" sz="1400" dirty="0"/>
              <a:t>12</a:t>
            </a:r>
            <a:r>
              <a:rPr lang="zh-CN" altLang="en-US" sz="1400" dirty="0"/>
              <a:t>小时</a:t>
            </a:r>
          </a:p>
          <a:p>
            <a:r>
              <a:rPr lang="zh-CN" altLang="en-US" sz="1400" dirty="0"/>
              <a:t>每个任务触发频率：</a:t>
            </a:r>
            <a:r>
              <a:rPr lang="en-US" altLang="zh-CN" sz="1400" dirty="0"/>
              <a:t>0/15 * * * * ? </a:t>
            </a:r>
            <a:r>
              <a:rPr lang="zh-CN" altLang="en-US" sz="1400" dirty="0"/>
              <a:t>（每隔</a:t>
            </a:r>
            <a:r>
              <a:rPr lang="en-US" altLang="zh-CN" sz="1400" dirty="0"/>
              <a:t>15</a:t>
            </a:r>
            <a:r>
              <a:rPr lang="zh-CN" altLang="en-US" sz="1400" dirty="0"/>
              <a:t>秒触发一次）</a:t>
            </a:r>
          </a:p>
        </p:txBody>
      </p:sp>
    </p:spTree>
    <p:extLst>
      <p:ext uri="{BB962C8B-B14F-4D97-AF65-F5344CB8AC3E}">
        <p14:creationId xmlns:p14="http://schemas.microsoft.com/office/powerpoint/2010/main" val="53215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benchmark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12B46-1A15-4D2F-A810-7C2D3EEB3723}"/>
              </a:ext>
            </a:extLst>
          </p:cNvPr>
          <p:cNvSpPr txBox="1"/>
          <p:nvPr/>
        </p:nvSpPr>
        <p:spPr>
          <a:xfrm>
            <a:off x="1251750" y="2530137"/>
            <a:ext cx="2441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场景</a:t>
            </a:r>
            <a:r>
              <a:rPr lang="en-US" altLang="zh-CN" sz="1400" b="1" dirty="0"/>
              <a:t>2</a:t>
            </a:r>
          </a:p>
          <a:p>
            <a:endParaRPr lang="zh-CN" altLang="en-US" sz="1400" dirty="0"/>
          </a:p>
          <a:p>
            <a:r>
              <a:rPr lang="zh-CN" altLang="en-US" sz="1400" dirty="0"/>
              <a:t>任务数：</a:t>
            </a:r>
            <a:r>
              <a:rPr lang="en-US" altLang="zh-CN" sz="1400" dirty="0"/>
              <a:t>1000</a:t>
            </a:r>
          </a:p>
          <a:p>
            <a:r>
              <a:rPr lang="zh-CN" altLang="en-US" sz="1400" dirty="0"/>
              <a:t>测试时长：</a:t>
            </a:r>
            <a:r>
              <a:rPr lang="en-US" altLang="zh-CN" sz="1400" dirty="0"/>
              <a:t>12</a:t>
            </a:r>
            <a:r>
              <a:rPr lang="zh-CN" altLang="en-US" sz="1400" dirty="0"/>
              <a:t>小时</a:t>
            </a:r>
          </a:p>
          <a:p>
            <a:r>
              <a:rPr lang="zh-CN" altLang="en-US" sz="1400" dirty="0"/>
              <a:t>每个任务触发频率：</a:t>
            </a:r>
            <a:r>
              <a:rPr lang="en-US" altLang="zh-CN" sz="1400" dirty="0"/>
              <a:t>0/10 * * * * ? </a:t>
            </a:r>
            <a:r>
              <a:rPr lang="zh-CN" altLang="en-US" sz="1400" dirty="0"/>
              <a:t>（每隔</a:t>
            </a:r>
            <a:r>
              <a:rPr lang="en-US" altLang="zh-CN" sz="1400" dirty="0"/>
              <a:t>10</a:t>
            </a:r>
            <a:r>
              <a:rPr lang="zh-CN" altLang="en-US" sz="1400" dirty="0"/>
              <a:t>秒触发一次）</a:t>
            </a:r>
          </a:p>
        </p:txBody>
      </p:sp>
      <p:pic>
        <p:nvPicPr>
          <p:cNvPr id="5" name="内容占位符 9">
            <a:extLst>
              <a:ext uri="{FF2B5EF4-FFF2-40B4-BE49-F238E27FC236}">
                <a16:creationId xmlns:a16="http://schemas.microsoft.com/office/drawing/2014/main" id="{025FE944-820E-4F3B-B710-918B5475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83" y="1417252"/>
            <a:ext cx="682150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14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benchmark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12B46-1A15-4D2F-A810-7C2D3EEB3723}"/>
              </a:ext>
            </a:extLst>
          </p:cNvPr>
          <p:cNvSpPr txBox="1"/>
          <p:nvPr/>
        </p:nvSpPr>
        <p:spPr>
          <a:xfrm>
            <a:off x="1331649" y="2618915"/>
            <a:ext cx="2441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场景</a:t>
            </a:r>
            <a:r>
              <a:rPr lang="en-US" altLang="zh-CN" sz="1400" b="1" dirty="0"/>
              <a:t>3</a:t>
            </a:r>
          </a:p>
          <a:p>
            <a:endParaRPr lang="zh-CN" altLang="en-US" sz="1400" dirty="0"/>
          </a:p>
          <a:p>
            <a:r>
              <a:rPr lang="zh-CN" altLang="en-US" sz="1400" dirty="0"/>
              <a:t>任务数：</a:t>
            </a:r>
            <a:r>
              <a:rPr lang="en-US" altLang="zh-CN" sz="1400" dirty="0"/>
              <a:t>1000</a:t>
            </a:r>
          </a:p>
          <a:p>
            <a:r>
              <a:rPr lang="zh-CN" altLang="en-US" sz="1400" dirty="0"/>
              <a:t>测试时长：</a:t>
            </a:r>
            <a:r>
              <a:rPr lang="en-US" altLang="zh-CN" sz="1400" dirty="0"/>
              <a:t>12</a:t>
            </a:r>
            <a:r>
              <a:rPr lang="zh-CN" altLang="en-US" sz="1400" dirty="0"/>
              <a:t>小时</a:t>
            </a:r>
          </a:p>
          <a:p>
            <a:r>
              <a:rPr lang="zh-CN" altLang="en-US" sz="1400" dirty="0"/>
              <a:t>每个任务触发频率：</a:t>
            </a:r>
            <a:r>
              <a:rPr lang="en-US" altLang="zh-CN" sz="1400" dirty="0"/>
              <a:t>0/5 * * * * ? </a:t>
            </a:r>
            <a:r>
              <a:rPr lang="zh-CN" altLang="en-US" sz="1400" dirty="0"/>
              <a:t>（每隔</a:t>
            </a:r>
            <a:r>
              <a:rPr lang="en-US" altLang="zh-CN" sz="1400" dirty="0"/>
              <a:t>5</a:t>
            </a:r>
            <a:r>
              <a:rPr lang="zh-CN" altLang="en-US" sz="1400" dirty="0"/>
              <a:t>秒触发一次）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25A137-7824-4DD4-9435-1F9111F5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88" y="1351168"/>
            <a:ext cx="6848763" cy="4368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37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74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&amp;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 对比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9D4ACCC-31C1-486E-BCF9-28F7ECC0FFB4}"/>
              </a:ext>
            </a:extLst>
          </p:cNvPr>
          <p:cNvSpPr/>
          <p:nvPr/>
        </p:nvSpPr>
        <p:spPr>
          <a:xfrm>
            <a:off x="4970755" y="1513827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85F967C6-1CA6-453E-BE95-FAA2A9A4C179}"/>
              </a:ext>
            </a:extLst>
          </p:cNvPr>
          <p:cNvSpPr/>
          <p:nvPr/>
        </p:nvSpPr>
        <p:spPr>
          <a:xfrm>
            <a:off x="2913355" y="2834840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25BFC71-CCF9-45ED-AC9A-3925431C5645}"/>
              </a:ext>
            </a:extLst>
          </p:cNvPr>
          <p:cNvSpPr/>
          <p:nvPr/>
        </p:nvSpPr>
        <p:spPr>
          <a:xfrm>
            <a:off x="3000652" y="2834840"/>
            <a:ext cx="3100885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b="1" dirty="0"/>
              <a:t>50-100ms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82310241-6B1C-4BB7-99B7-EF62CCB748CE}"/>
              </a:ext>
            </a:extLst>
          </p:cNvPr>
          <p:cNvSpPr/>
          <p:nvPr/>
        </p:nvSpPr>
        <p:spPr>
          <a:xfrm>
            <a:off x="2913355" y="3358045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AB560EE4-FC63-4381-968F-235145EC691E}"/>
              </a:ext>
            </a:extLst>
          </p:cNvPr>
          <p:cNvSpPr/>
          <p:nvPr/>
        </p:nvSpPr>
        <p:spPr>
          <a:xfrm>
            <a:off x="3000652" y="3358045"/>
            <a:ext cx="3100885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10</a:t>
            </a:r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万次</a:t>
            </a:r>
            <a:r>
              <a:rPr lang="en-US" altLang="zh-CN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/</a:t>
            </a:r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天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264449D7-A4B9-4F02-B835-AA27D9AAC12A}"/>
              </a:ext>
            </a:extLst>
          </p:cNvPr>
          <p:cNvSpPr/>
          <p:nvPr/>
        </p:nvSpPr>
        <p:spPr>
          <a:xfrm>
            <a:off x="2913355" y="3901640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9">
            <a:extLst>
              <a:ext uri="{FF2B5EF4-FFF2-40B4-BE49-F238E27FC236}">
                <a16:creationId xmlns:a16="http://schemas.microsoft.com/office/drawing/2014/main" id="{718E026C-5880-456E-B72F-0F403CCE17D4}"/>
              </a:ext>
            </a:extLst>
          </p:cNvPr>
          <p:cNvSpPr/>
          <p:nvPr/>
        </p:nvSpPr>
        <p:spPr>
          <a:xfrm>
            <a:off x="4518733" y="3901640"/>
            <a:ext cx="1582804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支持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34B77093-9996-4BB6-B564-4E558E0FFB4A}"/>
              </a:ext>
            </a:extLst>
          </p:cNvPr>
          <p:cNvSpPr/>
          <p:nvPr/>
        </p:nvSpPr>
        <p:spPr>
          <a:xfrm>
            <a:off x="2913355" y="4424845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1">
            <a:extLst>
              <a:ext uri="{FF2B5EF4-FFF2-40B4-BE49-F238E27FC236}">
                <a16:creationId xmlns:a16="http://schemas.microsoft.com/office/drawing/2014/main" id="{BFAF3903-3C20-4129-887E-1762589B03B6}"/>
              </a:ext>
            </a:extLst>
          </p:cNvPr>
          <p:cNvSpPr/>
          <p:nvPr/>
        </p:nvSpPr>
        <p:spPr>
          <a:xfrm>
            <a:off x="4518733" y="4424845"/>
            <a:ext cx="1582804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无依赖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FA7D0BAE-4337-4780-B796-C7FD86E82413}"/>
              </a:ext>
            </a:extLst>
          </p:cNvPr>
          <p:cNvSpPr/>
          <p:nvPr/>
        </p:nvSpPr>
        <p:spPr>
          <a:xfrm>
            <a:off x="6570955" y="2834840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93A7E0DA-C95C-4B81-AA21-FF8B587D5DBE}"/>
              </a:ext>
            </a:extLst>
          </p:cNvPr>
          <p:cNvSpPr/>
          <p:nvPr/>
        </p:nvSpPr>
        <p:spPr>
          <a:xfrm>
            <a:off x="6570956" y="2834840"/>
            <a:ext cx="868532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b="1" dirty="0"/>
              <a:t>5-15ms</a:t>
            </a:r>
            <a:endParaRPr lang="en-US" altLang="zh-CN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A80D0B09-4DFF-47AA-AC37-9B9E17A0D4C7}"/>
              </a:ext>
            </a:extLst>
          </p:cNvPr>
          <p:cNvSpPr/>
          <p:nvPr/>
        </p:nvSpPr>
        <p:spPr>
          <a:xfrm>
            <a:off x="6570955" y="3358045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Rounded Rectangle 33">
            <a:extLst>
              <a:ext uri="{FF2B5EF4-FFF2-40B4-BE49-F238E27FC236}">
                <a16:creationId xmlns:a16="http://schemas.microsoft.com/office/drawing/2014/main" id="{015DB7DC-7544-4E9E-8523-D3655E3B9FC6}"/>
              </a:ext>
            </a:extLst>
          </p:cNvPr>
          <p:cNvSpPr/>
          <p:nvPr/>
        </p:nvSpPr>
        <p:spPr>
          <a:xfrm>
            <a:off x="6570955" y="3358045"/>
            <a:ext cx="868532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小于</a:t>
            </a:r>
            <a:r>
              <a:rPr lang="en-US" altLang="zh-CN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5</a:t>
            </a:r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次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35575CB8-A60C-467F-957F-D2C9032612EA}"/>
              </a:ext>
            </a:extLst>
          </p:cNvPr>
          <p:cNvSpPr/>
          <p:nvPr/>
        </p:nvSpPr>
        <p:spPr>
          <a:xfrm>
            <a:off x="6570955" y="3901640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2EBFA337-50C4-47DC-A698-1E9894D32B39}"/>
              </a:ext>
            </a:extLst>
          </p:cNvPr>
          <p:cNvSpPr/>
          <p:nvPr/>
        </p:nvSpPr>
        <p:spPr>
          <a:xfrm>
            <a:off x="6570956" y="3901640"/>
            <a:ext cx="16764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支持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ounded Rectangle 36">
            <a:extLst>
              <a:ext uri="{FF2B5EF4-FFF2-40B4-BE49-F238E27FC236}">
                <a16:creationId xmlns:a16="http://schemas.microsoft.com/office/drawing/2014/main" id="{8AA8ABF4-8497-4270-A1E1-7E6D34E2FDA8}"/>
              </a:ext>
            </a:extLst>
          </p:cNvPr>
          <p:cNvSpPr/>
          <p:nvPr/>
        </p:nvSpPr>
        <p:spPr>
          <a:xfrm>
            <a:off x="6570955" y="4424845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7" name="Rounded Rectangle 37">
            <a:extLst>
              <a:ext uri="{FF2B5EF4-FFF2-40B4-BE49-F238E27FC236}">
                <a16:creationId xmlns:a16="http://schemas.microsoft.com/office/drawing/2014/main" id="{6F5217E9-D051-464D-85C2-0C828A201687}"/>
              </a:ext>
            </a:extLst>
          </p:cNvPr>
          <p:cNvSpPr/>
          <p:nvPr/>
        </p:nvSpPr>
        <p:spPr>
          <a:xfrm>
            <a:off x="6570955" y="4424845"/>
            <a:ext cx="16764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依赖</a:t>
            </a:r>
            <a:r>
              <a:rPr lang="en-US" altLang="zh-CN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Quartz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7E1A1669-43A1-4189-B603-4C55F5222608}"/>
              </a:ext>
            </a:extLst>
          </p:cNvPr>
          <p:cNvSpPr/>
          <p:nvPr/>
        </p:nvSpPr>
        <p:spPr>
          <a:xfrm>
            <a:off x="6570955" y="1513827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B172DAC0-507C-462A-917B-663CAEC4F593}"/>
              </a:ext>
            </a:extLst>
          </p:cNvPr>
          <p:cNvSpPr/>
          <p:nvPr/>
        </p:nvSpPr>
        <p:spPr>
          <a:xfrm>
            <a:off x="6631110" y="1890974"/>
            <a:ext cx="1070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Nock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5" name="Picture 4" descr="âquartz jobâçå¾çæç´¢ç»æ">
            <a:extLst>
              <a:ext uri="{FF2B5EF4-FFF2-40B4-BE49-F238E27FC236}">
                <a16:creationId xmlns:a16="http://schemas.microsoft.com/office/drawing/2014/main" id="{94FACF92-EC20-4BE5-8CFB-8808461F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72" y="1968987"/>
            <a:ext cx="724389" cy="2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6F84F83-A5D7-4F40-A8F3-591D60781AEE}"/>
              </a:ext>
            </a:extLst>
          </p:cNvPr>
          <p:cNvSpPr/>
          <p:nvPr/>
        </p:nvSpPr>
        <p:spPr>
          <a:xfrm>
            <a:off x="1254063" y="282525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/>
              <a:t>单次调度时间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FFEC11-90DF-4DAF-8C73-79EE29CAB8D4}"/>
              </a:ext>
            </a:extLst>
          </p:cNvPr>
          <p:cNvSpPr/>
          <p:nvPr/>
        </p:nvSpPr>
        <p:spPr>
          <a:xfrm>
            <a:off x="1418925" y="3353291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Misfire</a:t>
            </a:r>
            <a:r>
              <a:rPr kumimoji="1" lang="zh-CN" altLang="en-US" b="1" dirty="0"/>
              <a:t>次数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289FB02-4F5E-4D5B-AA92-12146222476D}"/>
              </a:ext>
            </a:extLst>
          </p:cNvPr>
          <p:cNvSpPr/>
          <p:nvPr/>
        </p:nvSpPr>
        <p:spPr>
          <a:xfrm>
            <a:off x="954789" y="39016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节点动态上下线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28B26F-369B-402C-B687-7769A59DBC0C}"/>
              </a:ext>
            </a:extLst>
          </p:cNvPr>
          <p:cNvSpPr/>
          <p:nvPr/>
        </p:nvSpPr>
        <p:spPr>
          <a:xfrm>
            <a:off x="2068059" y="44086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依赖</a:t>
            </a:r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EF339D8A-B5E1-406B-9901-1FB059220167}"/>
              </a:ext>
            </a:extLst>
          </p:cNvPr>
          <p:cNvSpPr/>
          <p:nvPr/>
        </p:nvSpPr>
        <p:spPr>
          <a:xfrm>
            <a:off x="2913355" y="498895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1">
            <a:extLst>
              <a:ext uri="{FF2B5EF4-FFF2-40B4-BE49-F238E27FC236}">
                <a16:creationId xmlns:a16="http://schemas.microsoft.com/office/drawing/2014/main" id="{BB255B63-4127-4884-A506-0E9A8B178B0C}"/>
              </a:ext>
            </a:extLst>
          </p:cNvPr>
          <p:cNvSpPr/>
          <p:nvPr/>
        </p:nvSpPr>
        <p:spPr>
          <a:xfrm>
            <a:off x="4518733" y="4988953"/>
            <a:ext cx="1582804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支持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20B6B97A-87E9-476C-84C2-91FB0AD7EE2A}"/>
              </a:ext>
            </a:extLst>
          </p:cNvPr>
          <p:cNvSpPr/>
          <p:nvPr/>
        </p:nvSpPr>
        <p:spPr>
          <a:xfrm>
            <a:off x="6570955" y="498895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2" name="Rounded Rectangle 37">
            <a:extLst>
              <a:ext uri="{FF2B5EF4-FFF2-40B4-BE49-F238E27FC236}">
                <a16:creationId xmlns:a16="http://schemas.microsoft.com/office/drawing/2014/main" id="{D7A54C82-7323-49AD-A689-12A3D365A34B}"/>
              </a:ext>
            </a:extLst>
          </p:cNvPr>
          <p:cNvSpPr/>
          <p:nvPr/>
        </p:nvSpPr>
        <p:spPr>
          <a:xfrm>
            <a:off x="6570955" y="4988953"/>
            <a:ext cx="16764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支持</a:t>
            </a:r>
            <a:endParaRPr lang="en-US" altLang="zh-CN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C20E127-0EAB-4F88-926A-B5D050BEA468}"/>
              </a:ext>
            </a:extLst>
          </p:cNvPr>
          <p:cNvSpPr/>
          <p:nvPr/>
        </p:nvSpPr>
        <p:spPr>
          <a:xfrm>
            <a:off x="1402652" y="4988953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Spring</a:t>
            </a:r>
            <a:r>
              <a:rPr lang="zh-CN" altLang="en-US" b="1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420590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  <p:bldP spid="39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 </a:t>
            </a:r>
            <a:r>
              <a:rPr lang="en-US" altLang="zh-CN" sz="3200" dirty="0" err="1">
                <a:solidFill>
                  <a:schemeClr val="accent1"/>
                </a:solidFill>
              </a:rPr>
              <a:t>todoList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18155E8-9745-4936-9858-83BECEF519DF}"/>
              </a:ext>
            </a:extLst>
          </p:cNvPr>
          <p:cNvGrpSpPr/>
          <p:nvPr/>
        </p:nvGrpSpPr>
        <p:grpSpPr>
          <a:xfrm>
            <a:off x="4261231" y="1882201"/>
            <a:ext cx="626514" cy="626512"/>
            <a:chOff x="0" y="0"/>
            <a:chExt cx="786356" cy="786356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87B9B47F-D261-42B8-BB93-29433808FE6B}"/>
                </a:ext>
              </a:extLst>
            </p:cNvPr>
            <p:cNvSpPr/>
            <p:nvPr/>
          </p:nvSpPr>
          <p:spPr>
            <a:xfrm>
              <a:off x="0" y="0"/>
              <a:ext cx="786356" cy="7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F01D439B-AEEA-4122-9915-A4A2A59BAD8A}"/>
                </a:ext>
              </a:extLst>
            </p:cNvPr>
            <p:cNvSpPr/>
            <p:nvPr/>
          </p:nvSpPr>
          <p:spPr>
            <a:xfrm>
              <a:off x="226287" y="226287"/>
              <a:ext cx="333781" cy="33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14" y="3086"/>
                  </a:moveTo>
                  <a:lnTo>
                    <a:pt x="20057" y="3086"/>
                  </a:lnTo>
                  <a:cubicBezTo>
                    <a:pt x="19840" y="3086"/>
                    <a:pt x="19671" y="2917"/>
                    <a:pt x="19671" y="2700"/>
                  </a:cubicBezTo>
                  <a:cubicBezTo>
                    <a:pt x="19671" y="2483"/>
                    <a:pt x="19840" y="2314"/>
                    <a:pt x="20057" y="2314"/>
                  </a:cubicBezTo>
                  <a:lnTo>
                    <a:pt x="21214" y="2314"/>
                  </a:lnTo>
                  <a:cubicBezTo>
                    <a:pt x="21431" y="2314"/>
                    <a:pt x="21600" y="2483"/>
                    <a:pt x="21600" y="2700"/>
                  </a:cubicBezTo>
                  <a:cubicBezTo>
                    <a:pt x="21600" y="2917"/>
                    <a:pt x="21431" y="3086"/>
                    <a:pt x="21214" y="3086"/>
                  </a:cubicBezTo>
                  <a:close/>
                  <a:moveTo>
                    <a:pt x="20829" y="5014"/>
                  </a:moveTo>
                  <a:cubicBezTo>
                    <a:pt x="20732" y="5014"/>
                    <a:pt x="20636" y="4978"/>
                    <a:pt x="20551" y="4906"/>
                  </a:cubicBezTo>
                  <a:lnTo>
                    <a:pt x="19467" y="3809"/>
                  </a:lnTo>
                  <a:cubicBezTo>
                    <a:pt x="19310" y="3664"/>
                    <a:pt x="19310" y="3411"/>
                    <a:pt x="19467" y="3267"/>
                  </a:cubicBezTo>
                  <a:cubicBezTo>
                    <a:pt x="19611" y="3110"/>
                    <a:pt x="19864" y="3110"/>
                    <a:pt x="20009" y="3267"/>
                  </a:cubicBezTo>
                  <a:lnTo>
                    <a:pt x="21106" y="4351"/>
                  </a:lnTo>
                  <a:cubicBezTo>
                    <a:pt x="21250" y="4508"/>
                    <a:pt x="21250" y="4749"/>
                    <a:pt x="21106" y="4906"/>
                  </a:cubicBezTo>
                  <a:cubicBezTo>
                    <a:pt x="21021" y="4978"/>
                    <a:pt x="20925" y="5014"/>
                    <a:pt x="20829" y="5014"/>
                  </a:cubicBezTo>
                  <a:close/>
                  <a:moveTo>
                    <a:pt x="20009" y="2133"/>
                  </a:moveTo>
                  <a:cubicBezTo>
                    <a:pt x="19937" y="2206"/>
                    <a:pt x="19840" y="2254"/>
                    <a:pt x="19744" y="2254"/>
                  </a:cubicBezTo>
                  <a:cubicBezTo>
                    <a:pt x="19635" y="2254"/>
                    <a:pt x="19539" y="2206"/>
                    <a:pt x="19467" y="2133"/>
                  </a:cubicBezTo>
                  <a:cubicBezTo>
                    <a:pt x="19310" y="1989"/>
                    <a:pt x="19310" y="1736"/>
                    <a:pt x="19467" y="1591"/>
                  </a:cubicBezTo>
                  <a:lnTo>
                    <a:pt x="20551" y="494"/>
                  </a:lnTo>
                  <a:cubicBezTo>
                    <a:pt x="20708" y="350"/>
                    <a:pt x="20949" y="350"/>
                    <a:pt x="21106" y="494"/>
                  </a:cubicBezTo>
                  <a:cubicBezTo>
                    <a:pt x="21250" y="651"/>
                    <a:pt x="21250" y="892"/>
                    <a:pt x="21106" y="1049"/>
                  </a:cubicBezTo>
                  <a:cubicBezTo>
                    <a:pt x="21106" y="1049"/>
                    <a:pt x="20009" y="2133"/>
                    <a:pt x="20009" y="2133"/>
                  </a:cubicBezTo>
                  <a:close/>
                  <a:moveTo>
                    <a:pt x="19286" y="1543"/>
                  </a:moveTo>
                  <a:cubicBezTo>
                    <a:pt x="19286" y="1760"/>
                    <a:pt x="19117" y="1929"/>
                    <a:pt x="18900" y="1929"/>
                  </a:cubicBezTo>
                  <a:cubicBezTo>
                    <a:pt x="18683" y="1929"/>
                    <a:pt x="18514" y="1760"/>
                    <a:pt x="18514" y="1543"/>
                  </a:cubicBezTo>
                  <a:lnTo>
                    <a:pt x="18514" y="386"/>
                  </a:lnTo>
                  <a:cubicBezTo>
                    <a:pt x="18514" y="169"/>
                    <a:pt x="18683" y="0"/>
                    <a:pt x="18900" y="0"/>
                  </a:cubicBezTo>
                  <a:cubicBezTo>
                    <a:pt x="19117" y="0"/>
                    <a:pt x="19286" y="169"/>
                    <a:pt x="19286" y="386"/>
                  </a:cubicBezTo>
                  <a:cubicBezTo>
                    <a:pt x="19286" y="386"/>
                    <a:pt x="19286" y="1543"/>
                    <a:pt x="19286" y="1543"/>
                  </a:cubicBezTo>
                  <a:close/>
                  <a:moveTo>
                    <a:pt x="18068" y="2254"/>
                  </a:moveTo>
                  <a:cubicBezTo>
                    <a:pt x="17960" y="2254"/>
                    <a:pt x="17863" y="2206"/>
                    <a:pt x="17791" y="2133"/>
                  </a:cubicBezTo>
                  <a:lnTo>
                    <a:pt x="16694" y="1049"/>
                  </a:lnTo>
                  <a:cubicBezTo>
                    <a:pt x="16550" y="892"/>
                    <a:pt x="16550" y="651"/>
                    <a:pt x="16694" y="494"/>
                  </a:cubicBezTo>
                  <a:cubicBezTo>
                    <a:pt x="16851" y="350"/>
                    <a:pt x="17092" y="350"/>
                    <a:pt x="17249" y="494"/>
                  </a:cubicBezTo>
                  <a:lnTo>
                    <a:pt x="18333" y="1591"/>
                  </a:lnTo>
                  <a:cubicBezTo>
                    <a:pt x="18490" y="1736"/>
                    <a:pt x="18490" y="1989"/>
                    <a:pt x="18333" y="2133"/>
                  </a:cubicBezTo>
                  <a:cubicBezTo>
                    <a:pt x="18261" y="2206"/>
                    <a:pt x="18165" y="2254"/>
                    <a:pt x="18068" y="2254"/>
                  </a:cubicBezTo>
                  <a:close/>
                  <a:moveTo>
                    <a:pt x="5882" y="6678"/>
                  </a:moveTo>
                  <a:cubicBezTo>
                    <a:pt x="4146" y="7377"/>
                    <a:pt x="2748" y="8775"/>
                    <a:pt x="2049" y="10511"/>
                  </a:cubicBezTo>
                  <a:cubicBezTo>
                    <a:pt x="1892" y="10908"/>
                    <a:pt x="2073" y="11354"/>
                    <a:pt x="2471" y="11511"/>
                  </a:cubicBezTo>
                  <a:cubicBezTo>
                    <a:pt x="2567" y="11547"/>
                    <a:pt x="2664" y="11571"/>
                    <a:pt x="2760" y="11571"/>
                  </a:cubicBezTo>
                  <a:cubicBezTo>
                    <a:pt x="3074" y="11571"/>
                    <a:pt x="3351" y="11391"/>
                    <a:pt x="3483" y="11089"/>
                  </a:cubicBezTo>
                  <a:cubicBezTo>
                    <a:pt x="4026" y="9739"/>
                    <a:pt x="5111" y="8654"/>
                    <a:pt x="6461" y="8112"/>
                  </a:cubicBezTo>
                  <a:cubicBezTo>
                    <a:pt x="6858" y="7943"/>
                    <a:pt x="7051" y="7497"/>
                    <a:pt x="6883" y="7100"/>
                  </a:cubicBezTo>
                  <a:cubicBezTo>
                    <a:pt x="6726" y="6702"/>
                    <a:pt x="6280" y="6521"/>
                    <a:pt x="5882" y="6678"/>
                  </a:cubicBezTo>
                  <a:close/>
                  <a:moveTo>
                    <a:pt x="18792" y="3363"/>
                  </a:moveTo>
                  <a:lnTo>
                    <a:pt x="15850" y="6292"/>
                  </a:lnTo>
                  <a:lnTo>
                    <a:pt x="16670" y="7112"/>
                  </a:lnTo>
                  <a:cubicBezTo>
                    <a:pt x="16971" y="7413"/>
                    <a:pt x="16971" y="7907"/>
                    <a:pt x="16670" y="8208"/>
                  </a:cubicBezTo>
                  <a:lnTo>
                    <a:pt x="15899" y="8980"/>
                  </a:lnTo>
                  <a:cubicBezTo>
                    <a:pt x="16574" y="10197"/>
                    <a:pt x="16971" y="11608"/>
                    <a:pt x="16971" y="13114"/>
                  </a:cubicBezTo>
                  <a:cubicBezTo>
                    <a:pt x="16971" y="17803"/>
                    <a:pt x="13175" y="21600"/>
                    <a:pt x="8486" y="21600"/>
                  </a:cubicBezTo>
                  <a:cubicBezTo>
                    <a:pt x="3797" y="21600"/>
                    <a:pt x="0" y="17803"/>
                    <a:pt x="0" y="13114"/>
                  </a:cubicBezTo>
                  <a:cubicBezTo>
                    <a:pt x="0" y="8425"/>
                    <a:pt x="3797" y="4629"/>
                    <a:pt x="8486" y="4629"/>
                  </a:cubicBezTo>
                  <a:cubicBezTo>
                    <a:pt x="9992" y="4629"/>
                    <a:pt x="11403" y="5026"/>
                    <a:pt x="12620" y="5701"/>
                  </a:cubicBezTo>
                  <a:lnTo>
                    <a:pt x="13392" y="4930"/>
                  </a:lnTo>
                  <a:cubicBezTo>
                    <a:pt x="13693" y="4629"/>
                    <a:pt x="14187" y="4629"/>
                    <a:pt x="14488" y="4930"/>
                  </a:cubicBezTo>
                  <a:lnTo>
                    <a:pt x="15308" y="5750"/>
                  </a:lnTo>
                  <a:lnTo>
                    <a:pt x="18237" y="2808"/>
                  </a:lnTo>
                  <a:cubicBezTo>
                    <a:pt x="18237" y="2808"/>
                    <a:pt x="18792" y="3363"/>
                    <a:pt x="18792" y="3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4199F6CA-7EC7-4D0E-B9C6-6DC1D4C87130}"/>
              </a:ext>
            </a:extLst>
          </p:cNvPr>
          <p:cNvGrpSpPr/>
          <p:nvPr/>
        </p:nvGrpSpPr>
        <p:grpSpPr>
          <a:xfrm>
            <a:off x="4261231" y="3693899"/>
            <a:ext cx="626514" cy="626512"/>
            <a:chOff x="0" y="0"/>
            <a:chExt cx="786356" cy="786356"/>
          </a:xfrm>
        </p:grpSpPr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36C5081B-03A1-4775-ABC3-3650E8AB7689}"/>
                </a:ext>
              </a:extLst>
            </p:cNvPr>
            <p:cNvSpPr/>
            <p:nvPr/>
          </p:nvSpPr>
          <p:spPr>
            <a:xfrm>
              <a:off x="0" y="0"/>
              <a:ext cx="786356" cy="7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56FCB66-B990-418E-8C0F-C945CCCB27DE}"/>
                </a:ext>
              </a:extLst>
            </p:cNvPr>
            <p:cNvSpPr/>
            <p:nvPr/>
          </p:nvSpPr>
          <p:spPr>
            <a:xfrm>
              <a:off x="218132" y="218134"/>
              <a:ext cx="350092" cy="35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25" y="10046"/>
                  </a:moveTo>
                  <a:lnTo>
                    <a:pt x="11925" y="4050"/>
                  </a:lnTo>
                  <a:lnTo>
                    <a:pt x="9676" y="4050"/>
                  </a:lnTo>
                  <a:lnTo>
                    <a:pt x="9676" y="11075"/>
                  </a:lnTo>
                  <a:lnTo>
                    <a:pt x="5687" y="13379"/>
                  </a:lnTo>
                  <a:lnTo>
                    <a:pt x="6812" y="15327"/>
                  </a:lnTo>
                  <a:lnTo>
                    <a:pt x="11441" y="12653"/>
                  </a:lnTo>
                  <a:cubicBezTo>
                    <a:pt x="11709" y="12499"/>
                    <a:pt x="11925" y="12121"/>
                    <a:pt x="11925" y="11812"/>
                  </a:cubicBezTo>
                  <a:lnTo>
                    <a:pt x="11925" y="11623"/>
                  </a:lnTo>
                  <a:lnTo>
                    <a:pt x="16695" y="6936"/>
                  </a:lnTo>
                  <a:cubicBezTo>
                    <a:pt x="16473" y="6631"/>
                    <a:pt x="16233" y="6341"/>
                    <a:pt x="15967" y="6074"/>
                  </a:cubicBezTo>
                  <a:cubicBezTo>
                    <a:pt x="15967" y="6074"/>
                    <a:pt x="11925" y="10046"/>
                    <a:pt x="11925" y="10046"/>
                  </a:cubicBezTo>
                  <a:close/>
                  <a:moveTo>
                    <a:pt x="10799" y="19349"/>
                  </a:moveTo>
                  <a:cubicBezTo>
                    <a:pt x="6078" y="19349"/>
                    <a:pt x="2250" y="15522"/>
                    <a:pt x="2250" y="10799"/>
                  </a:cubicBezTo>
                  <a:cubicBezTo>
                    <a:pt x="2250" y="6078"/>
                    <a:pt x="6077" y="2250"/>
                    <a:pt x="10799" y="2250"/>
                  </a:cubicBezTo>
                  <a:cubicBezTo>
                    <a:pt x="15521" y="2250"/>
                    <a:pt x="19350" y="6077"/>
                    <a:pt x="19350" y="10799"/>
                  </a:cubicBezTo>
                  <a:cubicBezTo>
                    <a:pt x="19350" y="15521"/>
                    <a:pt x="15521" y="19349"/>
                    <a:pt x="10799" y="19349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799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2DBCD0B-731C-4504-BEF0-D54DF0DB96BB}"/>
              </a:ext>
            </a:extLst>
          </p:cNvPr>
          <p:cNvGrpSpPr/>
          <p:nvPr/>
        </p:nvGrpSpPr>
        <p:grpSpPr>
          <a:xfrm>
            <a:off x="7550060" y="1882201"/>
            <a:ext cx="626514" cy="626512"/>
            <a:chOff x="0" y="0"/>
            <a:chExt cx="786356" cy="786356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1955CD99-8258-46A9-A4D3-9613C8D9DF92}"/>
                </a:ext>
              </a:extLst>
            </p:cNvPr>
            <p:cNvSpPr/>
            <p:nvPr/>
          </p:nvSpPr>
          <p:spPr>
            <a:xfrm>
              <a:off x="0" y="0"/>
              <a:ext cx="786356" cy="7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532788FB-4E2A-4FB0-A070-BE0B3A79EA9B}"/>
                </a:ext>
              </a:extLst>
            </p:cNvPr>
            <p:cNvSpPr/>
            <p:nvPr/>
          </p:nvSpPr>
          <p:spPr>
            <a:xfrm>
              <a:off x="273987" y="205716"/>
              <a:ext cx="238382" cy="37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43" y="1064"/>
                  </a:moveTo>
                  <a:cubicBezTo>
                    <a:pt x="8799" y="1064"/>
                    <a:pt x="7615" y="1428"/>
                    <a:pt x="6901" y="1999"/>
                  </a:cubicBezTo>
                  <a:cubicBezTo>
                    <a:pt x="6186" y="2583"/>
                    <a:pt x="5961" y="3349"/>
                    <a:pt x="5961" y="4076"/>
                  </a:cubicBezTo>
                  <a:cubicBezTo>
                    <a:pt x="5961" y="6023"/>
                    <a:pt x="7697" y="9087"/>
                    <a:pt x="11372" y="9087"/>
                  </a:cubicBezTo>
                  <a:cubicBezTo>
                    <a:pt x="12372" y="9087"/>
                    <a:pt x="13597" y="8775"/>
                    <a:pt x="14291" y="8308"/>
                  </a:cubicBezTo>
                  <a:cubicBezTo>
                    <a:pt x="15149" y="7737"/>
                    <a:pt x="15373" y="7010"/>
                    <a:pt x="15373" y="6244"/>
                  </a:cubicBezTo>
                  <a:cubicBezTo>
                    <a:pt x="15373" y="4323"/>
                    <a:pt x="13617" y="1064"/>
                    <a:pt x="9943" y="1064"/>
                  </a:cubicBezTo>
                  <a:close/>
                  <a:moveTo>
                    <a:pt x="13046" y="13656"/>
                  </a:moveTo>
                  <a:cubicBezTo>
                    <a:pt x="12719" y="13630"/>
                    <a:pt x="12392" y="13630"/>
                    <a:pt x="12045" y="13630"/>
                  </a:cubicBezTo>
                  <a:cubicBezTo>
                    <a:pt x="8738" y="13630"/>
                    <a:pt x="3797" y="14305"/>
                    <a:pt x="3797" y="16979"/>
                  </a:cubicBezTo>
                  <a:cubicBezTo>
                    <a:pt x="3797" y="19510"/>
                    <a:pt x="8085" y="20419"/>
                    <a:pt x="11412" y="20419"/>
                  </a:cubicBezTo>
                  <a:cubicBezTo>
                    <a:pt x="14434" y="20419"/>
                    <a:pt x="17762" y="19614"/>
                    <a:pt x="17762" y="17381"/>
                  </a:cubicBezTo>
                  <a:cubicBezTo>
                    <a:pt x="17762" y="15629"/>
                    <a:pt x="15026" y="14564"/>
                    <a:pt x="13046" y="13656"/>
                  </a:cubicBezTo>
                  <a:close/>
                  <a:moveTo>
                    <a:pt x="21600" y="0"/>
                  </a:moveTo>
                  <a:lnTo>
                    <a:pt x="18803" y="1142"/>
                  </a:lnTo>
                  <a:lnTo>
                    <a:pt x="16108" y="1142"/>
                  </a:lnTo>
                  <a:cubicBezTo>
                    <a:pt x="18027" y="2168"/>
                    <a:pt x="19191" y="3310"/>
                    <a:pt x="19191" y="4946"/>
                  </a:cubicBezTo>
                  <a:cubicBezTo>
                    <a:pt x="19191" y="8308"/>
                    <a:pt x="14352" y="8684"/>
                    <a:pt x="14352" y="10333"/>
                  </a:cubicBezTo>
                  <a:cubicBezTo>
                    <a:pt x="14352" y="12046"/>
                    <a:pt x="20661" y="12617"/>
                    <a:pt x="20661" y="16278"/>
                  </a:cubicBezTo>
                  <a:cubicBezTo>
                    <a:pt x="20661" y="17070"/>
                    <a:pt x="20293" y="17849"/>
                    <a:pt x="19660" y="18524"/>
                  </a:cubicBezTo>
                  <a:cubicBezTo>
                    <a:pt x="17578" y="20795"/>
                    <a:pt x="13189" y="21600"/>
                    <a:pt x="9289" y="21600"/>
                  </a:cubicBezTo>
                  <a:cubicBezTo>
                    <a:pt x="6227" y="21600"/>
                    <a:pt x="2450" y="21094"/>
                    <a:pt x="735" y="19276"/>
                  </a:cubicBezTo>
                  <a:cubicBezTo>
                    <a:pt x="245" y="18770"/>
                    <a:pt x="0" y="18173"/>
                    <a:pt x="0" y="17576"/>
                  </a:cubicBezTo>
                  <a:cubicBezTo>
                    <a:pt x="0" y="16109"/>
                    <a:pt x="1429" y="14889"/>
                    <a:pt x="3328" y="14136"/>
                  </a:cubicBezTo>
                  <a:cubicBezTo>
                    <a:pt x="5716" y="13188"/>
                    <a:pt x="8820" y="12955"/>
                    <a:pt x="11576" y="12838"/>
                  </a:cubicBezTo>
                  <a:cubicBezTo>
                    <a:pt x="10841" y="12241"/>
                    <a:pt x="10290" y="11709"/>
                    <a:pt x="10290" y="10930"/>
                  </a:cubicBezTo>
                  <a:cubicBezTo>
                    <a:pt x="10290" y="10514"/>
                    <a:pt x="10453" y="10190"/>
                    <a:pt x="10718" y="9826"/>
                  </a:cubicBezTo>
                  <a:cubicBezTo>
                    <a:pt x="10249" y="9852"/>
                    <a:pt x="9800" y="9878"/>
                    <a:pt x="9330" y="9878"/>
                  </a:cubicBezTo>
                  <a:cubicBezTo>
                    <a:pt x="5349" y="9878"/>
                    <a:pt x="2164" y="8035"/>
                    <a:pt x="2164" y="5452"/>
                  </a:cubicBezTo>
                  <a:cubicBezTo>
                    <a:pt x="2164" y="4024"/>
                    <a:pt x="3205" y="2622"/>
                    <a:pt x="4920" y="1687"/>
                  </a:cubicBezTo>
                  <a:cubicBezTo>
                    <a:pt x="7105" y="480"/>
                    <a:pt x="10249" y="0"/>
                    <a:pt x="13087" y="0"/>
                  </a:cubicBezTo>
                  <a:cubicBezTo>
                    <a:pt x="13087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5589E9E-FF8B-4CC5-84D0-6AA43EF746C9}"/>
              </a:ext>
            </a:extLst>
          </p:cNvPr>
          <p:cNvGrpSpPr/>
          <p:nvPr/>
        </p:nvGrpSpPr>
        <p:grpSpPr>
          <a:xfrm>
            <a:off x="7550060" y="3693899"/>
            <a:ext cx="626514" cy="626512"/>
            <a:chOff x="0" y="0"/>
            <a:chExt cx="786356" cy="786356"/>
          </a:xfrm>
        </p:grpSpPr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7F8547AA-4414-46C0-BBFA-CF90ED9D96DB}"/>
                </a:ext>
              </a:extLst>
            </p:cNvPr>
            <p:cNvSpPr/>
            <p:nvPr/>
          </p:nvSpPr>
          <p:spPr>
            <a:xfrm>
              <a:off x="0" y="0"/>
              <a:ext cx="786356" cy="7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EE039D90-0D08-4E15-94C2-77F283ABFFEA}"/>
                </a:ext>
              </a:extLst>
            </p:cNvPr>
            <p:cNvSpPr/>
            <p:nvPr/>
          </p:nvSpPr>
          <p:spPr>
            <a:xfrm>
              <a:off x="201869" y="205716"/>
              <a:ext cx="382617" cy="37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2" y="8346"/>
                  </a:moveTo>
                  <a:lnTo>
                    <a:pt x="17992" y="4664"/>
                  </a:lnTo>
                  <a:lnTo>
                    <a:pt x="15587" y="4664"/>
                  </a:lnTo>
                  <a:lnTo>
                    <a:pt x="15587" y="8346"/>
                  </a:lnTo>
                  <a:lnTo>
                    <a:pt x="11979" y="8346"/>
                  </a:lnTo>
                  <a:lnTo>
                    <a:pt x="11979" y="10800"/>
                  </a:lnTo>
                  <a:lnTo>
                    <a:pt x="15587" y="10800"/>
                  </a:lnTo>
                  <a:lnTo>
                    <a:pt x="15587" y="14482"/>
                  </a:lnTo>
                  <a:lnTo>
                    <a:pt x="17992" y="14482"/>
                  </a:lnTo>
                  <a:lnTo>
                    <a:pt x="17992" y="10800"/>
                  </a:lnTo>
                  <a:lnTo>
                    <a:pt x="21600" y="10800"/>
                  </a:lnTo>
                  <a:lnTo>
                    <a:pt x="21600" y="8346"/>
                  </a:lnTo>
                  <a:cubicBezTo>
                    <a:pt x="21600" y="8346"/>
                    <a:pt x="17992" y="8346"/>
                    <a:pt x="17992" y="8346"/>
                  </a:cubicBezTo>
                  <a:close/>
                  <a:moveTo>
                    <a:pt x="8626" y="4205"/>
                  </a:moveTo>
                  <a:cubicBezTo>
                    <a:pt x="9169" y="6154"/>
                    <a:pt x="8350" y="8188"/>
                    <a:pt x="7043" y="8565"/>
                  </a:cubicBezTo>
                  <a:cubicBezTo>
                    <a:pt x="6893" y="8608"/>
                    <a:pt x="6739" y="8629"/>
                    <a:pt x="6582" y="8629"/>
                  </a:cubicBezTo>
                  <a:cubicBezTo>
                    <a:pt x="5387" y="8629"/>
                    <a:pt x="4202" y="7394"/>
                    <a:pt x="3762" y="5692"/>
                  </a:cubicBezTo>
                  <a:cubicBezTo>
                    <a:pt x="3516" y="4740"/>
                    <a:pt x="3537" y="3903"/>
                    <a:pt x="3818" y="3100"/>
                  </a:cubicBezTo>
                  <a:cubicBezTo>
                    <a:pt x="4094" y="2309"/>
                    <a:pt x="4592" y="1777"/>
                    <a:pt x="5217" y="1597"/>
                  </a:cubicBezTo>
                  <a:cubicBezTo>
                    <a:pt x="5367" y="1554"/>
                    <a:pt x="5522" y="1532"/>
                    <a:pt x="5680" y="1532"/>
                  </a:cubicBezTo>
                  <a:cubicBezTo>
                    <a:pt x="7123" y="1532"/>
                    <a:pt x="8052" y="2143"/>
                    <a:pt x="8626" y="4205"/>
                  </a:cubicBezTo>
                  <a:close/>
                  <a:moveTo>
                    <a:pt x="10070" y="16448"/>
                  </a:moveTo>
                  <a:cubicBezTo>
                    <a:pt x="10176" y="18174"/>
                    <a:pt x="8730" y="19447"/>
                    <a:pt x="6556" y="19607"/>
                  </a:cubicBezTo>
                  <a:cubicBezTo>
                    <a:pt x="4350" y="19773"/>
                    <a:pt x="2534" y="18759"/>
                    <a:pt x="2428" y="17035"/>
                  </a:cubicBezTo>
                  <a:cubicBezTo>
                    <a:pt x="2376" y="16205"/>
                    <a:pt x="2733" y="15395"/>
                    <a:pt x="3432" y="14748"/>
                  </a:cubicBezTo>
                  <a:cubicBezTo>
                    <a:pt x="4140" y="14094"/>
                    <a:pt x="5113" y="13689"/>
                    <a:pt x="6172" y="13609"/>
                  </a:cubicBezTo>
                  <a:cubicBezTo>
                    <a:pt x="6297" y="13602"/>
                    <a:pt x="6421" y="13595"/>
                    <a:pt x="6545" y="13595"/>
                  </a:cubicBezTo>
                  <a:cubicBezTo>
                    <a:pt x="8588" y="13596"/>
                    <a:pt x="9971" y="14821"/>
                    <a:pt x="10070" y="16448"/>
                  </a:cubicBezTo>
                  <a:close/>
                  <a:moveTo>
                    <a:pt x="1143" y="5387"/>
                  </a:moveTo>
                  <a:cubicBezTo>
                    <a:pt x="1143" y="7220"/>
                    <a:pt x="1742" y="8543"/>
                    <a:pt x="2925" y="9320"/>
                  </a:cubicBezTo>
                  <a:cubicBezTo>
                    <a:pt x="3894" y="9958"/>
                    <a:pt x="5017" y="10054"/>
                    <a:pt x="5602" y="10054"/>
                  </a:cubicBezTo>
                  <a:cubicBezTo>
                    <a:pt x="5744" y="10054"/>
                    <a:pt x="5858" y="10046"/>
                    <a:pt x="5937" y="10042"/>
                  </a:cubicBezTo>
                  <a:cubicBezTo>
                    <a:pt x="5937" y="10042"/>
                    <a:pt x="5752" y="11274"/>
                    <a:pt x="6647" y="12491"/>
                  </a:cubicBezTo>
                  <a:lnTo>
                    <a:pt x="6606" y="12491"/>
                  </a:lnTo>
                  <a:cubicBezTo>
                    <a:pt x="5056" y="12491"/>
                    <a:pt x="0" y="12822"/>
                    <a:pt x="0" y="17065"/>
                  </a:cubicBezTo>
                  <a:cubicBezTo>
                    <a:pt x="0" y="21380"/>
                    <a:pt x="4643" y="21600"/>
                    <a:pt x="5575" y="21600"/>
                  </a:cubicBezTo>
                  <a:cubicBezTo>
                    <a:pt x="5649" y="21600"/>
                    <a:pt x="5692" y="21598"/>
                    <a:pt x="5692" y="21598"/>
                  </a:cubicBezTo>
                  <a:cubicBezTo>
                    <a:pt x="5702" y="21598"/>
                    <a:pt x="5768" y="21600"/>
                    <a:pt x="5882" y="21600"/>
                  </a:cubicBezTo>
                  <a:cubicBezTo>
                    <a:pt x="6480" y="21600"/>
                    <a:pt x="8025" y="21524"/>
                    <a:pt x="9459" y="20811"/>
                  </a:cubicBezTo>
                  <a:cubicBezTo>
                    <a:pt x="11321" y="19891"/>
                    <a:pt x="12265" y="18284"/>
                    <a:pt x="12265" y="16043"/>
                  </a:cubicBezTo>
                  <a:cubicBezTo>
                    <a:pt x="12265" y="13878"/>
                    <a:pt x="10827" y="12590"/>
                    <a:pt x="9777" y="11647"/>
                  </a:cubicBezTo>
                  <a:cubicBezTo>
                    <a:pt x="9136" y="11071"/>
                    <a:pt x="8582" y="10575"/>
                    <a:pt x="8582" y="10093"/>
                  </a:cubicBezTo>
                  <a:cubicBezTo>
                    <a:pt x="8582" y="9602"/>
                    <a:pt x="8987" y="9233"/>
                    <a:pt x="9498" y="8765"/>
                  </a:cubicBezTo>
                  <a:cubicBezTo>
                    <a:pt x="10327" y="8010"/>
                    <a:pt x="11108" y="6934"/>
                    <a:pt x="11108" y="4899"/>
                  </a:cubicBezTo>
                  <a:cubicBezTo>
                    <a:pt x="11108" y="3111"/>
                    <a:pt x="10881" y="1910"/>
                    <a:pt x="9480" y="1147"/>
                  </a:cubicBezTo>
                  <a:cubicBezTo>
                    <a:pt x="9626" y="1072"/>
                    <a:pt x="10143" y="1016"/>
                    <a:pt x="10398" y="979"/>
                  </a:cubicBezTo>
                  <a:cubicBezTo>
                    <a:pt x="11156" y="874"/>
                    <a:pt x="12267" y="754"/>
                    <a:pt x="12267" y="122"/>
                  </a:cubicBezTo>
                  <a:lnTo>
                    <a:pt x="12267" y="0"/>
                  </a:lnTo>
                  <a:lnTo>
                    <a:pt x="6736" y="0"/>
                  </a:lnTo>
                  <a:cubicBezTo>
                    <a:pt x="6680" y="3"/>
                    <a:pt x="1143" y="211"/>
                    <a:pt x="1143" y="538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0BB4F824-2EC0-4F81-9A4B-8BB7D93AF01E}"/>
              </a:ext>
            </a:extLst>
          </p:cNvPr>
          <p:cNvGrpSpPr/>
          <p:nvPr/>
        </p:nvGrpSpPr>
        <p:grpSpPr>
          <a:xfrm>
            <a:off x="666213" y="1847167"/>
            <a:ext cx="3045234" cy="2767484"/>
            <a:chOff x="1149331" y="1805176"/>
            <a:chExt cx="3381005" cy="3072631"/>
          </a:xfrm>
        </p:grpSpPr>
        <p:sp>
          <p:nvSpPr>
            <p:cNvPr id="17" name="Freeform: Shape 3">
              <a:extLst>
                <a:ext uri="{FF2B5EF4-FFF2-40B4-BE49-F238E27FC236}">
                  <a16:creationId xmlns:a16="http://schemas.microsoft.com/office/drawing/2014/main" id="{C1DCC751-A9B3-4B91-AE84-E43E86C0BBB8}"/>
                </a:ext>
              </a:extLst>
            </p:cNvPr>
            <p:cNvSpPr/>
            <p:nvPr/>
          </p:nvSpPr>
          <p:spPr>
            <a:xfrm>
              <a:off x="1149331" y="1844073"/>
              <a:ext cx="3381005" cy="270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44644C8B-B5F8-4316-8A28-52296E4F2E2B}"/>
                </a:ext>
              </a:extLst>
            </p:cNvPr>
            <p:cNvSpPr/>
            <p:nvPr/>
          </p:nvSpPr>
          <p:spPr>
            <a:xfrm rot="18900000">
              <a:off x="2101761" y="1805176"/>
              <a:ext cx="1975263" cy="307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DB18B6-9330-47B7-A0D1-C964DE6D4D12}"/>
              </a:ext>
            </a:extLst>
          </p:cNvPr>
          <p:cNvGrpSpPr/>
          <p:nvPr/>
        </p:nvGrpSpPr>
        <p:grpSpPr>
          <a:xfrm>
            <a:off x="4928329" y="1951202"/>
            <a:ext cx="2335342" cy="1306731"/>
            <a:chOff x="874713" y="3325188"/>
            <a:chExt cx="2335342" cy="13067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D883B0-5F60-4EF1-A186-6C2784AF3965}"/>
                </a:ext>
              </a:extLst>
            </p:cNvPr>
            <p:cNvSpPr/>
            <p:nvPr/>
          </p:nvSpPr>
          <p:spPr>
            <a:xfrm>
              <a:off x="874713" y="3677812"/>
              <a:ext cx="2335342" cy="954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/>
                <a:t>1</a:t>
              </a:r>
              <a:r>
                <a:rPr lang="zh-CN" altLang="en-US" sz="1400" dirty="0"/>
                <a:t>、信号量配置</a:t>
              </a:r>
              <a:endParaRPr lang="en-US" altLang="zh-CN" sz="1400" dirty="0"/>
            </a:p>
            <a:p>
              <a:r>
                <a:rPr lang="en-US" altLang="zh-CN" sz="1400" dirty="0"/>
                <a:t>2</a:t>
              </a:r>
              <a:r>
                <a:rPr lang="zh-CN" altLang="en-US" sz="1400" dirty="0"/>
                <a:t>、信号量配置</a:t>
              </a:r>
            </a:p>
            <a:p>
              <a:r>
                <a:rPr lang="en-US" altLang="zh-CN" sz="1400" dirty="0"/>
                <a:t>3</a:t>
              </a:r>
              <a:r>
                <a:rPr lang="zh-CN" altLang="en-US" sz="1400" dirty="0"/>
                <a:t>、信号量主机关联</a:t>
              </a:r>
            </a:p>
            <a:p>
              <a:r>
                <a:rPr lang="en-US" altLang="zh-CN" sz="1400" dirty="0"/>
                <a:t>4</a:t>
              </a:r>
              <a:r>
                <a:rPr lang="zh-CN" altLang="en-US" sz="1400" dirty="0"/>
                <a:t>、信号量启停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D20860A-B22A-496F-83CD-21E236E7B76D}"/>
                </a:ext>
              </a:extLst>
            </p:cNvPr>
            <p:cNvSpPr/>
            <p:nvPr/>
          </p:nvSpPr>
          <p:spPr>
            <a:xfrm>
              <a:off x="874713" y="3325188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/>
                <a:t>信号量管理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035116F-DC4E-4057-8A1B-8848DD3BEE2E}"/>
              </a:ext>
            </a:extLst>
          </p:cNvPr>
          <p:cNvGrpSpPr/>
          <p:nvPr/>
        </p:nvGrpSpPr>
        <p:grpSpPr>
          <a:xfrm>
            <a:off x="4928329" y="3823462"/>
            <a:ext cx="2335342" cy="945350"/>
            <a:chOff x="874713" y="3325188"/>
            <a:chExt cx="2335342" cy="9453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62A196-F32B-4557-8E4D-722276FE13BB}"/>
                </a:ext>
              </a:extLst>
            </p:cNvPr>
            <p:cNvSpPr/>
            <p:nvPr/>
          </p:nvSpPr>
          <p:spPr>
            <a:xfrm>
              <a:off x="874713" y="3677812"/>
              <a:ext cx="2335342" cy="5927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、操作信息查看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、异常任务预警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8EBAC24-64D3-4D74-9DD8-7BC7FC5B4D6F}"/>
                </a:ext>
              </a:extLst>
            </p:cNvPr>
            <p:cNvSpPr/>
            <p:nvPr/>
          </p:nvSpPr>
          <p:spPr>
            <a:xfrm>
              <a:off x="874713" y="332518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监控信息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2E3803-F16D-4F94-AF7C-D332E29A8859}"/>
              </a:ext>
            </a:extLst>
          </p:cNvPr>
          <p:cNvGrpSpPr/>
          <p:nvPr/>
        </p:nvGrpSpPr>
        <p:grpSpPr>
          <a:xfrm>
            <a:off x="8232278" y="1951202"/>
            <a:ext cx="2335342" cy="1203883"/>
            <a:chOff x="874713" y="3325188"/>
            <a:chExt cx="2335342" cy="120388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D32AD6C-BEB7-4AC1-AF97-1F65035F53DA}"/>
                </a:ext>
              </a:extLst>
            </p:cNvPr>
            <p:cNvSpPr/>
            <p:nvPr/>
          </p:nvSpPr>
          <p:spPr>
            <a:xfrm>
              <a:off x="874713" y="3677812"/>
              <a:ext cx="2335342" cy="8512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zh-CN" altLang="en-US" sz="1400" dirty="0"/>
                <a:t>心跳信息查看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zh-CN" altLang="en-US" sz="1400" dirty="0"/>
                <a:t>任务</a:t>
              </a:r>
              <a:r>
                <a:rPr lang="en-US" altLang="zh-CN" sz="1400" dirty="0"/>
                <a:t>Misfire</a:t>
              </a:r>
              <a:r>
                <a:rPr lang="zh-CN" altLang="en-US" sz="1400" dirty="0"/>
                <a:t>查看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zh-CN" altLang="en-US" sz="1400" dirty="0"/>
                <a:t>调度机器配置查看</a:t>
              </a:r>
              <a:endParaRPr lang="en-US" altLang="zh-CN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E6998F-59D3-49B3-A94A-D81316222EAB}"/>
                </a:ext>
              </a:extLst>
            </p:cNvPr>
            <p:cNvSpPr/>
            <p:nvPr/>
          </p:nvSpPr>
          <p:spPr>
            <a:xfrm>
              <a:off x="874713" y="3325188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/>
                <a:t>调度机管理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D0F1096-D124-46E9-8946-82AE46D564CF}"/>
              </a:ext>
            </a:extLst>
          </p:cNvPr>
          <p:cNvGrpSpPr/>
          <p:nvPr/>
        </p:nvGrpSpPr>
        <p:grpSpPr>
          <a:xfrm>
            <a:off x="8232278" y="3823462"/>
            <a:ext cx="2335342" cy="1203883"/>
            <a:chOff x="874713" y="3325188"/>
            <a:chExt cx="2335342" cy="120388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CA8C686-6152-45E5-88B5-0C26423494E6}"/>
                </a:ext>
              </a:extLst>
            </p:cNvPr>
            <p:cNvSpPr/>
            <p:nvPr/>
          </p:nvSpPr>
          <p:spPr>
            <a:xfrm>
              <a:off x="874713" y="3677812"/>
              <a:ext cx="2335342" cy="8512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、接入统一配置中心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、接入统一日志客户端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、容器化支持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F213FD-79F9-4CCA-8E33-6B121DB78342}"/>
                </a:ext>
              </a:extLst>
            </p:cNvPr>
            <p:cNvSpPr/>
            <p:nvPr/>
          </p:nvSpPr>
          <p:spPr>
            <a:xfrm>
              <a:off x="874713" y="332518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容器化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4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">
            <a:extLst>
              <a:ext uri="{FF2B5EF4-FFF2-40B4-BE49-F238E27FC236}">
                <a16:creationId xmlns:a16="http://schemas.microsoft.com/office/drawing/2014/main" id="{FE4750F8-505B-41B5-B881-A39A068E3E32}"/>
              </a:ext>
            </a:extLst>
          </p:cNvPr>
          <p:cNvGrpSpPr/>
          <p:nvPr/>
        </p:nvGrpSpPr>
        <p:grpSpPr>
          <a:xfrm>
            <a:off x="3949950" y="1935228"/>
            <a:ext cx="4292100" cy="3816694"/>
            <a:chOff x="3949950" y="1935228"/>
            <a:chExt cx="4292100" cy="3816694"/>
          </a:xfrm>
        </p:grpSpPr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A351FDD-9866-4E7E-9F13-69266920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7869931B-24CA-4158-8CE2-65E72EE5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433" y="4412990"/>
              <a:ext cx="102065" cy="181300"/>
            </a:xfrm>
            <a:custGeom>
              <a:avLst/>
              <a:gdLst>
                <a:gd name="T0" fmla="*/ 76 w 76"/>
                <a:gd name="T1" fmla="*/ 0 h 135"/>
                <a:gd name="T2" fmla="*/ 0 w 76"/>
                <a:gd name="T3" fmla="*/ 135 h 135"/>
                <a:gd name="T4" fmla="*/ 76 w 76"/>
                <a:gd name="T5" fmla="*/ 0 h 135"/>
                <a:gd name="T6" fmla="*/ 76 w 7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735A5D1-1818-4D6D-82DF-AE667479B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433" y="4412990"/>
              <a:ext cx="102065" cy="181300"/>
            </a:xfrm>
            <a:custGeom>
              <a:avLst/>
              <a:gdLst>
                <a:gd name="T0" fmla="*/ 76 w 76"/>
                <a:gd name="T1" fmla="*/ 0 h 135"/>
                <a:gd name="T2" fmla="*/ 0 w 76"/>
                <a:gd name="T3" fmla="*/ 135 h 135"/>
                <a:gd name="T4" fmla="*/ 76 w 76"/>
                <a:gd name="T5" fmla="*/ 0 h 135"/>
                <a:gd name="T6" fmla="*/ 76 w 7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BF7605CE-A684-405C-AAC8-CBBE2D11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F5F77618-E0B6-40EE-909F-CBE5DE033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567" y="4594289"/>
              <a:ext cx="206816" cy="0"/>
            </a:xfrm>
            <a:custGeom>
              <a:avLst/>
              <a:gdLst>
                <a:gd name="T0" fmla="*/ 154 w 154"/>
                <a:gd name="T1" fmla="*/ 0 w 154"/>
                <a:gd name="T2" fmla="*/ 154 w 154"/>
                <a:gd name="T3" fmla="*/ 154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B46F613B-02E0-4630-A992-B88503885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567" y="4594289"/>
              <a:ext cx="206816" cy="0"/>
            </a:xfrm>
            <a:custGeom>
              <a:avLst/>
              <a:gdLst>
                <a:gd name="T0" fmla="*/ 154 w 154"/>
                <a:gd name="T1" fmla="*/ 0 w 154"/>
                <a:gd name="T2" fmla="*/ 154 w 154"/>
                <a:gd name="T3" fmla="*/ 154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AD23153-BC56-481B-8E7F-EF07E82CB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9D50007-0EAF-4B06-AA46-A1CC776BE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00 w 476"/>
                <a:gd name="T5" fmla="*/ 0 h 691"/>
                <a:gd name="T6" fmla="*/ 476 w 476"/>
                <a:gd name="T7" fmla="*/ 132 h 691"/>
                <a:gd name="T8" fmla="*/ 476 w 476"/>
                <a:gd name="T9" fmla="*/ 132 h 691"/>
                <a:gd name="T10" fmla="*/ 400 w 476"/>
                <a:gd name="T1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5C31B7A-E969-4870-960E-A4DBC1B3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00 w 476"/>
                <a:gd name="T5" fmla="*/ 0 h 691"/>
                <a:gd name="T6" fmla="*/ 476 w 476"/>
                <a:gd name="T7" fmla="*/ 132 h 691"/>
                <a:gd name="T8" fmla="*/ 476 w 476"/>
                <a:gd name="T9" fmla="*/ 132 h 691"/>
                <a:gd name="T10" fmla="*/ 400 w 476"/>
                <a:gd name="T1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070FDA7-7F7D-4ECB-A9D5-0E29D969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6552AA57-3AA0-421B-833C-B26ABD69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816" y="3095545"/>
              <a:ext cx="104751" cy="178614"/>
            </a:xfrm>
            <a:custGeom>
              <a:avLst/>
              <a:gdLst>
                <a:gd name="T0" fmla="*/ 78 w 78"/>
                <a:gd name="T1" fmla="*/ 0 h 133"/>
                <a:gd name="T2" fmla="*/ 0 w 78"/>
                <a:gd name="T3" fmla="*/ 133 h 133"/>
                <a:gd name="T4" fmla="*/ 0 w 78"/>
                <a:gd name="T5" fmla="*/ 133 h 133"/>
                <a:gd name="T6" fmla="*/ 78 w 7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32DC3572-3702-403E-85D7-BEB8E958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816" y="3095545"/>
              <a:ext cx="104751" cy="178614"/>
            </a:xfrm>
            <a:custGeom>
              <a:avLst/>
              <a:gdLst>
                <a:gd name="T0" fmla="*/ 78 w 78"/>
                <a:gd name="T1" fmla="*/ 0 h 133"/>
                <a:gd name="T2" fmla="*/ 0 w 78"/>
                <a:gd name="T3" fmla="*/ 133 h 133"/>
                <a:gd name="T4" fmla="*/ 0 w 78"/>
                <a:gd name="T5" fmla="*/ 133 h 133"/>
                <a:gd name="T6" fmla="*/ 78 w 7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C862437B-28A2-48E6-A23E-8167079F2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84A2E7D1-4D2C-48C4-8B39-24758EED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17" y="3095545"/>
              <a:ext cx="206816" cy="0"/>
            </a:xfrm>
            <a:custGeom>
              <a:avLst/>
              <a:gdLst>
                <a:gd name="T0" fmla="*/ 0 w 154"/>
                <a:gd name="T1" fmla="*/ 0 w 154"/>
                <a:gd name="T2" fmla="*/ 154 w 154"/>
                <a:gd name="T3" fmla="*/ 0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71EC049D-46CD-49EC-964F-6CD9F25D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17" y="3095545"/>
              <a:ext cx="206816" cy="0"/>
            </a:xfrm>
            <a:custGeom>
              <a:avLst/>
              <a:gdLst>
                <a:gd name="T0" fmla="*/ 0 w 154"/>
                <a:gd name="T1" fmla="*/ 0 w 154"/>
                <a:gd name="T2" fmla="*/ 154 w 154"/>
                <a:gd name="T3" fmla="*/ 0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724F3646-02FF-41AA-B33D-EE39E370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1281295C-D604-4873-AAD6-76CE5417F614}"/>
                </a:ext>
              </a:extLst>
            </p:cNvPr>
            <p:cNvGrpSpPr/>
            <p:nvPr/>
          </p:nvGrpSpPr>
          <p:grpSpPr>
            <a:xfrm>
              <a:off x="3949950" y="3095545"/>
              <a:ext cx="1713617" cy="2152765"/>
              <a:chOff x="3949950" y="3095545"/>
              <a:chExt cx="1713617" cy="2152765"/>
            </a:xfrm>
          </p:grpSpPr>
          <p:sp>
            <p:nvSpPr>
              <p:cNvPr id="116" name="Freeform 75">
                <a:extLst>
                  <a:ext uri="{FF2B5EF4-FFF2-40B4-BE49-F238E27FC236}">
                    <a16:creationId xmlns:a16="http://schemas.microsoft.com/office/drawing/2014/main" id="{3E09DC65-4696-432F-9EF1-CDCBE3A79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950" y="3095545"/>
                <a:ext cx="1713617" cy="2152765"/>
              </a:xfrm>
              <a:custGeom>
                <a:avLst/>
                <a:gdLst>
                  <a:gd name="T0" fmla="*/ 201 w 539"/>
                  <a:gd name="T1" fmla="*/ 0 h 677"/>
                  <a:gd name="T2" fmla="*/ 73 w 539"/>
                  <a:gd name="T3" fmla="*/ 77 h 677"/>
                  <a:gd name="T4" fmla="*/ 22 w 539"/>
                  <a:gd name="T5" fmla="*/ 166 h 677"/>
                  <a:gd name="T6" fmla="*/ 22 w 539"/>
                  <a:gd name="T7" fmla="*/ 304 h 677"/>
                  <a:gd name="T8" fmla="*/ 237 w 539"/>
                  <a:gd name="T9" fmla="*/ 677 h 677"/>
                  <a:gd name="T10" fmla="*/ 234 w 539"/>
                  <a:gd name="T11" fmla="*/ 527 h 677"/>
                  <a:gd name="T12" fmla="*/ 539 w 539"/>
                  <a:gd name="T13" fmla="*/ 0 h 677"/>
                  <a:gd name="T14" fmla="*/ 201 w 539"/>
                  <a:gd name="T1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7">
                    <a:moveTo>
                      <a:pt x="201" y="0"/>
                    </a:moveTo>
                    <a:cubicBezTo>
                      <a:pt x="150" y="2"/>
                      <a:pt x="101" y="29"/>
                      <a:pt x="73" y="77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0" y="204"/>
                      <a:pt x="0" y="266"/>
                      <a:pt x="22" y="304"/>
                    </a:cubicBezTo>
                    <a:cubicBezTo>
                      <a:pt x="237" y="677"/>
                      <a:pt x="237" y="677"/>
                      <a:pt x="237" y="677"/>
                    </a:cubicBezTo>
                    <a:cubicBezTo>
                      <a:pt x="209" y="629"/>
                      <a:pt x="210" y="573"/>
                      <a:pt x="234" y="527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solidFill>
                <a:srgbClr val="16A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76">
                <a:extLst>
                  <a:ext uri="{FF2B5EF4-FFF2-40B4-BE49-F238E27FC236}">
                    <a16:creationId xmlns:a16="http://schemas.microsoft.com/office/drawing/2014/main" id="{6B500BF2-3570-4EFD-9E08-1254B7A73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199" y="3095545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71">
              <a:extLst>
                <a:ext uri="{FF2B5EF4-FFF2-40B4-BE49-F238E27FC236}">
                  <a16:creationId xmlns:a16="http://schemas.microsoft.com/office/drawing/2014/main" id="{5EFB557A-7F22-473D-8C37-93E578504D11}"/>
                </a:ext>
              </a:extLst>
            </p:cNvPr>
            <p:cNvGrpSpPr/>
            <p:nvPr/>
          </p:nvGrpSpPr>
          <p:grpSpPr>
            <a:xfrm>
              <a:off x="4182282" y="1935228"/>
              <a:ext cx="2346151" cy="1404736"/>
              <a:chOff x="4182282" y="1935228"/>
              <a:chExt cx="2346151" cy="1404736"/>
            </a:xfrm>
          </p:grpSpPr>
          <p:sp>
            <p:nvSpPr>
              <p:cNvPr id="114" name="Freeform 73">
                <a:extLst>
                  <a:ext uri="{FF2B5EF4-FFF2-40B4-BE49-F238E27FC236}">
                    <a16:creationId xmlns:a16="http://schemas.microsoft.com/office/drawing/2014/main" id="{90419950-C433-438A-B1BD-80D9CEE5F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282" y="1935228"/>
                <a:ext cx="2346151" cy="1404736"/>
              </a:xfrm>
              <a:custGeom>
                <a:avLst/>
                <a:gdLst>
                  <a:gd name="T0" fmla="*/ 569 w 738"/>
                  <a:gd name="T1" fmla="*/ 73 h 442"/>
                  <a:gd name="T2" fmla="*/ 438 w 738"/>
                  <a:gd name="T3" fmla="*/ 0 h 442"/>
                  <a:gd name="T4" fmla="*/ 335 w 738"/>
                  <a:gd name="T5" fmla="*/ 0 h 442"/>
                  <a:gd name="T6" fmla="*/ 215 w 738"/>
                  <a:gd name="T7" fmla="*/ 69 h 442"/>
                  <a:gd name="T8" fmla="*/ 0 w 738"/>
                  <a:gd name="T9" fmla="*/ 442 h 442"/>
                  <a:gd name="T10" fmla="*/ 128 w 738"/>
                  <a:gd name="T11" fmla="*/ 365 h 442"/>
                  <a:gd name="T12" fmla="*/ 738 w 738"/>
                  <a:gd name="T13" fmla="*/ 365 h 442"/>
                  <a:gd name="T14" fmla="*/ 569 w 738"/>
                  <a:gd name="T15" fmla="*/ 7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569" y="73"/>
                    </a:moveTo>
                    <a:cubicBezTo>
                      <a:pt x="542" y="29"/>
                      <a:pt x="493" y="0"/>
                      <a:pt x="438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291" y="0"/>
                      <a:pt x="237" y="31"/>
                      <a:pt x="215" y="6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28" y="394"/>
                      <a:pt x="77" y="367"/>
                      <a:pt x="128" y="365"/>
                    </a:cubicBezTo>
                    <a:cubicBezTo>
                      <a:pt x="738" y="365"/>
                      <a:pt x="738" y="365"/>
                      <a:pt x="738" y="365"/>
                    </a:cubicBezTo>
                    <a:cubicBezTo>
                      <a:pt x="569" y="73"/>
                      <a:pt x="569" y="73"/>
                      <a:pt x="569" y="73"/>
                    </a:cubicBezTo>
                  </a:path>
                </a:pathLst>
              </a:custGeom>
              <a:solidFill>
                <a:srgbClr val="B2D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4">
                <a:extLst>
                  <a:ext uri="{FF2B5EF4-FFF2-40B4-BE49-F238E27FC236}">
                    <a16:creationId xmlns:a16="http://schemas.microsoft.com/office/drawing/2014/main" id="{06349663-09BB-4C56-A771-1F2CDE5DF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49" y="2167560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46">
              <a:extLst>
                <a:ext uri="{FF2B5EF4-FFF2-40B4-BE49-F238E27FC236}">
                  <a16:creationId xmlns:a16="http://schemas.microsoft.com/office/drawing/2014/main" id="{5ED179B8-221D-47FB-994B-08B7AA41596E}"/>
                </a:ext>
              </a:extLst>
            </p:cNvPr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</p:grpSpPr>
          <p:grpSp>
            <p:nvGrpSpPr>
              <p:cNvPr id="108" name="Group 65">
                <a:extLst>
                  <a:ext uri="{FF2B5EF4-FFF2-40B4-BE49-F238E27FC236}">
                    <a16:creationId xmlns:a16="http://schemas.microsoft.com/office/drawing/2014/main" id="{863BADB4-9BED-43E6-9BFC-EA2411F87C2F}"/>
                  </a:ext>
                </a:extLst>
              </p:cNvPr>
              <p:cNvGrpSpPr/>
              <p:nvPr/>
            </p:nvGrpSpPr>
            <p:grpSpPr>
              <a:xfrm>
                <a:off x="5663567" y="4345842"/>
                <a:ext cx="2346151" cy="1406079"/>
                <a:chOff x="5663567" y="4345842"/>
                <a:chExt cx="2346151" cy="1406079"/>
              </a:xfrm>
            </p:grpSpPr>
            <p:sp>
              <p:nvSpPr>
                <p:cNvPr id="112" name="Freeform 69">
                  <a:extLst>
                    <a:ext uri="{FF2B5EF4-FFF2-40B4-BE49-F238E27FC236}">
                      <a16:creationId xmlns:a16="http://schemas.microsoft.com/office/drawing/2014/main" id="{E76C8DC0-4A77-4203-829E-556ADAA95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3567" y="4345842"/>
                  <a:ext cx="2346151" cy="1406079"/>
                </a:xfrm>
                <a:custGeom>
                  <a:avLst/>
                  <a:gdLst>
                    <a:gd name="T0" fmla="*/ 168 w 738"/>
                    <a:gd name="T1" fmla="*/ 370 h 442"/>
                    <a:gd name="T2" fmla="*/ 300 w 738"/>
                    <a:gd name="T3" fmla="*/ 442 h 442"/>
                    <a:gd name="T4" fmla="*/ 402 w 738"/>
                    <a:gd name="T5" fmla="*/ 442 h 442"/>
                    <a:gd name="T6" fmla="*/ 522 w 738"/>
                    <a:gd name="T7" fmla="*/ 373 h 442"/>
                    <a:gd name="T8" fmla="*/ 738 w 738"/>
                    <a:gd name="T9" fmla="*/ 0 h 442"/>
                    <a:gd name="T10" fmla="*/ 609 w 738"/>
                    <a:gd name="T11" fmla="*/ 78 h 442"/>
                    <a:gd name="T12" fmla="*/ 0 w 738"/>
                    <a:gd name="T13" fmla="*/ 78 h 442"/>
                    <a:gd name="T14" fmla="*/ 168 w 738"/>
                    <a:gd name="T15" fmla="*/ 37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168" y="370"/>
                      </a:moveTo>
                      <a:cubicBezTo>
                        <a:pt x="196" y="413"/>
                        <a:pt x="244" y="442"/>
                        <a:pt x="300" y="442"/>
                      </a:cubicBezTo>
                      <a:cubicBezTo>
                        <a:pt x="402" y="442"/>
                        <a:pt x="402" y="442"/>
                        <a:pt x="402" y="442"/>
                      </a:cubicBezTo>
                      <a:cubicBezTo>
                        <a:pt x="446" y="442"/>
                        <a:pt x="500" y="411"/>
                        <a:pt x="522" y="373"/>
                      </a:cubicBezTo>
                      <a:cubicBezTo>
                        <a:pt x="738" y="0"/>
                        <a:pt x="738" y="0"/>
                        <a:pt x="738" y="0"/>
                      </a:cubicBezTo>
                      <a:cubicBezTo>
                        <a:pt x="710" y="48"/>
                        <a:pt x="661" y="76"/>
                        <a:pt x="609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68" y="370"/>
                        <a:pt x="168" y="370"/>
                        <a:pt x="168" y="370"/>
                      </a:cubicBezTo>
                    </a:path>
                  </a:pathLst>
                </a:custGeom>
                <a:solidFill>
                  <a:srgbClr val="F23B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70">
                  <a:extLst>
                    <a:ext uri="{FF2B5EF4-FFF2-40B4-BE49-F238E27FC236}">
                      <a16:creationId xmlns:a16="http://schemas.microsoft.com/office/drawing/2014/main" id="{35B54F0E-6801-4085-A40D-F2AB2029C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3567" y="4594289"/>
                  <a:ext cx="534498" cy="927986"/>
                </a:xfrm>
                <a:custGeom>
                  <a:avLst/>
                  <a:gdLst>
                    <a:gd name="T0" fmla="*/ 0 w 398"/>
                    <a:gd name="T1" fmla="*/ 0 h 691"/>
                    <a:gd name="T2" fmla="*/ 5 w 398"/>
                    <a:gd name="T3" fmla="*/ 7 h 691"/>
                    <a:gd name="T4" fmla="*/ 398 w 398"/>
                    <a:gd name="T5" fmla="*/ 691 h 691"/>
                    <a:gd name="T6" fmla="*/ 154 w 398"/>
                    <a:gd name="T7" fmla="*/ 0 h 691"/>
                    <a:gd name="T8" fmla="*/ 0 w 398"/>
                    <a:gd name="T9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691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398" y="691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Freeform 105">
                <a:extLst>
                  <a:ext uri="{FF2B5EF4-FFF2-40B4-BE49-F238E27FC236}">
                    <a16:creationId xmlns:a16="http://schemas.microsoft.com/office/drawing/2014/main" id="{722524BA-1117-4F57-A972-A4D421F1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717" y="5202849"/>
                <a:ext cx="124963" cy="114886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61">
              <a:extLst>
                <a:ext uri="{FF2B5EF4-FFF2-40B4-BE49-F238E27FC236}">
                  <a16:creationId xmlns:a16="http://schemas.microsoft.com/office/drawing/2014/main" id="{C43E5D13-EF85-44E4-B03C-9D8E2A18C62B}"/>
                </a:ext>
              </a:extLst>
            </p:cNvPr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</p:grpSpPr>
          <p:sp>
            <p:nvSpPr>
              <p:cNvPr id="106" name="Freeform 63">
                <a:extLst>
                  <a:ext uri="{FF2B5EF4-FFF2-40B4-BE49-F238E27FC236}">
                    <a16:creationId xmlns:a16="http://schemas.microsoft.com/office/drawing/2014/main" id="{41574379-FBFC-433F-93E5-BD514D1DC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solidFill>
                <a:srgbClr val="895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4">
                <a:extLst>
                  <a:ext uri="{FF2B5EF4-FFF2-40B4-BE49-F238E27FC236}">
                    <a16:creationId xmlns:a16="http://schemas.microsoft.com/office/drawing/2014/main" id="{EA7BDB6C-64D2-41BC-953C-0BF8C93C8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55">
              <a:extLst>
                <a:ext uri="{FF2B5EF4-FFF2-40B4-BE49-F238E27FC236}">
                  <a16:creationId xmlns:a16="http://schemas.microsoft.com/office/drawing/2014/main" id="{1E62BFBC-B737-46DC-BA45-C9812BE20E4D}"/>
                </a:ext>
              </a:extLst>
            </p:cNvPr>
            <p:cNvGrpSpPr/>
            <p:nvPr/>
          </p:nvGrpSpPr>
          <p:grpSpPr>
            <a:xfrm>
              <a:off x="5574932" y="1935228"/>
              <a:ext cx="1999668" cy="1908347"/>
              <a:chOff x="5574932" y="1935228"/>
              <a:chExt cx="1999668" cy="1908347"/>
            </a:xfrm>
          </p:grpSpPr>
          <p:sp>
            <p:nvSpPr>
              <p:cNvPr id="102" name="Freeform 59">
                <a:extLst>
                  <a:ext uri="{FF2B5EF4-FFF2-40B4-BE49-F238E27FC236}">
                    <a16:creationId xmlns:a16="http://schemas.microsoft.com/office/drawing/2014/main" id="{B2DFEA79-AC0A-43D4-A284-9B8FEAF79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932" y="1935228"/>
                <a:ext cx="1999668" cy="1908347"/>
              </a:xfrm>
              <a:custGeom>
                <a:avLst/>
                <a:gdLst>
                  <a:gd name="T0" fmla="*/ 604 w 629"/>
                  <a:gd name="T1" fmla="*/ 308 h 600"/>
                  <a:gd name="T2" fmla="*/ 602 w 629"/>
                  <a:gd name="T3" fmla="*/ 158 h 600"/>
                  <a:gd name="T4" fmla="*/ 550 w 629"/>
                  <a:gd name="T5" fmla="*/ 69 h 600"/>
                  <a:gd name="T6" fmla="*/ 430 w 629"/>
                  <a:gd name="T7" fmla="*/ 0 h 600"/>
                  <a:gd name="T8" fmla="*/ 0 w 629"/>
                  <a:gd name="T9" fmla="*/ 0 h 600"/>
                  <a:gd name="T10" fmla="*/ 131 w 629"/>
                  <a:gd name="T11" fmla="*/ 73 h 600"/>
                  <a:gd name="T12" fmla="*/ 436 w 629"/>
                  <a:gd name="T13" fmla="*/ 600 h 600"/>
                  <a:gd name="T14" fmla="*/ 604 w 629"/>
                  <a:gd name="T15" fmla="*/ 30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00">
                    <a:moveTo>
                      <a:pt x="604" y="308"/>
                    </a:moveTo>
                    <a:cubicBezTo>
                      <a:pt x="628" y="262"/>
                      <a:pt x="629" y="206"/>
                      <a:pt x="602" y="158"/>
                    </a:cubicBezTo>
                    <a:cubicBezTo>
                      <a:pt x="550" y="69"/>
                      <a:pt x="550" y="69"/>
                      <a:pt x="550" y="69"/>
                    </a:cubicBezTo>
                    <a:cubicBezTo>
                      <a:pt x="528" y="31"/>
                      <a:pt x="474" y="0"/>
                      <a:pt x="4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104" y="29"/>
                      <a:pt x="131" y="73"/>
                    </a:cubicBezTo>
                    <a:cubicBezTo>
                      <a:pt x="436" y="600"/>
                      <a:pt x="436" y="600"/>
                      <a:pt x="436" y="600"/>
                    </a:cubicBezTo>
                    <a:cubicBezTo>
                      <a:pt x="604" y="308"/>
                      <a:pt x="604" y="308"/>
                      <a:pt x="604" y="308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0">
                <a:extLst>
                  <a:ext uri="{FF2B5EF4-FFF2-40B4-BE49-F238E27FC236}">
                    <a16:creationId xmlns:a16="http://schemas.microsoft.com/office/drawing/2014/main" id="{24EC5E74-548D-49B6-8596-0496C33AC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115" y="2914246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51">
              <a:extLst>
                <a:ext uri="{FF2B5EF4-FFF2-40B4-BE49-F238E27FC236}">
                  <a16:creationId xmlns:a16="http://schemas.microsoft.com/office/drawing/2014/main" id="{FEDE98E9-B728-49E9-8E69-72628D51735F}"/>
                </a:ext>
              </a:extLst>
            </p:cNvPr>
            <p:cNvGrpSpPr/>
            <p:nvPr/>
          </p:nvGrpSpPr>
          <p:grpSpPr>
            <a:xfrm>
              <a:off x="6528433" y="2437495"/>
              <a:ext cx="1713617" cy="2156795"/>
              <a:chOff x="6528433" y="2437495"/>
              <a:chExt cx="1713617" cy="2156795"/>
            </a:xfrm>
          </p:grpSpPr>
          <p:sp>
            <p:nvSpPr>
              <p:cNvPr id="100" name="Freeform 53">
                <a:extLst>
                  <a:ext uri="{FF2B5EF4-FFF2-40B4-BE49-F238E27FC236}">
                    <a16:creationId xmlns:a16="http://schemas.microsoft.com/office/drawing/2014/main" id="{D36C6C9B-2816-4028-80F6-39C1A70D5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2437495"/>
                <a:ext cx="1713617" cy="2156794"/>
              </a:xfrm>
              <a:custGeom>
                <a:avLst/>
                <a:gdLst>
                  <a:gd name="T0" fmla="*/ 337 w 539"/>
                  <a:gd name="T1" fmla="*/ 678 h 678"/>
                  <a:gd name="T2" fmla="*/ 466 w 539"/>
                  <a:gd name="T3" fmla="*/ 600 h 678"/>
                  <a:gd name="T4" fmla="*/ 517 w 539"/>
                  <a:gd name="T5" fmla="*/ 511 h 678"/>
                  <a:gd name="T6" fmla="*/ 517 w 539"/>
                  <a:gd name="T7" fmla="*/ 373 h 678"/>
                  <a:gd name="T8" fmla="*/ 302 w 539"/>
                  <a:gd name="T9" fmla="*/ 0 h 678"/>
                  <a:gd name="T10" fmla="*/ 304 w 539"/>
                  <a:gd name="T11" fmla="*/ 150 h 678"/>
                  <a:gd name="T12" fmla="*/ 0 w 539"/>
                  <a:gd name="T13" fmla="*/ 678 h 678"/>
                  <a:gd name="T14" fmla="*/ 337 w 539"/>
                  <a:gd name="T1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8">
                    <a:moveTo>
                      <a:pt x="337" y="678"/>
                    </a:moveTo>
                    <a:cubicBezTo>
                      <a:pt x="389" y="676"/>
                      <a:pt x="438" y="648"/>
                      <a:pt x="466" y="600"/>
                    </a:cubicBezTo>
                    <a:cubicBezTo>
                      <a:pt x="517" y="511"/>
                      <a:pt x="517" y="511"/>
                      <a:pt x="517" y="511"/>
                    </a:cubicBezTo>
                    <a:cubicBezTo>
                      <a:pt x="539" y="473"/>
                      <a:pt x="539" y="411"/>
                      <a:pt x="517" y="373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29" y="48"/>
                      <a:pt x="328" y="104"/>
                      <a:pt x="304" y="150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337" y="678"/>
                      <a:pt x="337" y="678"/>
                      <a:pt x="337" y="678"/>
                    </a:cubicBezTo>
                  </a:path>
                </a:pathLst>
              </a:cu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4">
                <a:extLst>
                  <a:ext uri="{FF2B5EF4-FFF2-40B4-BE49-F238E27FC236}">
                    <a16:creationId xmlns:a16="http://schemas.microsoft.com/office/drawing/2014/main" id="{BCC5AF49-CB88-49CB-AD6D-BA6713954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412990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83">
              <a:extLst>
                <a:ext uri="{FF2B5EF4-FFF2-40B4-BE49-F238E27FC236}">
                  <a16:creationId xmlns:a16="http://schemas.microsoft.com/office/drawing/2014/main" id="{5E081EA3-BB67-4F1B-A6F7-49F9B257E185}"/>
                </a:ext>
              </a:extLst>
            </p:cNvPr>
            <p:cNvGrpSpPr/>
            <p:nvPr/>
          </p:nvGrpSpPr>
          <p:grpSpPr>
            <a:xfrm>
              <a:off x="5051424" y="2328257"/>
              <a:ext cx="612143" cy="429803"/>
              <a:chOff x="7350125" y="1003300"/>
              <a:chExt cx="522288" cy="366713"/>
            </a:xfrm>
            <a:solidFill>
              <a:schemeClr val="bg1"/>
            </a:solidFill>
          </p:grpSpPr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7BCC755A-8800-49EC-A11F-F0D7ACD2D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0125" y="1003300"/>
                <a:ext cx="373063" cy="366713"/>
              </a:xfrm>
              <a:custGeom>
                <a:avLst/>
                <a:gdLst>
                  <a:gd name="T0" fmla="*/ 85 w 99"/>
                  <a:gd name="T1" fmla="*/ 60 h 97"/>
                  <a:gd name="T2" fmla="*/ 99 w 99"/>
                  <a:gd name="T3" fmla="*/ 54 h 97"/>
                  <a:gd name="T4" fmla="*/ 99 w 99"/>
                  <a:gd name="T5" fmla="*/ 43 h 97"/>
                  <a:gd name="T6" fmla="*/ 85 w 99"/>
                  <a:gd name="T7" fmla="*/ 38 h 97"/>
                  <a:gd name="T8" fmla="*/ 83 w 99"/>
                  <a:gd name="T9" fmla="*/ 32 h 97"/>
                  <a:gd name="T10" fmla="*/ 88 w 99"/>
                  <a:gd name="T11" fmla="*/ 18 h 97"/>
                  <a:gd name="T12" fmla="*/ 81 w 99"/>
                  <a:gd name="T13" fmla="*/ 11 h 97"/>
                  <a:gd name="T14" fmla="*/ 67 w 99"/>
                  <a:gd name="T15" fmla="*/ 16 h 97"/>
                  <a:gd name="T16" fmla="*/ 61 w 99"/>
                  <a:gd name="T17" fmla="*/ 14 h 97"/>
                  <a:gd name="T18" fmla="*/ 55 w 99"/>
                  <a:gd name="T19" fmla="*/ 0 h 97"/>
                  <a:gd name="T20" fmla="*/ 44 w 99"/>
                  <a:gd name="T21" fmla="*/ 0 h 97"/>
                  <a:gd name="T22" fmla="*/ 38 w 99"/>
                  <a:gd name="T23" fmla="*/ 14 h 97"/>
                  <a:gd name="T24" fmla="*/ 32 w 99"/>
                  <a:gd name="T25" fmla="*/ 16 h 97"/>
                  <a:gd name="T26" fmla="*/ 18 w 99"/>
                  <a:gd name="T27" fmla="*/ 11 h 97"/>
                  <a:gd name="T28" fmla="*/ 10 w 99"/>
                  <a:gd name="T29" fmla="*/ 18 h 97"/>
                  <a:gd name="T30" fmla="*/ 16 w 99"/>
                  <a:gd name="T31" fmla="*/ 32 h 97"/>
                  <a:gd name="T32" fmla="*/ 14 w 99"/>
                  <a:gd name="T33" fmla="*/ 38 h 97"/>
                  <a:gd name="T34" fmla="*/ 0 w 99"/>
                  <a:gd name="T35" fmla="*/ 44 h 97"/>
                  <a:gd name="T36" fmla="*/ 0 w 99"/>
                  <a:gd name="T37" fmla="*/ 54 h 97"/>
                  <a:gd name="T38" fmla="*/ 14 w 99"/>
                  <a:gd name="T39" fmla="*/ 60 h 97"/>
                  <a:gd name="T40" fmla="*/ 16 w 99"/>
                  <a:gd name="T41" fmla="*/ 66 h 97"/>
                  <a:gd name="T42" fmla="*/ 11 w 99"/>
                  <a:gd name="T43" fmla="*/ 79 h 97"/>
                  <a:gd name="T44" fmla="*/ 18 w 99"/>
                  <a:gd name="T45" fmla="*/ 87 h 97"/>
                  <a:gd name="T46" fmla="*/ 32 w 99"/>
                  <a:gd name="T47" fmla="*/ 82 h 97"/>
                  <a:gd name="T48" fmla="*/ 38 w 99"/>
                  <a:gd name="T49" fmla="*/ 84 h 97"/>
                  <a:gd name="T50" fmla="*/ 44 w 99"/>
                  <a:gd name="T51" fmla="*/ 97 h 97"/>
                  <a:gd name="T52" fmla="*/ 55 w 99"/>
                  <a:gd name="T53" fmla="*/ 97 h 97"/>
                  <a:gd name="T54" fmla="*/ 61 w 99"/>
                  <a:gd name="T55" fmla="*/ 84 h 97"/>
                  <a:gd name="T56" fmla="*/ 67 w 99"/>
                  <a:gd name="T57" fmla="*/ 81 h 97"/>
                  <a:gd name="T58" fmla="*/ 81 w 99"/>
                  <a:gd name="T59" fmla="*/ 87 h 97"/>
                  <a:gd name="T60" fmla="*/ 89 w 99"/>
                  <a:gd name="T61" fmla="*/ 79 h 97"/>
                  <a:gd name="T62" fmla="*/ 83 w 99"/>
                  <a:gd name="T63" fmla="*/ 66 h 97"/>
                  <a:gd name="T64" fmla="*/ 85 w 99"/>
                  <a:gd name="T65" fmla="*/ 60 h 97"/>
                  <a:gd name="T66" fmla="*/ 49 w 99"/>
                  <a:gd name="T67" fmla="*/ 64 h 97"/>
                  <a:gd name="T68" fmla="*/ 34 w 99"/>
                  <a:gd name="T69" fmla="*/ 49 h 97"/>
                  <a:gd name="T70" fmla="*/ 49 w 99"/>
                  <a:gd name="T71" fmla="*/ 33 h 97"/>
                  <a:gd name="T72" fmla="*/ 65 w 99"/>
                  <a:gd name="T73" fmla="*/ 49 h 97"/>
                  <a:gd name="T74" fmla="*/ 49 w 99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97">
                    <a:moveTo>
                      <a:pt x="85" y="60"/>
                    </a:moveTo>
                    <a:cubicBezTo>
                      <a:pt x="85" y="60"/>
                      <a:pt x="99" y="55"/>
                      <a:pt x="99" y="54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2"/>
                      <a:pt x="85" y="38"/>
                      <a:pt x="85" y="3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9" y="19"/>
                      <a:pt x="88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4"/>
                      <a:pt x="55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38" y="14"/>
                      <a:pt x="38" y="14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19" y="10"/>
                      <a:pt x="18" y="1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9"/>
                      <a:pt x="16" y="32"/>
                      <a:pt x="16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0" y="43"/>
                      <a:pt x="0" y="4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0" y="79"/>
                      <a:pt x="11" y="79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19" y="88"/>
                      <a:pt x="32" y="82"/>
                      <a:pt x="32" y="82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44" y="97"/>
                      <a:pt x="44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1"/>
                      <a:pt x="80" y="87"/>
                      <a:pt x="81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3" y="66"/>
                      <a:pt x="83" y="66"/>
                    </a:cubicBezTo>
                    <a:lnTo>
                      <a:pt x="85" y="60"/>
                    </a:lnTo>
                    <a:close/>
                    <a:moveTo>
                      <a:pt x="49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49" y="33"/>
                    </a:cubicBezTo>
                    <a:cubicBezTo>
                      <a:pt x="58" y="33"/>
                      <a:pt x="65" y="40"/>
                      <a:pt x="65" y="49"/>
                    </a:cubicBezTo>
                    <a:cubicBezTo>
                      <a:pt x="65" y="57"/>
                      <a:pt x="58" y="64"/>
                      <a:pt x="4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A5D66B24-7602-4497-8B58-FED40C83C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9375" y="1189038"/>
                <a:ext cx="173038" cy="176213"/>
              </a:xfrm>
              <a:custGeom>
                <a:avLst/>
                <a:gdLst>
                  <a:gd name="T0" fmla="*/ 41 w 46"/>
                  <a:gd name="T1" fmla="*/ 22 h 47"/>
                  <a:gd name="T2" fmla="*/ 40 w 46"/>
                  <a:gd name="T3" fmla="*/ 19 h 47"/>
                  <a:gd name="T4" fmla="*/ 44 w 46"/>
                  <a:gd name="T5" fmla="*/ 13 h 47"/>
                  <a:gd name="T6" fmla="*/ 42 w 46"/>
                  <a:gd name="T7" fmla="*/ 9 h 47"/>
                  <a:gd name="T8" fmla="*/ 35 w 46"/>
                  <a:gd name="T9" fmla="*/ 10 h 47"/>
                  <a:gd name="T10" fmla="*/ 32 w 46"/>
                  <a:gd name="T11" fmla="*/ 8 h 47"/>
                  <a:gd name="T12" fmla="*/ 31 w 46"/>
                  <a:gd name="T13" fmla="*/ 1 h 47"/>
                  <a:gd name="T14" fmla="*/ 26 w 46"/>
                  <a:gd name="T15" fmla="*/ 0 h 47"/>
                  <a:gd name="T16" fmla="*/ 22 w 46"/>
                  <a:gd name="T17" fmla="*/ 5 h 47"/>
                  <a:gd name="T18" fmla="*/ 19 w 46"/>
                  <a:gd name="T19" fmla="*/ 6 h 47"/>
                  <a:gd name="T20" fmla="*/ 13 w 46"/>
                  <a:gd name="T21" fmla="*/ 2 h 47"/>
                  <a:gd name="T22" fmla="*/ 9 w 46"/>
                  <a:gd name="T23" fmla="*/ 5 h 47"/>
                  <a:gd name="T24" fmla="*/ 10 w 46"/>
                  <a:gd name="T25" fmla="*/ 12 h 47"/>
                  <a:gd name="T26" fmla="*/ 8 w 46"/>
                  <a:gd name="T27" fmla="*/ 14 h 47"/>
                  <a:gd name="T28" fmla="*/ 1 w 46"/>
                  <a:gd name="T29" fmla="*/ 15 h 47"/>
                  <a:gd name="T30" fmla="*/ 0 w 46"/>
                  <a:gd name="T31" fmla="*/ 20 h 47"/>
                  <a:gd name="T32" fmla="*/ 6 w 46"/>
                  <a:gd name="T33" fmla="*/ 25 h 47"/>
                  <a:gd name="T34" fmla="*/ 6 w 46"/>
                  <a:gd name="T35" fmla="*/ 28 h 47"/>
                  <a:gd name="T36" fmla="*/ 2 w 46"/>
                  <a:gd name="T37" fmla="*/ 34 h 47"/>
                  <a:gd name="T38" fmla="*/ 5 w 46"/>
                  <a:gd name="T39" fmla="*/ 38 h 47"/>
                  <a:gd name="T40" fmla="*/ 11 w 46"/>
                  <a:gd name="T41" fmla="*/ 37 h 47"/>
                  <a:gd name="T42" fmla="*/ 14 w 46"/>
                  <a:gd name="T43" fmla="*/ 39 h 47"/>
                  <a:gd name="T44" fmla="*/ 15 w 46"/>
                  <a:gd name="T45" fmla="*/ 46 h 47"/>
                  <a:gd name="T46" fmla="*/ 20 w 46"/>
                  <a:gd name="T47" fmla="*/ 47 h 47"/>
                  <a:gd name="T48" fmla="*/ 24 w 46"/>
                  <a:gd name="T49" fmla="*/ 41 h 47"/>
                  <a:gd name="T50" fmla="*/ 27 w 46"/>
                  <a:gd name="T51" fmla="*/ 41 h 47"/>
                  <a:gd name="T52" fmla="*/ 33 w 46"/>
                  <a:gd name="T53" fmla="*/ 45 h 47"/>
                  <a:gd name="T54" fmla="*/ 37 w 46"/>
                  <a:gd name="T55" fmla="*/ 42 h 47"/>
                  <a:gd name="T56" fmla="*/ 36 w 46"/>
                  <a:gd name="T57" fmla="*/ 35 h 47"/>
                  <a:gd name="T58" fmla="*/ 38 w 46"/>
                  <a:gd name="T59" fmla="*/ 33 h 47"/>
                  <a:gd name="T60" fmla="*/ 45 w 46"/>
                  <a:gd name="T61" fmla="*/ 31 h 47"/>
                  <a:gd name="T62" fmla="*/ 46 w 46"/>
                  <a:gd name="T63" fmla="*/ 26 h 47"/>
                  <a:gd name="T64" fmla="*/ 41 w 46"/>
                  <a:gd name="T65" fmla="*/ 22 h 47"/>
                  <a:gd name="T66" fmla="*/ 30 w 46"/>
                  <a:gd name="T67" fmla="*/ 25 h 47"/>
                  <a:gd name="T68" fmla="*/ 21 w 46"/>
                  <a:gd name="T69" fmla="*/ 31 h 47"/>
                  <a:gd name="T70" fmla="*/ 16 w 46"/>
                  <a:gd name="T71" fmla="*/ 22 h 47"/>
                  <a:gd name="T72" fmla="*/ 25 w 46"/>
                  <a:gd name="T73" fmla="*/ 16 h 47"/>
                  <a:gd name="T74" fmla="*/ 30 w 46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7">
                    <a:moveTo>
                      <a:pt x="41" y="22"/>
                    </a:moveTo>
                    <a:cubicBezTo>
                      <a:pt x="40" y="19"/>
                      <a:pt x="40" y="19"/>
                      <a:pt x="40" y="19"/>
                    </a:cubicBezTo>
                    <a:cubicBezTo>
                      <a:pt x="40" y="19"/>
                      <a:pt x="44" y="13"/>
                      <a:pt x="44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8"/>
                      <a:pt x="35" y="10"/>
                      <a:pt x="35" y="1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1"/>
                      <a:pt x="31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2" y="5"/>
                      <a:pt x="22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4" y="2"/>
                      <a:pt x="13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1" y="15"/>
                      <a:pt x="1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2" y="33"/>
                      <a:pt x="2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11" y="37"/>
                      <a:pt x="11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5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4" y="41"/>
                      <a:pt x="24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33" y="45"/>
                      <a:pt x="33" y="45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2"/>
                      <a:pt x="36" y="35"/>
                      <a:pt x="36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45" y="32"/>
                      <a:pt x="45" y="31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1" y="22"/>
                      <a:pt x="41" y="22"/>
                    </a:cubicBezTo>
                    <a:close/>
                    <a:moveTo>
                      <a:pt x="30" y="25"/>
                    </a:moveTo>
                    <a:cubicBezTo>
                      <a:pt x="29" y="29"/>
                      <a:pt x="25" y="32"/>
                      <a:pt x="21" y="31"/>
                    </a:cubicBezTo>
                    <a:cubicBezTo>
                      <a:pt x="17" y="30"/>
                      <a:pt x="15" y="26"/>
                      <a:pt x="16" y="22"/>
                    </a:cubicBezTo>
                    <a:cubicBezTo>
                      <a:pt x="17" y="18"/>
                      <a:pt x="21" y="15"/>
                      <a:pt x="25" y="16"/>
                    </a:cubicBezTo>
                    <a:cubicBezTo>
                      <a:pt x="29" y="17"/>
                      <a:pt x="31" y="21"/>
                      <a:pt x="3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97" name="Shape 227">
              <a:extLst>
                <a:ext uri="{FF2B5EF4-FFF2-40B4-BE49-F238E27FC236}">
                  <a16:creationId xmlns:a16="http://schemas.microsoft.com/office/drawing/2014/main" id="{D875CE4A-4BF1-4748-A7A6-362A8AF2C554}"/>
                </a:ext>
              </a:extLst>
            </p:cNvPr>
            <p:cNvSpPr/>
            <p:nvPr/>
          </p:nvSpPr>
          <p:spPr>
            <a:xfrm>
              <a:off x="7351672" y="3651621"/>
              <a:ext cx="433011" cy="46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19" name="PA_文本框 24">
            <a:extLst>
              <a:ext uri="{FF2B5EF4-FFF2-40B4-BE49-F238E27FC236}">
                <a16:creationId xmlns:a16="http://schemas.microsoft.com/office/drawing/2014/main" id="{999EE01B-8251-4A5D-8DF3-5092B3392C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16416" y="3737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作业执行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PA_文本框 24">
            <a:extLst>
              <a:ext uri="{FF2B5EF4-FFF2-40B4-BE49-F238E27FC236}">
                <a16:creationId xmlns:a16="http://schemas.microsoft.com/office/drawing/2014/main" id="{0CD8D170-E845-49A9-9595-DE5FC6E29B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80505" y="2216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作业调度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PA_文本框 25">
            <a:extLst>
              <a:ext uri="{FF2B5EF4-FFF2-40B4-BE49-F238E27FC236}">
                <a16:creationId xmlns:a16="http://schemas.microsoft.com/office/drawing/2014/main" id="{4C7CDA8E-96F5-42B5-8D9A-F4F216FDF2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497836" y="53349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作业持久性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PA_文本框 27">
            <a:extLst>
              <a:ext uri="{FF2B5EF4-FFF2-40B4-BE49-F238E27FC236}">
                <a16:creationId xmlns:a16="http://schemas.microsoft.com/office/drawing/2014/main" id="{B7F5DB07-F69B-4F1B-98A0-198DEAB8F2A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600115" y="2143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集群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PA_文本框 26">
            <a:extLst>
              <a:ext uri="{FF2B5EF4-FFF2-40B4-BE49-F238E27FC236}">
                <a16:creationId xmlns:a16="http://schemas.microsoft.com/office/drawing/2014/main" id="{30A9BD09-9355-4FA7-9B79-22239DEDD2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09202" y="36978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监听器和插件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PA_文本框 26">
            <a:extLst>
              <a:ext uri="{FF2B5EF4-FFF2-40B4-BE49-F238E27FC236}">
                <a16:creationId xmlns:a16="http://schemas.microsoft.com/office/drawing/2014/main" id="{98143C07-416D-4742-A58F-FB20950A6A2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665921" y="5075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5" name="Picture 4" descr="âquartz jobâçå¾çæç´¢ç»æ">
            <a:extLst>
              <a:ext uri="{FF2B5EF4-FFF2-40B4-BE49-F238E27FC236}">
                <a16:creationId xmlns:a16="http://schemas.microsoft.com/office/drawing/2014/main" id="{67B3B555-75DD-4767-9F7C-44C2705D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69" y="3686206"/>
            <a:ext cx="1467817" cy="3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F9D7FE81-F606-4550-A511-F154008C0C07}"/>
              </a:ext>
            </a:extLst>
          </p:cNvPr>
          <p:cNvSpPr txBox="1"/>
          <p:nvPr/>
        </p:nvSpPr>
        <p:spPr>
          <a:xfrm>
            <a:off x="870011" y="549656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127" name="Shape 222">
            <a:extLst>
              <a:ext uri="{FF2B5EF4-FFF2-40B4-BE49-F238E27FC236}">
                <a16:creationId xmlns:a16="http://schemas.microsoft.com/office/drawing/2014/main" id="{221271AA-1137-421F-92BE-AF58E7569535}"/>
              </a:ext>
            </a:extLst>
          </p:cNvPr>
          <p:cNvSpPr/>
          <p:nvPr/>
        </p:nvSpPr>
        <p:spPr>
          <a:xfrm>
            <a:off x="6668642" y="4922370"/>
            <a:ext cx="328470" cy="4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5" h="21072" extrusionOk="0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KSO_Shape">
            <a:extLst>
              <a:ext uri="{FF2B5EF4-FFF2-40B4-BE49-F238E27FC236}">
                <a16:creationId xmlns:a16="http://schemas.microsoft.com/office/drawing/2014/main" id="{AD1428BD-7936-452A-B6F3-55D75D02C452}"/>
              </a:ext>
            </a:extLst>
          </p:cNvPr>
          <p:cNvSpPr>
            <a:spLocks/>
          </p:cNvSpPr>
          <p:nvPr/>
        </p:nvSpPr>
        <p:spPr bwMode="auto">
          <a:xfrm>
            <a:off x="4426427" y="3629005"/>
            <a:ext cx="486549" cy="42934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9" name="KSO_Shape">
            <a:extLst>
              <a:ext uri="{FF2B5EF4-FFF2-40B4-BE49-F238E27FC236}">
                <a16:creationId xmlns:a16="http://schemas.microsoft.com/office/drawing/2014/main" id="{8F837094-F047-4526-BAE5-2C799A88EE3D}"/>
              </a:ext>
            </a:extLst>
          </p:cNvPr>
          <p:cNvSpPr>
            <a:spLocks/>
          </p:cNvSpPr>
          <p:nvPr/>
        </p:nvSpPr>
        <p:spPr bwMode="auto">
          <a:xfrm>
            <a:off x="5111325" y="4875813"/>
            <a:ext cx="473232" cy="442372"/>
          </a:xfrm>
          <a:custGeom>
            <a:avLst/>
            <a:gdLst>
              <a:gd name="T0" fmla="*/ 1511663 w 2946"/>
              <a:gd name="T1" fmla="*/ 216114 h 3274"/>
              <a:gd name="T2" fmla="*/ 1558387 w 2946"/>
              <a:gd name="T3" fmla="*/ 72038 h 3274"/>
              <a:gd name="T4" fmla="*/ 1619403 w 2946"/>
              <a:gd name="T5" fmla="*/ 168822 h 3274"/>
              <a:gd name="T6" fmla="*/ 141821 w 2946"/>
              <a:gd name="T7" fmla="*/ 72038 h 3274"/>
              <a:gd name="T8" fmla="*/ 647541 w 2946"/>
              <a:gd name="T9" fmla="*/ 0 h 3274"/>
              <a:gd name="T10" fmla="*/ 974060 w 2946"/>
              <a:gd name="T11" fmla="*/ 72038 h 3274"/>
              <a:gd name="T12" fmla="*/ 1477582 w 2946"/>
              <a:gd name="T13" fmla="*/ 216114 h 3274"/>
              <a:gd name="T14" fmla="*/ 141821 w 2946"/>
              <a:gd name="T15" fmla="*/ 72038 h 3274"/>
              <a:gd name="T16" fmla="*/ 0 w 2946"/>
              <a:gd name="T17" fmla="*/ 112731 h 3274"/>
              <a:gd name="T18" fmla="*/ 107740 w 2946"/>
              <a:gd name="T19" fmla="*/ 72038 h 3274"/>
              <a:gd name="T20" fmla="*/ 51671 w 2946"/>
              <a:gd name="T21" fmla="*/ 216114 h 3274"/>
              <a:gd name="T22" fmla="*/ 1441851 w 2946"/>
              <a:gd name="T23" fmla="*/ 285952 h 3274"/>
              <a:gd name="T24" fmla="*/ 179750 w 2946"/>
              <a:gd name="T25" fmla="*/ 1298331 h 3274"/>
              <a:gd name="T26" fmla="*/ 1441851 w 2946"/>
              <a:gd name="T27" fmla="*/ 285952 h 3274"/>
              <a:gd name="T28" fmla="*/ 1190091 w 2946"/>
              <a:gd name="T29" fmla="*/ 1118512 h 3274"/>
              <a:gd name="T30" fmla="*/ 937781 w 2946"/>
              <a:gd name="T31" fmla="*/ 1046474 h 3274"/>
              <a:gd name="T32" fmla="*/ 937781 w 2946"/>
              <a:gd name="T33" fmla="*/ 974436 h 3274"/>
              <a:gd name="T34" fmla="*/ 1334111 w 2946"/>
              <a:gd name="T35" fmla="*/ 900199 h 3274"/>
              <a:gd name="T36" fmla="*/ 937781 w 2946"/>
              <a:gd name="T37" fmla="*/ 974436 h 3274"/>
              <a:gd name="T38" fmla="*/ 1334111 w 2946"/>
              <a:gd name="T39" fmla="*/ 792417 h 3274"/>
              <a:gd name="T40" fmla="*/ 937781 w 2946"/>
              <a:gd name="T41" fmla="*/ 722578 h 3274"/>
              <a:gd name="T42" fmla="*/ 554093 w 2946"/>
              <a:gd name="T43" fmla="*/ 1181751 h 3274"/>
              <a:gd name="T44" fmla="*/ 507919 w 2946"/>
              <a:gd name="T45" fmla="*/ 972236 h 3274"/>
              <a:gd name="T46" fmla="*/ 301233 w 2946"/>
              <a:gd name="T47" fmla="*/ 928244 h 3274"/>
              <a:gd name="T48" fmla="*/ 863572 w 2946"/>
              <a:gd name="T49" fmla="*/ 900199 h 3274"/>
              <a:gd name="T50" fmla="*/ 575531 w 2946"/>
              <a:gd name="T51" fmla="*/ 900199 h 3274"/>
              <a:gd name="T52" fmla="*/ 287491 w 2946"/>
              <a:gd name="T53" fmla="*/ 506465 h 3274"/>
              <a:gd name="T54" fmla="*/ 863572 w 2946"/>
              <a:gd name="T55" fmla="*/ 393734 h 3274"/>
              <a:gd name="T56" fmla="*/ 287491 w 2946"/>
              <a:gd name="T57" fmla="*/ 506465 h 3274"/>
              <a:gd name="T58" fmla="*/ 109939 w 2946"/>
              <a:gd name="T59" fmla="*/ 1476502 h 3274"/>
              <a:gd name="T60" fmla="*/ 1551790 w 2946"/>
              <a:gd name="T61" fmla="*/ 1368170 h 3274"/>
              <a:gd name="T62" fmla="*/ 694815 w 2946"/>
              <a:gd name="T63" fmla="*/ 1519394 h 3274"/>
              <a:gd name="T64" fmla="*/ 357302 w 2946"/>
              <a:gd name="T65" fmla="*/ 1800397 h 3274"/>
              <a:gd name="T66" fmla="*/ 694815 w 2946"/>
              <a:gd name="T67" fmla="*/ 1519394 h 3274"/>
              <a:gd name="T68" fmla="*/ 1088397 w 2946"/>
              <a:gd name="T69" fmla="*/ 1800397 h 3274"/>
              <a:gd name="T70" fmla="*/ 1088397 w 2946"/>
              <a:gd name="T71" fmla="*/ 1519394 h 32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46" h="3274">
                <a:moveTo>
                  <a:pt x="2831" y="393"/>
                </a:moveTo>
                <a:cubicBezTo>
                  <a:pt x="2750" y="393"/>
                  <a:pt x="2750" y="393"/>
                  <a:pt x="2750" y="393"/>
                </a:cubicBezTo>
                <a:cubicBezTo>
                  <a:pt x="2754" y="131"/>
                  <a:pt x="2754" y="131"/>
                  <a:pt x="2754" y="131"/>
                </a:cubicBezTo>
                <a:cubicBezTo>
                  <a:pt x="2835" y="131"/>
                  <a:pt x="2835" y="131"/>
                  <a:pt x="2835" y="131"/>
                </a:cubicBezTo>
                <a:cubicBezTo>
                  <a:pt x="2946" y="205"/>
                  <a:pt x="2946" y="205"/>
                  <a:pt x="2946" y="205"/>
                </a:cubicBezTo>
                <a:cubicBezTo>
                  <a:pt x="2946" y="307"/>
                  <a:pt x="2946" y="307"/>
                  <a:pt x="2946" y="307"/>
                </a:cubicBezTo>
                <a:lnTo>
                  <a:pt x="2831" y="393"/>
                </a:lnTo>
                <a:close/>
                <a:moveTo>
                  <a:pt x="258" y="131"/>
                </a:moveTo>
                <a:cubicBezTo>
                  <a:pt x="1178" y="131"/>
                  <a:pt x="1178" y="131"/>
                  <a:pt x="1178" y="131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772" y="0"/>
                  <a:pt x="1772" y="0"/>
                  <a:pt x="1772" y="0"/>
                </a:cubicBezTo>
                <a:cubicBezTo>
                  <a:pt x="1772" y="131"/>
                  <a:pt x="1772" y="131"/>
                  <a:pt x="1772" y="131"/>
                </a:cubicBezTo>
                <a:cubicBezTo>
                  <a:pt x="2688" y="131"/>
                  <a:pt x="2688" y="131"/>
                  <a:pt x="2688" y="131"/>
                </a:cubicBezTo>
                <a:cubicBezTo>
                  <a:pt x="2688" y="393"/>
                  <a:pt x="2688" y="393"/>
                  <a:pt x="2688" y="393"/>
                </a:cubicBezTo>
                <a:cubicBezTo>
                  <a:pt x="258" y="393"/>
                  <a:pt x="258" y="393"/>
                  <a:pt x="258" y="393"/>
                </a:cubicBezTo>
                <a:lnTo>
                  <a:pt x="258" y="131"/>
                </a:lnTo>
                <a:close/>
                <a:moveTo>
                  <a:pt x="0" y="307"/>
                </a:moveTo>
                <a:cubicBezTo>
                  <a:pt x="0" y="205"/>
                  <a:pt x="0" y="205"/>
                  <a:pt x="0" y="205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96" y="131"/>
                  <a:pt x="196" y="131"/>
                  <a:pt x="196" y="131"/>
                </a:cubicBezTo>
                <a:cubicBezTo>
                  <a:pt x="196" y="393"/>
                  <a:pt x="196" y="393"/>
                  <a:pt x="196" y="393"/>
                </a:cubicBezTo>
                <a:cubicBezTo>
                  <a:pt x="94" y="393"/>
                  <a:pt x="94" y="393"/>
                  <a:pt x="94" y="393"/>
                </a:cubicBezTo>
                <a:lnTo>
                  <a:pt x="0" y="307"/>
                </a:lnTo>
                <a:close/>
                <a:moveTo>
                  <a:pt x="2623" y="520"/>
                </a:moveTo>
                <a:cubicBezTo>
                  <a:pt x="2623" y="2361"/>
                  <a:pt x="2623" y="2361"/>
                  <a:pt x="2623" y="2361"/>
                </a:cubicBezTo>
                <a:cubicBezTo>
                  <a:pt x="327" y="2361"/>
                  <a:pt x="327" y="2361"/>
                  <a:pt x="327" y="2361"/>
                </a:cubicBezTo>
                <a:cubicBezTo>
                  <a:pt x="327" y="520"/>
                  <a:pt x="327" y="520"/>
                  <a:pt x="327" y="520"/>
                </a:cubicBezTo>
                <a:lnTo>
                  <a:pt x="2623" y="520"/>
                </a:lnTo>
                <a:close/>
                <a:moveTo>
                  <a:pt x="1706" y="2034"/>
                </a:moveTo>
                <a:cubicBezTo>
                  <a:pt x="2165" y="2034"/>
                  <a:pt x="2165" y="2034"/>
                  <a:pt x="2165" y="2034"/>
                </a:cubicBezTo>
                <a:cubicBezTo>
                  <a:pt x="2165" y="1903"/>
                  <a:pt x="2165" y="1903"/>
                  <a:pt x="2165" y="1903"/>
                </a:cubicBezTo>
                <a:cubicBezTo>
                  <a:pt x="1706" y="1903"/>
                  <a:pt x="1706" y="1903"/>
                  <a:pt x="1706" y="1903"/>
                </a:cubicBezTo>
                <a:lnTo>
                  <a:pt x="1706" y="2034"/>
                </a:lnTo>
                <a:close/>
                <a:moveTo>
                  <a:pt x="1706" y="1772"/>
                </a:moveTo>
                <a:cubicBezTo>
                  <a:pt x="2427" y="1772"/>
                  <a:pt x="2427" y="1772"/>
                  <a:pt x="2427" y="1772"/>
                </a:cubicBezTo>
                <a:cubicBezTo>
                  <a:pt x="2427" y="1637"/>
                  <a:pt x="2427" y="1637"/>
                  <a:pt x="2427" y="1637"/>
                </a:cubicBezTo>
                <a:cubicBezTo>
                  <a:pt x="1706" y="1637"/>
                  <a:pt x="1706" y="1637"/>
                  <a:pt x="1706" y="1637"/>
                </a:cubicBezTo>
                <a:lnTo>
                  <a:pt x="1706" y="1772"/>
                </a:lnTo>
                <a:close/>
                <a:moveTo>
                  <a:pt x="1706" y="1441"/>
                </a:moveTo>
                <a:cubicBezTo>
                  <a:pt x="2427" y="1441"/>
                  <a:pt x="2427" y="1441"/>
                  <a:pt x="2427" y="1441"/>
                </a:cubicBezTo>
                <a:cubicBezTo>
                  <a:pt x="2427" y="1314"/>
                  <a:pt x="2427" y="1314"/>
                  <a:pt x="2427" y="1314"/>
                </a:cubicBezTo>
                <a:cubicBezTo>
                  <a:pt x="1706" y="1314"/>
                  <a:pt x="1706" y="1314"/>
                  <a:pt x="1706" y="1314"/>
                </a:cubicBezTo>
                <a:lnTo>
                  <a:pt x="1706" y="1441"/>
                </a:lnTo>
                <a:close/>
                <a:moveTo>
                  <a:pt x="1008" y="2149"/>
                </a:moveTo>
                <a:cubicBezTo>
                  <a:pt x="1245" y="2149"/>
                  <a:pt x="1440" y="1998"/>
                  <a:pt x="1466" y="1768"/>
                </a:cubicBezTo>
                <a:cubicBezTo>
                  <a:pt x="924" y="1768"/>
                  <a:pt x="924" y="1768"/>
                  <a:pt x="924" y="1768"/>
                </a:cubicBezTo>
                <a:cubicBezTo>
                  <a:pt x="924" y="1231"/>
                  <a:pt x="924" y="1231"/>
                  <a:pt x="924" y="1231"/>
                </a:cubicBezTo>
                <a:cubicBezTo>
                  <a:pt x="694" y="1256"/>
                  <a:pt x="548" y="1451"/>
                  <a:pt x="548" y="1688"/>
                </a:cubicBezTo>
                <a:cubicBezTo>
                  <a:pt x="548" y="1943"/>
                  <a:pt x="754" y="2149"/>
                  <a:pt x="1008" y="2149"/>
                </a:cubicBezTo>
                <a:close/>
                <a:moveTo>
                  <a:pt x="1571" y="1637"/>
                </a:moveTo>
                <a:cubicBezTo>
                  <a:pt x="1571" y="1637"/>
                  <a:pt x="1559" y="1126"/>
                  <a:pt x="1047" y="1126"/>
                </a:cubicBezTo>
                <a:cubicBezTo>
                  <a:pt x="1047" y="1637"/>
                  <a:pt x="1047" y="1637"/>
                  <a:pt x="1047" y="1637"/>
                </a:cubicBezTo>
                <a:lnTo>
                  <a:pt x="1571" y="1637"/>
                </a:lnTo>
                <a:close/>
                <a:moveTo>
                  <a:pt x="523" y="921"/>
                </a:moveTo>
                <a:cubicBezTo>
                  <a:pt x="1571" y="921"/>
                  <a:pt x="1571" y="921"/>
                  <a:pt x="1571" y="921"/>
                </a:cubicBezTo>
                <a:cubicBezTo>
                  <a:pt x="1571" y="716"/>
                  <a:pt x="1571" y="716"/>
                  <a:pt x="1571" y="716"/>
                </a:cubicBezTo>
                <a:cubicBezTo>
                  <a:pt x="523" y="716"/>
                  <a:pt x="523" y="716"/>
                  <a:pt x="523" y="716"/>
                </a:cubicBezTo>
                <a:lnTo>
                  <a:pt x="523" y="921"/>
                </a:lnTo>
                <a:close/>
                <a:moveTo>
                  <a:pt x="2823" y="2685"/>
                </a:moveTo>
                <a:cubicBezTo>
                  <a:pt x="200" y="2685"/>
                  <a:pt x="200" y="2685"/>
                  <a:pt x="200" y="2685"/>
                </a:cubicBezTo>
                <a:cubicBezTo>
                  <a:pt x="200" y="2488"/>
                  <a:pt x="200" y="2488"/>
                  <a:pt x="200" y="2488"/>
                </a:cubicBezTo>
                <a:cubicBezTo>
                  <a:pt x="2823" y="2488"/>
                  <a:pt x="2823" y="2488"/>
                  <a:pt x="2823" y="2488"/>
                </a:cubicBezTo>
                <a:lnTo>
                  <a:pt x="2823" y="2685"/>
                </a:lnTo>
                <a:close/>
                <a:moveTo>
                  <a:pt x="1264" y="2763"/>
                </a:moveTo>
                <a:cubicBezTo>
                  <a:pt x="957" y="3274"/>
                  <a:pt x="957" y="3274"/>
                  <a:pt x="957" y="3274"/>
                </a:cubicBezTo>
                <a:cubicBezTo>
                  <a:pt x="650" y="3274"/>
                  <a:pt x="650" y="3274"/>
                  <a:pt x="650" y="3274"/>
                </a:cubicBezTo>
                <a:cubicBezTo>
                  <a:pt x="957" y="2763"/>
                  <a:pt x="957" y="2763"/>
                  <a:pt x="957" y="2763"/>
                </a:cubicBezTo>
                <a:lnTo>
                  <a:pt x="1264" y="2763"/>
                </a:lnTo>
                <a:close/>
                <a:moveTo>
                  <a:pt x="2287" y="3274"/>
                </a:moveTo>
                <a:cubicBezTo>
                  <a:pt x="1980" y="3274"/>
                  <a:pt x="1980" y="3274"/>
                  <a:pt x="1980" y="3274"/>
                </a:cubicBezTo>
                <a:cubicBezTo>
                  <a:pt x="1673" y="2763"/>
                  <a:pt x="1673" y="2763"/>
                  <a:pt x="1673" y="2763"/>
                </a:cubicBezTo>
                <a:cubicBezTo>
                  <a:pt x="1980" y="2763"/>
                  <a:pt x="1980" y="2763"/>
                  <a:pt x="1980" y="2763"/>
                </a:cubicBezTo>
                <a:lnTo>
                  <a:pt x="2287" y="3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KSO_Shape">
            <a:extLst>
              <a:ext uri="{FF2B5EF4-FFF2-40B4-BE49-F238E27FC236}">
                <a16:creationId xmlns:a16="http://schemas.microsoft.com/office/drawing/2014/main" id="{5CD07C0D-319E-4943-BD6D-5526A4D276DC}"/>
              </a:ext>
            </a:extLst>
          </p:cNvPr>
          <p:cNvSpPr>
            <a:spLocks/>
          </p:cNvSpPr>
          <p:nvPr/>
        </p:nvSpPr>
        <p:spPr bwMode="auto">
          <a:xfrm>
            <a:off x="6699133" y="2305583"/>
            <a:ext cx="387883" cy="493681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61030C-383F-4D67-BB67-EDEB338D2267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架构</a:t>
            </a:r>
          </a:p>
        </p:txBody>
      </p:sp>
      <p:pic>
        <p:nvPicPr>
          <p:cNvPr id="5122" name="Picture 2" descr="âquartz jobâçå¾çæç´¢ç»æ">
            <a:extLst>
              <a:ext uri="{FF2B5EF4-FFF2-40B4-BE49-F238E27FC236}">
                <a16:creationId xmlns:a16="http://schemas.microsoft.com/office/drawing/2014/main" id="{C4BA7F44-C51F-4D82-99B7-8F2205D7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39" y="1547950"/>
            <a:ext cx="7784097" cy="42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rtz_cluster">
            <a:extLst>
              <a:ext uri="{FF2B5EF4-FFF2-40B4-BE49-F238E27FC236}">
                <a16:creationId xmlns:a16="http://schemas.microsoft.com/office/drawing/2014/main" id="{068B8757-FB0C-4C60-8B9A-86E12A45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66" y="1805124"/>
            <a:ext cx="7711726" cy="43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A01ECD-66BC-4AE7-ADD5-F9A3004A2D41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360441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61030C-383F-4D67-BB67-EDEB338D2267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状态机</a:t>
            </a: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B5EF99F5-9E3E-46BD-86EB-E50EA68F046C}"/>
              </a:ext>
            </a:extLst>
          </p:cNvPr>
          <p:cNvSpPr/>
          <p:nvPr/>
        </p:nvSpPr>
        <p:spPr>
          <a:xfrm>
            <a:off x="4955285" y="2757190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WAITING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圆角矩形 2">
            <a:extLst>
              <a:ext uri="{FF2B5EF4-FFF2-40B4-BE49-F238E27FC236}">
                <a16:creationId xmlns:a16="http://schemas.microsoft.com/office/drawing/2014/main" id="{8657729B-3368-479D-A9B3-8E4218CFFA39}"/>
              </a:ext>
            </a:extLst>
          </p:cNvPr>
          <p:cNvSpPr/>
          <p:nvPr/>
        </p:nvSpPr>
        <p:spPr>
          <a:xfrm>
            <a:off x="4955285" y="3687329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AQUIRED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">
            <a:extLst>
              <a:ext uri="{FF2B5EF4-FFF2-40B4-BE49-F238E27FC236}">
                <a16:creationId xmlns:a16="http://schemas.microsoft.com/office/drawing/2014/main" id="{4E0700CA-DC38-48A8-852C-AB8F7C98975B}"/>
              </a:ext>
            </a:extLst>
          </p:cNvPr>
          <p:cNvSpPr/>
          <p:nvPr/>
        </p:nvSpPr>
        <p:spPr>
          <a:xfrm>
            <a:off x="4940542" y="5603377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COMPLETE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圆角矩形 2">
            <a:extLst>
              <a:ext uri="{FF2B5EF4-FFF2-40B4-BE49-F238E27FC236}">
                <a16:creationId xmlns:a16="http://schemas.microsoft.com/office/drawing/2014/main" id="{08029B98-29C8-49AD-AC1B-B8BA23707384}"/>
              </a:ext>
            </a:extLst>
          </p:cNvPr>
          <p:cNvSpPr/>
          <p:nvPr/>
        </p:nvSpPr>
        <p:spPr>
          <a:xfrm>
            <a:off x="4955285" y="4634707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EXECUTING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圆角矩形 2">
            <a:extLst>
              <a:ext uri="{FF2B5EF4-FFF2-40B4-BE49-F238E27FC236}">
                <a16:creationId xmlns:a16="http://schemas.microsoft.com/office/drawing/2014/main" id="{2393FD2B-BD5B-4EB5-B17D-3E2784C7DA9B}"/>
              </a:ext>
            </a:extLst>
          </p:cNvPr>
          <p:cNvSpPr/>
          <p:nvPr/>
        </p:nvSpPr>
        <p:spPr>
          <a:xfrm>
            <a:off x="6858949" y="3103569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ERROR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圆角矩形 2">
            <a:extLst>
              <a:ext uri="{FF2B5EF4-FFF2-40B4-BE49-F238E27FC236}">
                <a16:creationId xmlns:a16="http://schemas.microsoft.com/office/drawing/2014/main" id="{D1445826-FB6B-4D06-80E4-80D7A6261D09}"/>
              </a:ext>
            </a:extLst>
          </p:cNvPr>
          <p:cNvSpPr/>
          <p:nvPr/>
        </p:nvSpPr>
        <p:spPr>
          <a:xfrm>
            <a:off x="6883085" y="5002002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PAUSED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9B964FE4-A0AE-4B8E-ACBD-460721ECEBC1}"/>
              </a:ext>
            </a:extLst>
          </p:cNvPr>
          <p:cNvSpPr/>
          <p:nvPr/>
        </p:nvSpPr>
        <p:spPr>
          <a:xfrm>
            <a:off x="6883085" y="4035056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DELETED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EC2084A1-ACF1-4FF3-8262-92E0F1D8E160}"/>
              </a:ext>
            </a:extLst>
          </p:cNvPr>
          <p:cNvSpPr/>
          <p:nvPr/>
        </p:nvSpPr>
        <p:spPr>
          <a:xfrm>
            <a:off x="5475758" y="2195404"/>
            <a:ext cx="180870" cy="19538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4AC1B9-550C-49A6-A618-D77041444F1A}"/>
              </a:ext>
            </a:extLst>
          </p:cNvPr>
          <p:cNvSpPr txBox="1"/>
          <p:nvPr/>
        </p:nvSpPr>
        <p:spPr>
          <a:xfrm>
            <a:off x="4812567" y="2178011"/>
            <a:ext cx="84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212E6A3B-255C-4138-B481-5D6E0EBE3870}"/>
              </a:ext>
            </a:extLst>
          </p:cNvPr>
          <p:cNvSpPr/>
          <p:nvPr/>
        </p:nvSpPr>
        <p:spPr>
          <a:xfrm>
            <a:off x="6667797" y="5698277"/>
            <a:ext cx="180870" cy="19538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ED9CB1-4735-4E4A-B922-74093B11F384}"/>
              </a:ext>
            </a:extLst>
          </p:cNvPr>
          <p:cNvSpPr txBox="1"/>
          <p:nvPr/>
        </p:nvSpPr>
        <p:spPr>
          <a:xfrm>
            <a:off x="6941145" y="5690272"/>
            <a:ext cx="84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08460F-14E7-492F-AC9F-5DB13FCC60D3}"/>
              </a:ext>
            </a:extLst>
          </p:cNvPr>
          <p:cNvCxnSpPr>
            <a:cxnSpLocks/>
            <a:stCxn id="34" idx="4"/>
            <a:endCxn id="27" idx="0"/>
          </p:cNvCxnSpPr>
          <p:nvPr/>
        </p:nvCxnSpPr>
        <p:spPr>
          <a:xfrm flipH="1">
            <a:off x="5561658" y="2390788"/>
            <a:ext cx="4535" cy="3664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AE588AA-227D-4A15-958D-97B55877A2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561658" y="3130719"/>
            <a:ext cx="0" cy="55661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317C53-91A9-42A4-9081-26E28095C52C}"/>
              </a:ext>
            </a:extLst>
          </p:cNvPr>
          <p:cNvCxnSpPr>
            <a:cxnSpLocks/>
          </p:cNvCxnSpPr>
          <p:nvPr/>
        </p:nvCxnSpPr>
        <p:spPr>
          <a:xfrm>
            <a:off x="5561658" y="4078097"/>
            <a:ext cx="0" cy="55661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32853CB-D38C-40C7-9B87-9507B2B46B2F}"/>
              </a:ext>
            </a:extLst>
          </p:cNvPr>
          <p:cNvCxnSpPr>
            <a:cxnSpLocks/>
          </p:cNvCxnSpPr>
          <p:nvPr/>
        </p:nvCxnSpPr>
        <p:spPr>
          <a:xfrm>
            <a:off x="5546915" y="5025475"/>
            <a:ext cx="0" cy="55661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FCB79A5-C959-43AC-8AFF-470B2F1DD60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53288" y="5798761"/>
            <a:ext cx="54883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79A034D-2EFF-4D51-A11B-11877DE6A3F3}"/>
              </a:ext>
            </a:extLst>
          </p:cNvPr>
          <p:cNvCxnSpPr>
            <a:cxnSpLocks/>
            <a:stCxn id="30" idx="1"/>
            <a:endCxn id="27" idx="1"/>
          </p:cNvCxnSpPr>
          <p:nvPr/>
        </p:nvCxnSpPr>
        <p:spPr>
          <a:xfrm rot="10800000">
            <a:off x="4955285" y="2952575"/>
            <a:ext cx="12700" cy="1877517"/>
          </a:xfrm>
          <a:prstGeom prst="bentConnector3">
            <a:avLst>
              <a:gd name="adj1" fmla="val 379185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50988BD-AF54-4C7D-A350-A540B6BA0B0F}"/>
              </a:ext>
            </a:extLst>
          </p:cNvPr>
          <p:cNvSpPr/>
          <p:nvPr/>
        </p:nvSpPr>
        <p:spPr>
          <a:xfrm rot="10800000" flipV="1">
            <a:off x="5486999" y="1404725"/>
            <a:ext cx="1546969" cy="343172"/>
          </a:xfrm>
          <a:prstGeom prst="rect">
            <a:avLst/>
          </a:prstGeom>
          <a:noFill/>
          <a:ln w="19050" cap="flat" cmpd="sng" algn="ctr">
            <a:solidFill>
              <a:srgbClr val="A5A5A5"/>
            </a:solidFill>
            <a:prstDash val="dash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主流程线程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77CE00C-7135-4926-AC5D-BDB8FEFBF9D7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168031" y="2952574"/>
            <a:ext cx="690918" cy="34637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89BF095-852F-49EC-8DC2-63D5CC7C8640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6168031" y="2952574"/>
            <a:ext cx="715054" cy="12778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FE84D29-9791-4F40-9F8A-11BDC1A61798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6168031" y="3882713"/>
            <a:ext cx="715054" cy="34772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16638B3-8889-4E11-9EE4-45B86DC07BF8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168031" y="2952574"/>
            <a:ext cx="715054" cy="22448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E69D87-22A9-4389-ABDF-5DF4F0374B90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6168031" y="3882713"/>
            <a:ext cx="715054" cy="131467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arrow"/>
          </a:ln>
          <a:effectLst/>
        </p:spPr>
      </p:cxnSp>
      <p:sp>
        <p:nvSpPr>
          <p:cNvPr id="64" name="圆角矩形 2">
            <a:extLst>
              <a:ext uri="{FF2B5EF4-FFF2-40B4-BE49-F238E27FC236}">
                <a16:creationId xmlns:a16="http://schemas.microsoft.com/office/drawing/2014/main" id="{AF38CABD-4FA1-446B-BC0D-D1367BC0DD67}"/>
              </a:ext>
            </a:extLst>
          </p:cNvPr>
          <p:cNvSpPr/>
          <p:nvPr/>
        </p:nvSpPr>
        <p:spPr>
          <a:xfrm>
            <a:off x="9254577" y="2757190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WAITING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圆角矩形 2">
            <a:extLst>
              <a:ext uri="{FF2B5EF4-FFF2-40B4-BE49-F238E27FC236}">
                <a16:creationId xmlns:a16="http://schemas.microsoft.com/office/drawing/2014/main" id="{FC8D7AAA-4138-48A1-8F52-40D11364BC33}"/>
              </a:ext>
            </a:extLst>
          </p:cNvPr>
          <p:cNvSpPr/>
          <p:nvPr/>
        </p:nvSpPr>
        <p:spPr>
          <a:xfrm>
            <a:off x="9260566" y="4666821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WAITING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67182E31-CFD2-4ED1-BE5A-C44AB69B5A45}"/>
              </a:ext>
            </a:extLst>
          </p:cNvPr>
          <p:cNvSpPr/>
          <p:nvPr/>
        </p:nvSpPr>
        <p:spPr>
          <a:xfrm>
            <a:off x="9767928" y="2195404"/>
            <a:ext cx="180870" cy="19538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4BA94C-1F0B-418A-913E-EE2A1C173E33}"/>
              </a:ext>
            </a:extLst>
          </p:cNvPr>
          <p:cNvSpPr txBox="1"/>
          <p:nvPr/>
        </p:nvSpPr>
        <p:spPr>
          <a:xfrm>
            <a:off x="9104737" y="2195404"/>
            <a:ext cx="84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初始化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31E407-5713-4F23-B08B-AE6D3794BB49}"/>
              </a:ext>
            </a:extLst>
          </p:cNvPr>
          <p:cNvCxnSpPr>
            <a:cxnSpLocks/>
            <a:stCxn id="66" idx="4"/>
            <a:endCxn id="64" idx="0"/>
          </p:cNvCxnSpPr>
          <p:nvPr/>
        </p:nvCxnSpPr>
        <p:spPr>
          <a:xfrm>
            <a:off x="9858363" y="2390788"/>
            <a:ext cx="2587" cy="3664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B0E75E2-95F0-4B90-8764-97D628F786CB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9860950" y="3147958"/>
            <a:ext cx="5989" cy="151886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8FEBCB44-7D60-4E47-89C0-4E9CA2C1C31C}"/>
              </a:ext>
            </a:extLst>
          </p:cNvPr>
          <p:cNvSpPr/>
          <p:nvPr/>
        </p:nvSpPr>
        <p:spPr>
          <a:xfrm rot="10800000" flipV="1">
            <a:off x="9180313" y="1407554"/>
            <a:ext cx="1536969" cy="348262"/>
          </a:xfrm>
          <a:prstGeom prst="rect">
            <a:avLst/>
          </a:prstGeom>
          <a:noFill/>
          <a:ln w="19050" cap="flat" cmpd="sng" algn="ctr">
            <a:solidFill>
              <a:srgbClr val="A5A5A5"/>
            </a:solidFill>
            <a:prstDash val="dash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MisFire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处理线程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C951509-C4A7-409E-960F-7A847B07F4CA}"/>
              </a:ext>
            </a:extLst>
          </p:cNvPr>
          <p:cNvSpPr txBox="1"/>
          <p:nvPr/>
        </p:nvSpPr>
        <p:spPr>
          <a:xfrm>
            <a:off x="10173124" y="3568167"/>
            <a:ext cx="175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misfire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更新下次触发时间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等待下次触发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9FD4698-1378-4F5B-BECB-2A6E049468E3}"/>
              </a:ext>
            </a:extLst>
          </p:cNvPr>
          <p:cNvSpPr/>
          <p:nvPr/>
        </p:nvSpPr>
        <p:spPr>
          <a:xfrm rot="10800000" flipV="1">
            <a:off x="1793682" y="1409836"/>
            <a:ext cx="1546971" cy="371484"/>
          </a:xfrm>
          <a:prstGeom prst="rect">
            <a:avLst/>
          </a:prstGeom>
          <a:noFill/>
          <a:ln w="19050" cap="flat" cmpd="sng" algn="ctr">
            <a:solidFill>
              <a:srgbClr val="A5A5A5"/>
            </a:solidFill>
            <a:prstDash val="dash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心跳重试线程</a:t>
            </a:r>
          </a:p>
        </p:txBody>
      </p:sp>
      <p:sp>
        <p:nvSpPr>
          <p:cNvPr id="76" name="圆角矩形 2">
            <a:extLst>
              <a:ext uri="{FF2B5EF4-FFF2-40B4-BE49-F238E27FC236}">
                <a16:creationId xmlns:a16="http://schemas.microsoft.com/office/drawing/2014/main" id="{B986E482-1719-4BBF-B179-4E1BA9F06EEC}"/>
              </a:ext>
            </a:extLst>
          </p:cNvPr>
          <p:cNvSpPr/>
          <p:nvPr/>
        </p:nvSpPr>
        <p:spPr>
          <a:xfrm>
            <a:off x="1879671" y="2745096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AQUIRED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ERROR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圆角矩形 2">
            <a:extLst>
              <a:ext uri="{FF2B5EF4-FFF2-40B4-BE49-F238E27FC236}">
                <a16:creationId xmlns:a16="http://schemas.microsoft.com/office/drawing/2014/main" id="{C6C82745-573A-4F75-864C-A6F82A975BEA}"/>
              </a:ext>
            </a:extLst>
          </p:cNvPr>
          <p:cNvSpPr/>
          <p:nvPr/>
        </p:nvSpPr>
        <p:spPr>
          <a:xfrm>
            <a:off x="1869059" y="4675699"/>
            <a:ext cx="1212746" cy="390768"/>
          </a:xfrm>
          <a:prstGeom prst="round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WAITING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4FAC5C72-70B0-4D85-8EF0-86C30C9081F8}"/>
              </a:ext>
            </a:extLst>
          </p:cNvPr>
          <p:cNvSpPr/>
          <p:nvPr/>
        </p:nvSpPr>
        <p:spPr>
          <a:xfrm>
            <a:off x="2395177" y="2195404"/>
            <a:ext cx="180870" cy="19538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C9D495D-2CD2-4C36-B871-1F2CF4B6B598}"/>
              </a:ext>
            </a:extLst>
          </p:cNvPr>
          <p:cNvSpPr txBox="1"/>
          <p:nvPr/>
        </p:nvSpPr>
        <p:spPr>
          <a:xfrm>
            <a:off x="1723106" y="2186786"/>
            <a:ext cx="84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初始化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9473DEB-7E6E-42CD-BA46-F5C31C88D202}"/>
              </a:ext>
            </a:extLst>
          </p:cNvPr>
          <p:cNvCxnSpPr>
            <a:cxnSpLocks/>
            <a:stCxn id="78" idx="4"/>
            <a:endCxn id="76" idx="0"/>
          </p:cNvCxnSpPr>
          <p:nvPr/>
        </p:nvCxnSpPr>
        <p:spPr>
          <a:xfrm>
            <a:off x="2485612" y="2390788"/>
            <a:ext cx="432" cy="35430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4D1B014-35E4-4572-AD2E-32D50EF125C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2475432" y="3135864"/>
            <a:ext cx="10612" cy="153983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D8B1D6A-8F2A-4BC8-AF4F-9C340C1965CA}"/>
              </a:ext>
            </a:extLst>
          </p:cNvPr>
          <p:cNvSpPr txBox="1"/>
          <p:nvPr/>
        </p:nvSpPr>
        <p:spPr>
          <a:xfrm>
            <a:off x="929378" y="3906046"/>
            <a:ext cx="1780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设置下次触发时间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更新状态为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</a:t>
            </a:r>
          </a:p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等待下次触发</a:t>
            </a:r>
          </a:p>
          <a:p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FF291D7-F0F0-45FD-926F-A60C527C328B}"/>
              </a:ext>
            </a:extLst>
          </p:cNvPr>
          <p:cNvSpPr txBox="1"/>
          <p:nvPr/>
        </p:nvSpPr>
        <p:spPr>
          <a:xfrm>
            <a:off x="353395" y="3421048"/>
            <a:ext cx="216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游离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AQUIRED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57031F-A568-46C1-9B2A-993296630963}"/>
              </a:ext>
            </a:extLst>
          </p:cNvPr>
          <p:cNvSpPr txBox="1"/>
          <p:nvPr/>
        </p:nvSpPr>
        <p:spPr>
          <a:xfrm>
            <a:off x="2603957" y="2383200"/>
            <a:ext cx="1026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上报心跳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B1281009-B0E4-4B63-A1D9-243F597BA414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>
            <a:off x="5561659" y="2757191"/>
            <a:ext cx="3678629" cy="2105451"/>
          </a:xfrm>
          <a:prstGeom prst="bentConnector4">
            <a:avLst>
              <a:gd name="adj1" fmla="val 17142"/>
              <a:gd name="adj2" fmla="val 11085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25771078-086B-4110-B19D-C1C1BBBF4777}"/>
              </a:ext>
            </a:extLst>
          </p:cNvPr>
          <p:cNvCxnSpPr>
            <a:cxnSpLocks/>
            <a:stCxn id="77" idx="3"/>
            <a:endCxn id="27" idx="1"/>
          </p:cNvCxnSpPr>
          <p:nvPr/>
        </p:nvCxnSpPr>
        <p:spPr>
          <a:xfrm flipV="1">
            <a:off x="3081805" y="2952574"/>
            <a:ext cx="1873480" cy="191850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491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DE8A-DBEB-446A-9CEF-15884D5ED029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调度流程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1FEB5-0E8B-4417-B7B7-583D30C9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72" y="1145219"/>
            <a:ext cx="5228183" cy="4901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3CF6D1-3B72-47FE-B1F4-5E4884C310B9}"/>
              </a:ext>
            </a:extLst>
          </p:cNvPr>
          <p:cNvSpPr txBox="1"/>
          <p:nvPr/>
        </p:nvSpPr>
        <p:spPr>
          <a:xfrm>
            <a:off x="6747446" y="1378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179079-8EE2-4C43-8C6C-AB75A4960180}"/>
              </a:ext>
            </a:extLst>
          </p:cNvPr>
          <p:cNvSpPr txBox="1"/>
          <p:nvPr/>
        </p:nvSpPr>
        <p:spPr>
          <a:xfrm>
            <a:off x="6747446" y="274985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C5B40D-525D-40D9-8828-D1B7BED1C1DF}"/>
              </a:ext>
            </a:extLst>
          </p:cNvPr>
          <p:cNvSpPr txBox="1"/>
          <p:nvPr/>
        </p:nvSpPr>
        <p:spPr>
          <a:xfrm>
            <a:off x="6621716" y="383369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可能出现的第三步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906E0-FFF5-4AB4-B88C-87E6E69F10D6}"/>
              </a:ext>
            </a:extLst>
          </p:cNvPr>
          <p:cNvSpPr txBox="1"/>
          <p:nvPr/>
        </p:nvSpPr>
        <p:spPr>
          <a:xfrm>
            <a:off x="6747446" y="543832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可能出现的第三步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设计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FD1907E-C57D-4162-9C18-90BCEAC8D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37335"/>
              </p:ext>
            </p:extLst>
          </p:nvPr>
        </p:nvGraphicFramePr>
        <p:xfrm>
          <a:off x="7944528" y="1692759"/>
          <a:ext cx="197182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29">
                  <a:extLst>
                    <a:ext uri="{9D8B030D-6E8A-4147-A177-3AD203B41FA5}">
                      <a16:colId xmlns:a16="http://schemas.microsoft.com/office/drawing/2014/main" val="3252053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 Triggers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0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5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66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0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7163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BFFA487-D6C3-4F42-A722-54D2CAD5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95826"/>
              </p:ext>
            </p:extLst>
          </p:nvPr>
        </p:nvGraphicFramePr>
        <p:xfrm>
          <a:off x="1046081" y="2758146"/>
          <a:ext cx="22470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7037">
                  <a:extLst>
                    <a:ext uri="{9D8B030D-6E8A-4147-A177-3AD203B41FA5}">
                      <a16:colId xmlns:a16="http://schemas.microsoft.com/office/drawing/2014/main" val="38283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Scheduler-5</a:t>
                      </a:r>
                      <a:r>
                        <a:rPr lang="zh-CN" altLang="en-US" dirty="0"/>
                        <a:t>个节点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3671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52F355-9427-46B4-8849-A44B4D4DD9B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153089" y="3729839"/>
            <a:ext cx="1791439" cy="114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B15B74-ED0E-420B-90F9-75A1C6474C6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258961" y="3363561"/>
            <a:ext cx="1825596" cy="3610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B9FD0AC-7AA4-4786-86D8-11AAC6DE54D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58960" y="3724656"/>
            <a:ext cx="1825597" cy="7367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11BF61-B72B-4CF5-97B7-B88024D0A771}"/>
              </a:ext>
            </a:extLst>
          </p:cNvPr>
          <p:cNvSpPr/>
          <p:nvPr/>
        </p:nvSpPr>
        <p:spPr>
          <a:xfrm>
            <a:off x="5084557" y="3514283"/>
            <a:ext cx="1106256" cy="420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C5F39-5767-4843-9984-31FEC9CD9A8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243663" y="3665402"/>
            <a:ext cx="1840894" cy="592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DA1E81-FDC5-4230-9C84-C0078E30D7F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58959" y="3724656"/>
            <a:ext cx="1825598" cy="3387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DC1B7F9-14D4-420F-99F9-B9A5C94BA3E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43663" y="3724656"/>
            <a:ext cx="1840894" cy="1024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3D5B2F2-CA06-432A-890C-1C5610E02972}"/>
              </a:ext>
            </a:extLst>
          </p:cNvPr>
          <p:cNvSpPr txBox="1"/>
          <p:nvPr/>
        </p:nvSpPr>
        <p:spPr>
          <a:xfrm>
            <a:off x="1046081" y="1150237"/>
            <a:ext cx="466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B C D E </a:t>
            </a:r>
            <a:r>
              <a:rPr lang="zh-CN" altLang="en-US" sz="1200" dirty="0"/>
              <a:t>表示</a:t>
            </a:r>
            <a:r>
              <a:rPr lang="en-US" altLang="zh-CN" sz="1200" dirty="0"/>
              <a:t>5</a:t>
            </a:r>
            <a:r>
              <a:rPr lang="zh-CN" altLang="en-US" sz="1200" dirty="0"/>
              <a:t>台调度机器，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任务调度时争抢锁，拿到锁的节点触发一个待执行的任务。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触发完成后，回到初始状态继续等待争抢下一次执行权的锁</a:t>
            </a:r>
            <a:endParaRPr lang="en-US" altLang="zh-CN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A059B22-C58B-4DF5-8A3F-7E734121D991}"/>
              </a:ext>
            </a:extLst>
          </p:cNvPr>
          <p:cNvSpPr txBox="1"/>
          <p:nvPr/>
        </p:nvSpPr>
        <p:spPr>
          <a:xfrm>
            <a:off x="2754168" y="5542938"/>
            <a:ext cx="46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问题：</a:t>
            </a:r>
            <a:r>
              <a:rPr lang="zh-CN" altLang="en-US" sz="1600" dirty="0">
                <a:solidFill>
                  <a:srgbClr val="FF0000"/>
                </a:solidFill>
              </a:rPr>
              <a:t>无论有多少台调度机器，只有一台机器可以触发任务执行，同一时刻调度任务很多时，会造成一些任务执行不到，从而触发</a:t>
            </a:r>
            <a:r>
              <a:rPr lang="en-US" altLang="zh-CN" sz="1600" dirty="0">
                <a:solidFill>
                  <a:srgbClr val="FF0000"/>
                </a:solidFill>
              </a:rPr>
              <a:t>misfire</a:t>
            </a:r>
            <a:r>
              <a:rPr lang="zh-CN" altLang="en-US" sz="1600" dirty="0">
                <a:solidFill>
                  <a:srgbClr val="FF0000"/>
                </a:solidFill>
              </a:rPr>
              <a:t>等性能问题。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6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F8D116-752F-4E81-98FF-CA8EF7930700}"/>
              </a:ext>
            </a:extLst>
          </p:cNvPr>
          <p:cNvSpPr/>
          <p:nvPr/>
        </p:nvSpPr>
        <p:spPr>
          <a:xfrm>
            <a:off x="6750365" y="5194794"/>
            <a:ext cx="4308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调度频率：</a:t>
            </a:r>
            <a:r>
              <a:rPr kumimoji="1" lang="en-US" altLang="zh-CN" b="1" dirty="0"/>
              <a:t>400</a:t>
            </a:r>
            <a:r>
              <a:rPr kumimoji="1" lang="zh-CN" altLang="en-US" b="1" dirty="0"/>
              <a:t>万次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天</a:t>
            </a:r>
            <a:endParaRPr kumimoji="1" lang="en-US" altLang="zh-CN" b="1" dirty="0"/>
          </a:p>
          <a:p>
            <a:r>
              <a:rPr kumimoji="1" lang="zh-CN" altLang="en-US" b="1" dirty="0"/>
              <a:t>每次调度锁耗费时间：</a:t>
            </a:r>
            <a:r>
              <a:rPr kumimoji="1" lang="en-US" altLang="zh-CN" b="1" dirty="0"/>
              <a:t>50-100ms</a:t>
            </a:r>
          </a:p>
          <a:p>
            <a:r>
              <a:rPr kumimoji="1" lang="en-US" altLang="zh-CN" b="1" dirty="0"/>
              <a:t>Misfire</a:t>
            </a:r>
            <a:r>
              <a:rPr kumimoji="1" lang="zh-CN" altLang="en-US" b="1" dirty="0"/>
              <a:t>次数：约</a:t>
            </a:r>
            <a:r>
              <a:rPr kumimoji="1" lang="en-US" altLang="zh-CN" b="1" dirty="0"/>
              <a:t>10w</a:t>
            </a:r>
            <a:r>
              <a:rPr kumimoji="1" lang="zh-CN" altLang="en-US" b="1" dirty="0"/>
              <a:t>次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天</a:t>
            </a:r>
            <a:endParaRPr kumimoji="1" lang="en-US" altLang="zh-CN" b="1" dirty="0"/>
          </a:p>
        </p:txBody>
      </p:sp>
      <p:cxnSp>
        <p:nvCxnSpPr>
          <p:cNvPr id="4" name="直线箭头连接符 5">
            <a:extLst>
              <a:ext uri="{FF2B5EF4-FFF2-40B4-BE49-F238E27FC236}">
                <a16:creationId xmlns:a16="http://schemas.microsoft.com/office/drawing/2014/main" id="{A8449BCF-614F-4F54-8472-7FC1CA3F9137}"/>
              </a:ext>
            </a:extLst>
          </p:cNvPr>
          <p:cNvCxnSpPr>
            <a:cxnSpLocks/>
          </p:cNvCxnSpPr>
          <p:nvPr/>
        </p:nvCxnSpPr>
        <p:spPr>
          <a:xfrm>
            <a:off x="2929852" y="3165555"/>
            <a:ext cx="7279467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线箭头连接符 6">
            <a:extLst>
              <a:ext uri="{FF2B5EF4-FFF2-40B4-BE49-F238E27FC236}">
                <a16:creationId xmlns:a16="http://schemas.microsoft.com/office/drawing/2014/main" id="{2CB5C238-9BD7-4ECA-AF3E-42CF99F9D00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902998" y="2148285"/>
            <a:ext cx="7260283" cy="911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0C7623A-5D38-4D77-A212-2D058BF00B4E}"/>
              </a:ext>
            </a:extLst>
          </p:cNvPr>
          <p:cNvSpPr/>
          <p:nvPr/>
        </p:nvSpPr>
        <p:spPr>
          <a:xfrm>
            <a:off x="3455435" y="2033985"/>
            <a:ext cx="118651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CB524-585C-462E-A54D-E6D41B3DA407}"/>
              </a:ext>
            </a:extLst>
          </p:cNvPr>
          <p:cNvSpPr/>
          <p:nvPr/>
        </p:nvSpPr>
        <p:spPr>
          <a:xfrm>
            <a:off x="4535417" y="3031104"/>
            <a:ext cx="1905832" cy="24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AE6DE9-DCBD-49CB-8F8F-666443E4DE9A}"/>
              </a:ext>
            </a:extLst>
          </p:cNvPr>
          <p:cNvSpPr/>
          <p:nvPr/>
        </p:nvSpPr>
        <p:spPr>
          <a:xfrm>
            <a:off x="6547781" y="2033985"/>
            <a:ext cx="1780693" cy="20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EC1E25-A8A1-4371-BEE0-C15C8069843F}"/>
              </a:ext>
            </a:extLst>
          </p:cNvPr>
          <p:cNvSpPr txBox="1"/>
          <p:nvPr/>
        </p:nvSpPr>
        <p:spPr>
          <a:xfrm>
            <a:off x="1352512" y="193513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Scheduler 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39E0B8-31A5-4741-A8E9-ACF8BE42CA8D}"/>
              </a:ext>
            </a:extLst>
          </p:cNvPr>
          <p:cNvSpPr txBox="1"/>
          <p:nvPr/>
        </p:nvSpPr>
        <p:spPr>
          <a:xfrm>
            <a:off x="1352512" y="291031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Scheduler 2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FB7B39-5AFD-4C40-9A07-FC5C9019C95E}"/>
              </a:ext>
            </a:extLst>
          </p:cNvPr>
          <p:cNvSpPr txBox="1"/>
          <p:nvPr/>
        </p:nvSpPr>
        <p:spPr>
          <a:xfrm>
            <a:off x="3110761" y="16848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D710DE-1B86-4FF0-BDE8-E4C90FE87CFD}"/>
              </a:ext>
            </a:extLst>
          </p:cNvPr>
          <p:cNvSpPr txBox="1"/>
          <p:nvPr/>
        </p:nvSpPr>
        <p:spPr>
          <a:xfrm>
            <a:off x="4503698" y="16632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unlock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C6044D-596A-4E62-A2EC-D83C63D0657F}"/>
              </a:ext>
            </a:extLst>
          </p:cNvPr>
          <p:cNvSpPr txBox="1"/>
          <p:nvPr/>
        </p:nvSpPr>
        <p:spPr>
          <a:xfrm>
            <a:off x="6256675" y="1663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286B6-5AA1-48E6-A1D7-5A29BC8E5F80}"/>
              </a:ext>
            </a:extLst>
          </p:cNvPr>
          <p:cNvSpPr txBox="1"/>
          <p:nvPr/>
        </p:nvSpPr>
        <p:spPr>
          <a:xfrm>
            <a:off x="4292006" y="26752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46E16F-9EAA-4E47-9711-E4FF8CCB026F}"/>
              </a:ext>
            </a:extLst>
          </p:cNvPr>
          <p:cNvSpPr txBox="1"/>
          <p:nvPr/>
        </p:nvSpPr>
        <p:spPr>
          <a:xfrm>
            <a:off x="6148473" y="268192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unlock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4AF0B5-A276-47A9-94C1-C22EB500A0C9}"/>
              </a:ext>
            </a:extLst>
          </p:cNvPr>
          <p:cNvSpPr txBox="1"/>
          <p:nvPr/>
        </p:nvSpPr>
        <p:spPr>
          <a:xfrm>
            <a:off x="8068935" y="164160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unlock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071B2E-F87A-4D01-AB36-FCCC0FD49A34}"/>
              </a:ext>
            </a:extLst>
          </p:cNvPr>
          <p:cNvSpPr/>
          <p:nvPr/>
        </p:nvSpPr>
        <p:spPr>
          <a:xfrm>
            <a:off x="8221941" y="3031104"/>
            <a:ext cx="105522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2409F7-30B3-4E3A-9BA5-75727FB9043E}"/>
              </a:ext>
            </a:extLst>
          </p:cNvPr>
          <p:cNvSpPr txBox="1"/>
          <p:nvPr/>
        </p:nvSpPr>
        <p:spPr>
          <a:xfrm>
            <a:off x="7859468" y="26626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1A86E-C41B-4897-80E7-0B3A1D7817D2}"/>
              </a:ext>
            </a:extLst>
          </p:cNvPr>
          <p:cNvSpPr txBox="1"/>
          <p:nvPr/>
        </p:nvSpPr>
        <p:spPr>
          <a:xfrm>
            <a:off x="8952936" y="266860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unlock</a:t>
            </a:r>
            <a:endParaRPr kumimoji="1"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C15B7EC-1355-4BCB-A7CC-7BA3758B79F5}"/>
              </a:ext>
            </a:extLst>
          </p:cNvPr>
          <p:cNvSpPr/>
          <p:nvPr/>
        </p:nvSpPr>
        <p:spPr>
          <a:xfrm>
            <a:off x="10163281" y="2080167"/>
            <a:ext cx="135870" cy="154461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D879FA30-BA72-4AF8-B0D1-727969B34725}"/>
              </a:ext>
            </a:extLst>
          </p:cNvPr>
          <p:cNvSpPr/>
          <p:nvPr/>
        </p:nvSpPr>
        <p:spPr>
          <a:xfrm>
            <a:off x="10172162" y="3105243"/>
            <a:ext cx="135870" cy="154461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594EACFB-3024-4922-AF72-B51B7144C255}"/>
              </a:ext>
            </a:extLst>
          </p:cNvPr>
          <p:cNvSpPr/>
          <p:nvPr/>
        </p:nvSpPr>
        <p:spPr>
          <a:xfrm>
            <a:off x="2835063" y="2079198"/>
            <a:ext cx="135870" cy="154461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DEDD7D9-05DA-4725-B82B-82EB7F900E2F}"/>
              </a:ext>
            </a:extLst>
          </p:cNvPr>
          <p:cNvSpPr/>
          <p:nvPr/>
        </p:nvSpPr>
        <p:spPr>
          <a:xfrm>
            <a:off x="2817510" y="3088324"/>
            <a:ext cx="135870" cy="154461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PA_组合 1">
            <a:extLst>
              <a:ext uri="{FF2B5EF4-FFF2-40B4-BE49-F238E27FC236}">
                <a16:creationId xmlns:a16="http://schemas.microsoft.com/office/drawing/2014/main" id="{7D917A4D-099B-4EFB-8086-8A5456D5F8E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24287" y="3872093"/>
            <a:ext cx="2334722" cy="621046"/>
            <a:chOff x="4860032" y="798576"/>
            <a:chExt cx="2334722" cy="621046"/>
          </a:xfrm>
        </p:grpSpPr>
        <p:sp>
          <p:nvSpPr>
            <p:cNvPr id="31" name="PA_文本框 23">
              <a:extLst>
                <a:ext uri="{FF2B5EF4-FFF2-40B4-BE49-F238E27FC236}">
                  <a16:creationId xmlns:a16="http://schemas.microsoft.com/office/drawing/2014/main" id="{745BE15C-6F0C-45F9-9978-A5C1912E8D8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625094" y="92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单进程单线程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83AB846-4256-48EC-89EB-9A4FB12EB74E}"/>
                </a:ext>
              </a:extLst>
            </p:cNvPr>
            <p:cNvSpPr/>
            <p:nvPr/>
          </p:nvSpPr>
          <p:spPr>
            <a:xfrm>
              <a:off x="4860032" y="798576"/>
              <a:ext cx="621046" cy="621046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KSO_Shape">
            <a:extLst>
              <a:ext uri="{FF2B5EF4-FFF2-40B4-BE49-F238E27FC236}">
                <a16:creationId xmlns:a16="http://schemas.microsoft.com/office/drawing/2014/main" id="{39E8D81B-E22C-43E9-B588-4639CA9E85A0}"/>
              </a:ext>
            </a:extLst>
          </p:cNvPr>
          <p:cNvSpPr>
            <a:spLocks/>
          </p:cNvSpPr>
          <p:nvPr/>
        </p:nvSpPr>
        <p:spPr bwMode="auto">
          <a:xfrm>
            <a:off x="1418596" y="4054634"/>
            <a:ext cx="250403" cy="279277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6" name="PA_组合 1">
            <a:extLst>
              <a:ext uri="{FF2B5EF4-FFF2-40B4-BE49-F238E27FC236}">
                <a16:creationId xmlns:a16="http://schemas.microsoft.com/office/drawing/2014/main" id="{2BDAA986-C16A-44CD-B87E-49630AF68E1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03698" y="3842829"/>
            <a:ext cx="2334722" cy="621046"/>
            <a:chOff x="4860032" y="798576"/>
            <a:chExt cx="2334722" cy="621046"/>
          </a:xfrm>
        </p:grpSpPr>
        <p:sp>
          <p:nvSpPr>
            <p:cNvPr id="37" name="PA_文本框 23">
              <a:extLst>
                <a:ext uri="{FF2B5EF4-FFF2-40B4-BE49-F238E27FC236}">
                  <a16:creationId xmlns:a16="http://schemas.microsoft.com/office/drawing/2014/main" id="{E1480F07-4F9F-49A5-9123-50A12575B2D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625094" y="92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数据库悲观锁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FE34515-A1EB-4802-AF2A-96B206E50DD0}"/>
                </a:ext>
              </a:extLst>
            </p:cNvPr>
            <p:cNvSpPr/>
            <p:nvPr/>
          </p:nvSpPr>
          <p:spPr>
            <a:xfrm>
              <a:off x="4860032" y="798576"/>
              <a:ext cx="621046" cy="621046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21784D68-8E30-44EA-B02B-1BA7FA149266}"/>
              </a:ext>
            </a:extLst>
          </p:cNvPr>
          <p:cNvSpPr>
            <a:spLocks/>
          </p:cNvSpPr>
          <p:nvPr/>
        </p:nvSpPr>
        <p:spPr bwMode="auto">
          <a:xfrm>
            <a:off x="4698007" y="4025370"/>
            <a:ext cx="250403" cy="279277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" name="PA_组合 1">
            <a:extLst>
              <a:ext uri="{FF2B5EF4-FFF2-40B4-BE49-F238E27FC236}">
                <a16:creationId xmlns:a16="http://schemas.microsoft.com/office/drawing/2014/main" id="{CD880C57-2539-4B64-995A-05F9EB1B394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665628" y="3837614"/>
            <a:ext cx="2334722" cy="621046"/>
            <a:chOff x="4860032" y="798576"/>
            <a:chExt cx="2334722" cy="621046"/>
          </a:xfrm>
        </p:grpSpPr>
        <p:sp>
          <p:nvSpPr>
            <p:cNvPr id="41" name="PA_文本框 23">
              <a:extLst>
                <a:ext uri="{FF2B5EF4-FFF2-40B4-BE49-F238E27FC236}">
                  <a16:creationId xmlns:a16="http://schemas.microsoft.com/office/drawing/2014/main" id="{388858CA-8BAF-4F22-AB34-238F6F3D9575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625094" y="92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水平扩容无效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8F5A2D7-A528-4BDC-9086-F1AA968F8252}"/>
                </a:ext>
              </a:extLst>
            </p:cNvPr>
            <p:cNvSpPr/>
            <p:nvPr/>
          </p:nvSpPr>
          <p:spPr>
            <a:xfrm>
              <a:off x="4860032" y="798576"/>
              <a:ext cx="621046" cy="621046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KSO_Shape">
            <a:extLst>
              <a:ext uri="{FF2B5EF4-FFF2-40B4-BE49-F238E27FC236}">
                <a16:creationId xmlns:a16="http://schemas.microsoft.com/office/drawing/2014/main" id="{2504CF7C-B478-4ABA-88C7-DA8D2DF400BB}"/>
              </a:ext>
            </a:extLst>
          </p:cNvPr>
          <p:cNvSpPr>
            <a:spLocks/>
          </p:cNvSpPr>
          <p:nvPr/>
        </p:nvSpPr>
        <p:spPr bwMode="auto">
          <a:xfrm>
            <a:off x="7859937" y="4020155"/>
            <a:ext cx="250403" cy="279277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579F83C-A81E-4573-BC20-0BC6C0B8F304}"/>
              </a:ext>
            </a:extLst>
          </p:cNvPr>
          <p:cNvSpPr/>
          <p:nvPr/>
        </p:nvSpPr>
        <p:spPr>
          <a:xfrm>
            <a:off x="5491778" y="5333294"/>
            <a:ext cx="125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当前情况</a:t>
            </a:r>
            <a:endParaRPr kumimoji="1" lang="en-US" altLang="zh-CN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AC3FDD-A828-468E-A627-F1D40ED332CA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Quartz</a:t>
            </a:r>
            <a:r>
              <a:rPr lang="zh-CN" altLang="en-US" sz="3200" dirty="0">
                <a:solidFill>
                  <a:schemeClr val="accent1"/>
                </a:solidFill>
              </a:rPr>
              <a:t>瓶颈</a:t>
            </a:r>
          </a:p>
        </p:txBody>
      </p:sp>
    </p:spTree>
    <p:extLst>
      <p:ext uri="{BB962C8B-B14F-4D97-AF65-F5344CB8AC3E}">
        <p14:creationId xmlns:p14="http://schemas.microsoft.com/office/powerpoint/2010/main" val="36308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D3529078-EB1C-49A7-9A51-D9CEE4B01B1A}"/>
              </a:ext>
            </a:extLst>
          </p:cNvPr>
          <p:cNvSpPr/>
          <p:nvPr/>
        </p:nvSpPr>
        <p:spPr>
          <a:xfrm>
            <a:off x="2317071" y="2485750"/>
            <a:ext cx="1882066" cy="18820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2C175DBE-E692-4BDB-9445-214D5392DDF3}"/>
              </a:ext>
            </a:extLst>
          </p:cNvPr>
          <p:cNvSpPr/>
          <p:nvPr/>
        </p:nvSpPr>
        <p:spPr>
          <a:xfrm>
            <a:off x="4026019" y="2827449"/>
            <a:ext cx="248575" cy="44388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91169235-8F8B-4D35-A73F-0C4F461E9E65}"/>
              </a:ext>
            </a:extLst>
          </p:cNvPr>
          <p:cNvSpPr/>
          <p:nvPr/>
        </p:nvSpPr>
        <p:spPr>
          <a:xfrm>
            <a:off x="3133816" y="4124564"/>
            <a:ext cx="248575" cy="44388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859AD30A-086A-4C2A-92DB-191EB9D6D078}"/>
              </a:ext>
            </a:extLst>
          </p:cNvPr>
          <p:cNvSpPr/>
          <p:nvPr/>
        </p:nvSpPr>
        <p:spPr>
          <a:xfrm>
            <a:off x="2192783" y="2798234"/>
            <a:ext cx="248575" cy="44388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99924-EAD9-4E4E-8A44-028DA340E561}"/>
              </a:ext>
            </a:extLst>
          </p:cNvPr>
          <p:cNvSpPr txBox="1"/>
          <p:nvPr/>
        </p:nvSpPr>
        <p:spPr>
          <a:xfrm>
            <a:off x="2563473" y="324211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5A1F90-F0B6-46F8-9366-5AD12F2F77E6}"/>
              </a:ext>
            </a:extLst>
          </p:cNvPr>
          <p:cNvSpPr txBox="1"/>
          <p:nvPr/>
        </p:nvSpPr>
        <p:spPr>
          <a:xfrm>
            <a:off x="4332302" y="2699718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Server 1 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1D2589-AA19-4276-A269-3AC492A6DAC2}"/>
              </a:ext>
            </a:extLst>
          </p:cNvPr>
          <p:cNvSpPr txBox="1"/>
          <p:nvPr/>
        </p:nvSpPr>
        <p:spPr>
          <a:xfrm>
            <a:off x="3395754" y="464356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Server 2 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5837A3-3629-4568-BF9A-3CC1AD7A7DA3}"/>
              </a:ext>
            </a:extLst>
          </p:cNvPr>
          <p:cNvSpPr txBox="1"/>
          <p:nvPr/>
        </p:nvSpPr>
        <p:spPr>
          <a:xfrm>
            <a:off x="1216350" y="2864725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Server 3 </a:t>
            </a:r>
            <a:endParaRPr lang="zh-CN" altLang="en-US" sz="14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81FFBA9-5A7C-4671-BD57-B4218E13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77007"/>
              </p:ext>
            </p:extLst>
          </p:nvPr>
        </p:nvGraphicFramePr>
        <p:xfrm>
          <a:off x="6387399" y="1237545"/>
          <a:ext cx="151842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31">
                  <a:extLst>
                    <a:ext uri="{9D8B030D-6E8A-4147-A177-3AD203B41FA5}">
                      <a16:colId xmlns:a16="http://schemas.microsoft.com/office/drawing/2014/main" val="1763715176"/>
                    </a:ext>
                  </a:extLst>
                </a:gridCol>
                <a:gridCol w="829194">
                  <a:extLst>
                    <a:ext uri="{9D8B030D-6E8A-4147-A177-3AD203B41FA5}">
                      <a16:colId xmlns:a16="http://schemas.microsoft.com/office/drawing/2014/main" val="1033505097"/>
                    </a:ext>
                  </a:extLst>
                </a:gridCol>
              </a:tblGrid>
              <a:tr h="1732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22174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Job1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73962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Job2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5480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Job3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19848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4973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Job8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49746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Job9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7024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4015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Job15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97924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Job16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80409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Job17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0438"/>
                  </a:ext>
                </a:extLst>
              </a:tr>
              <a:tr h="239819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05525"/>
                  </a:ext>
                </a:extLst>
              </a:tr>
            </a:tbl>
          </a:graphicData>
        </a:graphic>
      </p:graphicFrame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DC2A9A6-852F-4022-B0C7-8AC959930E23}"/>
              </a:ext>
            </a:extLst>
          </p:cNvPr>
          <p:cNvCxnSpPr>
            <a:cxnSpLocks/>
          </p:cNvCxnSpPr>
          <p:nvPr/>
        </p:nvCxnSpPr>
        <p:spPr>
          <a:xfrm flipV="1">
            <a:off x="2317071" y="1855437"/>
            <a:ext cx="3844031" cy="722930"/>
          </a:xfrm>
          <a:prstGeom prst="bentConnector3">
            <a:avLst>
              <a:gd name="adj1" fmla="val -3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1570BC8-E42A-4E86-B528-BE9FB3A3525B}"/>
              </a:ext>
            </a:extLst>
          </p:cNvPr>
          <p:cNvCxnSpPr>
            <a:stCxn id="15" idx="5"/>
          </p:cNvCxnSpPr>
          <p:nvPr/>
        </p:nvCxnSpPr>
        <p:spPr>
          <a:xfrm flipV="1">
            <a:off x="4274594" y="2854114"/>
            <a:ext cx="1886508" cy="164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5BA9531-3424-470F-BDCA-5F7CF2DF21CB}"/>
              </a:ext>
            </a:extLst>
          </p:cNvPr>
          <p:cNvCxnSpPr/>
          <p:nvPr/>
        </p:nvCxnSpPr>
        <p:spPr>
          <a:xfrm flipV="1">
            <a:off x="3586578" y="3773012"/>
            <a:ext cx="2636668" cy="795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BE342C6-8229-4D65-8F4C-C274CF17B49B}"/>
              </a:ext>
            </a:extLst>
          </p:cNvPr>
          <p:cNvSpPr txBox="1"/>
          <p:nvPr/>
        </p:nvSpPr>
        <p:spPr>
          <a:xfrm>
            <a:off x="763478" y="460805"/>
            <a:ext cx="34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Nock</a:t>
            </a:r>
            <a:r>
              <a:rPr lang="zh-CN" altLang="en-US" sz="3200" dirty="0">
                <a:solidFill>
                  <a:schemeClr val="accent1"/>
                </a:solidFill>
              </a:rPr>
              <a:t>原理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7B088F-623A-4736-B751-E1537E7B6CFB}"/>
              </a:ext>
            </a:extLst>
          </p:cNvPr>
          <p:cNvSpPr txBox="1"/>
          <p:nvPr/>
        </p:nvSpPr>
        <p:spPr>
          <a:xfrm>
            <a:off x="1815427" y="5834637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使用一致性</a:t>
            </a:r>
            <a:r>
              <a:rPr lang="en-US" altLang="zh-CN" dirty="0"/>
              <a:t>hash</a:t>
            </a:r>
            <a:r>
              <a:rPr lang="zh-CN" altLang="en-US" dirty="0"/>
              <a:t>将任务分配给不同的调度器节点</a:t>
            </a:r>
          </a:p>
        </p:txBody>
      </p:sp>
      <p:pic>
        <p:nvPicPr>
          <p:cNvPr id="2050" name="Picture 2" descr="âå¯¹å¾ç¬¦å·âçå¾çæç´¢ç»æ">
            <a:extLst>
              <a:ext uri="{FF2B5EF4-FFF2-40B4-BE49-F238E27FC236}">
                <a16:creationId xmlns:a16="http://schemas.microsoft.com/office/drawing/2014/main" id="{47C1C950-CE8D-4758-AE63-9031F0A6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31" y="5863758"/>
            <a:ext cx="311090" cy="3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103B0DB-2CFC-4A9D-9263-B6595154EDB2}"/>
              </a:ext>
            </a:extLst>
          </p:cNvPr>
          <p:cNvSpPr/>
          <p:nvPr/>
        </p:nvSpPr>
        <p:spPr>
          <a:xfrm>
            <a:off x="1779924" y="535243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使用乐观锁的方式来让调度器节点争夺执行权</a:t>
            </a:r>
          </a:p>
        </p:txBody>
      </p:sp>
      <p:pic>
        <p:nvPicPr>
          <p:cNvPr id="32" name="Picture 2" descr="âå¯¹å¾ç¬¦å·âçå¾çæç´¢ç»æ">
            <a:extLst>
              <a:ext uri="{FF2B5EF4-FFF2-40B4-BE49-F238E27FC236}">
                <a16:creationId xmlns:a16="http://schemas.microsoft.com/office/drawing/2014/main" id="{46186CB8-B59C-45CA-9F13-461C2FA9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28" y="5357462"/>
            <a:ext cx="311090" cy="3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88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896</Words>
  <Application>Microsoft Office PowerPoint</Application>
  <PresentationFormat>宽屏</PresentationFormat>
  <Paragraphs>399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Open Sans</vt:lpstr>
      <vt:lpstr>等线</vt:lpstr>
      <vt:lpstr>等线 Light</vt:lpstr>
      <vt:lpstr>微软雅黑</vt:lpstr>
      <vt:lpstr>Arial</vt:lpstr>
      <vt:lpstr>Calibri</vt:lpstr>
      <vt:lpstr>Helvetica</vt:lpstr>
      <vt:lpstr>Office 主题​​</vt:lpstr>
      <vt:lpstr>NOCK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 工程设计评审</dc:title>
  <dc:creator>张呈熹</dc:creator>
  <cp:lastModifiedBy>Administrator</cp:lastModifiedBy>
  <cp:revision>73</cp:revision>
  <dcterms:created xsi:type="dcterms:W3CDTF">2018-10-17T02:23:33Z</dcterms:created>
  <dcterms:modified xsi:type="dcterms:W3CDTF">2018-12-24T07:15:11Z</dcterms:modified>
</cp:coreProperties>
</file>