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8.png"  /><Relationship Id="rId5" Type="http://schemas.openxmlformats.org/officeDocument/2006/relationships/image" Target="../media/image9.sv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8.png"  /><Relationship Id="rId5" Type="http://schemas.openxmlformats.org/officeDocument/2006/relationships/image" Target="../media/image9.sv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github.com/half-slice/openAI-clud.git" TargetMode="External" /><Relationship Id="rId3" Type="http://schemas.openxmlformats.org/officeDocument/2006/relationships/image" Target="../media/image24.png"  /><Relationship Id="rId4" Type="http://schemas.openxmlformats.org/officeDocument/2006/relationships/hyperlink" Target="https://junbinstorage.z12.web.core.windows.net/" TargetMode="External" /><Relationship Id="rId5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sv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4.png"  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6243439"/>
          </a:xfrm>
          <a:prstGeom prst="rect">
            <a:avLst/>
          </a:prstGeom>
          <a:solidFill>
            <a:srgbClr val="F1F1F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822739" y="4387331"/>
            <a:ext cx="9237390" cy="1126767"/>
            <a:chOff x="0" y="0"/>
            <a:chExt cx="12316520" cy="150235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16197"/>
              <a:ext cx="12316520" cy="886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32"/>
                </a:lnSpc>
                <a:spcBef>
                  <a:spcPct val="0"/>
                </a:spcBef>
              </a:pPr>
              <a:r>
                <a:rPr lang="en-US" sz="4023">
                  <a:solidFill>
                    <a:srgbClr val="000000"/>
                  </a:solidFill>
                  <a:latin typeface="Nanum Gothic Bold"/>
                  <a:ea typeface="Nanum Gothic Bold"/>
                </a:rPr>
                <a:t>OPEN AI API를 활용한 챗봇 만들기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18924"/>
              <a:ext cx="12316520" cy="0"/>
            </a:xfrm>
            <a:prstGeom prst="line">
              <a:avLst/>
            </a:prstGeom>
            <a:ln cap="flat" w="37849">
              <a:solidFill>
                <a:srgbClr val="FA643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1822739" y="1754559"/>
            <a:ext cx="12551982" cy="1689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99"/>
              </a:lnSpc>
            </a:pPr>
            <a:r>
              <a:rPr lang="en-US" sz="9999">
                <a:solidFill>
                  <a:srgbClr val="000000"/>
                </a:solidFill>
                <a:ea typeface="Nanum Gothic Bold"/>
              </a:rPr>
              <a:t>클라우드 프로젝트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060129" y="7883005"/>
            <a:ext cx="6199171" cy="756169"/>
            <a:chOff x="0" y="0"/>
            <a:chExt cx="8265562" cy="100822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407515"/>
              <a:ext cx="8265562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Nanum Gothic Bold"/>
                  <a:ea typeface="Nanum Gothic Bold"/>
                </a:rPr>
                <a:t>201995057 - 윤준빈</a:t>
              </a:r>
            </a:p>
          </p:txBody>
        </p:sp>
        <p:sp>
          <p:nvSpPr>
            <p:cNvPr name="AutoShape 9" id="9"/>
            <p:cNvSpPr/>
            <p:nvPr/>
          </p:nvSpPr>
          <p:spPr>
            <a:xfrm>
              <a:off x="0" y="12700"/>
              <a:ext cx="8265562" cy="0"/>
            </a:xfrm>
            <a:prstGeom prst="line">
              <a:avLst/>
            </a:prstGeom>
            <a:ln cap="flat" w="25400">
              <a:solidFill>
                <a:srgbClr val="FA643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34855" y="0"/>
            <a:ext cx="8853145" cy="10287000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434855" y="2369099"/>
            <a:ext cx="8853145" cy="5548802"/>
          </a:xfrm>
          <a:custGeom>
            <a:avLst/>
            <a:gdLst/>
            <a:ahLst/>
            <a:cxnLst/>
            <a:rect r="r" b="b" t="t" l="l"/>
            <a:pathLst>
              <a:path h="5548802" w="8853145">
                <a:moveTo>
                  <a:pt x="0" y="0"/>
                </a:moveTo>
                <a:lnTo>
                  <a:pt x="8853145" y="0"/>
                </a:lnTo>
                <a:lnTo>
                  <a:pt x="8853145" y="5548802"/>
                </a:lnTo>
                <a:lnTo>
                  <a:pt x="0" y="5548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391244"/>
            <a:ext cx="8592052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679"/>
              </a:lnSpc>
              <a:spcBef>
                <a:spcPct val="0"/>
              </a:spcBef>
            </a:pPr>
            <a:r>
              <a:rPr lang="en-US" sz="8899">
                <a:solidFill>
                  <a:srgbClr val="000000"/>
                </a:solidFill>
                <a:latin typeface="Nanum Gothic Bold"/>
                <a:ea typeface="Nanum Gothic Bold"/>
              </a:rPr>
              <a:t>AZURE 배포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53383" y="5086350"/>
            <a:ext cx="565216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Nanum Gothic"/>
                <a:ea typeface="Nanum Gothic"/>
              </a:rPr>
              <a:t>AZURE 클라우드 사용법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53383" y="5725341"/>
            <a:ext cx="565216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ea typeface="Nanum Gothic"/>
              </a:rPr>
              <a:t>정적 사이트로 배포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625022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272872"/>
            <a:ext cx="8115300" cy="2986881"/>
          </a:xfrm>
          <a:custGeom>
            <a:avLst/>
            <a:gdLst/>
            <a:ahLst/>
            <a:cxnLst/>
            <a:rect r="r" b="b" t="t" l="l"/>
            <a:pathLst>
              <a:path h="2986881" w="8115300">
                <a:moveTo>
                  <a:pt x="0" y="0"/>
                </a:moveTo>
                <a:lnTo>
                  <a:pt x="8115300" y="0"/>
                </a:lnTo>
                <a:lnTo>
                  <a:pt x="8115300" y="2986882"/>
                </a:lnTo>
                <a:lnTo>
                  <a:pt x="0" y="2986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39543" y="3272872"/>
            <a:ext cx="7619757" cy="5327373"/>
          </a:xfrm>
          <a:custGeom>
            <a:avLst/>
            <a:gdLst/>
            <a:ahLst/>
            <a:cxnLst/>
            <a:rect r="r" b="b" t="t" l="l"/>
            <a:pathLst>
              <a:path h="5327373" w="7619757">
                <a:moveTo>
                  <a:pt x="0" y="0"/>
                </a:moveTo>
                <a:lnTo>
                  <a:pt x="7619757" y="0"/>
                </a:lnTo>
                <a:lnTo>
                  <a:pt x="7619757" y="5327373"/>
                </a:lnTo>
                <a:lnTo>
                  <a:pt x="0" y="5327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67027"/>
            <a:ext cx="619793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AZURE 배포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888404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ea typeface="Nanum Gothic"/>
              </a:rPr>
              <a:t>스토리지 계정을 생성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625022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527290" y="3998432"/>
            <a:ext cx="7200756" cy="3752359"/>
          </a:xfrm>
          <a:custGeom>
            <a:avLst/>
            <a:gdLst/>
            <a:ahLst/>
            <a:cxnLst/>
            <a:rect r="r" b="b" t="t" l="l"/>
            <a:pathLst>
              <a:path h="3752359" w="7200756">
                <a:moveTo>
                  <a:pt x="0" y="0"/>
                </a:moveTo>
                <a:lnTo>
                  <a:pt x="7200756" y="0"/>
                </a:lnTo>
                <a:lnTo>
                  <a:pt x="7200756" y="3752360"/>
                </a:lnTo>
                <a:lnTo>
                  <a:pt x="0" y="3752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82329" y="3618087"/>
            <a:ext cx="9749186" cy="4513050"/>
          </a:xfrm>
          <a:custGeom>
            <a:avLst/>
            <a:gdLst/>
            <a:ahLst/>
            <a:cxnLst/>
            <a:rect r="r" b="b" t="t" l="l"/>
            <a:pathLst>
              <a:path h="4513050" w="9749186">
                <a:moveTo>
                  <a:pt x="0" y="0"/>
                </a:moveTo>
                <a:lnTo>
                  <a:pt x="9749186" y="0"/>
                </a:lnTo>
                <a:lnTo>
                  <a:pt x="9749186" y="4513050"/>
                </a:lnTo>
                <a:lnTo>
                  <a:pt x="0" y="4513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67027"/>
            <a:ext cx="619793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AZURE 배포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782050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ea typeface="Nanum Gothic"/>
              </a:rPr>
              <a:t>정적 웹사이트에서 배포주소를 생성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625022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768978" y="3395387"/>
            <a:ext cx="6717380" cy="3345881"/>
          </a:xfrm>
          <a:custGeom>
            <a:avLst/>
            <a:gdLst/>
            <a:ahLst/>
            <a:cxnLst/>
            <a:rect r="r" b="b" t="t" l="l"/>
            <a:pathLst>
              <a:path h="3345881" w="6717380">
                <a:moveTo>
                  <a:pt x="0" y="0"/>
                </a:moveTo>
                <a:lnTo>
                  <a:pt x="6717380" y="0"/>
                </a:lnTo>
                <a:lnTo>
                  <a:pt x="6717380" y="3345881"/>
                </a:lnTo>
                <a:lnTo>
                  <a:pt x="0" y="3345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08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71042" y="3470560"/>
            <a:ext cx="5445415" cy="3345881"/>
          </a:xfrm>
          <a:custGeom>
            <a:avLst/>
            <a:gdLst/>
            <a:ahLst/>
            <a:cxnLst/>
            <a:rect r="r" b="b" t="t" l="l"/>
            <a:pathLst>
              <a:path h="3345881" w="5445415">
                <a:moveTo>
                  <a:pt x="0" y="0"/>
                </a:moveTo>
                <a:lnTo>
                  <a:pt x="5445415" y="0"/>
                </a:lnTo>
                <a:lnTo>
                  <a:pt x="5445415" y="3345880"/>
                </a:lnTo>
                <a:lnTo>
                  <a:pt x="0" y="3345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4697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01564" y="4858133"/>
            <a:ext cx="2084871" cy="570733"/>
          </a:xfrm>
          <a:custGeom>
            <a:avLst/>
            <a:gdLst/>
            <a:ahLst/>
            <a:cxnLst/>
            <a:rect r="r" b="b" t="t" l="l"/>
            <a:pathLst>
              <a:path h="570733" w="2084871">
                <a:moveTo>
                  <a:pt x="0" y="0"/>
                </a:moveTo>
                <a:lnTo>
                  <a:pt x="2084872" y="0"/>
                </a:lnTo>
                <a:lnTo>
                  <a:pt x="2084872" y="570734"/>
                </a:lnTo>
                <a:lnTo>
                  <a:pt x="0" y="570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67027"/>
            <a:ext cx="619793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AZURE 배포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66004" y="7568915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anum Gothic"/>
                <a:ea typeface="Nanum Gothic"/>
              </a:rPr>
              <a:t>컨테이너에서 $web을 클릭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625022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225619"/>
            <a:ext cx="6454895" cy="5453581"/>
          </a:xfrm>
          <a:custGeom>
            <a:avLst/>
            <a:gdLst/>
            <a:ahLst/>
            <a:cxnLst/>
            <a:rect r="r" b="b" t="t" l="l"/>
            <a:pathLst>
              <a:path h="5453581" w="6454895">
                <a:moveTo>
                  <a:pt x="0" y="0"/>
                </a:moveTo>
                <a:lnTo>
                  <a:pt x="6454895" y="0"/>
                </a:lnTo>
                <a:lnTo>
                  <a:pt x="6454895" y="5453581"/>
                </a:lnTo>
                <a:lnTo>
                  <a:pt x="0" y="545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50123" y="3225619"/>
            <a:ext cx="6902648" cy="5453581"/>
          </a:xfrm>
          <a:custGeom>
            <a:avLst/>
            <a:gdLst/>
            <a:ahLst/>
            <a:cxnLst/>
            <a:rect r="r" b="b" t="t" l="l"/>
            <a:pathLst>
              <a:path h="5453581" w="6902648">
                <a:moveTo>
                  <a:pt x="0" y="0"/>
                </a:moveTo>
                <a:lnTo>
                  <a:pt x="6902649" y="0"/>
                </a:lnTo>
                <a:lnTo>
                  <a:pt x="6902649" y="5453581"/>
                </a:lnTo>
                <a:lnTo>
                  <a:pt x="0" y="54535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67027"/>
            <a:ext cx="619793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AZURE 배포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66004" y="9010650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anum Gothic"/>
                <a:ea typeface="Nanum Gothic"/>
              </a:rPr>
              <a:t>배포 주소에 실행될 html, JavaScript, css를 업로드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101564" y="5143500"/>
            <a:ext cx="2084871" cy="570733"/>
          </a:xfrm>
          <a:custGeom>
            <a:avLst/>
            <a:gdLst/>
            <a:ahLst/>
            <a:cxnLst/>
            <a:rect r="r" b="b" t="t" l="l"/>
            <a:pathLst>
              <a:path h="570733" w="2084871">
                <a:moveTo>
                  <a:pt x="0" y="0"/>
                </a:moveTo>
                <a:lnTo>
                  <a:pt x="2084872" y="0"/>
                </a:lnTo>
                <a:lnTo>
                  <a:pt x="2084872" y="570733"/>
                </a:lnTo>
                <a:lnTo>
                  <a:pt x="0" y="570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625022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000182" y="2809967"/>
            <a:ext cx="12287637" cy="848799"/>
          </a:xfrm>
          <a:custGeom>
            <a:avLst/>
            <a:gdLst/>
            <a:ahLst/>
            <a:cxnLst/>
            <a:rect r="r" b="b" t="t" l="l"/>
            <a:pathLst>
              <a:path h="848799" w="12287637">
                <a:moveTo>
                  <a:pt x="0" y="0"/>
                </a:moveTo>
                <a:lnTo>
                  <a:pt x="12287636" y="0"/>
                </a:lnTo>
                <a:lnTo>
                  <a:pt x="12287636" y="848799"/>
                </a:lnTo>
                <a:lnTo>
                  <a:pt x="0" y="848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9599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12298" y="4103189"/>
            <a:ext cx="13663403" cy="4483107"/>
          </a:xfrm>
          <a:custGeom>
            <a:avLst/>
            <a:gdLst/>
            <a:ahLst/>
            <a:cxnLst/>
            <a:rect r="r" b="b" t="t" l="l"/>
            <a:pathLst>
              <a:path h="4483107" w="13663403">
                <a:moveTo>
                  <a:pt x="0" y="0"/>
                </a:moveTo>
                <a:lnTo>
                  <a:pt x="13663404" y="0"/>
                </a:lnTo>
                <a:lnTo>
                  <a:pt x="13663404" y="4483108"/>
                </a:lnTo>
                <a:lnTo>
                  <a:pt x="0" y="4483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67027"/>
            <a:ext cx="619793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AZURE 배포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66004" y="9011670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ea typeface="Nanum Gothic"/>
              </a:rPr>
              <a:t>배포 주소를 통해 배포가 이루어지는걸 확인할수 있다</a:t>
            </a: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4927460" cy="10287000"/>
          </a:xfrm>
          <a:prstGeom prst="rect">
            <a:avLst/>
          </a:prstGeom>
          <a:solidFill>
            <a:srgbClr val="f1f1f1"/>
          </a:solid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51881" y="1592669"/>
            <a:ext cx="4638738" cy="12039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>
              <a:lnSpc>
                <a:spcPts val="9869"/>
              </a:lnSpc>
              <a:defRPr/>
            </a:pPr>
            <a:r>
              <a:rPr lang="en-US" sz="6999">
                <a:solidFill>
                  <a:srgbClr val="000000"/>
                </a:solidFill>
                <a:ea typeface="Nanum Gothic Bold"/>
              </a:rPr>
              <a:t>마무리</a:t>
            </a:r>
            <a:endParaRPr lang="en-US" sz="6999">
              <a:solidFill>
                <a:srgbClr val="000000"/>
              </a:solidFill>
              <a:ea typeface="Nanum Gothic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62599" y="3314700"/>
            <a:ext cx="3581401" cy="4572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  <a:defRPr/>
            </a:pPr>
            <a:r>
              <a:rPr lang="en-US" sz="5000">
                <a:solidFill>
                  <a:srgbClr val="000000"/>
                </a:solidFill>
                <a:ea typeface="Nanum Gothic"/>
              </a:rPr>
              <a:t>깃허브 주소</a:t>
            </a:r>
            <a:endParaRPr lang="en-US" sz="5000">
              <a:solidFill>
                <a:srgbClr val="000000"/>
              </a:solidFill>
              <a:ea typeface="Nanum Gothic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95419" y="6438900"/>
            <a:ext cx="3148581" cy="4572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  <a:defRPr/>
            </a:pPr>
            <a:r>
              <a:rPr lang="en-US" sz="5000">
                <a:solidFill>
                  <a:srgbClr val="000000"/>
                </a:solidFill>
                <a:ea typeface="Nanum Gothic"/>
              </a:rPr>
              <a:t>배포 주소</a:t>
            </a:r>
            <a:endParaRPr lang="en-US" sz="5000">
              <a:solidFill>
                <a:srgbClr val="000000"/>
              </a:solidFill>
              <a:ea typeface="Nanum Gothic"/>
            </a:endParaRPr>
          </a:p>
        </p:txBody>
      </p:sp>
      <p:pic>
        <p:nvPicPr>
          <p:cNvPr id="9" name="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96500" y="2857500"/>
            <a:ext cx="2857500" cy="1600200"/>
          </a:xfrm>
          <a:prstGeom prst="rect">
            <a:avLst/>
          </a:prstGeom>
        </p:spPr>
      </p:pic>
      <p:pic>
        <p:nvPicPr>
          <p:cNvPr id="10" name="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96475" y="5905500"/>
            <a:ext cx="3286125" cy="1390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3083662"/>
            <a:ext cx="16230600" cy="6174638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6196665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ea typeface="Nanum Gothic Bold"/>
              </a:rPr>
              <a:t>목차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49331" y="3937018"/>
            <a:ext cx="632743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ea typeface="Nanum Gothic"/>
              </a:rPr>
              <a:t>주제 선정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49331" y="5287438"/>
            <a:ext cx="632743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anum Gothic"/>
                <a:ea typeface="Nanum Gothic"/>
              </a:rPr>
              <a:t>html, JavaScript 구성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49331" y="6633639"/>
            <a:ext cx="632743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anum Gothic"/>
                <a:ea typeface="Nanum Gothic"/>
              </a:rPr>
              <a:t>OPEN AI API 발급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9331" y="7979840"/>
            <a:ext cx="632743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anum Gothic"/>
                <a:ea typeface="Nanum Gothic"/>
              </a:rPr>
              <a:t>AZURE 배포 과정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702"/>
            <a:ext cx="7906642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ea typeface="Nanum Gothic Bold"/>
              </a:rPr>
              <a:t>주제 선정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7358" y="5555123"/>
            <a:ext cx="7906642" cy="181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2" indent="-291466" lvl="1">
              <a:lnSpc>
                <a:spcPts val="4914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anum Gothic"/>
                <a:ea typeface="Nanum Gothic"/>
              </a:rPr>
              <a:t>API를 이용한 자바스크립트</a:t>
            </a:r>
          </a:p>
          <a:p>
            <a:pPr marL="582932" indent="-291466" lvl="1">
              <a:lnSpc>
                <a:spcPts val="4914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anum Gothic"/>
                <a:ea typeface="Nanum Gothic"/>
              </a:rPr>
              <a:t>open AI를 활용</a:t>
            </a:r>
          </a:p>
          <a:p>
            <a:pPr marL="582932" indent="-291466" lvl="1">
              <a:lnSpc>
                <a:spcPts val="4914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Nanum Gothic"/>
                <a:ea typeface="Nanum Gothic"/>
              </a:rPr>
              <a:t>만든 프로젝트를 azure를 통한 배포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1522839" y="0"/>
            <a:ext cx="6765161" cy="10287000"/>
          </a:xfrm>
          <a:prstGeom prst="rect">
            <a:avLst/>
          </a:prstGeom>
          <a:solidFill>
            <a:srgbClr val="F1F1F1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1926956" y="2039027"/>
            <a:ext cx="5332344" cy="5332323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0225" t="0" r="-30225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37358" y="4117686"/>
            <a:ext cx="9358046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99"/>
              </a:lnSpc>
              <a:spcBef>
                <a:spcPct val="0"/>
              </a:spcBef>
            </a:pPr>
            <a:r>
              <a:rPr lang="en-US" sz="7999">
                <a:solidFill>
                  <a:srgbClr val="000000"/>
                </a:solidFill>
                <a:latin typeface="Nanum Gothic Bold"/>
                <a:ea typeface="Nanum Gothic Bold"/>
              </a:rPr>
              <a:t>OPEN AI 활용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3083662"/>
            <a:ext cx="18288000" cy="7203338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574560" y="3873677"/>
            <a:ext cx="6291550" cy="5623309"/>
          </a:xfrm>
          <a:custGeom>
            <a:avLst/>
            <a:gdLst/>
            <a:ahLst/>
            <a:cxnLst/>
            <a:rect r="r" b="b" t="t" l="l"/>
            <a:pathLst>
              <a:path h="5623309" w="6291550">
                <a:moveTo>
                  <a:pt x="0" y="0"/>
                </a:moveTo>
                <a:lnTo>
                  <a:pt x="6291550" y="0"/>
                </a:lnTo>
                <a:lnTo>
                  <a:pt x="6291550" y="5623308"/>
                </a:lnTo>
                <a:lnTo>
                  <a:pt x="0" y="5623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21558" y="4502914"/>
            <a:ext cx="10154920" cy="4364834"/>
          </a:xfrm>
          <a:custGeom>
            <a:avLst/>
            <a:gdLst/>
            <a:ahLst/>
            <a:cxnLst/>
            <a:rect r="r" b="b" t="t" l="l"/>
            <a:pathLst>
              <a:path h="4364834" w="10154920">
                <a:moveTo>
                  <a:pt x="0" y="0"/>
                </a:moveTo>
                <a:lnTo>
                  <a:pt x="10154920" y="0"/>
                </a:lnTo>
                <a:lnTo>
                  <a:pt x="10154920" y="4364834"/>
                </a:lnTo>
                <a:lnTo>
                  <a:pt x="0" y="4364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09650"/>
            <a:ext cx="6196665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Nanum Gothic Bold"/>
                <a:ea typeface="Nanum Gothic Bold"/>
              </a:rPr>
              <a:t>html구성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3083662"/>
            <a:ext cx="18288000" cy="7203338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835653"/>
            <a:ext cx="10938361" cy="2615695"/>
          </a:xfrm>
          <a:custGeom>
            <a:avLst/>
            <a:gdLst/>
            <a:ahLst/>
            <a:cxnLst/>
            <a:rect r="r" b="b" t="t" l="l"/>
            <a:pathLst>
              <a:path h="2615695" w="10938361">
                <a:moveTo>
                  <a:pt x="0" y="0"/>
                </a:moveTo>
                <a:lnTo>
                  <a:pt x="10938361" y="0"/>
                </a:lnTo>
                <a:lnTo>
                  <a:pt x="10938361" y="2615694"/>
                </a:lnTo>
                <a:lnTo>
                  <a:pt x="0" y="2615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09650"/>
            <a:ext cx="10168927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Nanum Gothic Bold"/>
                <a:ea typeface="Nanum Gothic Bold"/>
              </a:rPr>
              <a:t>JavaScript구성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618656"/>
            <a:ext cx="8644590" cy="183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anum Gothic"/>
                <a:ea typeface="Nanum Gothic"/>
              </a:rPr>
              <a:t>form의 입력버튼을 누르면 실행</a:t>
            </a:r>
          </a:p>
          <a:p>
            <a:pPr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anum Gothic"/>
                <a:ea typeface="Nanum Gothic"/>
              </a:rPr>
              <a:t>api_key값과 api_endpoint를 지정</a:t>
            </a:r>
          </a:p>
          <a:p>
            <a:pPr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ea typeface="Nanum Gothic"/>
              </a:rPr>
              <a:t>입력란의 값을 가져온다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54632" y="2039670"/>
            <a:ext cx="18288000" cy="8247330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554398" y="2623315"/>
            <a:ext cx="6172784" cy="1611369"/>
          </a:xfrm>
          <a:custGeom>
            <a:avLst/>
            <a:gdLst/>
            <a:ahLst/>
            <a:cxnLst/>
            <a:rect r="r" b="b" t="t" l="l"/>
            <a:pathLst>
              <a:path h="1611369" w="6172784">
                <a:moveTo>
                  <a:pt x="0" y="0"/>
                </a:moveTo>
                <a:lnTo>
                  <a:pt x="6172783" y="0"/>
                </a:lnTo>
                <a:lnTo>
                  <a:pt x="6172783" y="1611370"/>
                </a:lnTo>
                <a:lnTo>
                  <a:pt x="0" y="1611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4398" y="4624749"/>
            <a:ext cx="7375287" cy="3077172"/>
          </a:xfrm>
          <a:custGeom>
            <a:avLst/>
            <a:gdLst/>
            <a:ahLst/>
            <a:cxnLst/>
            <a:rect r="r" b="b" t="t" l="l"/>
            <a:pathLst>
              <a:path h="3077172" w="7375287">
                <a:moveTo>
                  <a:pt x="0" y="0"/>
                </a:moveTo>
                <a:lnTo>
                  <a:pt x="7375287" y="0"/>
                </a:lnTo>
                <a:lnTo>
                  <a:pt x="7375287" y="3077172"/>
                </a:lnTo>
                <a:lnTo>
                  <a:pt x="0" y="3077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4398" y="8092446"/>
            <a:ext cx="11179784" cy="1789939"/>
          </a:xfrm>
          <a:custGeom>
            <a:avLst/>
            <a:gdLst/>
            <a:ahLst/>
            <a:cxnLst/>
            <a:rect r="r" b="b" t="t" l="l"/>
            <a:pathLst>
              <a:path h="1789939" w="11179784">
                <a:moveTo>
                  <a:pt x="0" y="0"/>
                </a:moveTo>
                <a:lnTo>
                  <a:pt x="11179784" y="0"/>
                </a:lnTo>
                <a:lnTo>
                  <a:pt x="11179784" y="1789939"/>
                </a:lnTo>
                <a:lnTo>
                  <a:pt x="0" y="1789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59129" y="3143633"/>
            <a:ext cx="2084871" cy="570733"/>
          </a:xfrm>
          <a:custGeom>
            <a:avLst/>
            <a:gdLst/>
            <a:ahLst/>
            <a:cxnLst/>
            <a:rect r="r" b="b" t="t" l="l"/>
            <a:pathLst>
              <a:path h="570733" w="2084871">
                <a:moveTo>
                  <a:pt x="0" y="0"/>
                </a:moveTo>
                <a:lnTo>
                  <a:pt x="2084871" y="0"/>
                </a:lnTo>
                <a:lnTo>
                  <a:pt x="2084871" y="570734"/>
                </a:lnTo>
                <a:lnTo>
                  <a:pt x="0" y="5707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7802" y="323850"/>
            <a:ext cx="10168927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Nanum Gothic Bold"/>
                <a:ea typeface="Nanum Gothic Bold"/>
              </a:rPr>
              <a:t>JavaScript구성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101564" y="5877968"/>
            <a:ext cx="2084871" cy="570733"/>
          </a:xfrm>
          <a:custGeom>
            <a:avLst/>
            <a:gdLst/>
            <a:ahLst/>
            <a:cxnLst/>
            <a:rect r="r" b="b" t="t" l="l"/>
            <a:pathLst>
              <a:path h="570733" w="2084871">
                <a:moveTo>
                  <a:pt x="0" y="0"/>
                </a:moveTo>
                <a:lnTo>
                  <a:pt x="2084872" y="0"/>
                </a:lnTo>
                <a:lnTo>
                  <a:pt x="2084872" y="570734"/>
                </a:lnTo>
                <a:lnTo>
                  <a:pt x="0" y="5707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80834" y="8702049"/>
            <a:ext cx="2084871" cy="570733"/>
          </a:xfrm>
          <a:custGeom>
            <a:avLst/>
            <a:gdLst/>
            <a:ahLst/>
            <a:cxnLst/>
            <a:rect r="r" b="b" t="t" l="l"/>
            <a:pathLst>
              <a:path h="570733" w="2084871">
                <a:moveTo>
                  <a:pt x="0" y="0"/>
                </a:moveTo>
                <a:lnTo>
                  <a:pt x="2084871" y="0"/>
                </a:lnTo>
                <a:lnTo>
                  <a:pt x="2084871" y="570733"/>
                </a:lnTo>
                <a:lnTo>
                  <a:pt x="0" y="5707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477375" y="2724150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anum Gothic"/>
                <a:ea typeface="Nanum Gothic"/>
              </a:rPr>
              <a:t>ajax를 이용해 api_endpoint로 내용을 전송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77375" y="3238117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ea typeface="Nanum Gothic"/>
              </a:rPr>
              <a:t>전송 방식과 헤더 정보를 지정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57886" y="4962096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anum Gothic"/>
                <a:ea typeface="Nanum Gothic"/>
              </a:rPr>
              <a:t>data에는 모델과 메세지를 지정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57886" y="5631790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anum Gothic"/>
                <a:ea typeface="Nanum Gothic"/>
              </a:rPr>
              <a:t>모델은 chatGPT의 어떤 버전을 사용할지 지정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57886" y="6298540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anum Gothic"/>
                <a:ea typeface="Nanum Gothic"/>
              </a:rPr>
              <a:t>messages는 openAI에게 보낼 메세지를 지정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08580" y="8682999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ea typeface="Nanum Gothic"/>
              </a:rPr>
              <a:t>답변의 설정을 지정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434855" y="0"/>
            <a:ext cx="8853145" cy="10287000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434855" y="2868454"/>
            <a:ext cx="8853145" cy="4957761"/>
          </a:xfrm>
          <a:custGeom>
            <a:avLst/>
            <a:gdLst/>
            <a:ahLst/>
            <a:cxnLst/>
            <a:rect r="r" b="b" t="t" l="l"/>
            <a:pathLst>
              <a:path h="4957761" w="8853145">
                <a:moveTo>
                  <a:pt x="0" y="0"/>
                </a:moveTo>
                <a:lnTo>
                  <a:pt x="8853145" y="0"/>
                </a:lnTo>
                <a:lnTo>
                  <a:pt x="8853145" y="4957762"/>
                </a:lnTo>
                <a:lnTo>
                  <a:pt x="0" y="4957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391244"/>
            <a:ext cx="8592052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679"/>
              </a:lnSpc>
              <a:spcBef>
                <a:spcPct val="0"/>
              </a:spcBef>
            </a:pPr>
            <a:r>
              <a:rPr lang="en-US" sz="8899">
                <a:solidFill>
                  <a:srgbClr val="000000"/>
                </a:solidFill>
                <a:latin typeface="Nanum Gothic Bold"/>
                <a:ea typeface="Nanum Gothic Bold"/>
              </a:rPr>
              <a:t>OPEN AI 발급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98644" y="5086350"/>
            <a:ext cx="565216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Nanum Gothic"/>
                <a:ea typeface="Nanum Gothic"/>
              </a:rPr>
              <a:t>open AI의 API키를 발급받는 방법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625022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035773"/>
            <a:ext cx="10702965" cy="4211732"/>
          </a:xfrm>
          <a:custGeom>
            <a:avLst/>
            <a:gdLst/>
            <a:ahLst/>
            <a:cxnLst/>
            <a:rect r="r" b="b" t="t" l="l"/>
            <a:pathLst>
              <a:path h="4211732" w="10702965">
                <a:moveTo>
                  <a:pt x="0" y="0"/>
                </a:moveTo>
                <a:lnTo>
                  <a:pt x="10702965" y="0"/>
                </a:lnTo>
                <a:lnTo>
                  <a:pt x="10702965" y="4211732"/>
                </a:lnTo>
                <a:lnTo>
                  <a:pt x="0" y="4211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67027"/>
            <a:ext cx="619793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API키 발급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782050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anum Gothic"/>
                <a:ea typeface="Nanum Gothic"/>
              </a:rPr>
              <a:t>CREATE new secret key를 클릭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2625022"/>
          </a:xfrm>
          <a:prstGeom prst="rect">
            <a:avLst/>
          </a:prstGeom>
          <a:solidFill>
            <a:srgbClr val="F1F1F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279637"/>
            <a:ext cx="6197936" cy="2685159"/>
          </a:xfrm>
          <a:custGeom>
            <a:avLst/>
            <a:gdLst/>
            <a:ahLst/>
            <a:cxnLst/>
            <a:rect r="r" b="b" t="t" l="l"/>
            <a:pathLst>
              <a:path h="2685159" w="6197936">
                <a:moveTo>
                  <a:pt x="0" y="0"/>
                </a:moveTo>
                <a:lnTo>
                  <a:pt x="6197936" y="0"/>
                </a:lnTo>
                <a:lnTo>
                  <a:pt x="6197936" y="2685160"/>
                </a:lnTo>
                <a:lnTo>
                  <a:pt x="0" y="2685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67027"/>
            <a:ext cx="619793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Nanum Gothic Bold"/>
                <a:ea typeface="Nanum Gothic Bold"/>
              </a:rPr>
              <a:t>API키 발급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32007" y="3777056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Nanum Gothic"/>
                <a:ea typeface="Nanum Gothic"/>
              </a:rPr>
              <a:t>API키의 이름을 지정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32007" y="4708481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ea typeface="Nanum Gothic"/>
              </a:rPr>
              <a:t>키를 생성하면 키에 해당되는 키값을 출력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32007" y="5641931"/>
            <a:ext cx="855599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1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ea typeface="Nanum Gothic"/>
              </a:rPr>
              <a:t>키값은 한번만 보여준다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6775406"/>
            <a:ext cx="10938361" cy="2615695"/>
          </a:xfrm>
          <a:custGeom>
            <a:avLst/>
            <a:gdLst/>
            <a:ahLst/>
            <a:cxnLst/>
            <a:rect r="r" b="b" t="t" l="l"/>
            <a:pathLst>
              <a:path h="2615695" w="10938361">
                <a:moveTo>
                  <a:pt x="0" y="0"/>
                </a:moveTo>
                <a:lnTo>
                  <a:pt x="10938361" y="0"/>
                </a:lnTo>
                <a:lnTo>
                  <a:pt x="10938361" y="2615695"/>
                </a:lnTo>
                <a:lnTo>
                  <a:pt x="0" y="26156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155</ep:Words>
  <ep:PresentationFormat>On-screen Show (4:3)</ep:PresentationFormat>
  <ep:Paragraphs>47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82104</cp:lastModifiedBy>
  <dcterms:modified xsi:type="dcterms:W3CDTF">2023-12-11T05:30:30.964</dcterms:modified>
  <cp:revision>5</cp:revision>
  <dc:title>흰색 주황색 회색 심플하고 미니멀한 컨퍼런스 연구 교육 프레젠테이션</dc:title>
  <cp:version/>
</cp:coreProperties>
</file>