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52"/>
  </p:notesMasterIdLst>
  <p:handoutMasterIdLst>
    <p:handoutMasterId r:id="rId53"/>
  </p:handoutMasterIdLst>
  <p:sldIdLst>
    <p:sldId id="327" r:id="rId5"/>
    <p:sldId id="330" r:id="rId6"/>
    <p:sldId id="331" r:id="rId7"/>
    <p:sldId id="332" r:id="rId8"/>
    <p:sldId id="298" r:id="rId9"/>
    <p:sldId id="262" r:id="rId10"/>
    <p:sldId id="299" r:id="rId11"/>
    <p:sldId id="302" r:id="rId12"/>
    <p:sldId id="264" r:id="rId13"/>
    <p:sldId id="333" r:id="rId14"/>
    <p:sldId id="266" r:id="rId15"/>
    <p:sldId id="265" r:id="rId16"/>
    <p:sldId id="276" r:id="rId17"/>
    <p:sldId id="303" r:id="rId18"/>
    <p:sldId id="293" r:id="rId19"/>
    <p:sldId id="277" r:id="rId20"/>
    <p:sldId id="284" r:id="rId21"/>
    <p:sldId id="269" r:id="rId22"/>
    <p:sldId id="304" r:id="rId23"/>
    <p:sldId id="305" r:id="rId24"/>
    <p:sldId id="307" r:id="rId25"/>
    <p:sldId id="306" r:id="rId26"/>
    <p:sldId id="30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288" r:id="rId46"/>
    <p:sldId id="289" r:id="rId47"/>
    <p:sldId id="320" r:id="rId48"/>
    <p:sldId id="274" r:id="rId49"/>
    <p:sldId id="275" r:id="rId50"/>
    <p:sldId id="329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DB"/>
    <a:srgbClr val="121619"/>
    <a:srgbClr val="0948CB"/>
    <a:srgbClr val="0B49CB"/>
    <a:srgbClr val="F2F4F8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3BA0D230-C853-4667-83F9-D85E65BD4B24}" v="2" dt="2021-08-19T16:32:24.566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/>
    <p:restoredTop sz="85174"/>
  </p:normalViewPr>
  <p:slideViewPr>
    <p:cSldViewPr snapToGrid="0" snapToObjects="1">
      <p:cViewPr varScale="1">
        <p:scale>
          <a:sx n="138" d="100"/>
          <a:sy n="138" d="100"/>
        </p:scale>
        <p:origin x="153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.png"/><Relationship Id="rId7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github.com/halfbloodprince09/Data-Science-ibm.git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github.com/halfbloodprince09/Data-Science-ibm.git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github.com/halfbloodprince09/Data-Science-ibm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6AF9D-A911-994B-90EA-013D4CDA5604}"/>
              </a:ext>
            </a:extLst>
          </p:cNvPr>
          <p:cNvSpPr txBox="1"/>
          <p:nvPr/>
        </p:nvSpPr>
        <p:spPr>
          <a:xfrm>
            <a:off x="888546" y="4568734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badi"/>
                <a:ea typeface="SF Pro" pitchFamily="2" charset="0"/>
                <a:cs typeface="SF Pro" pitchFamily="2" charset="0"/>
              </a:rPr>
              <a:t>AJAY MAHAJAN</a:t>
            </a:r>
          </a:p>
          <a:p>
            <a:r>
              <a:rPr lang="en-US" dirty="0">
                <a:solidFill>
                  <a:schemeClr val="bg2"/>
                </a:solidFill>
                <a:latin typeface="Abadi"/>
                <a:ea typeface="SF Pro" pitchFamily="2" charset="0"/>
                <a:cs typeface="SF Pro" pitchFamily="2" charset="0"/>
              </a:rPr>
              <a:t>6-SEPT-2023</a:t>
            </a:r>
          </a:p>
        </p:txBody>
      </p:sp>
    </p:spTree>
    <p:extLst>
      <p:ext uri="{BB962C8B-B14F-4D97-AF65-F5344CB8AC3E}">
        <p14:creationId xmlns:p14="http://schemas.microsoft.com/office/powerpoint/2010/main" val="12776116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D80011-2C61-5EA9-8B92-0AB7F86AA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5667" cy="696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3EA7F9-36EC-0A39-BE21-84D4E7BDD04F}"/>
              </a:ext>
            </a:extLst>
          </p:cNvPr>
          <p:cNvSpPr/>
          <p:nvPr/>
        </p:nvSpPr>
        <p:spPr>
          <a:xfrm>
            <a:off x="7743476" y="528069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1CA20-AB23-2142-079C-3C56774D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0" y="747007"/>
            <a:ext cx="4066898" cy="81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82BC2-1F8E-6C7F-9588-89454E52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62" y="1816946"/>
            <a:ext cx="2653334" cy="1950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DE5D092-DCD7-5870-4F7A-77395E8BC6C2}"/>
              </a:ext>
            </a:extLst>
          </p:cNvPr>
          <p:cNvSpPr/>
          <p:nvPr/>
        </p:nvSpPr>
        <p:spPr>
          <a:xfrm>
            <a:off x="8492516" y="1705719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8A8745-8575-9A60-1C6A-0CFDBD86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29" y="4172928"/>
            <a:ext cx="1800200" cy="187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D3013D1-D3B2-E1C6-CEFA-BD977AD3982C}"/>
              </a:ext>
            </a:extLst>
          </p:cNvPr>
          <p:cNvSpPr/>
          <p:nvPr/>
        </p:nvSpPr>
        <p:spPr>
          <a:xfrm>
            <a:off x="8876825" y="3948561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AF449-CFA2-8CAD-F588-A498B0C1C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232" y="5151814"/>
            <a:ext cx="3498746" cy="583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7CE3C87-A21C-DE00-E594-802F7DC71D92}"/>
              </a:ext>
            </a:extLst>
          </p:cNvPr>
          <p:cNvSpPr/>
          <p:nvPr/>
        </p:nvSpPr>
        <p:spPr>
          <a:xfrm>
            <a:off x="8311628" y="4992750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6362F-6AC2-B684-903A-F74EC6DBAAE0}"/>
              </a:ext>
            </a:extLst>
          </p:cNvPr>
          <p:cNvSpPr txBox="1">
            <a:spLocks/>
          </p:cNvSpPr>
          <p:nvPr/>
        </p:nvSpPr>
        <p:spPr>
          <a:xfrm>
            <a:off x="408628" y="1156275"/>
            <a:ext cx="7419379" cy="49514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600">
                <a:solidFill>
                  <a:schemeClr val="bg1"/>
                </a:solidFill>
              </a:rPr>
              <a:t>Context: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/>
              <a:t>The landing outcome is shown in the </a:t>
            </a:r>
            <a:r>
              <a:rPr lang="en-GB" sz="1400">
                <a:solidFill>
                  <a:srgbClr val="61AFEF"/>
                </a:solidFill>
                <a:latin typeface="Consolas" panose="020B0609020204030204" pitchFamily="49" charset="0"/>
              </a:rPr>
              <a:t>Outcome</a:t>
            </a:r>
            <a:r>
              <a:rPr lang="en-GB" sz="1400"/>
              <a:t> column: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True Ocean </a:t>
            </a:r>
            <a:r>
              <a:rPr lang="en-GB" sz="1200"/>
              <a:t>–  the mission outcome was successfully  landed to a specific region of the ocean 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False Ocean </a:t>
            </a:r>
            <a:r>
              <a:rPr lang="en-GB" sz="1200"/>
              <a:t>– the mission outcome was unsuccessfully landed to a specific region of the ocean. 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True RTLS </a:t>
            </a:r>
            <a:r>
              <a:rPr lang="en-GB" sz="1200"/>
              <a:t>–  the mission outcome was successfully  landed to a ground pad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False RTLS </a:t>
            </a:r>
            <a:r>
              <a:rPr lang="en-GB" sz="1200"/>
              <a:t>– the mission outcome was unsuccessfully landed to a ground pad.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True ASDS </a:t>
            </a:r>
            <a:r>
              <a:rPr lang="en-GB" sz="1200"/>
              <a:t>– the mission outcome was successfully  landed to a drone ship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False ASDS</a:t>
            </a:r>
            <a:r>
              <a:rPr lang="en-GB" sz="1200"/>
              <a:t> – the mission outcome was unsuccessfully landed to a drone ship. </a:t>
            </a:r>
          </a:p>
          <a:p>
            <a:pPr marL="520700" lvl="1" indent="-342900"/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None ASDS </a:t>
            </a:r>
            <a:r>
              <a:rPr lang="en-GB" sz="1200"/>
              <a:t>and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None None </a:t>
            </a:r>
            <a:r>
              <a:rPr lang="en-GB" sz="1200"/>
              <a:t>– these represent a failure to land.</a:t>
            </a:r>
          </a:p>
          <a:p>
            <a:pPr marL="520700" lvl="1" indent="-342900"/>
            <a:endParaRPr lang="en-GB" sz="1200"/>
          </a:p>
          <a:p>
            <a:pPr lvl="1"/>
            <a:r>
              <a:rPr lang="en-GB" sz="1600"/>
              <a:t>Data Wrangling: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To determine whether a booster will successfully land, it is best to have a binary column, i.e., where the value is 1 or 0, representing the success of the landing.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This is done by: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200"/>
              <a:t>Defining a set of unsuccessful (bad) outcomes,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bad_outcome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200"/>
              <a:t>Creating a list,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landing_class</a:t>
            </a:r>
            <a:r>
              <a:rPr lang="en-GB" sz="1200"/>
              <a:t>, where the element is 0 if the corresponding  row  in 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Outcome </a:t>
            </a:r>
            <a:r>
              <a:rPr lang="en-GB" sz="1200"/>
              <a:t>is in the set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bad_outcome</a:t>
            </a:r>
            <a:r>
              <a:rPr lang="en-GB" sz="1200"/>
              <a:t>, otherwise, it’s 1. 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200"/>
              <a:t>Create a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Class</a:t>
            </a:r>
            <a:r>
              <a:rPr lang="en-GB" sz="1200"/>
              <a:t> column that  contains the values from the list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landing_class </a:t>
            </a:r>
          </a:p>
          <a:p>
            <a:pPr marL="463550" lvl="1" indent="-285750">
              <a:buFont typeface="+mj-lt"/>
              <a:buAutoNum type="arabicPeriod"/>
            </a:pPr>
            <a:r>
              <a:rPr lang="en-GB" sz="1200"/>
              <a:t>Export the DataFrame as a .csv file.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6152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 Data Visualization</a:t>
            </a: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62D803B3-2E96-EC75-AAE8-CD9FBF9D4BE4}"/>
              </a:ext>
            </a:extLst>
          </p:cNvPr>
          <p:cNvSpPr txBox="1">
            <a:spLocks/>
          </p:cNvSpPr>
          <p:nvPr/>
        </p:nvSpPr>
        <p:spPr>
          <a:xfrm>
            <a:off x="9304856" y="1389240"/>
            <a:ext cx="1761512" cy="975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rgbClr val="1C7DDB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LINE CHARTS</a:t>
            </a:r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75598177-4AF7-173D-E6B1-9BD915BB3A9F}"/>
              </a:ext>
            </a:extLst>
          </p:cNvPr>
          <p:cNvSpPr txBox="1">
            <a:spLocks/>
          </p:cNvSpPr>
          <p:nvPr/>
        </p:nvSpPr>
        <p:spPr>
          <a:xfrm>
            <a:off x="922411" y="1479551"/>
            <a:ext cx="1761512" cy="975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rgbClr val="1C7DDB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SCATTER CHARTS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5DB6E84B-CE1D-3BC4-9BF0-0CE074CD6266}"/>
              </a:ext>
            </a:extLst>
          </p:cNvPr>
          <p:cNvSpPr txBox="1">
            <a:spLocks/>
          </p:cNvSpPr>
          <p:nvPr/>
        </p:nvSpPr>
        <p:spPr>
          <a:xfrm>
            <a:off x="5215244" y="1479551"/>
            <a:ext cx="1761512" cy="975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rgbClr val="1C7DDB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BAR CHARTS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7AE69C6-A825-2987-3F1B-898FC7946511}"/>
              </a:ext>
            </a:extLst>
          </p:cNvPr>
          <p:cNvSpPr txBox="1">
            <a:spLocks/>
          </p:cNvSpPr>
          <p:nvPr/>
        </p:nvSpPr>
        <p:spPr>
          <a:xfrm>
            <a:off x="404812" y="2205319"/>
            <a:ext cx="3693055" cy="407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Scatter charts were produced to visualize the relationships between:</a:t>
            </a:r>
          </a:p>
          <a:p>
            <a:pPr marL="285750" indent="-285750"/>
            <a:r>
              <a:rPr lang="en-US" sz="1400" dirty="0"/>
              <a:t>Flight Number and Launch Site </a:t>
            </a:r>
          </a:p>
          <a:p>
            <a:pPr marL="285750" indent="-285750"/>
            <a:r>
              <a:rPr lang="en-US" sz="1400" dirty="0"/>
              <a:t>Payload and Launch Site </a:t>
            </a:r>
          </a:p>
          <a:p>
            <a:pPr marL="285750" indent="-285750"/>
            <a:r>
              <a:rPr lang="en-US" sz="1400" dirty="0"/>
              <a:t>Orbit Type and Flight Number </a:t>
            </a:r>
          </a:p>
          <a:p>
            <a:pPr marL="285750" indent="-285750"/>
            <a:r>
              <a:rPr lang="en-US" sz="1400" dirty="0"/>
              <a:t>Payload and Orbit Type </a:t>
            </a:r>
          </a:p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pPr marL="285750" indent="-28575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9C0C8B-C0AD-01B4-F137-4A86EE25000F}"/>
              </a:ext>
            </a:extLst>
          </p:cNvPr>
          <p:cNvSpPr txBox="1"/>
          <p:nvPr/>
        </p:nvSpPr>
        <p:spPr>
          <a:xfrm>
            <a:off x="523123" y="5587393"/>
            <a:ext cx="3456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Scatter charts are useful to observe relationships, or correlations, between two numeric variables.</a:t>
            </a: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3EE48361-58BB-0558-9CDA-0F840B083CCD}"/>
              </a:ext>
            </a:extLst>
          </p:cNvPr>
          <p:cNvSpPr txBox="1">
            <a:spLocks/>
          </p:cNvSpPr>
          <p:nvPr/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A bar chart was produced to visualize the relationship between:</a:t>
            </a:r>
          </a:p>
          <a:p>
            <a:pPr marL="285750" indent="-285750"/>
            <a:r>
              <a:rPr lang="en-GB" sz="1400" dirty="0"/>
              <a:t>Success Rate and Orbit Type </a:t>
            </a:r>
          </a:p>
          <a:p>
            <a:pPr marL="285750" indent="-285750"/>
            <a:endParaRPr lang="en-GB" dirty="0">
              <a:solidFill>
                <a:schemeClr val="bg1"/>
              </a:solidFill>
            </a:endParaRPr>
          </a:p>
          <a:p>
            <a:pPr marL="285750" indent="-285750"/>
            <a:endParaRPr lang="en-GB" dirty="0">
              <a:solidFill>
                <a:schemeClr val="bg1"/>
              </a:solidFill>
            </a:endParaRPr>
          </a:p>
          <a:p>
            <a:pPr marL="285750" indent="-285750"/>
            <a:endParaRPr lang="en-GB" dirty="0">
              <a:solidFill>
                <a:schemeClr val="bg1"/>
              </a:solidFill>
            </a:endParaRPr>
          </a:p>
          <a:p>
            <a:pPr marL="285750" indent="-28575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7236F2-2200-7744-F24F-B4A74D978FB1}"/>
              </a:ext>
            </a:extLst>
          </p:cNvPr>
          <p:cNvSpPr txBox="1"/>
          <p:nvPr/>
        </p:nvSpPr>
        <p:spPr>
          <a:xfrm>
            <a:off x="4322536" y="5355213"/>
            <a:ext cx="3456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Bar charts are used to compare a numerical value to a categorical variable. Horizontal or vertical bar charts can be used, depending on the size of the data.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FA88B49E-C7A7-3662-01F6-7063F35212FC}"/>
              </a:ext>
            </a:extLst>
          </p:cNvPr>
          <p:cNvSpPr txBox="1">
            <a:spLocks/>
          </p:cNvSpPr>
          <p:nvPr/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Line charts were produced to visualize the relationships between:</a:t>
            </a:r>
          </a:p>
          <a:p>
            <a:pPr marL="285750" indent="-285750"/>
            <a:r>
              <a:rPr lang="en-GB" sz="1400" dirty="0"/>
              <a:t>Success Rate and Year (i.e. the launch success yearly trend) </a:t>
            </a:r>
          </a:p>
          <a:p>
            <a:pPr marL="285750" indent="-285750"/>
            <a:endParaRPr lang="en-GB" sz="1400" dirty="0"/>
          </a:p>
          <a:p>
            <a:pPr marL="285750" indent="-285750"/>
            <a:endParaRPr lang="en-GB" sz="1400" dirty="0"/>
          </a:p>
          <a:p>
            <a:pPr marL="285750" indent="-285750"/>
            <a:endParaRPr lang="en-GB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1C7641-AF10-0747-EEAB-91784814211C}"/>
              </a:ext>
            </a:extLst>
          </p:cNvPr>
          <p:cNvSpPr txBox="1"/>
          <p:nvPr/>
        </p:nvSpPr>
        <p:spPr>
          <a:xfrm>
            <a:off x="8396380" y="5355213"/>
            <a:ext cx="345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Line charts contain numerical values on both axes, and are generally used to show the change of a variable over time.</a:t>
            </a:r>
          </a:p>
        </p:txBody>
      </p:sp>
      <p:sp>
        <p:nvSpPr>
          <p:cNvPr id="86" name="L-Shape 85">
            <a:extLst>
              <a:ext uri="{FF2B5EF4-FFF2-40B4-BE49-F238E27FC236}">
                <a16:creationId xmlns:a16="http://schemas.microsoft.com/office/drawing/2014/main" id="{997793C8-D25D-2C41-01CC-4EF23EE349EF}"/>
              </a:ext>
            </a:extLst>
          </p:cNvPr>
          <p:cNvSpPr/>
          <p:nvPr/>
        </p:nvSpPr>
        <p:spPr>
          <a:xfrm>
            <a:off x="1355456" y="4051976"/>
            <a:ext cx="1256422" cy="1201558"/>
          </a:xfrm>
          <a:prstGeom prst="corner">
            <a:avLst>
              <a:gd name="adj1" fmla="val 12792"/>
              <a:gd name="adj2" fmla="val 132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27D32AD-622D-F5B6-30E4-0CC6F77383D2}"/>
              </a:ext>
            </a:extLst>
          </p:cNvPr>
          <p:cNvSpPr/>
          <p:nvPr/>
        </p:nvSpPr>
        <p:spPr>
          <a:xfrm>
            <a:off x="1565037" y="4815568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CBD1089-03AF-A7A2-7E9B-8788F5E390AA}"/>
              </a:ext>
            </a:extLst>
          </p:cNvPr>
          <p:cNvSpPr/>
          <p:nvPr/>
        </p:nvSpPr>
        <p:spPr>
          <a:xfrm>
            <a:off x="1740257" y="4762372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AC134BB-4720-9EF9-370B-8E8CE57A3FCC}"/>
              </a:ext>
            </a:extLst>
          </p:cNvPr>
          <p:cNvSpPr/>
          <p:nvPr/>
        </p:nvSpPr>
        <p:spPr>
          <a:xfrm>
            <a:off x="1701626" y="4915914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35C3FBE-28E0-9DC9-C54E-4F456CA6E7D5}"/>
              </a:ext>
            </a:extLst>
          </p:cNvPr>
          <p:cNvSpPr/>
          <p:nvPr/>
        </p:nvSpPr>
        <p:spPr>
          <a:xfrm>
            <a:off x="1879560" y="4681426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8AB543E-1888-DE07-04D7-0D85519B57F7}"/>
              </a:ext>
            </a:extLst>
          </p:cNvPr>
          <p:cNvSpPr/>
          <p:nvPr/>
        </p:nvSpPr>
        <p:spPr>
          <a:xfrm>
            <a:off x="2032178" y="4617605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1819594-12D9-C677-D98C-5D06F4295EFB}"/>
              </a:ext>
            </a:extLst>
          </p:cNvPr>
          <p:cNvSpPr/>
          <p:nvPr/>
        </p:nvSpPr>
        <p:spPr>
          <a:xfrm>
            <a:off x="2220636" y="4681425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870F2FD-4036-008E-B244-F010E5829D26}"/>
              </a:ext>
            </a:extLst>
          </p:cNvPr>
          <p:cNvSpPr/>
          <p:nvPr/>
        </p:nvSpPr>
        <p:spPr>
          <a:xfrm>
            <a:off x="2180230" y="4397191"/>
            <a:ext cx="104107" cy="104107"/>
          </a:xfrm>
          <a:custGeom>
            <a:avLst/>
            <a:gdLst>
              <a:gd name="connsiteX0" fmla="*/ 104107 w 104107"/>
              <a:gd name="connsiteY0" fmla="*/ 52054 h 104107"/>
              <a:gd name="connsiteX1" fmla="*/ 52054 w 104107"/>
              <a:gd name="connsiteY1" fmla="*/ 104107 h 104107"/>
              <a:gd name="connsiteX2" fmla="*/ 0 w 104107"/>
              <a:gd name="connsiteY2" fmla="*/ 52054 h 104107"/>
              <a:gd name="connsiteX3" fmla="*/ 52054 w 104107"/>
              <a:gd name="connsiteY3" fmla="*/ 0 h 104107"/>
              <a:gd name="connsiteX4" fmla="*/ 104107 w 104107"/>
              <a:gd name="connsiteY4" fmla="*/ 52054 h 1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07" h="104107">
                <a:moveTo>
                  <a:pt x="104107" y="52054"/>
                </a:moveTo>
                <a:cubicBezTo>
                  <a:pt x="104107" y="80802"/>
                  <a:pt x="80802" y="104107"/>
                  <a:pt x="52054" y="104107"/>
                </a:cubicBezTo>
                <a:cubicBezTo>
                  <a:pt x="23305" y="104107"/>
                  <a:pt x="0" y="80802"/>
                  <a:pt x="0" y="52054"/>
                </a:cubicBezTo>
                <a:cubicBezTo>
                  <a:pt x="0" y="23305"/>
                  <a:pt x="23305" y="0"/>
                  <a:pt x="52054" y="0"/>
                </a:cubicBezTo>
                <a:cubicBezTo>
                  <a:pt x="80802" y="0"/>
                  <a:pt x="104107" y="23305"/>
                  <a:pt x="104107" y="52054"/>
                </a:cubicBez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L-Shape 102">
            <a:extLst>
              <a:ext uri="{FF2B5EF4-FFF2-40B4-BE49-F238E27FC236}">
                <a16:creationId xmlns:a16="http://schemas.microsoft.com/office/drawing/2014/main" id="{B098CFAF-2E54-0B36-8935-5EBD3F9B9259}"/>
              </a:ext>
            </a:extLst>
          </p:cNvPr>
          <p:cNvSpPr/>
          <p:nvPr/>
        </p:nvSpPr>
        <p:spPr>
          <a:xfrm>
            <a:off x="4929467" y="4051976"/>
            <a:ext cx="1256422" cy="1201558"/>
          </a:xfrm>
          <a:prstGeom prst="corner">
            <a:avLst>
              <a:gd name="adj1" fmla="val 12792"/>
              <a:gd name="adj2" fmla="val 132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-Shape 103">
            <a:extLst>
              <a:ext uri="{FF2B5EF4-FFF2-40B4-BE49-F238E27FC236}">
                <a16:creationId xmlns:a16="http://schemas.microsoft.com/office/drawing/2014/main" id="{037F36B9-DC6D-2D3A-1EA1-FA4474561DFB}"/>
              </a:ext>
            </a:extLst>
          </p:cNvPr>
          <p:cNvSpPr/>
          <p:nvPr/>
        </p:nvSpPr>
        <p:spPr>
          <a:xfrm>
            <a:off x="9551940" y="4050930"/>
            <a:ext cx="1256422" cy="1201558"/>
          </a:xfrm>
          <a:prstGeom prst="corner">
            <a:avLst>
              <a:gd name="adj1" fmla="val 12792"/>
              <a:gd name="adj2" fmla="val 132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04C9FA2-396C-ED2D-42CC-8D310BEA13DD}"/>
              </a:ext>
            </a:extLst>
          </p:cNvPr>
          <p:cNvSpPr/>
          <p:nvPr/>
        </p:nvSpPr>
        <p:spPr>
          <a:xfrm>
            <a:off x="5215244" y="4534637"/>
            <a:ext cx="143147" cy="455469"/>
          </a:xfrm>
          <a:custGeom>
            <a:avLst/>
            <a:gdLst>
              <a:gd name="connsiteX0" fmla="*/ 0 w 143147"/>
              <a:gd name="connsiteY0" fmla="*/ 0 h 455469"/>
              <a:gd name="connsiteX1" fmla="*/ 143148 w 143147"/>
              <a:gd name="connsiteY1" fmla="*/ 0 h 455469"/>
              <a:gd name="connsiteX2" fmla="*/ 143148 w 143147"/>
              <a:gd name="connsiteY2" fmla="*/ 455470 h 455469"/>
              <a:gd name="connsiteX3" fmla="*/ 0 w 143147"/>
              <a:gd name="connsiteY3" fmla="*/ 455470 h 45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455469">
                <a:moveTo>
                  <a:pt x="0" y="0"/>
                </a:moveTo>
                <a:lnTo>
                  <a:pt x="143148" y="0"/>
                </a:lnTo>
                <a:lnTo>
                  <a:pt x="143148" y="455470"/>
                </a:lnTo>
                <a:lnTo>
                  <a:pt x="0" y="45547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2CE16C0-80B1-1058-D24A-ED644B7B512E}"/>
              </a:ext>
            </a:extLst>
          </p:cNvPr>
          <p:cNvSpPr/>
          <p:nvPr/>
        </p:nvSpPr>
        <p:spPr>
          <a:xfrm>
            <a:off x="5414531" y="4284856"/>
            <a:ext cx="143147" cy="728751"/>
          </a:xfrm>
          <a:custGeom>
            <a:avLst/>
            <a:gdLst>
              <a:gd name="connsiteX0" fmla="*/ 0 w 143147"/>
              <a:gd name="connsiteY0" fmla="*/ 0 h 728751"/>
              <a:gd name="connsiteX1" fmla="*/ 143148 w 143147"/>
              <a:gd name="connsiteY1" fmla="*/ 0 h 728751"/>
              <a:gd name="connsiteX2" fmla="*/ 143148 w 143147"/>
              <a:gd name="connsiteY2" fmla="*/ 728751 h 728751"/>
              <a:gd name="connsiteX3" fmla="*/ 0 w 143147"/>
              <a:gd name="connsiteY3" fmla="*/ 728751 h 72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728751">
                <a:moveTo>
                  <a:pt x="0" y="0"/>
                </a:moveTo>
                <a:lnTo>
                  <a:pt x="143148" y="0"/>
                </a:lnTo>
                <a:lnTo>
                  <a:pt x="143148" y="728751"/>
                </a:lnTo>
                <a:lnTo>
                  <a:pt x="0" y="728751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77FDA2B-4003-261C-1CF2-798FB44FCD3E}"/>
              </a:ext>
            </a:extLst>
          </p:cNvPr>
          <p:cNvSpPr/>
          <p:nvPr/>
        </p:nvSpPr>
        <p:spPr>
          <a:xfrm>
            <a:off x="5613542" y="4557797"/>
            <a:ext cx="143147" cy="455469"/>
          </a:xfrm>
          <a:custGeom>
            <a:avLst/>
            <a:gdLst>
              <a:gd name="connsiteX0" fmla="*/ 0 w 143147"/>
              <a:gd name="connsiteY0" fmla="*/ 0 h 455469"/>
              <a:gd name="connsiteX1" fmla="*/ 143148 w 143147"/>
              <a:gd name="connsiteY1" fmla="*/ 0 h 455469"/>
              <a:gd name="connsiteX2" fmla="*/ 143148 w 143147"/>
              <a:gd name="connsiteY2" fmla="*/ 455470 h 455469"/>
              <a:gd name="connsiteX3" fmla="*/ 0 w 143147"/>
              <a:gd name="connsiteY3" fmla="*/ 455470 h 45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455469">
                <a:moveTo>
                  <a:pt x="0" y="0"/>
                </a:moveTo>
                <a:lnTo>
                  <a:pt x="143148" y="0"/>
                </a:lnTo>
                <a:lnTo>
                  <a:pt x="143148" y="455470"/>
                </a:lnTo>
                <a:lnTo>
                  <a:pt x="0" y="45547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0F3290F-C0EA-D020-843F-B90F96BFD18B}"/>
              </a:ext>
            </a:extLst>
          </p:cNvPr>
          <p:cNvSpPr/>
          <p:nvPr/>
        </p:nvSpPr>
        <p:spPr>
          <a:xfrm>
            <a:off x="5819468" y="4766261"/>
            <a:ext cx="143147" cy="234241"/>
          </a:xfrm>
          <a:custGeom>
            <a:avLst/>
            <a:gdLst>
              <a:gd name="connsiteX0" fmla="*/ 0 w 143147"/>
              <a:gd name="connsiteY0" fmla="*/ 0 h 234241"/>
              <a:gd name="connsiteX1" fmla="*/ 143148 w 143147"/>
              <a:gd name="connsiteY1" fmla="*/ 0 h 234241"/>
              <a:gd name="connsiteX2" fmla="*/ 143148 w 143147"/>
              <a:gd name="connsiteY2" fmla="*/ 234242 h 234241"/>
              <a:gd name="connsiteX3" fmla="*/ 0 w 143147"/>
              <a:gd name="connsiteY3" fmla="*/ 234242 h 2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47" h="234241">
                <a:moveTo>
                  <a:pt x="0" y="0"/>
                </a:moveTo>
                <a:lnTo>
                  <a:pt x="143148" y="0"/>
                </a:lnTo>
                <a:lnTo>
                  <a:pt x="143148" y="234242"/>
                </a:lnTo>
                <a:lnTo>
                  <a:pt x="0" y="234242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406E817-4CCF-4F5A-1BA4-1AB35226A868}"/>
              </a:ext>
            </a:extLst>
          </p:cNvPr>
          <p:cNvSpPr/>
          <p:nvPr/>
        </p:nvSpPr>
        <p:spPr>
          <a:xfrm>
            <a:off x="9802111" y="4574525"/>
            <a:ext cx="756079" cy="443757"/>
          </a:xfrm>
          <a:custGeom>
            <a:avLst/>
            <a:gdLst>
              <a:gd name="connsiteX0" fmla="*/ 547865 w 756079"/>
              <a:gd name="connsiteY0" fmla="*/ 0 h 443757"/>
              <a:gd name="connsiteX1" fmla="*/ 624644 w 756079"/>
              <a:gd name="connsiteY1" fmla="*/ 76779 h 443757"/>
              <a:gd name="connsiteX2" fmla="*/ 521838 w 756079"/>
              <a:gd name="connsiteY2" fmla="*/ 179585 h 443757"/>
              <a:gd name="connsiteX3" fmla="*/ 443758 w 756079"/>
              <a:gd name="connsiteY3" fmla="*/ 101505 h 443757"/>
              <a:gd name="connsiteX4" fmla="*/ 313623 w 756079"/>
              <a:gd name="connsiteY4" fmla="*/ 231639 h 443757"/>
              <a:gd name="connsiteX5" fmla="*/ 235543 w 756079"/>
              <a:gd name="connsiteY5" fmla="*/ 153558 h 443757"/>
              <a:gd name="connsiteX6" fmla="*/ 0 w 756079"/>
              <a:gd name="connsiteY6" fmla="*/ 389101 h 443757"/>
              <a:gd name="connsiteX7" fmla="*/ 54656 w 756079"/>
              <a:gd name="connsiteY7" fmla="*/ 443758 h 443757"/>
              <a:gd name="connsiteX8" fmla="*/ 235543 w 756079"/>
              <a:gd name="connsiteY8" fmla="*/ 262871 h 443757"/>
              <a:gd name="connsiteX9" fmla="*/ 313623 w 756079"/>
              <a:gd name="connsiteY9" fmla="*/ 340952 h 443757"/>
              <a:gd name="connsiteX10" fmla="*/ 443758 w 756079"/>
              <a:gd name="connsiteY10" fmla="*/ 210817 h 443757"/>
              <a:gd name="connsiteX11" fmla="*/ 521838 w 756079"/>
              <a:gd name="connsiteY11" fmla="*/ 288898 h 443757"/>
              <a:gd name="connsiteX12" fmla="*/ 679300 w 756079"/>
              <a:gd name="connsiteY12" fmla="*/ 131435 h 443757"/>
              <a:gd name="connsiteX13" fmla="*/ 756080 w 756079"/>
              <a:gd name="connsiteY13" fmla="*/ 208215 h 443757"/>
              <a:gd name="connsiteX14" fmla="*/ 756080 w 756079"/>
              <a:gd name="connsiteY14" fmla="*/ 0 h 44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079" h="443757">
                <a:moveTo>
                  <a:pt x="547865" y="0"/>
                </a:moveTo>
                <a:lnTo>
                  <a:pt x="624644" y="76779"/>
                </a:lnTo>
                <a:lnTo>
                  <a:pt x="521838" y="179585"/>
                </a:lnTo>
                <a:lnTo>
                  <a:pt x="443758" y="101505"/>
                </a:lnTo>
                <a:lnTo>
                  <a:pt x="313623" y="231639"/>
                </a:lnTo>
                <a:lnTo>
                  <a:pt x="235543" y="153558"/>
                </a:lnTo>
                <a:lnTo>
                  <a:pt x="0" y="389101"/>
                </a:lnTo>
                <a:lnTo>
                  <a:pt x="54656" y="443758"/>
                </a:lnTo>
                <a:lnTo>
                  <a:pt x="235543" y="262871"/>
                </a:lnTo>
                <a:lnTo>
                  <a:pt x="313623" y="340952"/>
                </a:lnTo>
                <a:lnTo>
                  <a:pt x="443758" y="210817"/>
                </a:lnTo>
                <a:lnTo>
                  <a:pt x="521838" y="288898"/>
                </a:lnTo>
                <a:lnTo>
                  <a:pt x="679300" y="131435"/>
                </a:lnTo>
                <a:lnTo>
                  <a:pt x="756080" y="208215"/>
                </a:lnTo>
                <a:lnTo>
                  <a:pt x="756080" y="0"/>
                </a:lnTo>
                <a:close/>
              </a:path>
            </a:pathLst>
          </a:custGeom>
          <a:solidFill>
            <a:schemeClr val="accent2"/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 SQL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5F62BF-C86D-7018-50F3-2A6994DC6108}"/>
              </a:ext>
            </a:extLst>
          </p:cNvPr>
          <p:cNvSpPr txBox="1">
            <a:spLocks/>
          </p:cNvSpPr>
          <p:nvPr/>
        </p:nvSpPr>
        <p:spPr>
          <a:xfrm>
            <a:off x="392906" y="1381207"/>
            <a:ext cx="11406187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chemeClr val="accent2"/>
                </a:solidFill>
              </a:rPr>
              <a:t>To gather some information about the dataset, some SQL queries were performed. </a:t>
            </a:r>
          </a:p>
          <a:p>
            <a:endParaRPr lang="en-GB" sz="1600"/>
          </a:p>
          <a:p>
            <a:r>
              <a:rPr lang="en-GB" sz="1600"/>
              <a:t>The SQL queries performed on the data set were used to: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Display the names of the unique launch sites in the space mission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Display 5 records where launch sites begin with the string ‘CCA’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Display the total payload mass carried by boosters launched by NASA (CRS)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Display the average payload mass carried by booster version F9 v1.1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List the date when the first successful landing outcome on a ground pad was achieved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List the names of the boosters which had success on a drone ship and a payload mass between 4000 and 6000 kg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List the total number of successful and failed mission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List the names of the booster versions which have carried the maximum payload mass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List the failed landing outcomes on drone ships, their booster versions, and launch site names for 2015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/>
              <a:t>Rank the count of landing outcomes (such as Failure (drone ship) or Success (ground pad)) between the date 2010-06-04 and 2017-03-20, in descending order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an Interactive Map with Folium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D5FCE7-223C-3EAF-C454-58C4536A618A}"/>
              </a:ext>
            </a:extLst>
          </p:cNvPr>
          <p:cNvSpPr txBox="1">
            <a:spLocks/>
          </p:cNvSpPr>
          <p:nvPr/>
        </p:nvSpPr>
        <p:spPr>
          <a:xfrm>
            <a:off x="404813" y="1367937"/>
            <a:ext cx="11406187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chemeClr val="accent2"/>
                </a:solidFill>
              </a:rPr>
              <a:t>The following steps were taken to visualize the launch data on an interactive map:</a:t>
            </a:r>
          </a:p>
          <a:p>
            <a:endParaRPr lang="en-GB" sz="1600"/>
          </a:p>
          <a:p>
            <a:pPr marL="457200" indent="-457200">
              <a:buFont typeface="+mj-lt"/>
              <a:buAutoNum type="arabicPeriod"/>
            </a:pPr>
            <a:r>
              <a:rPr lang="en-GB" sz="1800"/>
              <a:t>Mark all launch sites on a map</a:t>
            </a:r>
          </a:p>
          <a:p>
            <a:pPr marL="647700" lvl="2" indent="-285750"/>
            <a:r>
              <a:rPr lang="en-GB" sz="1200"/>
              <a:t>Initialise the map using a Folium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Map</a:t>
            </a:r>
            <a:r>
              <a:rPr lang="en-GB" sz="1200"/>
              <a:t> object</a:t>
            </a:r>
          </a:p>
          <a:p>
            <a:pPr marL="647700" lvl="2" indent="-285750"/>
            <a:r>
              <a:rPr lang="en-GB" sz="1200"/>
              <a:t>Add a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folium.Circle</a:t>
            </a:r>
            <a:r>
              <a:rPr lang="en-GB" sz="1200"/>
              <a:t> and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folium.Marker</a:t>
            </a:r>
            <a:r>
              <a:rPr lang="en-GB" sz="1200"/>
              <a:t> for each launch site on the launch map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GB" sz="1200"/>
          </a:p>
          <a:p>
            <a:pPr marL="457200" indent="-457200">
              <a:buFont typeface="+mj-lt"/>
              <a:buAutoNum type="arabicPeriod"/>
            </a:pPr>
            <a:r>
              <a:rPr lang="en-GB" sz="1800"/>
              <a:t>Mark the success/failed launches for each site on a map</a:t>
            </a:r>
          </a:p>
          <a:p>
            <a:pPr marL="647700" lvl="2" indent="-285750"/>
            <a:r>
              <a:rPr lang="en-GB" sz="1200"/>
              <a:t>As many launches have the same coordinates, it makes sense to cluster them together. </a:t>
            </a:r>
          </a:p>
          <a:p>
            <a:pPr marL="647700" lvl="2" indent="-285750"/>
            <a:r>
              <a:rPr lang="en-GB" sz="1200"/>
              <a:t>Before clustering them, assign a marker colour of successful (class = 1) as green, and failed (class = 0) as red.</a:t>
            </a:r>
          </a:p>
          <a:p>
            <a:pPr marL="647700" lvl="2" indent="-285750"/>
            <a:r>
              <a:rPr lang="en-GB" sz="1200"/>
              <a:t>To put the launches into clusters, for each launch, add a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folium.Marker</a:t>
            </a:r>
            <a:r>
              <a:rPr lang="en-GB" sz="1200"/>
              <a:t> to the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MarkerCluster()</a:t>
            </a:r>
            <a:r>
              <a:rPr lang="en-GB" sz="1200"/>
              <a:t> object.</a:t>
            </a:r>
          </a:p>
          <a:p>
            <a:pPr marL="647700" lvl="2" indent="-285750"/>
            <a:r>
              <a:rPr lang="en-GB" sz="1200"/>
              <a:t>Create an icon as a text label, assigning the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icon_color </a:t>
            </a:r>
            <a:r>
              <a:rPr lang="en-GB" sz="1200"/>
              <a:t>as the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marker_colour</a:t>
            </a:r>
            <a:r>
              <a:rPr lang="en-GB" sz="1200"/>
              <a:t> determined previously.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GB" sz="1200"/>
          </a:p>
          <a:p>
            <a:pPr marL="457200" indent="-457200">
              <a:buFont typeface="+mj-lt"/>
              <a:buAutoNum type="arabicPeriod"/>
            </a:pPr>
            <a:r>
              <a:rPr lang="en-GB" sz="1800"/>
              <a:t>Calculate the distances between a launch site to its proximities</a:t>
            </a:r>
          </a:p>
          <a:p>
            <a:pPr marL="647700" lvl="2" indent="-285750"/>
            <a:r>
              <a:rPr lang="en-GB" sz="1200"/>
              <a:t>To explore the proximities of launch sites, calculations of distances between points can be made using the </a:t>
            </a:r>
            <a:r>
              <a:rPr lang="en-GB" sz="1200">
                <a:solidFill>
                  <a:srgbClr val="D69D68"/>
                </a:solidFill>
                <a:latin typeface="Consolas" panose="020B0609020204030204" pitchFamily="49" charset="0"/>
              </a:rPr>
              <a:t>Lat</a:t>
            </a:r>
            <a:r>
              <a:rPr lang="en-GB" sz="1200"/>
              <a:t> and </a:t>
            </a:r>
            <a:r>
              <a:rPr lang="en-GB" sz="1200">
                <a:solidFill>
                  <a:srgbClr val="D69D68"/>
                </a:solidFill>
                <a:latin typeface="Consolas" panose="020B0609020204030204" pitchFamily="49" charset="0"/>
              </a:rPr>
              <a:t>Long</a:t>
            </a:r>
            <a:r>
              <a:rPr lang="en-GB" sz="1200"/>
              <a:t> values.</a:t>
            </a:r>
          </a:p>
          <a:p>
            <a:pPr marL="647700" lvl="2" indent="-285750"/>
            <a:r>
              <a:rPr lang="en-GB" sz="1200"/>
              <a:t>After marking a point using the </a:t>
            </a:r>
            <a:r>
              <a:rPr lang="en-GB" sz="1200">
                <a:solidFill>
                  <a:srgbClr val="D69D68"/>
                </a:solidFill>
                <a:latin typeface="Consolas" panose="020B0609020204030204" pitchFamily="49" charset="0"/>
              </a:rPr>
              <a:t>Lat</a:t>
            </a:r>
            <a:r>
              <a:rPr lang="en-GB" sz="1200"/>
              <a:t> and </a:t>
            </a:r>
            <a:r>
              <a:rPr lang="en-GB" sz="1200">
                <a:solidFill>
                  <a:srgbClr val="D69D68"/>
                </a:solidFill>
                <a:latin typeface="Consolas" panose="020B0609020204030204" pitchFamily="49" charset="0"/>
              </a:rPr>
              <a:t>Long</a:t>
            </a:r>
            <a:r>
              <a:rPr lang="en-GB" sz="1200"/>
              <a:t> values, create a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folium.Marker</a:t>
            </a:r>
            <a:r>
              <a:rPr lang="en-GB" sz="1200"/>
              <a:t> object to show the distance.</a:t>
            </a:r>
          </a:p>
          <a:p>
            <a:pPr marL="647700" lvl="2" indent="-285750"/>
            <a:r>
              <a:rPr lang="en-GB" sz="1200"/>
              <a:t>To display the distance line between two points, draw a </a:t>
            </a:r>
            <a:r>
              <a:rPr lang="en-GB" sz="1200">
                <a:solidFill>
                  <a:srgbClr val="61AFEF"/>
                </a:solidFill>
                <a:latin typeface="Consolas" panose="020B0609020204030204" pitchFamily="49" charset="0"/>
              </a:rPr>
              <a:t>folium.PolyLine</a:t>
            </a:r>
            <a:r>
              <a:rPr lang="en-GB" sz="1200"/>
              <a:t> and add this to the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 Dashboard with </a:t>
            </a:r>
            <a:r>
              <a:rPr lang="en-US" dirty="0" err="1">
                <a:solidFill>
                  <a:srgbClr val="0B49CB"/>
                </a:solidFill>
                <a:latin typeface="Abadi"/>
              </a:rPr>
              <a:t>Plotly</a:t>
            </a:r>
            <a:r>
              <a:rPr lang="en-US" dirty="0">
                <a:solidFill>
                  <a:srgbClr val="0B49CB"/>
                </a:solidFill>
                <a:latin typeface="Abadi"/>
              </a:rPr>
              <a:t> Dash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7A19-5E6B-F3E2-46C6-C2A964CD9733}"/>
              </a:ext>
            </a:extLst>
          </p:cNvPr>
          <p:cNvSpPr txBox="1">
            <a:spLocks/>
          </p:cNvSpPr>
          <p:nvPr/>
        </p:nvSpPr>
        <p:spPr>
          <a:xfrm>
            <a:off x="404813" y="1382048"/>
            <a:ext cx="11406187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chemeClr val="accent2"/>
                </a:solidFill>
              </a:rPr>
              <a:t>The following plots were added to a Plotly Dash dashboard to have an interactive visualisation of the data:</a:t>
            </a:r>
          </a:p>
          <a:p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Pie chart (</a:t>
            </a:r>
            <a:r>
              <a:rPr lang="en-GB">
                <a:solidFill>
                  <a:srgbClr val="61AFEF"/>
                </a:solidFill>
                <a:latin typeface="Consolas" panose="020B0609020204030204" pitchFamily="49" charset="0"/>
              </a:rPr>
              <a:t>px.pie()</a:t>
            </a:r>
            <a:r>
              <a:rPr lang="en-GB"/>
              <a:t>) showing the total successful launches per site </a:t>
            </a:r>
          </a:p>
          <a:p>
            <a:pPr marL="520700" lvl="1" indent="-342900"/>
            <a:r>
              <a:rPr lang="en-GB"/>
              <a:t>This makes it clear to see which sites are most successful</a:t>
            </a:r>
          </a:p>
          <a:p>
            <a:pPr marL="520700" lvl="1" indent="-342900"/>
            <a:r>
              <a:rPr lang="en-GB"/>
              <a:t>The chart could also be filtered (using a </a:t>
            </a:r>
            <a:r>
              <a:rPr lang="en-GB" sz="2000">
                <a:solidFill>
                  <a:srgbClr val="61AFEF"/>
                </a:solidFill>
                <a:latin typeface="Consolas" panose="020B0609020204030204" pitchFamily="49" charset="0"/>
              </a:rPr>
              <a:t>dcc.Dropdown()</a:t>
            </a:r>
            <a:r>
              <a:rPr lang="en-GB"/>
              <a:t> object) to see the success/failure ratio for an individual site</a:t>
            </a:r>
          </a:p>
          <a:p>
            <a:pPr marL="520700" lvl="1" indent="-342900"/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Scatter graph (</a:t>
            </a:r>
            <a:r>
              <a:rPr lang="en-GB">
                <a:solidFill>
                  <a:srgbClr val="61AFEF"/>
                </a:solidFill>
                <a:latin typeface="Consolas" panose="020B0609020204030204" pitchFamily="49" charset="0"/>
              </a:rPr>
              <a:t>px.scatter()</a:t>
            </a:r>
            <a:r>
              <a:rPr lang="en-GB"/>
              <a:t>) to show the correlation between outcome (success or not) and payload mass (kg)</a:t>
            </a:r>
          </a:p>
          <a:p>
            <a:pPr marL="520700" lvl="1" indent="-342900"/>
            <a:r>
              <a:rPr lang="en-GB"/>
              <a:t>This could be filtered (using a </a:t>
            </a:r>
            <a:r>
              <a:rPr lang="en-GB" sz="2000">
                <a:solidFill>
                  <a:srgbClr val="61AFEF"/>
                </a:solidFill>
                <a:latin typeface="Consolas" panose="020B0609020204030204" pitchFamily="49" charset="0"/>
              </a:rPr>
              <a:t>RangeSlider()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object) by ranges of payload masses</a:t>
            </a:r>
          </a:p>
          <a:p>
            <a:pPr marL="520700" lvl="1" indent="-342900"/>
            <a:r>
              <a:rPr lang="en-GB"/>
              <a:t>It could also be filtered by booster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Predictive Analysis (Classification)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C59A5E-6C0B-160A-B71D-C06D9A37CB3C}"/>
              </a:ext>
            </a:extLst>
          </p:cNvPr>
          <p:cNvSpPr txBox="1">
            <a:spLocks/>
          </p:cNvSpPr>
          <p:nvPr/>
        </p:nvSpPr>
        <p:spPr>
          <a:xfrm>
            <a:off x="506413" y="1357490"/>
            <a:ext cx="11406187" cy="69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2"/>
                </a:solidFill>
              </a:rPr>
              <a:t>The following steps were taking to develop, evaluate, and find the best performing classification model: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A02A4F-2C8F-1E32-EE4D-26E03736B8FF}"/>
              </a:ext>
            </a:extLst>
          </p:cNvPr>
          <p:cNvSpPr txBox="1">
            <a:spLocks/>
          </p:cNvSpPr>
          <p:nvPr/>
        </p:nvSpPr>
        <p:spPr>
          <a:xfrm>
            <a:off x="404813" y="2085331"/>
            <a:ext cx="3456432" cy="6996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 Development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2A80606-BA1F-F1AF-05F4-3234D73A5F81}"/>
              </a:ext>
            </a:extLst>
          </p:cNvPr>
          <p:cNvSpPr/>
          <p:nvPr/>
        </p:nvSpPr>
        <p:spPr>
          <a:xfrm>
            <a:off x="3027527" y="2213176"/>
            <a:ext cx="270829" cy="286594"/>
          </a:xfrm>
          <a:custGeom>
            <a:avLst/>
            <a:gdLst>
              <a:gd name="connsiteX0" fmla="*/ 202883 w 405764"/>
              <a:gd name="connsiteY0" fmla="*/ 274320 h 404812"/>
              <a:gd name="connsiteX1" fmla="*/ 131445 w 405764"/>
              <a:gd name="connsiteY1" fmla="*/ 202883 h 404812"/>
              <a:gd name="connsiteX2" fmla="*/ 202883 w 405764"/>
              <a:gd name="connsiteY2" fmla="*/ 131445 h 404812"/>
              <a:gd name="connsiteX3" fmla="*/ 274320 w 405764"/>
              <a:gd name="connsiteY3" fmla="*/ 202883 h 404812"/>
              <a:gd name="connsiteX4" fmla="*/ 202883 w 405764"/>
              <a:gd name="connsiteY4" fmla="*/ 274320 h 404812"/>
              <a:gd name="connsiteX5" fmla="*/ 363855 w 405764"/>
              <a:gd name="connsiteY5" fmla="*/ 158115 h 404812"/>
              <a:gd name="connsiteX6" fmla="*/ 348615 w 405764"/>
              <a:gd name="connsiteY6" fmla="*/ 120968 h 404812"/>
              <a:gd name="connsiteX7" fmla="*/ 363855 w 405764"/>
              <a:gd name="connsiteY7" fmla="*/ 76200 h 404812"/>
              <a:gd name="connsiteX8" fmla="*/ 329565 w 405764"/>
              <a:gd name="connsiteY8" fmla="*/ 41910 h 404812"/>
              <a:gd name="connsiteX9" fmla="*/ 284798 w 405764"/>
              <a:gd name="connsiteY9" fmla="*/ 57150 h 404812"/>
              <a:gd name="connsiteX10" fmla="*/ 247650 w 405764"/>
              <a:gd name="connsiteY10" fmla="*/ 41910 h 404812"/>
              <a:gd name="connsiteX11" fmla="*/ 226695 w 405764"/>
              <a:gd name="connsiteY11" fmla="*/ 0 h 404812"/>
              <a:gd name="connsiteX12" fmla="*/ 179070 w 405764"/>
              <a:gd name="connsiteY12" fmla="*/ 0 h 404812"/>
              <a:gd name="connsiteX13" fmla="*/ 158115 w 405764"/>
              <a:gd name="connsiteY13" fmla="*/ 41910 h 404812"/>
              <a:gd name="connsiteX14" fmla="*/ 120968 w 405764"/>
              <a:gd name="connsiteY14" fmla="*/ 57150 h 404812"/>
              <a:gd name="connsiteX15" fmla="*/ 76200 w 405764"/>
              <a:gd name="connsiteY15" fmla="*/ 41910 h 404812"/>
              <a:gd name="connsiteX16" fmla="*/ 41910 w 405764"/>
              <a:gd name="connsiteY16" fmla="*/ 76200 h 404812"/>
              <a:gd name="connsiteX17" fmla="*/ 57150 w 405764"/>
              <a:gd name="connsiteY17" fmla="*/ 120968 h 404812"/>
              <a:gd name="connsiteX18" fmla="*/ 41910 w 405764"/>
              <a:gd name="connsiteY18" fmla="*/ 158115 h 404812"/>
              <a:gd name="connsiteX19" fmla="*/ 0 w 405764"/>
              <a:gd name="connsiteY19" fmla="*/ 179070 h 404812"/>
              <a:gd name="connsiteX20" fmla="*/ 0 w 405764"/>
              <a:gd name="connsiteY20" fmla="*/ 226695 h 404812"/>
              <a:gd name="connsiteX21" fmla="*/ 41910 w 405764"/>
              <a:gd name="connsiteY21" fmla="*/ 247650 h 404812"/>
              <a:gd name="connsiteX22" fmla="*/ 57150 w 405764"/>
              <a:gd name="connsiteY22" fmla="*/ 284798 h 404812"/>
              <a:gd name="connsiteX23" fmla="*/ 41910 w 405764"/>
              <a:gd name="connsiteY23" fmla="*/ 329565 h 404812"/>
              <a:gd name="connsiteX24" fmla="*/ 75248 w 405764"/>
              <a:gd name="connsiteY24" fmla="*/ 362903 h 404812"/>
              <a:gd name="connsiteX25" fmla="*/ 120015 w 405764"/>
              <a:gd name="connsiteY25" fmla="*/ 347663 h 404812"/>
              <a:gd name="connsiteX26" fmla="*/ 157163 w 405764"/>
              <a:gd name="connsiteY26" fmla="*/ 362903 h 404812"/>
              <a:gd name="connsiteX27" fmla="*/ 178118 w 405764"/>
              <a:gd name="connsiteY27" fmla="*/ 404813 h 404812"/>
              <a:gd name="connsiteX28" fmla="*/ 225743 w 405764"/>
              <a:gd name="connsiteY28" fmla="*/ 404813 h 404812"/>
              <a:gd name="connsiteX29" fmla="*/ 246698 w 405764"/>
              <a:gd name="connsiteY29" fmla="*/ 362903 h 404812"/>
              <a:gd name="connsiteX30" fmla="*/ 283845 w 405764"/>
              <a:gd name="connsiteY30" fmla="*/ 347663 h 404812"/>
              <a:gd name="connsiteX31" fmla="*/ 328613 w 405764"/>
              <a:gd name="connsiteY31" fmla="*/ 362903 h 404812"/>
              <a:gd name="connsiteX32" fmla="*/ 362903 w 405764"/>
              <a:gd name="connsiteY32" fmla="*/ 329565 h 404812"/>
              <a:gd name="connsiteX33" fmla="*/ 347663 w 405764"/>
              <a:gd name="connsiteY33" fmla="*/ 284798 h 404812"/>
              <a:gd name="connsiteX34" fmla="*/ 363855 w 405764"/>
              <a:gd name="connsiteY34" fmla="*/ 247650 h 404812"/>
              <a:gd name="connsiteX35" fmla="*/ 405765 w 405764"/>
              <a:gd name="connsiteY35" fmla="*/ 226695 h 404812"/>
              <a:gd name="connsiteX36" fmla="*/ 405765 w 405764"/>
              <a:gd name="connsiteY36" fmla="*/ 179070 h 404812"/>
              <a:gd name="connsiteX37" fmla="*/ 363855 w 405764"/>
              <a:gd name="connsiteY37" fmla="*/ 158115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5764" h="404812">
                <a:moveTo>
                  <a:pt x="202883" y="274320"/>
                </a:moveTo>
                <a:cubicBezTo>
                  <a:pt x="162877" y="274320"/>
                  <a:pt x="131445" y="241935"/>
                  <a:pt x="131445" y="202883"/>
                </a:cubicBezTo>
                <a:cubicBezTo>
                  <a:pt x="131445" y="163830"/>
                  <a:pt x="163830" y="131445"/>
                  <a:pt x="202883" y="131445"/>
                </a:cubicBezTo>
                <a:cubicBezTo>
                  <a:pt x="242888" y="131445"/>
                  <a:pt x="274320" y="163830"/>
                  <a:pt x="274320" y="202883"/>
                </a:cubicBezTo>
                <a:cubicBezTo>
                  <a:pt x="274320" y="241935"/>
                  <a:pt x="241935" y="274320"/>
                  <a:pt x="202883" y="274320"/>
                </a:cubicBezTo>
                <a:close/>
                <a:moveTo>
                  <a:pt x="363855" y="158115"/>
                </a:moveTo>
                <a:cubicBezTo>
                  <a:pt x="360045" y="144780"/>
                  <a:pt x="355283" y="132398"/>
                  <a:pt x="348615" y="120968"/>
                </a:cubicBezTo>
                <a:lnTo>
                  <a:pt x="363855" y="76200"/>
                </a:lnTo>
                <a:lnTo>
                  <a:pt x="329565" y="41910"/>
                </a:lnTo>
                <a:lnTo>
                  <a:pt x="284798" y="57150"/>
                </a:lnTo>
                <a:cubicBezTo>
                  <a:pt x="273367" y="50483"/>
                  <a:pt x="260985" y="45720"/>
                  <a:pt x="247650" y="41910"/>
                </a:cubicBezTo>
                <a:lnTo>
                  <a:pt x="226695" y="0"/>
                </a:lnTo>
                <a:lnTo>
                  <a:pt x="179070" y="0"/>
                </a:lnTo>
                <a:lnTo>
                  <a:pt x="158115" y="41910"/>
                </a:lnTo>
                <a:cubicBezTo>
                  <a:pt x="144780" y="45720"/>
                  <a:pt x="132398" y="50483"/>
                  <a:pt x="120968" y="57150"/>
                </a:cubicBezTo>
                <a:lnTo>
                  <a:pt x="76200" y="41910"/>
                </a:lnTo>
                <a:lnTo>
                  <a:pt x="41910" y="76200"/>
                </a:lnTo>
                <a:lnTo>
                  <a:pt x="57150" y="120968"/>
                </a:lnTo>
                <a:cubicBezTo>
                  <a:pt x="50482" y="132398"/>
                  <a:pt x="45720" y="144780"/>
                  <a:pt x="41910" y="158115"/>
                </a:cubicBezTo>
                <a:lnTo>
                  <a:pt x="0" y="179070"/>
                </a:lnTo>
                <a:lnTo>
                  <a:pt x="0" y="226695"/>
                </a:lnTo>
                <a:lnTo>
                  <a:pt x="41910" y="247650"/>
                </a:lnTo>
                <a:cubicBezTo>
                  <a:pt x="45720" y="260985"/>
                  <a:pt x="50482" y="273368"/>
                  <a:pt x="57150" y="284798"/>
                </a:cubicBezTo>
                <a:lnTo>
                  <a:pt x="41910" y="329565"/>
                </a:lnTo>
                <a:lnTo>
                  <a:pt x="75248" y="362903"/>
                </a:lnTo>
                <a:lnTo>
                  <a:pt x="120015" y="347663"/>
                </a:lnTo>
                <a:cubicBezTo>
                  <a:pt x="131445" y="354330"/>
                  <a:pt x="143827" y="359093"/>
                  <a:pt x="157163" y="362903"/>
                </a:cubicBezTo>
                <a:lnTo>
                  <a:pt x="178118" y="404813"/>
                </a:lnTo>
                <a:lnTo>
                  <a:pt x="225743" y="404813"/>
                </a:lnTo>
                <a:lnTo>
                  <a:pt x="246698" y="362903"/>
                </a:lnTo>
                <a:cubicBezTo>
                  <a:pt x="260033" y="359093"/>
                  <a:pt x="272415" y="354330"/>
                  <a:pt x="283845" y="347663"/>
                </a:cubicBezTo>
                <a:lnTo>
                  <a:pt x="328613" y="362903"/>
                </a:lnTo>
                <a:lnTo>
                  <a:pt x="362903" y="329565"/>
                </a:lnTo>
                <a:lnTo>
                  <a:pt x="347663" y="284798"/>
                </a:lnTo>
                <a:cubicBezTo>
                  <a:pt x="354330" y="273368"/>
                  <a:pt x="360045" y="260033"/>
                  <a:pt x="363855" y="247650"/>
                </a:cubicBezTo>
                <a:lnTo>
                  <a:pt x="405765" y="226695"/>
                </a:lnTo>
                <a:lnTo>
                  <a:pt x="405765" y="179070"/>
                </a:lnTo>
                <a:lnTo>
                  <a:pt x="363855" y="15811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02CC15-3B84-850B-7B6E-E996CEC0BBF3}"/>
              </a:ext>
            </a:extLst>
          </p:cNvPr>
          <p:cNvSpPr/>
          <p:nvPr/>
        </p:nvSpPr>
        <p:spPr>
          <a:xfrm>
            <a:off x="2877232" y="2387852"/>
            <a:ext cx="270829" cy="286594"/>
          </a:xfrm>
          <a:custGeom>
            <a:avLst/>
            <a:gdLst>
              <a:gd name="connsiteX0" fmla="*/ 202883 w 405764"/>
              <a:gd name="connsiteY0" fmla="*/ 274320 h 404812"/>
              <a:gd name="connsiteX1" fmla="*/ 131445 w 405764"/>
              <a:gd name="connsiteY1" fmla="*/ 202883 h 404812"/>
              <a:gd name="connsiteX2" fmla="*/ 202883 w 405764"/>
              <a:gd name="connsiteY2" fmla="*/ 131445 h 404812"/>
              <a:gd name="connsiteX3" fmla="*/ 274320 w 405764"/>
              <a:gd name="connsiteY3" fmla="*/ 202883 h 404812"/>
              <a:gd name="connsiteX4" fmla="*/ 202883 w 405764"/>
              <a:gd name="connsiteY4" fmla="*/ 274320 h 404812"/>
              <a:gd name="connsiteX5" fmla="*/ 363855 w 405764"/>
              <a:gd name="connsiteY5" fmla="*/ 158115 h 404812"/>
              <a:gd name="connsiteX6" fmla="*/ 348615 w 405764"/>
              <a:gd name="connsiteY6" fmla="*/ 120968 h 404812"/>
              <a:gd name="connsiteX7" fmla="*/ 363855 w 405764"/>
              <a:gd name="connsiteY7" fmla="*/ 76200 h 404812"/>
              <a:gd name="connsiteX8" fmla="*/ 329565 w 405764"/>
              <a:gd name="connsiteY8" fmla="*/ 41910 h 404812"/>
              <a:gd name="connsiteX9" fmla="*/ 284798 w 405764"/>
              <a:gd name="connsiteY9" fmla="*/ 57150 h 404812"/>
              <a:gd name="connsiteX10" fmla="*/ 247650 w 405764"/>
              <a:gd name="connsiteY10" fmla="*/ 41910 h 404812"/>
              <a:gd name="connsiteX11" fmla="*/ 226695 w 405764"/>
              <a:gd name="connsiteY11" fmla="*/ 0 h 404812"/>
              <a:gd name="connsiteX12" fmla="*/ 179070 w 405764"/>
              <a:gd name="connsiteY12" fmla="*/ 0 h 404812"/>
              <a:gd name="connsiteX13" fmla="*/ 158115 w 405764"/>
              <a:gd name="connsiteY13" fmla="*/ 41910 h 404812"/>
              <a:gd name="connsiteX14" fmla="*/ 120968 w 405764"/>
              <a:gd name="connsiteY14" fmla="*/ 57150 h 404812"/>
              <a:gd name="connsiteX15" fmla="*/ 76200 w 405764"/>
              <a:gd name="connsiteY15" fmla="*/ 41910 h 404812"/>
              <a:gd name="connsiteX16" fmla="*/ 41910 w 405764"/>
              <a:gd name="connsiteY16" fmla="*/ 76200 h 404812"/>
              <a:gd name="connsiteX17" fmla="*/ 57150 w 405764"/>
              <a:gd name="connsiteY17" fmla="*/ 120968 h 404812"/>
              <a:gd name="connsiteX18" fmla="*/ 41910 w 405764"/>
              <a:gd name="connsiteY18" fmla="*/ 158115 h 404812"/>
              <a:gd name="connsiteX19" fmla="*/ 0 w 405764"/>
              <a:gd name="connsiteY19" fmla="*/ 179070 h 404812"/>
              <a:gd name="connsiteX20" fmla="*/ 0 w 405764"/>
              <a:gd name="connsiteY20" fmla="*/ 226695 h 404812"/>
              <a:gd name="connsiteX21" fmla="*/ 41910 w 405764"/>
              <a:gd name="connsiteY21" fmla="*/ 247650 h 404812"/>
              <a:gd name="connsiteX22" fmla="*/ 57150 w 405764"/>
              <a:gd name="connsiteY22" fmla="*/ 284798 h 404812"/>
              <a:gd name="connsiteX23" fmla="*/ 41910 w 405764"/>
              <a:gd name="connsiteY23" fmla="*/ 329565 h 404812"/>
              <a:gd name="connsiteX24" fmla="*/ 75248 w 405764"/>
              <a:gd name="connsiteY24" fmla="*/ 362903 h 404812"/>
              <a:gd name="connsiteX25" fmla="*/ 120015 w 405764"/>
              <a:gd name="connsiteY25" fmla="*/ 347663 h 404812"/>
              <a:gd name="connsiteX26" fmla="*/ 157163 w 405764"/>
              <a:gd name="connsiteY26" fmla="*/ 362903 h 404812"/>
              <a:gd name="connsiteX27" fmla="*/ 178118 w 405764"/>
              <a:gd name="connsiteY27" fmla="*/ 404813 h 404812"/>
              <a:gd name="connsiteX28" fmla="*/ 225743 w 405764"/>
              <a:gd name="connsiteY28" fmla="*/ 404813 h 404812"/>
              <a:gd name="connsiteX29" fmla="*/ 246698 w 405764"/>
              <a:gd name="connsiteY29" fmla="*/ 362903 h 404812"/>
              <a:gd name="connsiteX30" fmla="*/ 283845 w 405764"/>
              <a:gd name="connsiteY30" fmla="*/ 347663 h 404812"/>
              <a:gd name="connsiteX31" fmla="*/ 328613 w 405764"/>
              <a:gd name="connsiteY31" fmla="*/ 362903 h 404812"/>
              <a:gd name="connsiteX32" fmla="*/ 362903 w 405764"/>
              <a:gd name="connsiteY32" fmla="*/ 329565 h 404812"/>
              <a:gd name="connsiteX33" fmla="*/ 347663 w 405764"/>
              <a:gd name="connsiteY33" fmla="*/ 284798 h 404812"/>
              <a:gd name="connsiteX34" fmla="*/ 363855 w 405764"/>
              <a:gd name="connsiteY34" fmla="*/ 247650 h 404812"/>
              <a:gd name="connsiteX35" fmla="*/ 405765 w 405764"/>
              <a:gd name="connsiteY35" fmla="*/ 226695 h 404812"/>
              <a:gd name="connsiteX36" fmla="*/ 405765 w 405764"/>
              <a:gd name="connsiteY36" fmla="*/ 179070 h 404812"/>
              <a:gd name="connsiteX37" fmla="*/ 363855 w 405764"/>
              <a:gd name="connsiteY37" fmla="*/ 158115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5764" h="404812">
                <a:moveTo>
                  <a:pt x="202883" y="274320"/>
                </a:moveTo>
                <a:cubicBezTo>
                  <a:pt x="162877" y="274320"/>
                  <a:pt x="131445" y="241935"/>
                  <a:pt x="131445" y="202883"/>
                </a:cubicBezTo>
                <a:cubicBezTo>
                  <a:pt x="131445" y="163830"/>
                  <a:pt x="163830" y="131445"/>
                  <a:pt x="202883" y="131445"/>
                </a:cubicBezTo>
                <a:cubicBezTo>
                  <a:pt x="242888" y="131445"/>
                  <a:pt x="274320" y="163830"/>
                  <a:pt x="274320" y="202883"/>
                </a:cubicBezTo>
                <a:cubicBezTo>
                  <a:pt x="274320" y="241935"/>
                  <a:pt x="241935" y="274320"/>
                  <a:pt x="202883" y="274320"/>
                </a:cubicBezTo>
                <a:close/>
                <a:moveTo>
                  <a:pt x="363855" y="158115"/>
                </a:moveTo>
                <a:cubicBezTo>
                  <a:pt x="360045" y="144780"/>
                  <a:pt x="355283" y="132398"/>
                  <a:pt x="348615" y="120968"/>
                </a:cubicBezTo>
                <a:lnTo>
                  <a:pt x="363855" y="76200"/>
                </a:lnTo>
                <a:lnTo>
                  <a:pt x="329565" y="41910"/>
                </a:lnTo>
                <a:lnTo>
                  <a:pt x="284798" y="57150"/>
                </a:lnTo>
                <a:cubicBezTo>
                  <a:pt x="273367" y="50483"/>
                  <a:pt x="260985" y="45720"/>
                  <a:pt x="247650" y="41910"/>
                </a:cubicBezTo>
                <a:lnTo>
                  <a:pt x="226695" y="0"/>
                </a:lnTo>
                <a:lnTo>
                  <a:pt x="179070" y="0"/>
                </a:lnTo>
                <a:lnTo>
                  <a:pt x="158115" y="41910"/>
                </a:lnTo>
                <a:cubicBezTo>
                  <a:pt x="144780" y="45720"/>
                  <a:pt x="132398" y="50483"/>
                  <a:pt x="120968" y="57150"/>
                </a:cubicBezTo>
                <a:lnTo>
                  <a:pt x="76200" y="41910"/>
                </a:lnTo>
                <a:lnTo>
                  <a:pt x="41910" y="76200"/>
                </a:lnTo>
                <a:lnTo>
                  <a:pt x="57150" y="120968"/>
                </a:lnTo>
                <a:cubicBezTo>
                  <a:pt x="50482" y="132398"/>
                  <a:pt x="45720" y="144780"/>
                  <a:pt x="41910" y="158115"/>
                </a:cubicBezTo>
                <a:lnTo>
                  <a:pt x="0" y="179070"/>
                </a:lnTo>
                <a:lnTo>
                  <a:pt x="0" y="226695"/>
                </a:lnTo>
                <a:lnTo>
                  <a:pt x="41910" y="247650"/>
                </a:lnTo>
                <a:cubicBezTo>
                  <a:pt x="45720" y="260985"/>
                  <a:pt x="50482" y="273368"/>
                  <a:pt x="57150" y="284798"/>
                </a:cubicBezTo>
                <a:lnTo>
                  <a:pt x="41910" y="329565"/>
                </a:lnTo>
                <a:lnTo>
                  <a:pt x="75248" y="362903"/>
                </a:lnTo>
                <a:lnTo>
                  <a:pt x="120015" y="347663"/>
                </a:lnTo>
                <a:cubicBezTo>
                  <a:pt x="131445" y="354330"/>
                  <a:pt x="143827" y="359093"/>
                  <a:pt x="157163" y="362903"/>
                </a:cubicBezTo>
                <a:lnTo>
                  <a:pt x="178118" y="404813"/>
                </a:lnTo>
                <a:lnTo>
                  <a:pt x="225743" y="404813"/>
                </a:lnTo>
                <a:lnTo>
                  <a:pt x="246698" y="362903"/>
                </a:lnTo>
                <a:cubicBezTo>
                  <a:pt x="260033" y="359093"/>
                  <a:pt x="272415" y="354330"/>
                  <a:pt x="283845" y="347663"/>
                </a:cubicBezTo>
                <a:lnTo>
                  <a:pt x="328613" y="362903"/>
                </a:lnTo>
                <a:lnTo>
                  <a:pt x="362903" y="329565"/>
                </a:lnTo>
                <a:lnTo>
                  <a:pt x="347663" y="284798"/>
                </a:lnTo>
                <a:cubicBezTo>
                  <a:pt x="354330" y="273368"/>
                  <a:pt x="360045" y="260033"/>
                  <a:pt x="363855" y="247650"/>
                </a:cubicBezTo>
                <a:lnTo>
                  <a:pt x="405765" y="226695"/>
                </a:lnTo>
                <a:lnTo>
                  <a:pt x="405765" y="179070"/>
                </a:lnTo>
                <a:lnTo>
                  <a:pt x="363855" y="1581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D260A2-C502-1E0E-66C6-1A9CC19E3D42}"/>
              </a:ext>
            </a:extLst>
          </p:cNvPr>
          <p:cNvSpPr/>
          <p:nvPr/>
        </p:nvSpPr>
        <p:spPr>
          <a:xfrm>
            <a:off x="3396333" y="2323743"/>
            <a:ext cx="360040" cy="344810"/>
          </a:xfrm>
          <a:prstGeom prst="rightArrow">
            <a:avLst>
              <a:gd name="adj1" fmla="val 50000"/>
              <a:gd name="adj2" fmla="val 5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A6403B4-CF62-2FA5-74FF-3D0923BC73C1}"/>
              </a:ext>
            </a:extLst>
          </p:cNvPr>
          <p:cNvSpPr txBox="1">
            <a:spLocks/>
          </p:cNvSpPr>
          <p:nvPr/>
        </p:nvSpPr>
        <p:spPr>
          <a:xfrm>
            <a:off x="4109061" y="2121171"/>
            <a:ext cx="2552253" cy="62796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 Evaluation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769794-2720-C0BD-E360-1676526D7EF2}"/>
              </a:ext>
            </a:extLst>
          </p:cNvPr>
          <p:cNvGrpSpPr/>
          <p:nvPr/>
        </p:nvGrpSpPr>
        <p:grpSpPr>
          <a:xfrm>
            <a:off x="6268050" y="2187811"/>
            <a:ext cx="493689" cy="533524"/>
            <a:chOff x="5808998" y="4603333"/>
            <a:chExt cx="627520" cy="67815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B8495D-FC73-E065-A254-FB2446DF4ABB}"/>
                </a:ext>
              </a:extLst>
            </p:cNvPr>
            <p:cNvSpPr/>
            <p:nvPr/>
          </p:nvSpPr>
          <p:spPr>
            <a:xfrm>
              <a:off x="6171760" y="4669521"/>
              <a:ext cx="261873" cy="248803"/>
            </a:xfrm>
            <a:custGeom>
              <a:avLst/>
              <a:gdLst>
                <a:gd name="connsiteX0" fmla="*/ 13393 w 261873"/>
                <a:gd name="connsiteY0" fmla="*/ 37253 h 248803"/>
                <a:gd name="connsiteX1" fmla="*/ 172175 w 261873"/>
                <a:gd name="connsiteY1" fmla="*/ 189653 h 248803"/>
                <a:gd name="connsiteX2" fmla="*/ 142838 w 261873"/>
                <a:gd name="connsiteY2" fmla="*/ 172222 h 248803"/>
                <a:gd name="connsiteX3" fmla="*/ 116341 w 261873"/>
                <a:gd name="connsiteY3" fmla="*/ 177095 h 248803"/>
                <a:gd name="connsiteX4" fmla="*/ 121215 w 261873"/>
                <a:gd name="connsiteY4" fmla="*/ 203592 h 248803"/>
                <a:gd name="connsiteX5" fmla="*/ 123788 w 261873"/>
                <a:gd name="connsiteY5" fmla="*/ 205083 h 248803"/>
                <a:gd name="connsiteX6" fmla="*/ 190463 w 261873"/>
                <a:gd name="connsiteY6" fmla="*/ 244612 h 248803"/>
                <a:gd name="connsiteX7" fmla="*/ 202369 w 261873"/>
                <a:gd name="connsiteY7" fmla="*/ 248803 h 248803"/>
                <a:gd name="connsiteX8" fmla="*/ 202845 w 261873"/>
                <a:gd name="connsiteY8" fmla="*/ 248803 h 248803"/>
                <a:gd name="connsiteX9" fmla="*/ 204369 w 261873"/>
                <a:gd name="connsiteY9" fmla="*/ 248803 h 248803"/>
                <a:gd name="connsiteX10" fmla="*/ 205131 w 261873"/>
                <a:gd name="connsiteY10" fmla="*/ 248803 h 248803"/>
                <a:gd name="connsiteX11" fmla="*/ 205131 w 261873"/>
                <a:gd name="connsiteY11" fmla="*/ 248803 h 248803"/>
                <a:gd name="connsiteX12" fmla="*/ 206655 w 261873"/>
                <a:gd name="connsiteY12" fmla="*/ 248803 h 248803"/>
                <a:gd name="connsiteX13" fmla="*/ 218276 w 261873"/>
                <a:gd name="connsiteY13" fmla="*/ 240040 h 248803"/>
                <a:gd name="connsiteX14" fmla="*/ 259995 w 261873"/>
                <a:gd name="connsiteY14" fmla="*/ 169841 h 248803"/>
                <a:gd name="connsiteX15" fmla="*/ 251057 w 261873"/>
                <a:gd name="connsiteY15" fmla="*/ 144426 h 248803"/>
                <a:gd name="connsiteX16" fmla="*/ 227134 w 261873"/>
                <a:gd name="connsiteY16" fmla="*/ 150791 h 248803"/>
                <a:gd name="connsiteX17" fmla="*/ 209513 w 261873"/>
                <a:gd name="connsiteY17" fmla="*/ 180795 h 248803"/>
                <a:gd name="connsiteX18" fmla="*/ 209513 w 261873"/>
                <a:gd name="connsiteY18" fmla="*/ 180795 h 248803"/>
                <a:gd name="connsiteX19" fmla="*/ 84640 w 261873"/>
                <a:gd name="connsiteY19" fmla="*/ 27537 h 248803"/>
                <a:gd name="connsiteX20" fmla="*/ 24728 w 261873"/>
                <a:gd name="connsiteY20" fmla="*/ 867 h 248803"/>
                <a:gd name="connsiteX21" fmla="*/ 867 w 261873"/>
                <a:gd name="connsiteY21" fmla="*/ 13393 h 248803"/>
                <a:gd name="connsiteX22" fmla="*/ 13393 w 261873"/>
                <a:gd name="connsiteY22" fmla="*/ 37253 h 24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873" h="248803">
                  <a:moveTo>
                    <a:pt x="13393" y="37253"/>
                  </a:moveTo>
                  <a:cubicBezTo>
                    <a:pt x="87226" y="60452"/>
                    <a:pt x="145967" y="116833"/>
                    <a:pt x="172175" y="189653"/>
                  </a:cubicBezTo>
                  <a:lnTo>
                    <a:pt x="142838" y="172222"/>
                  </a:lnTo>
                  <a:cubicBezTo>
                    <a:pt x="134176" y="166251"/>
                    <a:pt x="122312" y="168433"/>
                    <a:pt x="116341" y="177095"/>
                  </a:cubicBezTo>
                  <a:cubicBezTo>
                    <a:pt x="110370" y="185758"/>
                    <a:pt x="112552" y="197621"/>
                    <a:pt x="121215" y="203592"/>
                  </a:cubicBezTo>
                  <a:cubicBezTo>
                    <a:pt x="122032" y="204156"/>
                    <a:pt x="122892" y="204654"/>
                    <a:pt x="123788" y="205083"/>
                  </a:cubicBezTo>
                  <a:lnTo>
                    <a:pt x="190463" y="244612"/>
                  </a:lnTo>
                  <a:cubicBezTo>
                    <a:pt x="193840" y="247322"/>
                    <a:pt x="198039" y="248799"/>
                    <a:pt x="202369" y="248803"/>
                  </a:cubicBezTo>
                  <a:lnTo>
                    <a:pt x="202845" y="248803"/>
                  </a:lnTo>
                  <a:lnTo>
                    <a:pt x="204369" y="248803"/>
                  </a:lnTo>
                  <a:lnTo>
                    <a:pt x="205131" y="248803"/>
                  </a:lnTo>
                  <a:lnTo>
                    <a:pt x="205131" y="248803"/>
                  </a:lnTo>
                  <a:lnTo>
                    <a:pt x="206655" y="248803"/>
                  </a:lnTo>
                  <a:cubicBezTo>
                    <a:pt x="211536" y="247535"/>
                    <a:pt x="215714" y="244384"/>
                    <a:pt x="218276" y="240040"/>
                  </a:cubicBezTo>
                  <a:lnTo>
                    <a:pt x="259995" y="169841"/>
                  </a:lnTo>
                  <a:cubicBezTo>
                    <a:pt x="264545" y="160355"/>
                    <a:pt x="260544" y="148976"/>
                    <a:pt x="251057" y="144426"/>
                  </a:cubicBezTo>
                  <a:cubicBezTo>
                    <a:pt x="242603" y="140372"/>
                    <a:pt x="232455" y="143071"/>
                    <a:pt x="227134" y="150791"/>
                  </a:cubicBezTo>
                  <a:lnTo>
                    <a:pt x="209513" y="180795"/>
                  </a:lnTo>
                  <a:lnTo>
                    <a:pt x="209513" y="180795"/>
                  </a:lnTo>
                  <a:cubicBezTo>
                    <a:pt x="187493" y="116454"/>
                    <a:pt x="143205" y="62101"/>
                    <a:pt x="84640" y="27537"/>
                  </a:cubicBezTo>
                  <a:cubicBezTo>
                    <a:pt x="65740" y="16414"/>
                    <a:pt x="45642" y="7467"/>
                    <a:pt x="24728" y="867"/>
                  </a:cubicBezTo>
                  <a:cubicBezTo>
                    <a:pt x="14680" y="-2263"/>
                    <a:pt x="3997" y="3345"/>
                    <a:pt x="867" y="13393"/>
                  </a:cubicBezTo>
                  <a:cubicBezTo>
                    <a:pt x="-2263" y="23441"/>
                    <a:pt x="3345" y="34123"/>
                    <a:pt x="13393" y="3725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F9FA9D-1AF2-F10B-E261-2B79FAD8D46C}"/>
                </a:ext>
              </a:extLst>
            </p:cNvPr>
            <p:cNvSpPr/>
            <p:nvPr/>
          </p:nvSpPr>
          <p:spPr>
            <a:xfrm>
              <a:off x="5808998" y="4701245"/>
              <a:ext cx="138654" cy="307657"/>
            </a:xfrm>
            <a:custGeom>
              <a:avLst/>
              <a:gdLst>
                <a:gd name="connsiteX0" fmla="*/ 7781 w 138654"/>
                <a:gd name="connsiteY0" fmla="*/ 292989 h 307657"/>
                <a:gd name="connsiteX1" fmla="*/ 26355 w 138654"/>
                <a:gd name="connsiteY1" fmla="*/ 307658 h 307657"/>
                <a:gd name="connsiteX2" fmla="*/ 30737 w 138654"/>
                <a:gd name="connsiteY2" fmla="*/ 307086 h 307657"/>
                <a:gd name="connsiteX3" fmla="*/ 44548 w 138654"/>
                <a:gd name="connsiteY3" fmla="*/ 284226 h 307657"/>
                <a:gd name="connsiteX4" fmla="*/ 73123 w 138654"/>
                <a:gd name="connsiteY4" fmla="*/ 101537 h 307657"/>
                <a:gd name="connsiteX5" fmla="*/ 99221 w 138654"/>
                <a:gd name="connsiteY5" fmla="*/ 65151 h 307657"/>
                <a:gd name="connsiteX6" fmla="*/ 99793 w 138654"/>
                <a:gd name="connsiteY6" fmla="*/ 65723 h 307657"/>
                <a:gd name="connsiteX7" fmla="*/ 99793 w 138654"/>
                <a:gd name="connsiteY7" fmla="*/ 100584 h 307657"/>
                <a:gd name="connsiteX8" fmla="*/ 118843 w 138654"/>
                <a:gd name="connsiteY8" fmla="*/ 119634 h 307657"/>
                <a:gd name="connsiteX9" fmla="*/ 137893 w 138654"/>
                <a:gd name="connsiteY9" fmla="*/ 100584 h 307657"/>
                <a:gd name="connsiteX10" fmla="*/ 138655 w 138654"/>
                <a:gd name="connsiteY10" fmla="*/ 19812 h 307657"/>
                <a:gd name="connsiteX11" fmla="*/ 119605 w 138654"/>
                <a:gd name="connsiteY11" fmla="*/ 762 h 307657"/>
                <a:gd name="connsiteX12" fmla="*/ 38738 w 138654"/>
                <a:gd name="connsiteY12" fmla="*/ 0 h 307657"/>
                <a:gd name="connsiteX13" fmla="*/ 19688 w 138654"/>
                <a:gd name="connsiteY13" fmla="*/ 19050 h 307657"/>
                <a:gd name="connsiteX14" fmla="*/ 38738 w 138654"/>
                <a:gd name="connsiteY14" fmla="*/ 38100 h 307657"/>
                <a:gd name="connsiteX15" fmla="*/ 72551 w 138654"/>
                <a:gd name="connsiteY15" fmla="*/ 38100 h 307657"/>
                <a:gd name="connsiteX16" fmla="*/ 39785 w 138654"/>
                <a:gd name="connsiteY16" fmla="*/ 81915 h 307657"/>
                <a:gd name="connsiteX17" fmla="*/ 7781 w 138654"/>
                <a:gd name="connsiteY17" fmla="*/ 292989 h 3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654" h="307657">
                  <a:moveTo>
                    <a:pt x="7781" y="292989"/>
                  </a:moveTo>
                  <a:cubicBezTo>
                    <a:pt x="9816" y="301598"/>
                    <a:pt x="17509" y="307674"/>
                    <a:pt x="26355" y="307658"/>
                  </a:cubicBezTo>
                  <a:cubicBezTo>
                    <a:pt x="27833" y="307649"/>
                    <a:pt x="29305" y="307457"/>
                    <a:pt x="30737" y="307086"/>
                  </a:cubicBezTo>
                  <a:cubicBezTo>
                    <a:pt x="40806" y="304509"/>
                    <a:pt x="46951" y="294338"/>
                    <a:pt x="44548" y="284226"/>
                  </a:cubicBezTo>
                  <a:cubicBezTo>
                    <a:pt x="30027" y="221928"/>
                    <a:pt x="40273" y="156425"/>
                    <a:pt x="73123" y="101537"/>
                  </a:cubicBezTo>
                  <a:cubicBezTo>
                    <a:pt x="80730" y="88661"/>
                    <a:pt x="89464" y="76484"/>
                    <a:pt x="99221" y="65151"/>
                  </a:cubicBezTo>
                  <a:lnTo>
                    <a:pt x="99793" y="65723"/>
                  </a:lnTo>
                  <a:lnTo>
                    <a:pt x="99793" y="100584"/>
                  </a:lnTo>
                  <a:cubicBezTo>
                    <a:pt x="99793" y="111105"/>
                    <a:pt x="108322" y="119634"/>
                    <a:pt x="118843" y="119634"/>
                  </a:cubicBezTo>
                  <a:cubicBezTo>
                    <a:pt x="129364" y="119634"/>
                    <a:pt x="137893" y="111105"/>
                    <a:pt x="137893" y="100584"/>
                  </a:cubicBezTo>
                  <a:lnTo>
                    <a:pt x="138655" y="19812"/>
                  </a:lnTo>
                  <a:cubicBezTo>
                    <a:pt x="138655" y="9291"/>
                    <a:pt x="130126" y="762"/>
                    <a:pt x="119605" y="762"/>
                  </a:cubicBezTo>
                  <a:lnTo>
                    <a:pt x="38738" y="0"/>
                  </a:lnTo>
                  <a:cubicBezTo>
                    <a:pt x="28216" y="0"/>
                    <a:pt x="19688" y="8529"/>
                    <a:pt x="19688" y="19050"/>
                  </a:cubicBezTo>
                  <a:cubicBezTo>
                    <a:pt x="19688" y="29571"/>
                    <a:pt x="28216" y="38100"/>
                    <a:pt x="38738" y="38100"/>
                  </a:cubicBezTo>
                  <a:lnTo>
                    <a:pt x="72551" y="38100"/>
                  </a:lnTo>
                  <a:cubicBezTo>
                    <a:pt x="60264" y="51632"/>
                    <a:pt x="49293" y="66304"/>
                    <a:pt x="39785" y="81915"/>
                  </a:cubicBezTo>
                  <a:cubicBezTo>
                    <a:pt x="2095" y="145441"/>
                    <a:pt x="-9384" y="221146"/>
                    <a:pt x="7781" y="2929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4C2C2B-29D5-CCA7-5AB1-C320CCA788A7}"/>
                </a:ext>
              </a:extLst>
            </p:cNvPr>
            <p:cNvSpPr/>
            <p:nvPr/>
          </p:nvSpPr>
          <p:spPr>
            <a:xfrm>
              <a:off x="5996339" y="5117044"/>
              <a:ext cx="318117" cy="164442"/>
            </a:xfrm>
            <a:custGeom>
              <a:avLst/>
              <a:gdLst>
                <a:gd name="connsiteX0" fmla="*/ 285112 w 318117"/>
                <a:gd name="connsiteY0" fmla="*/ 5783 h 164442"/>
                <a:gd name="connsiteX1" fmla="*/ 68418 w 318117"/>
                <a:gd name="connsiteY1" fmla="*/ 69124 h 164442"/>
                <a:gd name="connsiteX2" fmla="*/ 68418 w 318117"/>
                <a:gd name="connsiteY2" fmla="*/ 69124 h 164442"/>
                <a:gd name="connsiteX3" fmla="*/ 98707 w 318117"/>
                <a:gd name="connsiteY3" fmla="*/ 51979 h 164442"/>
                <a:gd name="connsiteX4" fmla="*/ 105708 w 318117"/>
                <a:gd name="connsiteY4" fmla="*/ 25928 h 164442"/>
                <a:gd name="connsiteX5" fmla="*/ 79657 w 318117"/>
                <a:gd name="connsiteY5" fmla="*/ 18927 h 164442"/>
                <a:gd name="connsiteX6" fmla="*/ 9649 w 318117"/>
                <a:gd name="connsiteY6" fmla="*/ 58646 h 164442"/>
                <a:gd name="connsiteX7" fmla="*/ 2487 w 318117"/>
                <a:gd name="connsiteY7" fmla="*/ 84618 h 164442"/>
                <a:gd name="connsiteX8" fmla="*/ 2505 w 318117"/>
                <a:gd name="connsiteY8" fmla="*/ 84650 h 164442"/>
                <a:gd name="connsiteX9" fmla="*/ 42605 w 318117"/>
                <a:gd name="connsiteY9" fmla="*/ 154849 h 164442"/>
                <a:gd name="connsiteX10" fmla="*/ 68704 w 318117"/>
                <a:gd name="connsiteY10" fmla="*/ 161897 h 164442"/>
                <a:gd name="connsiteX11" fmla="*/ 75752 w 318117"/>
                <a:gd name="connsiteY11" fmla="*/ 135799 h 164442"/>
                <a:gd name="connsiteX12" fmla="*/ 58702 w 318117"/>
                <a:gd name="connsiteY12" fmla="*/ 106081 h 164442"/>
                <a:gd name="connsiteX13" fmla="*/ 311591 w 318117"/>
                <a:gd name="connsiteY13" fmla="*/ 33405 h 164442"/>
                <a:gd name="connsiteX14" fmla="*/ 313422 w 318117"/>
                <a:gd name="connsiteY14" fmla="*/ 6526 h 164442"/>
                <a:gd name="connsiteX15" fmla="*/ 286543 w 318117"/>
                <a:gd name="connsiteY15" fmla="*/ 4696 h 164442"/>
                <a:gd name="connsiteX16" fmla="*/ 285397 w 318117"/>
                <a:gd name="connsiteY16" fmla="*/ 5783 h 16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17" h="164442">
                  <a:moveTo>
                    <a:pt x="285112" y="5783"/>
                  </a:moveTo>
                  <a:cubicBezTo>
                    <a:pt x="227208" y="60409"/>
                    <a:pt x="146627" y="83964"/>
                    <a:pt x="68418" y="69124"/>
                  </a:cubicBezTo>
                  <a:lnTo>
                    <a:pt x="68418" y="69124"/>
                  </a:lnTo>
                  <a:lnTo>
                    <a:pt x="98707" y="51979"/>
                  </a:lnTo>
                  <a:cubicBezTo>
                    <a:pt x="107834" y="46718"/>
                    <a:pt x="110969" y="35055"/>
                    <a:pt x="105708" y="25928"/>
                  </a:cubicBezTo>
                  <a:cubicBezTo>
                    <a:pt x="100447" y="16801"/>
                    <a:pt x="88784" y="13666"/>
                    <a:pt x="79657" y="18927"/>
                  </a:cubicBezTo>
                  <a:lnTo>
                    <a:pt x="9649" y="58646"/>
                  </a:lnTo>
                  <a:cubicBezTo>
                    <a:pt x="499" y="63840"/>
                    <a:pt x="-2707" y="75468"/>
                    <a:pt x="2487" y="84618"/>
                  </a:cubicBezTo>
                  <a:cubicBezTo>
                    <a:pt x="2492" y="84629"/>
                    <a:pt x="2499" y="84639"/>
                    <a:pt x="2505" y="84650"/>
                  </a:cubicBezTo>
                  <a:lnTo>
                    <a:pt x="42605" y="154849"/>
                  </a:lnTo>
                  <a:cubicBezTo>
                    <a:pt x="47866" y="164002"/>
                    <a:pt x="59550" y="167158"/>
                    <a:pt x="68704" y="161897"/>
                  </a:cubicBezTo>
                  <a:cubicBezTo>
                    <a:pt x="77857" y="156637"/>
                    <a:pt x="81013" y="144952"/>
                    <a:pt x="75752" y="135799"/>
                  </a:cubicBezTo>
                  <a:lnTo>
                    <a:pt x="58702" y="106081"/>
                  </a:lnTo>
                  <a:cubicBezTo>
                    <a:pt x="149801" y="124416"/>
                    <a:pt x="244126" y="97309"/>
                    <a:pt x="311591" y="33405"/>
                  </a:cubicBezTo>
                  <a:cubicBezTo>
                    <a:pt x="319519" y="26488"/>
                    <a:pt x="320339" y="14454"/>
                    <a:pt x="313422" y="6526"/>
                  </a:cubicBezTo>
                  <a:cubicBezTo>
                    <a:pt x="306506" y="-1401"/>
                    <a:pt x="294472" y="-2221"/>
                    <a:pt x="286543" y="4696"/>
                  </a:cubicBezTo>
                  <a:cubicBezTo>
                    <a:pt x="286147" y="5041"/>
                    <a:pt x="285764" y="5404"/>
                    <a:pt x="285397" y="57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D5F565-B31A-E675-3981-D8A141DA9F9E}"/>
                </a:ext>
              </a:extLst>
            </p:cNvPr>
            <p:cNvSpPr/>
            <p:nvPr/>
          </p:nvSpPr>
          <p:spPr>
            <a:xfrm>
              <a:off x="5822156" y="503224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C7DDB"/>
            </a:solidFill>
            <a:ln w="9525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4E0B11-6CC8-9BF4-E7D3-E1790627D4B1}"/>
                </a:ext>
              </a:extLst>
            </p:cNvPr>
            <p:cNvSpPr/>
            <p:nvPr/>
          </p:nvSpPr>
          <p:spPr>
            <a:xfrm>
              <a:off x="6284118" y="4967093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C7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FF5F6B-AF2C-8A98-97F4-5847621A0A77}"/>
                </a:ext>
              </a:extLst>
            </p:cNvPr>
            <p:cNvSpPr/>
            <p:nvPr/>
          </p:nvSpPr>
          <p:spPr>
            <a:xfrm>
              <a:off x="6000749" y="4603333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C7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89E81DC-65BA-D1CB-9F5C-1B15DB28A8EC}"/>
              </a:ext>
            </a:extLst>
          </p:cNvPr>
          <p:cNvSpPr txBox="1">
            <a:spLocks/>
          </p:cNvSpPr>
          <p:nvPr/>
        </p:nvSpPr>
        <p:spPr>
          <a:xfrm>
            <a:off x="7914659" y="2113281"/>
            <a:ext cx="3456432" cy="7214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Finding the Best Classification Model</a:t>
            </a:r>
          </a:p>
        </p:txBody>
      </p:sp>
      <p:sp>
        <p:nvSpPr>
          <p:cNvPr id="23" name="Graphic 31" descr="Trophy with solid fill">
            <a:extLst>
              <a:ext uri="{FF2B5EF4-FFF2-40B4-BE49-F238E27FC236}">
                <a16:creationId xmlns:a16="http://schemas.microsoft.com/office/drawing/2014/main" id="{3490F3C4-7ABF-3770-6273-594D813C21F4}"/>
              </a:ext>
            </a:extLst>
          </p:cNvPr>
          <p:cNvSpPr/>
          <p:nvPr/>
        </p:nvSpPr>
        <p:spPr>
          <a:xfrm>
            <a:off x="11371091" y="2085331"/>
            <a:ext cx="504056" cy="546743"/>
          </a:xfrm>
          <a:custGeom>
            <a:avLst/>
            <a:gdLst>
              <a:gd name="connsiteX0" fmla="*/ 268778 w 314097"/>
              <a:gd name="connsiteY0" fmla="*/ 170510 h 354032"/>
              <a:gd name="connsiteX1" fmla="*/ 205958 w 314097"/>
              <a:gd name="connsiteY1" fmla="*/ 200574 h 354032"/>
              <a:gd name="connsiteX2" fmla="*/ 232881 w 314097"/>
              <a:gd name="connsiteY2" fmla="*/ 173202 h 354032"/>
              <a:gd name="connsiteX3" fmla="*/ 243201 w 314097"/>
              <a:gd name="connsiteY3" fmla="*/ 159741 h 354032"/>
              <a:gd name="connsiteX4" fmla="*/ 255316 w 314097"/>
              <a:gd name="connsiteY4" fmla="*/ 117113 h 354032"/>
              <a:gd name="connsiteX5" fmla="*/ 255316 w 314097"/>
              <a:gd name="connsiteY5" fmla="*/ 58781 h 354032"/>
              <a:gd name="connsiteX6" fmla="*/ 286726 w 314097"/>
              <a:gd name="connsiteY6" fmla="*/ 58781 h 354032"/>
              <a:gd name="connsiteX7" fmla="*/ 286726 w 314097"/>
              <a:gd name="connsiteY7" fmla="*/ 126985 h 354032"/>
              <a:gd name="connsiteX8" fmla="*/ 268778 w 314097"/>
              <a:gd name="connsiteY8" fmla="*/ 170510 h 354032"/>
              <a:gd name="connsiteX9" fmla="*/ 45768 w 314097"/>
              <a:gd name="connsiteY9" fmla="*/ 170510 h 354032"/>
              <a:gd name="connsiteX10" fmla="*/ 26923 w 314097"/>
              <a:gd name="connsiteY10" fmla="*/ 126985 h 354032"/>
              <a:gd name="connsiteX11" fmla="*/ 26923 w 314097"/>
              <a:gd name="connsiteY11" fmla="*/ 58332 h 354032"/>
              <a:gd name="connsiteX12" fmla="*/ 58332 w 314097"/>
              <a:gd name="connsiteY12" fmla="*/ 58332 h 354032"/>
              <a:gd name="connsiteX13" fmla="*/ 58332 w 314097"/>
              <a:gd name="connsiteY13" fmla="*/ 116665 h 354032"/>
              <a:gd name="connsiteX14" fmla="*/ 70448 w 314097"/>
              <a:gd name="connsiteY14" fmla="*/ 159292 h 354032"/>
              <a:gd name="connsiteX15" fmla="*/ 80768 w 314097"/>
              <a:gd name="connsiteY15" fmla="*/ 172754 h 354032"/>
              <a:gd name="connsiteX16" fmla="*/ 107691 w 314097"/>
              <a:gd name="connsiteY16" fmla="*/ 200125 h 354032"/>
              <a:gd name="connsiteX17" fmla="*/ 45768 w 314097"/>
              <a:gd name="connsiteY17" fmla="*/ 170510 h 354032"/>
              <a:gd name="connsiteX18" fmla="*/ 314097 w 314097"/>
              <a:gd name="connsiteY18" fmla="*/ 125639 h 354032"/>
              <a:gd name="connsiteX19" fmla="*/ 314097 w 314097"/>
              <a:gd name="connsiteY19" fmla="*/ 31410 h 354032"/>
              <a:gd name="connsiteX20" fmla="*/ 255765 w 314097"/>
              <a:gd name="connsiteY20" fmla="*/ 31410 h 354032"/>
              <a:gd name="connsiteX21" fmla="*/ 255765 w 314097"/>
              <a:gd name="connsiteY21" fmla="*/ 0 h 354032"/>
              <a:gd name="connsiteX22" fmla="*/ 157049 w 314097"/>
              <a:gd name="connsiteY22" fmla="*/ 0 h 354032"/>
              <a:gd name="connsiteX23" fmla="*/ 58332 w 314097"/>
              <a:gd name="connsiteY23" fmla="*/ 0 h 354032"/>
              <a:gd name="connsiteX24" fmla="*/ 58332 w 314097"/>
              <a:gd name="connsiteY24" fmla="*/ 31410 h 354032"/>
              <a:gd name="connsiteX25" fmla="*/ 0 w 314097"/>
              <a:gd name="connsiteY25" fmla="*/ 31410 h 354032"/>
              <a:gd name="connsiteX26" fmla="*/ 0 w 314097"/>
              <a:gd name="connsiteY26" fmla="*/ 125190 h 354032"/>
              <a:gd name="connsiteX27" fmla="*/ 25576 w 314097"/>
              <a:gd name="connsiteY27" fmla="*/ 188010 h 354032"/>
              <a:gd name="connsiteX28" fmla="*/ 132818 w 314097"/>
              <a:gd name="connsiteY28" fmla="*/ 228394 h 354032"/>
              <a:gd name="connsiteX29" fmla="*/ 139100 w 314097"/>
              <a:gd name="connsiteY29" fmla="*/ 250829 h 354032"/>
              <a:gd name="connsiteX30" fmla="*/ 139100 w 314097"/>
              <a:gd name="connsiteY30" fmla="*/ 309161 h 354032"/>
              <a:gd name="connsiteX31" fmla="*/ 116665 w 314097"/>
              <a:gd name="connsiteY31" fmla="*/ 309161 h 354032"/>
              <a:gd name="connsiteX32" fmla="*/ 98716 w 314097"/>
              <a:gd name="connsiteY32" fmla="*/ 327110 h 354032"/>
              <a:gd name="connsiteX33" fmla="*/ 76281 w 314097"/>
              <a:gd name="connsiteY33" fmla="*/ 327110 h 354032"/>
              <a:gd name="connsiteX34" fmla="*/ 58332 w 314097"/>
              <a:gd name="connsiteY34" fmla="*/ 345058 h 354032"/>
              <a:gd name="connsiteX35" fmla="*/ 58332 w 314097"/>
              <a:gd name="connsiteY35" fmla="*/ 354033 h 354032"/>
              <a:gd name="connsiteX36" fmla="*/ 255765 w 314097"/>
              <a:gd name="connsiteY36" fmla="*/ 354033 h 354032"/>
              <a:gd name="connsiteX37" fmla="*/ 255765 w 314097"/>
              <a:gd name="connsiteY37" fmla="*/ 345058 h 354032"/>
              <a:gd name="connsiteX38" fmla="*/ 237817 w 314097"/>
              <a:gd name="connsiteY38" fmla="*/ 327110 h 354032"/>
              <a:gd name="connsiteX39" fmla="*/ 215381 w 314097"/>
              <a:gd name="connsiteY39" fmla="*/ 327110 h 354032"/>
              <a:gd name="connsiteX40" fmla="*/ 197433 w 314097"/>
              <a:gd name="connsiteY40" fmla="*/ 309161 h 354032"/>
              <a:gd name="connsiteX41" fmla="*/ 174997 w 314097"/>
              <a:gd name="connsiteY41" fmla="*/ 309161 h 354032"/>
              <a:gd name="connsiteX42" fmla="*/ 174997 w 314097"/>
              <a:gd name="connsiteY42" fmla="*/ 251278 h 354032"/>
              <a:gd name="connsiteX43" fmla="*/ 181279 w 314097"/>
              <a:gd name="connsiteY43" fmla="*/ 228842 h 354032"/>
              <a:gd name="connsiteX44" fmla="*/ 288521 w 314097"/>
              <a:gd name="connsiteY44" fmla="*/ 188458 h 354032"/>
              <a:gd name="connsiteX45" fmla="*/ 314097 w 314097"/>
              <a:gd name="connsiteY45" fmla="*/ 125639 h 35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097" h="354032">
                <a:moveTo>
                  <a:pt x="268778" y="170510"/>
                </a:moveTo>
                <a:cubicBezTo>
                  <a:pt x="253073" y="186664"/>
                  <a:pt x="238265" y="196984"/>
                  <a:pt x="205958" y="200574"/>
                </a:cubicBezTo>
                <a:cubicBezTo>
                  <a:pt x="214484" y="192048"/>
                  <a:pt x="224355" y="183523"/>
                  <a:pt x="232881" y="173202"/>
                </a:cubicBezTo>
                <a:cubicBezTo>
                  <a:pt x="236470" y="169164"/>
                  <a:pt x="243201" y="160190"/>
                  <a:pt x="243201" y="159741"/>
                </a:cubicBezTo>
                <a:cubicBezTo>
                  <a:pt x="250829" y="147177"/>
                  <a:pt x="255316" y="132818"/>
                  <a:pt x="255316" y="117113"/>
                </a:cubicBezTo>
                <a:lnTo>
                  <a:pt x="255316" y="58781"/>
                </a:lnTo>
                <a:lnTo>
                  <a:pt x="286726" y="58781"/>
                </a:lnTo>
                <a:lnTo>
                  <a:pt x="286726" y="126985"/>
                </a:lnTo>
                <a:cubicBezTo>
                  <a:pt x="287175" y="127882"/>
                  <a:pt x="288072" y="150318"/>
                  <a:pt x="268778" y="170510"/>
                </a:cubicBezTo>
                <a:close/>
                <a:moveTo>
                  <a:pt x="45768" y="170510"/>
                </a:moveTo>
                <a:cubicBezTo>
                  <a:pt x="26025" y="150318"/>
                  <a:pt x="26923" y="127882"/>
                  <a:pt x="26923" y="126985"/>
                </a:cubicBezTo>
                <a:lnTo>
                  <a:pt x="26923" y="58332"/>
                </a:lnTo>
                <a:lnTo>
                  <a:pt x="58332" y="58332"/>
                </a:lnTo>
                <a:lnTo>
                  <a:pt x="58332" y="116665"/>
                </a:lnTo>
                <a:cubicBezTo>
                  <a:pt x="58332" y="132370"/>
                  <a:pt x="62819" y="146728"/>
                  <a:pt x="70448" y="159292"/>
                </a:cubicBezTo>
                <a:cubicBezTo>
                  <a:pt x="70448" y="159741"/>
                  <a:pt x="77178" y="169164"/>
                  <a:pt x="80768" y="172754"/>
                </a:cubicBezTo>
                <a:cubicBezTo>
                  <a:pt x="89742" y="183074"/>
                  <a:pt x="99165" y="191599"/>
                  <a:pt x="107691" y="200125"/>
                </a:cubicBezTo>
                <a:cubicBezTo>
                  <a:pt x="76281" y="196535"/>
                  <a:pt x="61025" y="186215"/>
                  <a:pt x="45768" y="170510"/>
                </a:cubicBezTo>
                <a:close/>
                <a:moveTo>
                  <a:pt x="314097" y="125639"/>
                </a:moveTo>
                <a:lnTo>
                  <a:pt x="314097" y="31410"/>
                </a:lnTo>
                <a:lnTo>
                  <a:pt x="255765" y="31410"/>
                </a:lnTo>
                <a:lnTo>
                  <a:pt x="255765" y="0"/>
                </a:lnTo>
                <a:lnTo>
                  <a:pt x="157049" y="0"/>
                </a:lnTo>
                <a:lnTo>
                  <a:pt x="58332" y="0"/>
                </a:lnTo>
                <a:lnTo>
                  <a:pt x="58332" y="31410"/>
                </a:lnTo>
                <a:lnTo>
                  <a:pt x="0" y="31410"/>
                </a:lnTo>
                <a:lnTo>
                  <a:pt x="0" y="125190"/>
                </a:lnTo>
                <a:cubicBezTo>
                  <a:pt x="0" y="129677"/>
                  <a:pt x="0" y="160638"/>
                  <a:pt x="25576" y="188010"/>
                </a:cubicBezTo>
                <a:cubicBezTo>
                  <a:pt x="50256" y="214035"/>
                  <a:pt x="80319" y="227496"/>
                  <a:pt x="132818" y="228394"/>
                </a:cubicBezTo>
                <a:cubicBezTo>
                  <a:pt x="136857" y="235124"/>
                  <a:pt x="139100" y="242752"/>
                  <a:pt x="139100" y="250829"/>
                </a:cubicBezTo>
                <a:lnTo>
                  <a:pt x="139100" y="309161"/>
                </a:lnTo>
                <a:lnTo>
                  <a:pt x="116665" y="309161"/>
                </a:lnTo>
                <a:cubicBezTo>
                  <a:pt x="106793" y="309161"/>
                  <a:pt x="98716" y="317238"/>
                  <a:pt x="98716" y="327110"/>
                </a:cubicBezTo>
                <a:lnTo>
                  <a:pt x="76281" y="327110"/>
                </a:lnTo>
                <a:cubicBezTo>
                  <a:pt x="66409" y="327110"/>
                  <a:pt x="58332" y="335187"/>
                  <a:pt x="58332" y="345058"/>
                </a:cubicBezTo>
                <a:lnTo>
                  <a:pt x="58332" y="354033"/>
                </a:lnTo>
                <a:lnTo>
                  <a:pt x="255765" y="354033"/>
                </a:lnTo>
                <a:lnTo>
                  <a:pt x="255765" y="345058"/>
                </a:lnTo>
                <a:cubicBezTo>
                  <a:pt x="255765" y="335187"/>
                  <a:pt x="247688" y="327110"/>
                  <a:pt x="237817" y="327110"/>
                </a:cubicBezTo>
                <a:lnTo>
                  <a:pt x="215381" y="327110"/>
                </a:lnTo>
                <a:cubicBezTo>
                  <a:pt x="215381" y="317238"/>
                  <a:pt x="207304" y="309161"/>
                  <a:pt x="197433" y="309161"/>
                </a:cubicBezTo>
                <a:lnTo>
                  <a:pt x="174997" y="309161"/>
                </a:lnTo>
                <a:lnTo>
                  <a:pt x="174997" y="251278"/>
                </a:lnTo>
                <a:cubicBezTo>
                  <a:pt x="174997" y="243201"/>
                  <a:pt x="177241" y="235573"/>
                  <a:pt x="181279" y="228842"/>
                </a:cubicBezTo>
                <a:cubicBezTo>
                  <a:pt x="233778" y="227945"/>
                  <a:pt x="263842" y="214035"/>
                  <a:pt x="288521" y="188458"/>
                </a:cubicBezTo>
                <a:cubicBezTo>
                  <a:pt x="314097" y="161536"/>
                  <a:pt x="314097" y="130126"/>
                  <a:pt x="314097" y="125639"/>
                </a:cubicBezTo>
                <a:close/>
              </a:path>
            </a:pathLst>
          </a:custGeom>
          <a:solidFill>
            <a:schemeClr val="accent2"/>
          </a:solidFill>
          <a:ln w="4465" cap="flat">
            <a:noFill/>
            <a:prstDash val="solid"/>
            <a:miter/>
          </a:ln>
        </p:spPr>
        <p:txBody>
          <a:bodyPr lIns="0" tIns="0" rIns="0" bIns="216000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FD7EB79-6038-77B7-C38D-7835EF98F3A7}"/>
              </a:ext>
            </a:extLst>
          </p:cNvPr>
          <p:cNvSpPr txBox="1">
            <a:spLocks/>
          </p:cNvSpPr>
          <p:nvPr/>
        </p:nvSpPr>
        <p:spPr>
          <a:xfrm>
            <a:off x="404812" y="2833358"/>
            <a:ext cx="3314923" cy="340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To prepare the dataset for model development: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Load dataset		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Perform necessary data transformations (standardise and pre-process)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Split data into training and test data sets, using 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GB" sz="12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Decide which type of machine learning algorithms are most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For each chosen algorithm: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Create a </a:t>
            </a:r>
            <a:r>
              <a:rPr lang="en-GB" sz="1200" dirty="0">
                <a:solidFill>
                  <a:srgbClr val="61AFEF"/>
                </a:solidFill>
                <a:latin typeface="Consolas" panose="020B0609020204030204" pitchFamily="49" charset="0"/>
              </a:rPr>
              <a:t>GridSearchCV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/>
                </a:solidFill>
              </a:rPr>
              <a:t>object and a dictionary of parameters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Fit the object to the parameters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Use the training data set to train the model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FF1063B-CE9F-1A30-8D35-51AE9C4E9F71}"/>
              </a:ext>
            </a:extLst>
          </p:cNvPr>
          <p:cNvSpPr txBox="1">
            <a:spLocks/>
          </p:cNvSpPr>
          <p:nvPr/>
        </p:nvSpPr>
        <p:spPr>
          <a:xfrm>
            <a:off x="4371047" y="2796483"/>
            <a:ext cx="3237121" cy="34408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chosen algorithm: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dirty="0"/>
              <a:t>Using the output GridSearchCV object:</a:t>
            </a:r>
          </a:p>
          <a:p>
            <a:pPr marL="647700" lvl="2" indent="-285750"/>
            <a:r>
              <a:rPr lang="en-GB" sz="1200" dirty="0"/>
              <a:t>Check the tuned hyperparameters </a:t>
            </a:r>
            <a:r>
              <a:rPr lang="en-GB" sz="1200" dirty="0">
                <a:solidFill>
                  <a:schemeClr val="bg1"/>
                </a:solidFill>
              </a:rPr>
              <a:t>(</a:t>
            </a:r>
            <a:r>
              <a:rPr lang="en-GB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best_params</a:t>
            </a:r>
            <a:r>
              <a:rPr lang="en-GB" sz="1200" dirty="0">
                <a:solidFill>
                  <a:srgbClr val="61AFEF"/>
                </a:solidFill>
              </a:rPr>
              <a:t>_</a:t>
            </a:r>
            <a:r>
              <a:rPr lang="en-GB" sz="1200" dirty="0">
                <a:solidFill>
                  <a:schemeClr val="bg1"/>
                </a:solidFill>
              </a:rPr>
              <a:t>)</a:t>
            </a:r>
          </a:p>
          <a:p>
            <a:pPr marL="647700" lvl="2" indent="-285750"/>
            <a:r>
              <a:rPr lang="en-GB" sz="1200" dirty="0"/>
              <a:t>Check the accuracy </a:t>
            </a:r>
            <a:r>
              <a:rPr lang="en-GB" sz="1200" dirty="0">
                <a:solidFill>
                  <a:schemeClr val="bg1"/>
                </a:solidFill>
              </a:rPr>
              <a:t>(</a:t>
            </a:r>
            <a:r>
              <a:rPr lang="en-GB" sz="1200" dirty="0">
                <a:solidFill>
                  <a:srgbClr val="61AFEF"/>
                </a:solidFill>
                <a:latin typeface="Consolas" panose="020B0609020204030204" pitchFamily="49" charset="0"/>
              </a:rPr>
              <a:t>score </a:t>
            </a:r>
            <a:r>
              <a:rPr lang="en-GB" sz="1200" dirty="0"/>
              <a:t>and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best_score</a:t>
            </a:r>
            <a:r>
              <a:rPr lang="en-GB" sz="1200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>
                <a:solidFill>
                  <a:schemeClr val="bg1"/>
                </a:solidFill>
              </a:rPr>
              <a:t>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GB" dirty="0"/>
              <a:t>Plot and examine the Confusion Matrix</a:t>
            </a: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431E3C-DF0D-5985-7B7A-B790E77B69D0}"/>
              </a:ext>
            </a:extLst>
          </p:cNvPr>
          <p:cNvSpPr txBox="1">
            <a:spLocks/>
          </p:cNvSpPr>
          <p:nvPr/>
        </p:nvSpPr>
        <p:spPr>
          <a:xfrm>
            <a:off x="8330755" y="2799668"/>
            <a:ext cx="3093837" cy="34376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Review the accuracy scores for all chosen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The model with the highest accuracy score is determined as the best performing </a:t>
            </a:r>
            <a:r>
              <a:rPr lang="en-GB" sz="1400" dirty="0">
                <a:solidFill>
                  <a:schemeClr val="bg1"/>
                </a:solidFill>
              </a:rPr>
              <a:t>model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841125" y="1807337"/>
            <a:ext cx="7068725" cy="162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Interactive analytics demo in screenshots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Predictive analysis results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F9542-6794-4F57-BB45-868D94AD06B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Results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8B93D-8F11-6347-95EE-BF68474E5B1F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A5E507C-2A31-EA7C-1701-158309CB8053}"/>
              </a:ext>
            </a:extLst>
          </p:cNvPr>
          <p:cNvSpPr txBox="1">
            <a:spLocks/>
          </p:cNvSpPr>
          <p:nvPr/>
        </p:nvSpPr>
        <p:spPr>
          <a:xfrm>
            <a:off x="336624" y="1359470"/>
            <a:ext cx="5691187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The scatter plot of Launch Site vs. Flight Number shows that:</a:t>
            </a:r>
          </a:p>
          <a:p>
            <a:pPr marL="285750" indent="-285750"/>
            <a:r>
              <a:rPr lang="en-GB" sz="1600"/>
              <a:t>As the number of flights increases, the rate of success at a launch site increases. </a:t>
            </a:r>
          </a:p>
          <a:p>
            <a:pPr marL="285750" indent="-285750"/>
            <a:r>
              <a:rPr lang="en-GB" sz="1600"/>
              <a:t>Most of the early flights (flight numbers &lt; 30) were launched from CCAFS SLC 40, and were generally unsuccessful. </a:t>
            </a:r>
          </a:p>
          <a:p>
            <a:pPr marL="285750" indent="-285750"/>
            <a:r>
              <a:rPr lang="en-GB" sz="1600"/>
              <a:t>The flights from VAFB SLC 4E also show this trend, that earlier flights were less successful.</a:t>
            </a:r>
          </a:p>
          <a:p>
            <a:pPr marL="285750" indent="-285750"/>
            <a:r>
              <a:rPr lang="en-GB" sz="1600"/>
              <a:t>No early flights were launched from KSC LC 39A, so the launches from this site are more successful.</a:t>
            </a:r>
          </a:p>
          <a:p>
            <a:pPr marL="285750" indent="-285750"/>
            <a:r>
              <a:rPr lang="en-GB" sz="1600"/>
              <a:t>Above a flight number of around 30, there are significantly more successful landings (Class = 1).</a:t>
            </a:r>
          </a:p>
          <a:p>
            <a:pPr marL="285750" indent="-285750"/>
            <a:endParaRPr lang="en-GB" sz="1600"/>
          </a:p>
          <a:p>
            <a:endParaRPr lang="en-GB" sz="16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E4D3E69-092E-AED0-BF12-3739A0ABE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1" y="1208175"/>
            <a:ext cx="5331147" cy="4842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vs. Payload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CAE77AE-D87C-5A92-F03E-578C78BC0C2F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4323035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The scatter plot of Launch Site vs. Payload Mass shows that:</a:t>
            </a:r>
          </a:p>
          <a:p>
            <a:pPr marL="285750" indent="-285750"/>
            <a:r>
              <a:rPr lang="en-GB" sz="1600"/>
              <a:t>Above a payload mass of around 7000 kg, there are very few unsuccessful landings, but there is also far less data for these heavier launches.</a:t>
            </a:r>
          </a:p>
          <a:p>
            <a:pPr marL="285750" indent="-285750"/>
            <a:r>
              <a:rPr lang="en-GB" sz="1600"/>
              <a:t>There is no clear correlation between payload mass and success rate for a given launch site. </a:t>
            </a:r>
          </a:p>
          <a:p>
            <a:pPr marL="285750" indent="-285750"/>
            <a:r>
              <a:rPr lang="en-GB" sz="1600"/>
              <a:t>All sites launched a variety of payload masses, with most of the launches from CCAFS SLC 40 being comparatively lighter payloads (with some outliers).</a:t>
            </a:r>
            <a:endParaRPr lang="en-GB" sz="16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35B21E-A0BD-352E-4A2F-88101F74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484784"/>
            <a:ext cx="6843315" cy="39983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5167086" cy="33208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 Rate vs. Orbit Type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2B433CB-AE59-A225-00F5-9D9188D6479D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4683075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The bar chart of Success Rate vs. Orbit Type shows that the following orbits have the highest (100%) success rate:</a:t>
            </a:r>
          </a:p>
          <a:p>
            <a:pPr marL="285750" indent="-285750"/>
            <a:r>
              <a:rPr lang="en-GB" sz="1600"/>
              <a:t>ES-L1 (Earth-Sun First Lagrangian Point)</a:t>
            </a:r>
          </a:p>
          <a:p>
            <a:pPr marL="285750" indent="-285750"/>
            <a:r>
              <a:rPr lang="en-GB" sz="1600"/>
              <a:t>GEO (Geostationary Orbit)</a:t>
            </a:r>
          </a:p>
          <a:p>
            <a:pPr marL="285750" indent="-285750"/>
            <a:r>
              <a:rPr lang="en-GB" sz="1600"/>
              <a:t>HEO (High Earth Orbit)</a:t>
            </a:r>
          </a:p>
          <a:p>
            <a:pPr marL="285750" indent="-285750"/>
            <a:r>
              <a:rPr lang="en-GB" sz="1600"/>
              <a:t>SSO (Sun-synchronous Orbit)</a:t>
            </a:r>
          </a:p>
          <a:p>
            <a:pPr marL="285750" indent="-285750"/>
            <a:endParaRPr lang="en-GB" sz="1600"/>
          </a:p>
          <a:p>
            <a:r>
              <a:rPr lang="en-GB" sz="1600"/>
              <a:t>The orbit with the lowest (0%) success rate is:</a:t>
            </a:r>
          </a:p>
          <a:p>
            <a:pPr marL="285750" indent="-285750"/>
            <a:r>
              <a:rPr lang="en-GB" sz="1600"/>
              <a:t>SO (Heliocentric Orbit)</a:t>
            </a:r>
            <a:endParaRPr lang="en-GB" sz="16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1331A95-5DBE-B26F-578D-02D49C1FF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50" y="1457693"/>
            <a:ext cx="6334497" cy="43001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Orbit Type vs. Flight Number 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AE4280-DC89-2389-45A4-991BEC50931E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4611067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This scatter plot of Orbit Type vs. Flight number shows a few useful things that the previous plots did not, such as:</a:t>
            </a:r>
          </a:p>
          <a:p>
            <a:pPr marL="285750" indent="-285750"/>
            <a:r>
              <a:rPr lang="en-GB" sz="1600"/>
              <a:t>The 100% success rate of GEO, HEO, and ES-L1 orbits can be explained by only having 1 flight into the respective orbits. </a:t>
            </a:r>
          </a:p>
          <a:p>
            <a:pPr marL="285750" indent="-285750"/>
            <a:r>
              <a:rPr lang="en-GB" sz="1600"/>
              <a:t>The 100% success rate in SSO is more impressive, with 5 successful flights.</a:t>
            </a:r>
          </a:p>
          <a:p>
            <a:pPr marL="285750" indent="-285750"/>
            <a:r>
              <a:rPr lang="en-GB" sz="1600"/>
              <a:t>There is little relationship between Flight Number and Success Rate for GTO.</a:t>
            </a:r>
          </a:p>
          <a:p>
            <a:pPr marL="285750" indent="-285750"/>
            <a:r>
              <a:rPr lang="en-GB" sz="1600"/>
              <a:t>Generally, as Flight Number increases, the success rate increases. This is most extreme for LEO, where unsuccessful landings only occurred for the low flight numbers (early launches).</a:t>
            </a:r>
          </a:p>
          <a:p>
            <a:pPr marL="285750" indent="-285750"/>
            <a:endParaRPr lang="en-GB" sz="1600"/>
          </a:p>
          <a:p>
            <a:endParaRPr lang="en-GB" sz="16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906DD19-5F20-29BB-204D-9E05A7FFD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9" y="1473200"/>
            <a:ext cx="6488888" cy="4260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Orbit Type vs. Payload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9E461FF-9750-AA2E-D2FF-B6F187623CB0}"/>
              </a:ext>
            </a:extLst>
          </p:cNvPr>
          <p:cNvSpPr txBox="1">
            <a:spLocks/>
          </p:cNvSpPr>
          <p:nvPr/>
        </p:nvSpPr>
        <p:spPr>
          <a:xfrm>
            <a:off x="404813" y="1367937"/>
            <a:ext cx="4827091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This scatter plot of Orbit Type vs. Payload Mass shows that:</a:t>
            </a:r>
          </a:p>
          <a:p>
            <a:pPr marL="285750" indent="-285750"/>
            <a:r>
              <a:rPr lang="en-GB" sz="1600"/>
              <a:t>The following orbit types have more success with heavy payloads:</a:t>
            </a:r>
          </a:p>
          <a:p>
            <a:pPr marL="463550" lvl="1" indent="-285750"/>
            <a:r>
              <a:rPr lang="en-GB" sz="1400"/>
              <a:t>PO (although the number of data points is small)</a:t>
            </a:r>
          </a:p>
          <a:p>
            <a:pPr marL="463550" lvl="1" indent="-285750"/>
            <a:r>
              <a:rPr lang="en-GB" sz="1400"/>
              <a:t>ISS</a:t>
            </a:r>
          </a:p>
          <a:p>
            <a:pPr marL="463550" lvl="1" indent="-285750"/>
            <a:r>
              <a:rPr lang="en-GB" sz="1400"/>
              <a:t>LEO</a:t>
            </a:r>
          </a:p>
          <a:p>
            <a:pPr marL="285750" indent="-285750"/>
            <a:r>
              <a:rPr lang="en-GB" sz="1600"/>
              <a:t>For GTO, the relationship between payload mass and success rate is unclear.</a:t>
            </a:r>
          </a:p>
          <a:p>
            <a:pPr marL="285750" indent="-285750"/>
            <a:r>
              <a:rPr lang="en-GB" sz="1600"/>
              <a:t>VLEO (Very Low Earth Orbit) launches are associated with heavier payloads, which makes intuitive sense.</a:t>
            </a:r>
          </a:p>
          <a:p>
            <a:pPr marL="285750" indent="-285750"/>
            <a:endParaRPr lang="en-GB" sz="1600"/>
          </a:p>
          <a:p>
            <a:endParaRPr lang="en-GB" sz="16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939414E-9C7E-B694-16DC-31D1035C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6" y="1367937"/>
            <a:ext cx="6043746" cy="3899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Success Yearly Trend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3270C85-6266-8DB7-5696-6BD60E48F032}"/>
              </a:ext>
            </a:extLst>
          </p:cNvPr>
          <p:cNvSpPr txBox="1">
            <a:spLocks/>
          </p:cNvSpPr>
          <p:nvPr/>
        </p:nvSpPr>
        <p:spPr>
          <a:xfrm>
            <a:off x="404813" y="1348181"/>
            <a:ext cx="5259139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The line chart of yearly average success rate shows that:</a:t>
            </a:r>
          </a:p>
          <a:p>
            <a:pPr marL="285750" indent="-285750"/>
            <a:r>
              <a:rPr lang="en-GB" sz="1600"/>
              <a:t>Between 2010 and 2013, all landings were unsuccessful (as the success rate is 0).</a:t>
            </a:r>
          </a:p>
          <a:p>
            <a:pPr marL="285750" indent="-285750"/>
            <a:r>
              <a:rPr lang="en-GB" sz="1600"/>
              <a:t>After 2013, the success rate generally increased, despite small dips in 2018 and 2020.</a:t>
            </a:r>
          </a:p>
          <a:p>
            <a:pPr marL="285750" indent="-285750"/>
            <a:r>
              <a:rPr lang="en-GB" sz="1600"/>
              <a:t>After 2016, there was always a greater than 50% chance of success.</a:t>
            </a:r>
            <a:endParaRPr lang="en-GB" sz="1600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F54D42-F7EC-13D1-5391-BD9CFAF00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430896"/>
            <a:ext cx="5979219" cy="4073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All Launch Site Names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1B21B7-91AB-C36B-4FC1-0E314AD1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6" y="2680966"/>
            <a:ext cx="7574825" cy="14960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EEF5F-34E6-E1BF-760D-AFA9358BB64D}"/>
              </a:ext>
            </a:extLst>
          </p:cNvPr>
          <p:cNvSpPr/>
          <p:nvPr/>
        </p:nvSpPr>
        <p:spPr>
          <a:xfrm>
            <a:off x="8412637" y="3186684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11DCE-DE25-A3E1-9A7C-80083B304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201" y="2426466"/>
            <a:ext cx="1946771" cy="2276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ED0D245-64FD-F789-4E5C-8AC2286AA015}"/>
              </a:ext>
            </a:extLst>
          </p:cNvPr>
          <p:cNvSpPr txBox="1">
            <a:spLocks/>
          </p:cNvSpPr>
          <p:nvPr/>
        </p:nvSpPr>
        <p:spPr>
          <a:xfrm>
            <a:off x="385999" y="1458507"/>
            <a:ext cx="11501202" cy="4761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Find the names of the unique launch sites.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The word </a:t>
            </a:r>
            <a:r>
              <a:rPr lang="en-GB" sz="2000" dirty="0">
                <a:solidFill>
                  <a:srgbClr val="61AFEF"/>
                </a:solidFill>
                <a:latin typeface="Consolas" panose="020B0609020204030204" pitchFamily="49" charset="0"/>
              </a:rPr>
              <a:t>UNIQUE</a:t>
            </a:r>
            <a:r>
              <a:rPr lang="en-GB" sz="2000" dirty="0"/>
              <a:t> returns only unique values from the </a:t>
            </a:r>
            <a:r>
              <a:rPr lang="en-GB" sz="2000" dirty="0">
                <a:solidFill>
                  <a:srgbClr val="D69D68"/>
                </a:solidFill>
                <a:latin typeface="Consolas" panose="020B0609020204030204" pitchFamily="49" charset="0"/>
              </a:rPr>
              <a:t>LAUNCH_SITE</a:t>
            </a:r>
            <a:r>
              <a:rPr lang="en-GB" sz="2000" dirty="0"/>
              <a:t> column of the </a:t>
            </a:r>
            <a:r>
              <a:rPr lang="en-GB" sz="2000" dirty="0">
                <a:solidFill>
                  <a:srgbClr val="D69D68"/>
                </a:solidFill>
                <a:latin typeface="Consolas" panose="020B0609020204030204" pitchFamily="49" charset="0"/>
              </a:rPr>
              <a:t>SPACEXTBL</a:t>
            </a:r>
            <a:r>
              <a:rPr lang="en-GB" sz="2000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Names Begin with 'CCA'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6AC16-8104-48F8-D07D-95379748151B}"/>
              </a:ext>
            </a:extLst>
          </p:cNvPr>
          <p:cNvSpPr txBox="1"/>
          <p:nvPr/>
        </p:nvSpPr>
        <p:spPr>
          <a:xfrm>
            <a:off x="770011" y="1497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Find 5 records where launch sites begin with ‘CCA’.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A3E3B6-F031-5C5B-F82D-9B289B796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97881"/>
            <a:ext cx="7875241" cy="17061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A021305-C74A-8F9E-2967-9FFF9641F082}"/>
              </a:ext>
            </a:extLst>
          </p:cNvPr>
          <p:cNvSpPr/>
          <p:nvPr/>
        </p:nvSpPr>
        <p:spPr>
          <a:xfrm>
            <a:off x="8536815" y="2702052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75616-F9A7-BAC9-3CD1-736DA311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717" y="2097881"/>
            <a:ext cx="1658891" cy="230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3E79C-DA1A-6CE9-311D-19B42901B8DA}"/>
              </a:ext>
            </a:extLst>
          </p:cNvPr>
          <p:cNvSpPr txBox="1"/>
          <p:nvPr/>
        </p:nvSpPr>
        <p:spPr>
          <a:xfrm>
            <a:off x="615863" y="4809006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LIMIT 5</a:t>
            </a:r>
            <a:r>
              <a:rPr lang="en-GB" dirty="0"/>
              <a:t> fetches only 5 records, and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LIKE</a:t>
            </a:r>
            <a:r>
              <a:rPr lang="en-GB" dirty="0"/>
              <a:t> keyword is used with the wild card </a:t>
            </a:r>
            <a:r>
              <a:rPr lang="en-GB" dirty="0">
                <a:solidFill>
                  <a:srgbClr val="789865"/>
                </a:solidFill>
                <a:latin typeface="Consolas" panose="020B0609020204030204" pitchFamily="49" charset="0"/>
              </a:rPr>
              <a:t>‘CCA%’</a:t>
            </a:r>
            <a:r>
              <a:rPr lang="en-GB" dirty="0"/>
              <a:t> to retrieve string values beginning with ‘CCA’. </a:t>
            </a:r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Payload Mass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4DFF7-CC35-C04C-4515-517800335FA6}"/>
              </a:ext>
            </a:extLst>
          </p:cNvPr>
          <p:cNvSpPr txBox="1"/>
          <p:nvPr/>
        </p:nvSpPr>
        <p:spPr>
          <a:xfrm>
            <a:off x="770011" y="1429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Calculate the total payload carried by boosters from NASA.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1A325CF-54DD-8DA0-D843-221B1B0E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0" y="2029456"/>
            <a:ext cx="7718051" cy="1895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851C7-AFD2-B0F2-7E68-E5B6EEAB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308" y="2634668"/>
            <a:ext cx="2141190" cy="82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C3AA54-F025-94A4-18F3-6F8791EFB2BD}"/>
              </a:ext>
            </a:extLst>
          </p:cNvPr>
          <p:cNvSpPr/>
          <p:nvPr/>
        </p:nvSpPr>
        <p:spPr>
          <a:xfrm>
            <a:off x="8485960" y="280503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B2A90-F4C4-7FF2-9AEF-AAA42EB23550}"/>
              </a:ext>
            </a:extLst>
          </p:cNvPr>
          <p:cNvSpPr txBox="1"/>
          <p:nvPr/>
        </p:nvSpPr>
        <p:spPr>
          <a:xfrm>
            <a:off x="495970" y="4290957"/>
            <a:ext cx="11244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keyword is used to calculate the total of the </a:t>
            </a:r>
            <a:r>
              <a:rPr lang="en-GB" dirty="0">
                <a:solidFill>
                  <a:srgbClr val="D69D68"/>
                </a:solidFill>
                <a:latin typeface="Consolas" panose="020B0609020204030204" pitchFamily="49" charset="0"/>
              </a:rPr>
              <a:t>LAUNCH</a:t>
            </a:r>
            <a:r>
              <a:rPr lang="en-GB" dirty="0"/>
              <a:t> column, and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keyword (and the associated condition) filters the results to only boosters from NASA (CRS).</a:t>
            </a:r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Average Payload Mass by F9 v1.1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6DF1A-61FC-4942-5BF6-7A016C4038FC}"/>
              </a:ext>
            </a:extLst>
          </p:cNvPr>
          <p:cNvSpPr txBox="1"/>
          <p:nvPr/>
        </p:nvSpPr>
        <p:spPr>
          <a:xfrm>
            <a:off x="770011" y="14153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Calculate the average payload mass carried by booster version F9 v1.1.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C3E13-17EA-8AFB-6D3E-3AF3F0DD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7" y="2216814"/>
            <a:ext cx="7896200" cy="1939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2F8560-CB84-E589-22F4-A5E5FBBE15DD}"/>
              </a:ext>
            </a:extLst>
          </p:cNvPr>
          <p:cNvSpPr/>
          <p:nvPr/>
        </p:nvSpPr>
        <p:spPr>
          <a:xfrm>
            <a:off x="8593259" y="3072004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12322-D6F9-C6B8-E229-52B1FD99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289" y="3026094"/>
            <a:ext cx="2217349" cy="774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C616F-1336-CAD7-ED5F-B760A24A38E9}"/>
              </a:ext>
            </a:extLst>
          </p:cNvPr>
          <p:cNvSpPr txBox="1"/>
          <p:nvPr/>
        </p:nvSpPr>
        <p:spPr>
          <a:xfrm>
            <a:off x="516436" y="4592726"/>
            <a:ext cx="1137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AVG</a:t>
            </a:r>
            <a:r>
              <a:rPr lang="en-GB" dirty="0"/>
              <a:t> keyword is used to calculate the average of the </a:t>
            </a:r>
            <a:r>
              <a:rPr lang="en-GB" dirty="0">
                <a:solidFill>
                  <a:srgbClr val="D69D68"/>
                </a:solidFill>
                <a:latin typeface="Consolas" panose="020B0609020204030204" pitchFamily="49" charset="0"/>
              </a:rPr>
              <a:t>PAYLOAD_MASS__KG_</a:t>
            </a:r>
            <a:r>
              <a:rPr lang="en-GB" dirty="0">
                <a:solidFill>
                  <a:srgbClr val="D69D68"/>
                </a:solidFill>
                <a:latin typeface="+mj-lt"/>
              </a:rPr>
              <a:t> </a:t>
            </a:r>
            <a:r>
              <a:rPr lang="en-GB" dirty="0"/>
              <a:t>column, and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61AFEF"/>
                </a:solidFill>
              </a:rPr>
              <a:t> </a:t>
            </a:r>
            <a:r>
              <a:rPr lang="en-GB" dirty="0"/>
              <a:t>keyword (and the associated condition) filters the results to only the F9 v1.1 booster version.</a:t>
            </a:r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First Successful Ground Landing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440CD-F015-2347-C23F-2EA5E1DF35BE}"/>
              </a:ext>
            </a:extLst>
          </p:cNvPr>
          <p:cNvSpPr txBox="1"/>
          <p:nvPr/>
        </p:nvSpPr>
        <p:spPr>
          <a:xfrm>
            <a:off x="770010" y="1344557"/>
            <a:ext cx="7030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Find the dates of the first successful landing outcome on ground pad.</a:t>
            </a:r>
          </a:p>
          <a:p>
            <a:endParaRPr lang="en-GB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D59C19-A3C8-EDEB-BEFE-0A714917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990888"/>
            <a:ext cx="7837128" cy="19252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55D3E5-B595-43D4-8522-FEA5DD622447}"/>
              </a:ext>
            </a:extLst>
          </p:cNvPr>
          <p:cNvSpPr/>
          <p:nvPr/>
        </p:nvSpPr>
        <p:spPr>
          <a:xfrm>
            <a:off x="8412637" y="2674861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324C7-CE6C-D576-C58F-512FCCFB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681" y="2674861"/>
            <a:ext cx="2412315" cy="694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E4F67-2F6F-8464-CD3B-0D220A0FEBC8}"/>
              </a:ext>
            </a:extLst>
          </p:cNvPr>
          <p:cNvSpPr txBox="1"/>
          <p:nvPr/>
        </p:nvSpPr>
        <p:spPr>
          <a:xfrm>
            <a:off x="404812" y="4334641"/>
            <a:ext cx="11358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MIN</a:t>
            </a:r>
            <a:r>
              <a:rPr lang="en-GB" dirty="0"/>
              <a:t> keyword is used to calculate the minimum of the </a:t>
            </a:r>
            <a:r>
              <a:rPr lang="en-GB" dirty="0">
                <a:solidFill>
                  <a:srgbClr val="D69D68"/>
                </a:solidFill>
                <a:latin typeface="Consolas" panose="020B0609020204030204" pitchFamily="49" charset="0"/>
              </a:rPr>
              <a:t>DATE</a:t>
            </a:r>
            <a:r>
              <a:rPr lang="en-GB" dirty="0">
                <a:solidFill>
                  <a:srgbClr val="D69D68"/>
                </a:solidFill>
              </a:rPr>
              <a:t> </a:t>
            </a:r>
            <a:r>
              <a:rPr lang="en-GB" dirty="0"/>
              <a:t>column, i.e. the first date, and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61AFEF"/>
                </a:solidFill>
              </a:rPr>
              <a:t> </a:t>
            </a:r>
            <a:r>
              <a:rPr lang="en-GB" dirty="0"/>
              <a:t>keyword (and the associated condition) filters the results to only the successful ground pad landings.</a:t>
            </a:r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55362-473C-B2A2-4156-F374CFB77618}"/>
              </a:ext>
            </a:extLst>
          </p:cNvPr>
          <p:cNvSpPr txBox="1"/>
          <p:nvPr/>
        </p:nvSpPr>
        <p:spPr>
          <a:xfrm>
            <a:off x="770010" y="1468735"/>
            <a:ext cx="10868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the names of boosters which have successfully landed on drone ship and had payload mass greater than 4000 but less than 6000.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2DE78D-E479-52A5-8577-3A8E44C6E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489377"/>
            <a:ext cx="7851427" cy="14769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A4B510-F3FD-1600-6CBF-69387C8AEE6A}"/>
              </a:ext>
            </a:extLst>
          </p:cNvPr>
          <p:cNvSpPr/>
          <p:nvPr/>
        </p:nvSpPr>
        <p:spPr>
          <a:xfrm>
            <a:off x="8412637" y="298552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52414-4193-39DE-01B6-4DB38B74D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759" y="2397655"/>
            <a:ext cx="2076084" cy="2062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4095E-81B1-E3CE-EB20-57BF22C17087}"/>
              </a:ext>
            </a:extLst>
          </p:cNvPr>
          <p:cNvSpPr txBox="1"/>
          <p:nvPr/>
        </p:nvSpPr>
        <p:spPr>
          <a:xfrm>
            <a:off x="404813" y="4781294"/>
            <a:ext cx="9890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/>
              <a:t> keyword is used to filter the results to include only those that satisfy both conditions in the brackets (as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AND</a:t>
            </a:r>
            <a:r>
              <a:rPr lang="en-GB" dirty="0"/>
              <a:t> keyword is also used).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BETWEEN</a:t>
            </a:r>
            <a:r>
              <a:rPr lang="en-GB" dirty="0"/>
              <a:t> keyword allows for 4000 &lt; x &lt; 6000 values to be selected.</a:t>
            </a:r>
          </a:p>
        </p:txBody>
      </p:sp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Executive Summary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B274355-CEE9-BAE2-7F40-A03B01A08106}"/>
              </a:ext>
            </a:extLst>
          </p:cNvPr>
          <p:cNvSpPr txBox="1">
            <a:spLocks/>
          </p:cNvSpPr>
          <p:nvPr/>
        </p:nvSpPr>
        <p:spPr>
          <a:xfrm>
            <a:off x="145316" y="1428045"/>
            <a:ext cx="6628164" cy="487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Summary of Methodologies:</a:t>
            </a:r>
          </a:p>
          <a:p>
            <a:pPr marL="184150" lvl="2" indent="0">
              <a:buFont typeface="Arial" panose="020B0604020202020204" pitchFamily="34" charset="0"/>
              <a:buNone/>
            </a:pPr>
            <a:r>
              <a:rPr lang="en-GB" sz="1800" dirty="0"/>
              <a:t>This project follows these steps: </a:t>
            </a:r>
          </a:p>
          <a:p>
            <a:pPr marL="819150" lvl="2" indent="-457200"/>
            <a:r>
              <a:rPr lang="en-GB" dirty="0"/>
              <a:t>Data Collection</a:t>
            </a:r>
          </a:p>
          <a:p>
            <a:pPr marL="819150" lvl="2" indent="-457200"/>
            <a:r>
              <a:rPr lang="en-GB" dirty="0"/>
              <a:t>Data Wrangling </a:t>
            </a:r>
          </a:p>
          <a:p>
            <a:pPr marL="819150" lvl="2" indent="-457200"/>
            <a:r>
              <a:rPr lang="en-GB" dirty="0"/>
              <a:t>Exploratory Data Analysis</a:t>
            </a:r>
          </a:p>
          <a:p>
            <a:pPr marL="819150" lvl="2" indent="-457200"/>
            <a:r>
              <a:rPr lang="en-GB" dirty="0"/>
              <a:t>Interactive Visual Analytics</a:t>
            </a:r>
          </a:p>
          <a:p>
            <a:pPr marL="819150" lvl="2" indent="-457200"/>
            <a:r>
              <a:rPr lang="en-GB" dirty="0"/>
              <a:t>Predictive Analysis (Classification)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Summary of Results:</a:t>
            </a:r>
          </a:p>
          <a:p>
            <a:pPr marL="184150" lvl="2" indent="0">
              <a:buFont typeface="Arial" panose="020B0604020202020204" pitchFamily="34" charset="0"/>
              <a:buNone/>
            </a:pPr>
            <a:r>
              <a:rPr lang="en-GB" sz="1800" dirty="0"/>
              <a:t>This project produced the following outputs and visualizations:</a:t>
            </a:r>
          </a:p>
          <a:p>
            <a:pPr marL="819150" lvl="2" indent="-457200">
              <a:buFont typeface="+mj-lt"/>
              <a:buAutoNum type="arabicPeriod"/>
            </a:pPr>
            <a:r>
              <a:rPr lang="en-GB" dirty="0"/>
              <a:t>Exploratory Data Analysis (EDA) results </a:t>
            </a:r>
          </a:p>
          <a:p>
            <a:pPr marL="819150" lvl="2" indent="-457200">
              <a:buFont typeface="+mj-lt"/>
              <a:buAutoNum type="arabicPeriod"/>
            </a:pPr>
            <a:r>
              <a:rPr lang="en-GB" dirty="0"/>
              <a:t>Geospatial analytics</a:t>
            </a:r>
          </a:p>
          <a:p>
            <a:pPr marL="819150" lvl="2" indent="-457200">
              <a:buFont typeface="+mj-lt"/>
              <a:buAutoNum type="arabicPeriod"/>
            </a:pPr>
            <a:r>
              <a:rPr lang="en-GB" dirty="0"/>
              <a:t>Interactive dashboard</a:t>
            </a:r>
          </a:p>
          <a:p>
            <a:pPr marL="819150" lvl="2" indent="-457200">
              <a:buFont typeface="+mj-lt"/>
              <a:buAutoNum type="arabicPeriod"/>
            </a:pPr>
            <a:r>
              <a:rPr lang="en-GB" dirty="0"/>
              <a:t>Predictive analysis of classification models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E8818-A83F-0072-8386-94B83000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64" y="1622523"/>
            <a:ext cx="2350681" cy="151564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8313F-3047-7D6D-E7A8-398F50954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3" b="10631"/>
          <a:stretch/>
        </p:blipFill>
        <p:spPr>
          <a:xfrm>
            <a:off x="9499114" y="1622523"/>
            <a:ext cx="2547570" cy="151059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7821D-C039-A0FE-16AC-C873825F7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480" y="3429000"/>
            <a:ext cx="2345765" cy="2634652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76C73B-AFAD-3C5F-FD87-C99AE148F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4" y="3773167"/>
            <a:ext cx="2496442" cy="1908239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5611814-3766-C3FE-4691-8E081E70EEE8}"/>
              </a:ext>
            </a:extLst>
          </p:cNvPr>
          <p:cNvSpPr/>
          <p:nvPr/>
        </p:nvSpPr>
        <p:spPr>
          <a:xfrm>
            <a:off x="6453336" y="1481412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769FD8-0251-D049-AB73-71DC9450CA13}"/>
              </a:ext>
            </a:extLst>
          </p:cNvPr>
          <p:cNvSpPr/>
          <p:nvPr/>
        </p:nvSpPr>
        <p:spPr>
          <a:xfrm>
            <a:off x="9183886" y="1483659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C011F5-BFE4-5ED6-C9CA-FD8B28AC18B3}"/>
              </a:ext>
            </a:extLst>
          </p:cNvPr>
          <p:cNvSpPr/>
          <p:nvPr/>
        </p:nvSpPr>
        <p:spPr>
          <a:xfrm>
            <a:off x="6448122" y="3319451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DDD82C-3144-D99D-23DB-455C3CE3ECF6}"/>
              </a:ext>
            </a:extLst>
          </p:cNvPr>
          <p:cNvSpPr/>
          <p:nvPr/>
        </p:nvSpPr>
        <p:spPr>
          <a:xfrm>
            <a:off x="9322349" y="3525208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6CB28-2992-A806-ED5E-AC77C19821EA}"/>
              </a:ext>
            </a:extLst>
          </p:cNvPr>
          <p:cNvSpPr txBox="1"/>
          <p:nvPr/>
        </p:nvSpPr>
        <p:spPr>
          <a:xfrm>
            <a:off x="632177" y="1415324"/>
            <a:ext cx="712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Calculate the total number of successful and failure mission outcome.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53B481-8D68-514E-E458-E09604EC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2" y="2222025"/>
            <a:ext cx="7780536" cy="12157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FA283A1-5729-70DD-3B4A-AF14E9F29B50}"/>
              </a:ext>
            </a:extLst>
          </p:cNvPr>
          <p:cNvSpPr/>
          <p:nvPr/>
        </p:nvSpPr>
        <p:spPr>
          <a:xfrm>
            <a:off x="8397389" y="2702052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DF193-93B6-8638-B4A2-9CB91923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378" y="2524926"/>
            <a:ext cx="2458575" cy="838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C9D515-4E71-64D6-CC01-008BB2EE7E96}"/>
              </a:ext>
            </a:extLst>
          </p:cNvPr>
          <p:cNvSpPr txBox="1"/>
          <p:nvPr/>
        </p:nvSpPr>
        <p:spPr>
          <a:xfrm>
            <a:off x="432271" y="4110395"/>
            <a:ext cx="11443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COUNT</a:t>
            </a:r>
            <a:r>
              <a:rPr lang="en-GB" dirty="0"/>
              <a:t> keyword is used to calculate the total number of mission outcomes, and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GROUPBY</a:t>
            </a:r>
            <a:r>
              <a:rPr lang="en-GB" dirty="0"/>
              <a:t> keyword is also used to group these results by the type of mission outcome.</a:t>
            </a:r>
          </a:p>
        </p:txBody>
      </p:sp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Boosters Carried Maximum 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66A68-DE0F-0C3E-1737-C487407F2AC5}"/>
              </a:ext>
            </a:extLst>
          </p:cNvPr>
          <p:cNvSpPr txBox="1"/>
          <p:nvPr/>
        </p:nvSpPr>
        <p:spPr>
          <a:xfrm>
            <a:off x="770010" y="1457446"/>
            <a:ext cx="7482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the names of the booster which have carried the maximum payload mass.</a:t>
            </a:r>
          </a:p>
          <a:p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840AED-F9E0-7A3A-2D11-C4D104158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6" y="2103777"/>
            <a:ext cx="7812761" cy="1644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BE9ADCC-FE6C-A28A-5C41-59418FFE562F}"/>
              </a:ext>
            </a:extLst>
          </p:cNvPr>
          <p:cNvSpPr/>
          <p:nvPr/>
        </p:nvSpPr>
        <p:spPr>
          <a:xfrm>
            <a:off x="8491659" y="2702052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A2189-2115-BE8A-E31B-B26F4280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49" y="1472308"/>
            <a:ext cx="1797395" cy="4168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A8299-A267-ABAF-7528-FC74D44A3358}"/>
              </a:ext>
            </a:extLst>
          </p:cNvPr>
          <p:cNvSpPr txBox="1"/>
          <p:nvPr/>
        </p:nvSpPr>
        <p:spPr>
          <a:xfrm>
            <a:off x="439415" y="4442884"/>
            <a:ext cx="9030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subquery is used here.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SELECT</a:t>
            </a:r>
            <a:r>
              <a:rPr lang="en-GB" dirty="0"/>
              <a:t> statement within the brackets finds the maximum payload, and this value is used in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/>
              <a:t> condition.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DISTINCT</a:t>
            </a:r>
            <a:r>
              <a:rPr lang="en-GB" dirty="0"/>
              <a:t> keyword is then used to retrieve only distinct /unique booster versions. </a:t>
            </a:r>
          </a:p>
        </p:txBody>
      </p:sp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2015 Launch 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3EBF1-F090-DCE8-CB19-6FEB31AC2A6B}"/>
              </a:ext>
            </a:extLst>
          </p:cNvPr>
          <p:cNvSpPr txBox="1"/>
          <p:nvPr/>
        </p:nvSpPr>
        <p:spPr>
          <a:xfrm>
            <a:off x="598310" y="1370167"/>
            <a:ext cx="811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the failed </a:t>
            </a:r>
            <a:r>
              <a:rPr lang="en-GB" dirty="0" err="1"/>
              <a:t>landing_outcomes</a:t>
            </a:r>
            <a:r>
              <a:rPr lang="en-GB" dirty="0"/>
              <a:t> in drone ship, their booster versions, and launch site names for in year 2015.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DD881-8DB9-DF1E-07AA-1B6BE3E6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6" y="2194493"/>
            <a:ext cx="7784504" cy="16388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1AB9038-948F-6B45-59D4-CB9196C70853}"/>
              </a:ext>
            </a:extLst>
          </p:cNvPr>
          <p:cNvSpPr/>
          <p:nvPr/>
        </p:nvSpPr>
        <p:spPr>
          <a:xfrm>
            <a:off x="8491659" y="2800151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8F489-EB4D-019F-F9A8-082C83CA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4" y="2661160"/>
            <a:ext cx="2457793" cy="89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429E1-BCA5-B797-0722-1DB8F2580F03}"/>
              </a:ext>
            </a:extLst>
          </p:cNvPr>
          <p:cNvSpPr txBox="1"/>
          <p:nvPr/>
        </p:nvSpPr>
        <p:spPr>
          <a:xfrm>
            <a:off x="470396" y="4497191"/>
            <a:ext cx="1014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/>
              <a:t> keyword is used to filter the results for only failed landing outcomes,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AND</a:t>
            </a:r>
            <a:r>
              <a:rPr lang="en-GB" dirty="0"/>
              <a:t> only for the year of 2015. </a:t>
            </a:r>
          </a:p>
        </p:txBody>
      </p:sp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DA1A7-1248-3A93-1A9A-A21C64060159}"/>
              </a:ext>
            </a:extLst>
          </p:cNvPr>
          <p:cNvSpPr txBox="1"/>
          <p:nvPr/>
        </p:nvSpPr>
        <p:spPr>
          <a:xfrm>
            <a:off x="555522" y="1389713"/>
            <a:ext cx="887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Rank the count of landing outcomes (such as Failure (drone ship) or Success (ground pad)) between the date 2010-06-04 and 2017-03-20, in descending order.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5F00D5-EA16-20A8-6451-67FC2A47B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2" y="2224400"/>
            <a:ext cx="7789385" cy="19802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8FB4ED-0F7D-56BC-2CBA-F6D483DD579A}"/>
              </a:ext>
            </a:extLst>
          </p:cNvPr>
          <p:cNvSpPr/>
          <p:nvPr/>
        </p:nvSpPr>
        <p:spPr>
          <a:xfrm>
            <a:off x="8525984" y="2941545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FAACF-FB5D-C782-6FDE-DE3A4FF5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869" y="2224400"/>
            <a:ext cx="2506531" cy="2224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5CC04-A4BE-EB6D-2F40-1FDF0CC9AF70}"/>
              </a:ext>
            </a:extLst>
          </p:cNvPr>
          <p:cNvSpPr txBox="1"/>
          <p:nvPr/>
        </p:nvSpPr>
        <p:spPr>
          <a:xfrm>
            <a:off x="555521" y="4587461"/>
            <a:ext cx="9028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WHERE</a:t>
            </a:r>
            <a:r>
              <a:rPr lang="en-GB" dirty="0"/>
              <a:t> keyword is used with the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BETWEEN</a:t>
            </a:r>
            <a:r>
              <a:rPr lang="en-GB" dirty="0"/>
              <a:t> keyword to filter the results to dates only within those specified. The results are then grouped and ordered, using the keywords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GROUP BY</a:t>
            </a:r>
            <a:r>
              <a:rPr lang="en-GB" dirty="0"/>
              <a:t> and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ORDER BY</a:t>
            </a:r>
            <a:r>
              <a:rPr lang="en-GB" dirty="0"/>
              <a:t>, respectively, where </a:t>
            </a:r>
            <a:r>
              <a:rPr lang="en-GB" dirty="0">
                <a:solidFill>
                  <a:srgbClr val="61AFEF"/>
                </a:solidFill>
                <a:latin typeface="Consolas" panose="020B0609020204030204" pitchFamily="49" charset="0"/>
              </a:rPr>
              <a:t>DESC</a:t>
            </a:r>
            <a:r>
              <a:rPr lang="en-GB" dirty="0"/>
              <a:t> is used to specify the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5EC16-0638-FF41-B7CF-E42224EF7FA1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416283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ALL LAUNCH SITES ON A MAP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342CD-BB2A-7F57-E7BE-AB26A1C05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3"/>
          <a:stretch/>
        </p:blipFill>
        <p:spPr>
          <a:xfrm>
            <a:off x="677750" y="1338802"/>
            <a:ext cx="5418250" cy="29725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DF670-A926-C72C-8E3B-41225C5A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099" y="1341147"/>
            <a:ext cx="5065572" cy="2970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FE61E-02FD-BB0F-EE97-ED6433A06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099" y="4448726"/>
            <a:ext cx="1800200" cy="2148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44C10-F00F-6FC0-A180-82002B774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6" y="4458153"/>
            <a:ext cx="2849136" cy="21297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95A2F7-1F41-9FAA-E35C-17DFE605815E}"/>
              </a:ext>
            </a:extLst>
          </p:cNvPr>
          <p:cNvSpPr txBox="1">
            <a:spLocks/>
          </p:cNvSpPr>
          <p:nvPr/>
        </p:nvSpPr>
        <p:spPr>
          <a:xfrm>
            <a:off x="352212" y="4559753"/>
            <a:ext cx="6051227" cy="212977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SpaceX launch sites are on coasts of the United States of America, specifically Florida and California. 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C9D58D-7509-55DF-A0BC-BB61F6C468FD}"/>
              </a:ext>
            </a:extLst>
          </p:cNvPr>
          <p:cNvCxnSpPr>
            <a:cxnSpLocks/>
          </p:cNvCxnSpPr>
          <p:nvPr/>
        </p:nvCxnSpPr>
        <p:spPr>
          <a:xfrm flipV="1">
            <a:off x="4925462" y="3255169"/>
            <a:ext cx="5939388" cy="574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98AAD0-09E3-E005-6FB4-875286BECEFF}"/>
              </a:ext>
            </a:extLst>
          </p:cNvPr>
          <p:cNvCxnSpPr>
            <a:cxnSpLocks/>
          </p:cNvCxnSpPr>
          <p:nvPr/>
        </p:nvCxnSpPr>
        <p:spPr>
          <a:xfrm flipH="1">
            <a:off x="10439400" y="3340100"/>
            <a:ext cx="752110" cy="177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CC454C-B514-5EC3-014B-9440367E7D61}"/>
              </a:ext>
            </a:extLst>
          </p:cNvPr>
          <p:cNvCxnSpPr>
            <a:cxnSpLocks/>
          </p:cNvCxnSpPr>
          <p:nvPr/>
        </p:nvCxnSpPr>
        <p:spPr>
          <a:xfrm flipH="1" flipV="1">
            <a:off x="7895156" y="5412446"/>
            <a:ext cx="2410894" cy="21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SUCCESS/FAILED LAUNCHES FOR EACH SITE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E6F69C-1E2C-DF57-3B5B-6272BB5C61F5}"/>
              </a:ext>
            </a:extLst>
          </p:cNvPr>
          <p:cNvSpPr txBox="1">
            <a:spLocks/>
          </p:cNvSpPr>
          <p:nvPr/>
        </p:nvSpPr>
        <p:spPr>
          <a:xfrm>
            <a:off x="6607174" y="1289996"/>
            <a:ext cx="5302604" cy="184831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Launches have been grouped into clusters, and annotated with </a:t>
            </a:r>
            <a:r>
              <a:rPr lang="en-GB">
                <a:solidFill>
                  <a:srgbClr val="058A05"/>
                </a:solidFill>
              </a:rPr>
              <a:t>green icons </a:t>
            </a:r>
            <a:r>
              <a:rPr lang="en-GB"/>
              <a:t>for successful launches, and </a:t>
            </a:r>
            <a:r>
              <a:rPr lang="en-GB">
                <a:solidFill>
                  <a:srgbClr val="FF0505"/>
                </a:solidFill>
              </a:rPr>
              <a:t>red icons </a:t>
            </a:r>
            <a:r>
              <a:rPr lang="en-GB"/>
              <a:t>for failed launches.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02BC0-4926-321A-D158-9995F2148ACB}"/>
              </a:ext>
            </a:extLst>
          </p:cNvPr>
          <p:cNvSpPr txBox="1"/>
          <p:nvPr/>
        </p:nvSpPr>
        <p:spPr>
          <a:xfrm>
            <a:off x="6607174" y="3339107"/>
            <a:ext cx="49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CCAFS SLC-40 and CCAFS LC-40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B7600-C49A-1E18-6257-1C553B27B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8" t="15992" r="18660" b="13989"/>
          <a:stretch/>
        </p:blipFill>
        <p:spPr>
          <a:xfrm>
            <a:off x="6834212" y="4084113"/>
            <a:ext cx="1880560" cy="2234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C7E0BA-BD02-63A8-5B9F-45E22551A2DA}"/>
                  </a:ext>
                </a:extLst>
              </p:cNvPr>
              <p:cNvSpPr txBox="1"/>
              <p:nvPr/>
            </p:nvSpPr>
            <p:spPr>
              <a:xfrm>
                <a:off x="6027811" y="501653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C7E0BA-BD02-63A8-5B9F-45E22551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811" y="5016535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82C2358-7CE5-C5EF-149A-BF364BD6A6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63" t="14943" r="18395" b="15057"/>
          <a:stretch/>
        </p:blipFill>
        <p:spPr>
          <a:xfrm>
            <a:off x="9577412" y="4084113"/>
            <a:ext cx="1880560" cy="2234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D9D117-E508-6581-2CD9-5C7432649D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48" r="9066" b="33706"/>
          <a:stretch/>
        </p:blipFill>
        <p:spPr>
          <a:xfrm>
            <a:off x="770011" y="1548199"/>
            <a:ext cx="4729603" cy="2160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45366-C13A-069C-25D7-FBF8430F3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28" y="4452893"/>
            <a:ext cx="1732666" cy="18659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EBAFB5-6D9B-9734-7485-237250AAD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5891" y="4606565"/>
            <a:ext cx="2362726" cy="1684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0EC64E-D115-8641-A424-1B9177EAA934}"/>
              </a:ext>
            </a:extLst>
          </p:cNvPr>
          <p:cNvSpPr txBox="1"/>
          <p:nvPr/>
        </p:nvSpPr>
        <p:spPr>
          <a:xfrm>
            <a:off x="3940309" y="4175981"/>
            <a:ext cx="142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KSC LC-39A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AC9C7-633B-7B84-E9AC-2410558C3204}"/>
              </a:ext>
            </a:extLst>
          </p:cNvPr>
          <p:cNvSpPr txBox="1"/>
          <p:nvPr/>
        </p:nvSpPr>
        <p:spPr>
          <a:xfrm>
            <a:off x="688513" y="4012456"/>
            <a:ext cx="173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VAFB SLC-4E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6A7F3D-E8AE-F829-59C3-CC51B4DF6518}"/>
              </a:ext>
            </a:extLst>
          </p:cNvPr>
          <p:cNvCxnSpPr>
            <a:cxnSpLocks/>
          </p:cNvCxnSpPr>
          <p:nvPr/>
        </p:nvCxnSpPr>
        <p:spPr>
          <a:xfrm flipH="1">
            <a:off x="943699" y="2828925"/>
            <a:ext cx="286085" cy="1535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A8BDD-A793-54F8-11A2-92633355A5FB}"/>
              </a:ext>
            </a:extLst>
          </p:cNvPr>
          <p:cNvCxnSpPr>
            <a:cxnSpLocks/>
          </p:cNvCxnSpPr>
          <p:nvPr/>
        </p:nvCxnSpPr>
        <p:spPr>
          <a:xfrm flipH="1">
            <a:off x="3922396" y="3393983"/>
            <a:ext cx="414911" cy="1212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22E90-2249-ACB4-5922-A1CFF014DDF5}"/>
              </a:ext>
            </a:extLst>
          </p:cNvPr>
          <p:cNvCxnSpPr>
            <a:cxnSpLocks/>
          </p:cNvCxnSpPr>
          <p:nvPr/>
        </p:nvCxnSpPr>
        <p:spPr>
          <a:xfrm>
            <a:off x="4383548" y="3371280"/>
            <a:ext cx="2405149" cy="989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PROXIMITY OF LAUNCH SITES TO OTHER POINTS OF INTEREST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95D60-5F1E-425B-541B-18D25FC38D38}"/>
              </a:ext>
            </a:extLst>
          </p:cNvPr>
          <p:cNvSpPr txBox="1"/>
          <p:nvPr/>
        </p:nvSpPr>
        <p:spPr>
          <a:xfrm>
            <a:off x="592265" y="1378205"/>
            <a:ext cx="3923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Using the </a:t>
            </a:r>
            <a:r>
              <a:rPr lang="en-GB" sz="1600" dirty="0">
                <a:solidFill>
                  <a:schemeClr val="accent2"/>
                </a:solidFill>
              </a:rPr>
              <a:t>CCAFS SLC-40 </a:t>
            </a:r>
            <a:r>
              <a:rPr lang="en-GB" sz="1600" dirty="0"/>
              <a:t>launch site as an example site, we can understand more about the placement of launch sites.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14883-DFCB-39AE-E5D8-1BF2C870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82" y="1378205"/>
            <a:ext cx="2734479" cy="18722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6A2618-8C36-3D2A-5757-20CB44DEE193}"/>
              </a:ext>
            </a:extLst>
          </p:cNvPr>
          <p:cNvSpPr txBox="1">
            <a:spLocks/>
          </p:cNvSpPr>
          <p:nvPr/>
        </p:nvSpPr>
        <p:spPr>
          <a:xfrm>
            <a:off x="7773197" y="1378205"/>
            <a:ext cx="3826538" cy="21114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Are launch sites in close proximity to railways? </a:t>
            </a:r>
          </a:p>
          <a:p>
            <a:pPr marL="342900" indent="-342900"/>
            <a:r>
              <a:rPr lang="en-GB" sz="1200" dirty="0">
                <a:solidFill>
                  <a:schemeClr val="accent2"/>
                </a:solidFill>
              </a:rPr>
              <a:t>YES.</a:t>
            </a:r>
            <a:r>
              <a:rPr lang="en-GB" sz="1200" dirty="0"/>
              <a:t> The coastline is only 0.87 km due East.</a:t>
            </a:r>
          </a:p>
          <a:p>
            <a:r>
              <a:rPr lang="en-GB" sz="1200" dirty="0"/>
              <a:t>Are launch sites in close proximity to highways? </a:t>
            </a:r>
          </a:p>
          <a:p>
            <a:pPr marL="342900" indent="-342900"/>
            <a:r>
              <a:rPr lang="en-GB" sz="1200" dirty="0">
                <a:solidFill>
                  <a:schemeClr val="accent2"/>
                </a:solidFill>
              </a:rPr>
              <a:t>YES. </a:t>
            </a:r>
            <a:r>
              <a:rPr lang="en-GB" sz="1200" dirty="0"/>
              <a:t>The nearest highway is only 0.59km away. </a:t>
            </a:r>
          </a:p>
          <a:p>
            <a:r>
              <a:rPr lang="en-GB" sz="1200" dirty="0"/>
              <a:t>Are launch sites in close proximity to railways?</a:t>
            </a:r>
          </a:p>
          <a:p>
            <a:pPr marL="342900" indent="-342900"/>
            <a:r>
              <a:rPr lang="en-GB" sz="1200" dirty="0">
                <a:solidFill>
                  <a:schemeClr val="accent2"/>
                </a:solidFill>
              </a:rPr>
              <a:t>YES. </a:t>
            </a:r>
            <a:r>
              <a:rPr lang="en-GB" sz="1200" dirty="0"/>
              <a:t>The nearest railway is only 1.29 km away.</a:t>
            </a:r>
          </a:p>
          <a:p>
            <a:r>
              <a:rPr lang="en-GB" sz="1200" dirty="0"/>
              <a:t>Do launch sites keep certain distance away from cities? </a:t>
            </a:r>
          </a:p>
          <a:p>
            <a:pPr marL="342900" indent="-342900"/>
            <a:r>
              <a:rPr lang="en-GB" sz="1200" dirty="0">
                <a:solidFill>
                  <a:schemeClr val="accent2"/>
                </a:solidFill>
              </a:rPr>
              <a:t>YES. </a:t>
            </a:r>
            <a:r>
              <a:rPr lang="en-GB" sz="1200" dirty="0"/>
              <a:t>The nearest city is 51.74 km away.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4AED55-614F-10B8-B1C2-242B62F4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03" y="3607540"/>
            <a:ext cx="6996158" cy="2867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B7A55-857D-3964-C73C-3892DB3B8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197" y="3710156"/>
            <a:ext cx="3826538" cy="2867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BBD4D-F87B-2648-91EB-CF6A4BF6870A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launch success count for all sites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EB7C7-49EF-EE41-5C8C-BBD5D137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" y="1468734"/>
            <a:ext cx="7977600" cy="4595163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59D52D-7F94-8DD1-2988-2A073B0A838E}"/>
              </a:ext>
            </a:extLst>
          </p:cNvPr>
          <p:cNvSpPr txBox="1">
            <a:spLocks/>
          </p:cNvSpPr>
          <p:nvPr/>
        </p:nvSpPr>
        <p:spPr>
          <a:xfrm>
            <a:off x="8616280" y="1447800"/>
            <a:ext cx="3194720" cy="461609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launch site </a:t>
            </a:r>
            <a:r>
              <a:rPr lang="en-GB">
                <a:solidFill>
                  <a:schemeClr val="accent2"/>
                </a:solidFill>
              </a:rPr>
              <a:t>KSC LC-39 A</a:t>
            </a:r>
            <a:r>
              <a:rPr lang="en-GB"/>
              <a:t> had the most successful launches, with 41.7% of the total successful launches.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D244B-F862-5A17-CADB-87D6FF8B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1329912"/>
            <a:ext cx="4425244" cy="552808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F2CA1B-50D8-A9AB-9AB6-D7D44902E6AE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6729765" cy="5190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1800" dirty="0">
              <a:solidFill>
                <a:srgbClr val="FFFFFF"/>
              </a:solidFill>
              <a:latin typeface="Ubuntu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1800" dirty="0">
                <a:latin typeface="Ubuntu"/>
              </a:rPr>
              <a:t>SpaceX launches Falcon 9 rockets at a cost of around $62m. This is considerably cheaper than other providers (which usually cost upwards of $165m), and much of the savings are because SpaceX can land, and then re-use the first stage of the rocket.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1800" dirty="0">
              <a:latin typeface="Ubuntu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1800" dirty="0">
                <a:latin typeface="Ubuntu"/>
              </a:rPr>
              <a:t>If we can make predictions on whether the first stage will land, we can determine the cost of a launch, and use this information to assess whether or not an alternate company should bid and SpaceX for a rocket launch.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1800" dirty="0">
              <a:latin typeface="Ubuntu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1800" dirty="0">
                <a:latin typeface="Ubuntu"/>
              </a:rPr>
              <a:t>This project will ultimately</a:t>
            </a:r>
            <a:r>
              <a:rPr lang="en-GB" sz="1800" dirty="0">
                <a:solidFill>
                  <a:srgbClr val="FFFFFF"/>
                </a:solidFill>
                <a:latin typeface="Ubuntu"/>
              </a:rPr>
              <a:t> </a:t>
            </a:r>
            <a:r>
              <a:rPr lang="en-GB" sz="1800" dirty="0">
                <a:solidFill>
                  <a:srgbClr val="12ABDB"/>
                </a:solidFill>
                <a:latin typeface="Ubuntu"/>
              </a:rPr>
              <a:t>predict if the Space X Falcon 9 first stage will land successfully.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1800" dirty="0">
              <a:solidFill>
                <a:srgbClr val="FFFFFF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Pie chart for the launch site with highest launch success ratio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E6516-7FC7-6BF6-4F8A-1FA36C6F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3" y="1529823"/>
            <a:ext cx="7975927" cy="4696569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C18A05-8FE1-DE46-DA4A-EEBBAD49C905}"/>
              </a:ext>
            </a:extLst>
          </p:cNvPr>
          <p:cNvSpPr txBox="1">
            <a:spLocks/>
          </p:cNvSpPr>
          <p:nvPr/>
        </p:nvSpPr>
        <p:spPr>
          <a:xfrm>
            <a:off x="8587392" y="1447800"/>
            <a:ext cx="3194720" cy="461609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The launch site </a:t>
            </a:r>
            <a:r>
              <a:rPr lang="en-GB" dirty="0">
                <a:solidFill>
                  <a:schemeClr val="accent2"/>
                </a:solidFill>
              </a:rPr>
              <a:t>KSC LC-39 A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also had the highest rate of successful launches, with a 76.9% success rate.</a:t>
            </a:r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dirty="0"/>
              <a:t>Launch Outcome VS. Payload scatter plot for all sites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3A74D4-2CE9-097A-C0CE-CCE6A127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6" y="1331391"/>
            <a:ext cx="5968594" cy="3113514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FF81616-3BBC-5644-239E-F4107248183F}"/>
              </a:ext>
            </a:extLst>
          </p:cNvPr>
          <p:cNvSpPr txBox="1">
            <a:spLocks/>
          </p:cNvSpPr>
          <p:nvPr/>
        </p:nvSpPr>
        <p:spPr>
          <a:xfrm>
            <a:off x="641216" y="4510632"/>
            <a:ext cx="5968594" cy="2031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1400" dirty="0"/>
              <a:t>Plotting the launch outcome vs. payload for all sites shows a gap around 4000 kg, so it makes sense to split the data into 2 ranges: </a:t>
            </a:r>
          </a:p>
          <a:p>
            <a:pPr marL="520700" lvl="1" indent="-342900"/>
            <a:r>
              <a:rPr lang="en-GB" sz="1200" dirty="0"/>
              <a:t>0 – 4000 kg (low payloads)</a:t>
            </a:r>
          </a:p>
          <a:p>
            <a:pPr marL="520700" lvl="1" indent="-342900"/>
            <a:r>
              <a:rPr lang="en-GB" sz="1200" dirty="0"/>
              <a:t>4000 – 10000 kg (massive payloads)</a:t>
            </a:r>
          </a:p>
          <a:p>
            <a:pPr marL="342900" indent="-342900"/>
            <a:r>
              <a:rPr lang="en-GB" sz="1400" dirty="0"/>
              <a:t>From these 2 plots, it can be shown that </a:t>
            </a:r>
            <a:r>
              <a:rPr lang="en-GB" sz="1400" dirty="0">
                <a:solidFill>
                  <a:schemeClr val="accent2"/>
                </a:solidFill>
              </a:rPr>
              <a:t>the success for massive payloads is lower than that for low payloads. </a:t>
            </a:r>
          </a:p>
          <a:p>
            <a:pPr marL="342900" indent="-342900"/>
            <a:r>
              <a:rPr lang="en-GB" sz="1400" dirty="0"/>
              <a:t>It is also worth noting that some booster types (v1.0 and B5) have not been launched with massive payloads. </a:t>
            </a:r>
          </a:p>
          <a:p>
            <a:pPr marL="342900" indent="-342900"/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92591-4BD0-B755-6877-B9ACC740B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1"/>
          <a:stretch/>
        </p:blipFill>
        <p:spPr>
          <a:xfrm>
            <a:off x="7365138" y="1446047"/>
            <a:ext cx="4562403" cy="2487293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98489-5135-A5EA-C140-C6756444F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55"/>
          <a:stretch/>
        </p:blipFill>
        <p:spPr>
          <a:xfrm>
            <a:off x="7365138" y="4059868"/>
            <a:ext cx="4553025" cy="2487293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2F6AD8F-420B-B18C-27ED-154C99AD900D}"/>
              </a:ext>
            </a:extLst>
          </p:cNvPr>
          <p:cNvSpPr/>
          <p:nvPr/>
        </p:nvSpPr>
        <p:spPr>
          <a:xfrm>
            <a:off x="7061218" y="13313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19B68-C6F8-93C1-0C17-E7E2F24ABC1C}"/>
              </a:ext>
            </a:extLst>
          </p:cNvPr>
          <p:cNvSpPr/>
          <p:nvPr/>
        </p:nvSpPr>
        <p:spPr>
          <a:xfrm>
            <a:off x="7045298" y="393334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678C5-153D-7B5C-95E1-0EE7CFD0C680}"/>
              </a:ext>
            </a:extLst>
          </p:cNvPr>
          <p:cNvCxnSpPr>
            <a:cxnSpLocks/>
          </p:cNvCxnSpPr>
          <p:nvPr/>
        </p:nvCxnSpPr>
        <p:spPr>
          <a:xfrm flipV="1">
            <a:off x="3520556" y="2193541"/>
            <a:ext cx="0" cy="19271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C0318-9659-3F81-C566-3F3B0289D77C}"/>
              </a:ext>
            </a:extLst>
          </p:cNvPr>
          <p:cNvGrpSpPr/>
          <p:nvPr/>
        </p:nvGrpSpPr>
        <p:grpSpPr>
          <a:xfrm>
            <a:off x="1710257" y="2999794"/>
            <a:ext cx="1357336" cy="314639"/>
            <a:chOff x="1498304" y="2901405"/>
            <a:chExt cx="1357336" cy="31463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197147-1189-DE85-BB00-7D842A5159BE}"/>
                </a:ext>
              </a:extLst>
            </p:cNvPr>
            <p:cNvSpPr/>
            <p:nvPr/>
          </p:nvSpPr>
          <p:spPr>
            <a:xfrm>
              <a:off x="1498304" y="2901405"/>
              <a:ext cx="314639" cy="3146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ECBCD-1544-74C3-76C4-C2C942A7522C}"/>
                </a:ext>
              </a:extLst>
            </p:cNvPr>
            <p:cNvSpPr txBox="1"/>
            <p:nvPr/>
          </p:nvSpPr>
          <p:spPr>
            <a:xfrm>
              <a:off x="1803749" y="2925918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Low payloads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143785-E4C5-66DB-D897-BB03D058C171}"/>
              </a:ext>
            </a:extLst>
          </p:cNvPr>
          <p:cNvGrpSpPr/>
          <p:nvPr/>
        </p:nvGrpSpPr>
        <p:grpSpPr>
          <a:xfrm>
            <a:off x="3625513" y="3028778"/>
            <a:ext cx="1606226" cy="314639"/>
            <a:chOff x="3477859" y="2898893"/>
            <a:chExt cx="1606226" cy="31463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4060283-23B9-140D-E0EF-0434894317B8}"/>
                </a:ext>
              </a:extLst>
            </p:cNvPr>
            <p:cNvSpPr/>
            <p:nvPr/>
          </p:nvSpPr>
          <p:spPr>
            <a:xfrm>
              <a:off x="3477859" y="2898893"/>
              <a:ext cx="314639" cy="3146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3810F0-C891-E840-ECD7-595C780BC716}"/>
                </a:ext>
              </a:extLst>
            </p:cNvPr>
            <p:cNvSpPr txBox="1"/>
            <p:nvPr/>
          </p:nvSpPr>
          <p:spPr>
            <a:xfrm>
              <a:off x="3791744" y="2924488"/>
              <a:ext cx="1292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Massive payloads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7DFD2-2B76-8445-A1BD-6628DC42C398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Classification Accuracy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6EABBA1-0DE6-EB4C-0DE4-DB5FB7DDDD1E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5619179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Plotting the Accuracy Score and Best Score for each classification algorithm produces the following result:</a:t>
            </a:r>
          </a:p>
          <a:p>
            <a:pPr marL="342900" indent="-342900"/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Decision Tree </a:t>
            </a:r>
            <a:r>
              <a:rPr lang="en-GB" dirty="0"/>
              <a:t>model has the highest classification accuracy</a:t>
            </a:r>
          </a:p>
          <a:p>
            <a:pPr marL="520700" lvl="1" indent="-342900"/>
            <a:r>
              <a:rPr lang="en-GB" dirty="0"/>
              <a:t>The Accuracy Score is 94.44%</a:t>
            </a:r>
          </a:p>
          <a:p>
            <a:pPr marL="520700" lvl="1" indent="-342900"/>
            <a:r>
              <a:rPr lang="en-GB" dirty="0"/>
              <a:t>The Best Score is 90.36%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B7278-7F72-C628-8005-FCBC90F3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8" y="4835548"/>
            <a:ext cx="4020111" cy="1390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ACB1AC1-F0B1-E30F-4ED5-750F5258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0" y="430789"/>
            <a:ext cx="5155286" cy="2791964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7BA9A85-A18E-C2DC-873D-218C5BCE0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0" y="3429000"/>
            <a:ext cx="5155287" cy="279196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Confusion Matrix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5E0EEF-08AD-8224-AFF3-F1310E35C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504662"/>
            <a:ext cx="5835204" cy="4460334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51938-BE69-9014-FBBF-225B7555ED6E}"/>
              </a:ext>
            </a:extLst>
          </p:cNvPr>
          <p:cNvSpPr txBox="1">
            <a:spLocks/>
          </p:cNvSpPr>
          <p:nvPr/>
        </p:nvSpPr>
        <p:spPr>
          <a:xfrm>
            <a:off x="6528048" y="1447800"/>
            <a:ext cx="5282952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2400" dirty="0"/>
              <a:t>As shown previously, best performing classification model is the </a:t>
            </a:r>
            <a:r>
              <a:rPr lang="en-GB" sz="2400" dirty="0">
                <a:solidFill>
                  <a:schemeClr val="accent2"/>
                </a:solidFill>
              </a:rPr>
              <a:t>Decision Tree </a:t>
            </a:r>
            <a:r>
              <a:rPr lang="en-GB" sz="2400" dirty="0"/>
              <a:t>model, with an accuracy of 94.44%. </a:t>
            </a:r>
          </a:p>
          <a:p>
            <a:pPr marL="342900" indent="-342900"/>
            <a:r>
              <a:rPr lang="en-GB" sz="2400" dirty="0"/>
              <a:t>This is explained by the confusion matrix, which shows only 1 out of 18 total results classified incorrectly (a false positive, shown in the top-right corner).</a:t>
            </a:r>
          </a:p>
          <a:p>
            <a:pPr marL="342900" indent="-342900"/>
            <a:r>
              <a:rPr lang="en-GB" sz="2400" dirty="0"/>
              <a:t>The other 17 results are correctly classified (5 did not land, 12 did land).</a:t>
            </a: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CF852D6-ACED-BD11-F96B-8D5B9FA4C56D}"/>
              </a:ext>
            </a:extLst>
          </p:cNvPr>
          <p:cNvSpPr txBox="1">
            <a:spLocks/>
          </p:cNvSpPr>
          <p:nvPr/>
        </p:nvSpPr>
        <p:spPr>
          <a:xfrm>
            <a:off x="212902" y="1367937"/>
            <a:ext cx="8066241" cy="495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GB" sz="1400"/>
              <a:t>As the number of flights increases, the rate of success at a launch site increases, with most early flights being unsuccessful. I.e. with more experience, the success rate increases.</a:t>
            </a:r>
          </a:p>
          <a:p>
            <a:pPr marL="349250" lvl="1" indent="-171450"/>
            <a:r>
              <a:rPr lang="en-GB" sz="1200"/>
              <a:t>Between 2010 and 2013, all landings were unsuccessful (as the success rate is 0).</a:t>
            </a:r>
          </a:p>
          <a:p>
            <a:pPr marL="349250" lvl="1" indent="-171450"/>
            <a:r>
              <a:rPr lang="en-GB" sz="1200"/>
              <a:t>After 2013, the success rate generally increased, despite small dips in </a:t>
            </a:r>
            <a:r>
              <a:rPr lang="en-GB" sz="1050"/>
              <a:t>2018 and 2020.</a:t>
            </a:r>
          </a:p>
          <a:p>
            <a:pPr marL="349250" lvl="1" indent="-171450"/>
            <a:r>
              <a:rPr lang="en-GB" sz="1050"/>
              <a:t>After 2016, there was always a greater than 50% chance of success.</a:t>
            </a:r>
          </a:p>
          <a:p>
            <a:pPr marL="349250" lvl="1" indent="-171450"/>
            <a:endParaRPr lang="en-GB" sz="1050"/>
          </a:p>
          <a:p>
            <a:pPr marL="171450" indent="-171450"/>
            <a:r>
              <a:rPr lang="en-GB" sz="1400"/>
              <a:t>Orbit types ES-L1, GEO, HEO, and SSO, have the highest (100%) success rate.</a:t>
            </a:r>
          </a:p>
          <a:p>
            <a:pPr lvl="2"/>
            <a:r>
              <a:rPr lang="en-GB" sz="1200"/>
              <a:t>The 100% success rate of GEO, HEO, and ES-L1 orbits can be explained by only having 1 flight into the respective orbits. </a:t>
            </a:r>
          </a:p>
          <a:p>
            <a:pPr lvl="2"/>
            <a:r>
              <a:rPr lang="en-GB" sz="1200"/>
              <a:t>The 100% success rate in SSO is more impressive, with 5 successful flights.</a:t>
            </a:r>
          </a:p>
          <a:p>
            <a:pPr lvl="2"/>
            <a:r>
              <a:rPr lang="en-GB" sz="1200"/>
              <a:t>The orbit types PO, ISS, and LEO, have more success with heavy payloads:</a:t>
            </a:r>
          </a:p>
          <a:p>
            <a:pPr lvl="2"/>
            <a:r>
              <a:rPr lang="en-GB" sz="1200"/>
              <a:t>VLEO (Very Low Earth Orbit) launches are associated with heavier payloads, which makes intuitive sense.</a:t>
            </a:r>
          </a:p>
          <a:p>
            <a:pPr lvl="1"/>
            <a:endParaRPr lang="en-GB" sz="1400"/>
          </a:p>
          <a:p>
            <a:pPr marL="171450" indent="-171450"/>
            <a:r>
              <a:rPr lang="en-GB" sz="1400"/>
              <a:t>The launch site </a:t>
            </a:r>
            <a:r>
              <a:rPr lang="en-GB" sz="1400">
                <a:solidFill>
                  <a:schemeClr val="accent2"/>
                </a:solidFill>
              </a:rPr>
              <a:t>KSC LC-39 A</a:t>
            </a:r>
            <a:r>
              <a:rPr lang="en-GB" sz="1400"/>
              <a:t> had the most successful launches, with 41.7% of the total successful launches, and also the highest rate of successful launches, with a 76.9% success rate. </a:t>
            </a:r>
          </a:p>
          <a:p>
            <a:pPr marL="171450" indent="-171450"/>
            <a:endParaRPr lang="en-GB" sz="1400"/>
          </a:p>
          <a:p>
            <a:pPr marL="171450" indent="-171450"/>
            <a:r>
              <a:rPr lang="en-GB" sz="1400"/>
              <a:t>The success for massive payloads (over 4000kg) is lower than that for low payloads.</a:t>
            </a:r>
          </a:p>
          <a:p>
            <a:pPr marL="171450" indent="-171450"/>
            <a:endParaRPr lang="en-GB" sz="1400"/>
          </a:p>
          <a:p>
            <a:pPr marL="171450" indent="-171450"/>
            <a:r>
              <a:rPr lang="en-GB" sz="1400"/>
              <a:t>The best performing classification model is the Decision Tree model, with an accuracy of 94.44%. </a:t>
            </a:r>
          </a:p>
          <a:p>
            <a:pPr marL="285750" indent="-285750"/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1200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2F4C9FF-6A9B-A781-D9AC-6C907F1C9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3" y="1460632"/>
            <a:ext cx="1450107" cy="987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E3D1111-F668-1D79-2641-A86CA5A2AF62}"/>
              </a:ext>
            </a:extLst>
          </p:cNvPr>
          <p:cNvGrpSpPr/>
          <p:nvPr/>
        </p:nvGrpSpPr>
        <p:grpSpPr>
          <a:xfrm>
            <a:off x="8442786" y="2693613"/>
            <a:ext cx="3404705" cy="989978"/>
            <a:chOff x="8471054" y="2690634"/>
            <a:chExt cx="3404705" cy="989978"/>
          </a:xfrm>
        </p:grpSpPr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FEFE40DB-06E9-4A7D-FB12-0190A57F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474" y="2692690"/>
              <a:ext cx="1455285" cy="98792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C4F991-4E96-2F4C-E3CD-8A1282C5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1054" y="2690634"/>
              <a:ext cx="1674085" cy="964286"/>
            </a:xfrm>
            <a:prstGeom prst="roundRect">
              <a:avLst>
                <a:gd name="adj" fmla="val 2331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7FC9B3-723D-0879-60A1-E6E9FC5BC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828" y="3910792"/>
            <a:ext cx="1848534" cy="964287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9EE5EC-70B8-331E-27A3-50BE96538CC5}"/>
              </a:ext>
            </a:extLst>
          </p:cNvPr>
          <p:cNvGrpSpPr/>
          <p:nvPr/>
        </p:nvGrpSpPr>
        <p:grpSpPr>
          <a:xfrm>
            <a:off x="8442786" y="5145830"/>
            <a:ext cx="3404705" cy="976998"/>
            <a:chOff x="8471054" y="5215074"/>
            <a:chExt cx="3404705" cy="976998"/>
          </a:xfrm>
        </p:grpSpPr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A186CE55-2F14-39C9-5A79-1CF6DCAB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054" y="5227785"/>
              <a:ext cx="1780530" cy="964287"/>
            </a:xfrm>
            <a:prstGeom prst="roundRect">
              <a:avLst>
                <a:gd name="adj" fmla="val 2331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13" name="Picture 1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B92F0C7-1547-8F36-3324-42B0E9466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932" y="5215074"/>
              <a:ext cx="1248827" cy="954583"/>
            </a:xfrm>
            <a:prstGeom prst="roundRect">
              <a:avLst>
                <a:gd name="adj" fmla="val 2331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Include any relevant assets like Python code snippets, SQL queries, charts, Notebook outputs, or data sets that you may have created during this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40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93D11-6810-B94E-A01A-A2D00E82E738}"/>
              </a:ext>
            </a:extLst>
          </p:cNvPr>
          <p:cNvSpPr txBox="1"/>
          <p:nvPr/>
        </p:nvSpPr>
        <p:spPr>
          <a:xfrm>
            <a:off x="765313" y="2812774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Methodology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C6A7666-2195-6672-3449-3EE93EBB030F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2"/>
                </a:solidFill>
              </a:rPr>
              <a:t>Data Collection</a:t>
            </a:r>
          </a:p>
          <a:p>
            <a:pPr marL="520700" lvl="1" indent="-342900"/>
            <a:r>
              <a:rPr lang="en-GB" sz="1400" dirty="0"/>
              <a:t>Making GET requests to the SpaceX REST API</a:t>
            </a:r>
          </a:p>
          <a:p>
            <a:pPr marL="520700" lvl="1" indent="-342900"/>
            <a:r>
              <a:rPr lang="en-GB" sz="1400" dirty="0"/>
              <a:t>Web Scraping</a:t>
            </a:r>
            <a:endParaRPr lang="en-GB" sz="11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2"/>
                </a:solidFill>
              </a:rPr>
              <a:t>Data Wrangling </a:t>
            </a:r>
          </a:p>
          <a:p>
            <a:pPr marL="520700" lvl="1" indent="-342900"/>
            <a:r>
              <a:rPr lang="en-GB" sz="1400" dirty="0"/>
              <a:t>Using the </a:t>
            </a:r>
            <a:r>
              <a:rPr lang="en-GB" sz="1400" dirty="0">
                <a:solidFill>
                  <a:srgbClr val="61AFE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fillna</a:t>
            </a:r>
            <a:r>
              <a:rPr lang="en-GB" sz="14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/>
              <a:t> method to remove </a:t>
            </a:r>
            <a:r>
              <a:rPr lang="en-GB" sz="1400" dirty="0" err="1"/>
              <a:t>NaN</a:t>
            </a:r>
            <a:r>
              <a:rPr lang="en-GB" sz="1400" dirty="0"/>
              <a:t> values</a:t>
            </a:r>
            <a:endParaRPr lang="en-GB" sz="1400" dirty="0">
              <a:solidFill>
                <a:schemeClr val="accent2"/>
              </a:solidFill>
            </a:endParaRPr>
          </a:p>
          <a:p>
            <a:pPr marL="520700" lvl="1" indent="-342900"/>
            <a:r>
              <a:rPr lang="en-GB" sz="1400" dirty="0"/>
              <a:t>Using the </a:t>
            </a:r>
            <a:r>
              <a:rPr lang="en-GB" sz="14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value_counts</a:t>
            </a:r>
            <a:r>
              <a:rPr lang="en-GB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>
                <a:solidFill>
                  <a:schemeClr val="bg1"/>
                </a:solidFill>
              </a:rPr>
              <a:t> method to determine the following:</a:t>
            </a:r>
          </a:p>
          <a:p>
            <a:pPr marL="704850" lvl="2" indent="-342900"/>
            <a:r>
              <a:rPr lang="en-GB" sz="1200" dirty="0"/>
              <a:t>Number of launches on each site</a:t>
            </a:r>
          </a:p>
          <a:p>
            <a:pPr marL="704850" lvl="2" indent="-342900"/>
            <a:r>
              <a:rPr lang="en-GB" sz="1200" dirty="0"/>
              <a:t>Number and occurrence of each orbit</a:t>
            </a:r>
          </a:p>
          <a:p>
            <a:pPr marL="704850" lvl="2" indent="-342900"/>
            <a:r>
              <a:rPr lang="en-GB" sz="1200" dirty="0"/>
              <a:t>Number and occurrence of mission outcome per orbit type</a:t>
            </a:r>
          </a:p>
          <a:p>
            <a:pPr marL="520700" lvl="1" indent="-342900"/>
            <a:r>
              <a:rPr lang="en-GB" sz="1400" dirty="0"/>
              <a:t>Creating a landing outcome label that shows the following:</a:t>
            </a:r>
          </a:p>
          <a:p>
            <a:pPr marL="704850" lvl="2" indent="-342900"/>
            <a:r>
              <a:rPr lang="en-GB" sz="1200" dirty="0"/>
              <a:t>0 when the booster did not land successfully</a:t>
            </a:r>
          </a:p>
          <a:p>
            <a:pPr marL="704850" lvl="2" indent="-342900"/>
            <a:r>
              <a:rPr lang="en-GB" sz="1200" dirty="0"/>
              <a:t>1 when the booster did land successfully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2"/>
                </a:solidFill>
              </a:rPr>
              <a:t>Exploratory Data Analysis</a:t>
            </a:r>
          </a:p>
          <a:p>
            <a:pPr marL="520700" lvl="1" indent="-342900"/>
            <a:r>
              <a:rPr lang="en-GB" sz="1400" dirty="0"/>
              <a:t>Using SQL queries to manipulate and evaluate the SpaceX dataset</a:t>
            </a:r>
          </a:p>
          <a:p>
            <a:pPr marL="520700" lvl="1" indent="-342900"/>
            <a:r>
              <a:rPr lang="en-GB" sz="1400" dirty="0"/>
              <a:t>Using Pandas and Matplotlib to visualize relationships between variables, and determine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2"/>
                </a:solidFill>
              </a:rPr>
              <a:t>Interactive Visual Analytics</a:t>
            </a:r>
          </a:p>
          <a:p>
            <a:pPr marL="520700" lvl="1" indent="-342900"/>
            <a:r>
              <a:rPr lang="en-GB" sz="1400" dirty="0"/>
              <a:t>Geospatial analytics using Folium</a:t>
            </a:r>
          </a:p>
          <a:p>
            <a:pPr marL="520700" lvl="1" indent="-342900"/>
            <a:r>
              <a:rPr lang="en-GB" sz="1400" dirty="0"/>
              <a:t>Creating an interactive dashboard using </a:t>
            </a:r>
            <a:r>
              <a:rPr lang="en-GB" sz="1400" dirty="0" err="1"/>
              <a:t>Plotly</a:t>
            </a:r>
            <a:r>
              <a:rPr lang="en-GB" sz="1400" dirty="0"/>
              <a:t> Dash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2"/>
                </a:solidFill>
              </a:rPr>
              <a:t>Data Modelling and Evaluation</a:t>
            </a:r>
          </a:p>
          <a:p>
            <a:pPr marL="520700" lvl="1" indent="-342900"/>
            <a:r>
              <a:rPr lang="en-GB" sz="1400" dirty="0"/>
              <a:t>Using Scikit-Learn to:</a:t>
            </a:r>
          </a:p>
          <a:p>
            <a:pPr marL="704850" lvl="2" indent="-342900"/>
            <a:r>
              <a:rPr lang="en-GB" sz="1200" dirty="0"/>
              <a:t>Pre-process (standardize) the data</a:t>
            </a:r>
          </a:p>
          <a:p>
            <a:pPr marL="704850" lvl="2" indent="-342900"/>
            <a:r>
              <a:rPr lang="en-GB" sz="1200" dirty="0"/>
              <a:t>Split the data into training and testing data using </a:t>
            </a:r>
            <a:r>
              <a:rPr lang="en-GB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train_test_split</a:t>
            </a:r>
            <a:endParaRPr lang="en-GB" sz="1400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marL="704850" lvl="2" indent="-342900"/>
            <a:r>
              <a:rPr lang="en-GB" sz="1200" dirty="0"/>
              <a:t>Train different classification models</a:t>
            </a:r>
          </a:p>
          <a:p>
            <a:pPr marL="704850" lvl="2" indent="-342900"/>
            <a:r>
              <a:rPr lang="en-GB" sz="1200" dirty="0"/>
              <a:t>Find hyperparameters using </a:t>
            </a:r>
            <a:r>
              <a:rPr lang="en-GB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GridSearchCV</a:t>
            </a:r>
            <a:endParaRPr lang="en-GB" sz="1200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marL="520700" lvl="1" indent="-342900"/>
            <a:r>
              <a:rPr lang="en-GB" sz="1400" dirty="0"/>
              <a:t>Plotting confusion matrices for each classification model</a:t>
            </a:r>
          </a:p>
          <a:p>
            <a:pPr marL="520700" lvl="1" indent="-342900"/>
            <a:r>
              <a:rPr lang="en-GB" sz="1400" dirty="0"/>
              <a:t>Assessing the accuracy of each classification model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– SpaceX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F3EF69-C21A-504D-3B1B-6B1BF03C9105}"/>
              </a:ext>
            </a:extLst>
          </p:cNvPr>
          <p:cNvGrpSpPr/>
          <p:nvPr/>
        </p:nvGrpSpPr>
        <p:grpSpPr>
          <a:xfrm>
            <a:off x="7582613" y="116220"/>
            <a:ext cx="4032448" cy="1230027"/>
            <a:chOff x="6816081" y="381857"/>
            <a:chExt cx="4032448" cy="12300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6CE8DE-A5CB-7B52-C710-7F35D417F2E1}"/>
                </a:ext>
              </a:extLst>
            </p:cNvPr>
            <p:cNvGrpSpPr/>
            <p:nvPr/>
          </p:nvGrpSpPr>
          <p:grpSpPr>
            <a:xfrm>
              <a:off x="6881244" y="438326"/>
              <a:ext cx="3902122" cy="1117089"/>
              <a:chOff x="7376508" y="559419"/>
              <a:chExt cx="3408321" cy="975725"/>
            </a:xfrm>
            <a:solidFill>
              <a:srgbClr val="0070AD"/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74561C9-153A-E7A8-09EB-7B4B91621E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4023"/>
              <a:stretch/>
            </p:blipFill>
            <p:spPr>
              <a:xfrm>
                <a:off x="7679303" y="559419"/>
                <a:ext cx="2802730" cy="277293"/>
              </a:xfrm>
              <a:prstGeom prst="rect">
                <a:avLst/>
              </a:prstGeom>
              <a:grpFill/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8D22512-04CB-5517-2826-0514B2E14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508" y="1124744"/>
                <a:ext cx="3408321" cy="410400"/>
              </a:xfrm>
              <a:prstGeom prst="rect">
                <a:avLst/>
              </a:prstGeom>
              <a:grpFill/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3F8252-961D-5D85-1C5A-1365FC118E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6831" b="11341"/>
              <a:stretch/>
            </p:blipFill>
            <p:spPr>
              <a:xfrm>
                <a:off x="7679303" y="814265"/>
                <a:ext cx="2802730" cy="245316"/>
              </a:xfrm>
              <a:prstGeom prst="rect">
                <a:avLst/>
              </a:prstGeom>
              <a:grpFill/>
            </p:spPr>
          </p:pic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ACDFF2-66C9-AC6E-EE53-360714D5657F}"/>
                </a:ext>
              </a:extLst>
            </p:cNvPr>
            <p:cNvSpPr/>
            <p:nvPr/>
          </p:nvSpPr>
          <p:spPr>
            <a:xfrm>
              <a:off x="6816081" y="381857"/>
              <a:ext cx="4032448" cy="1230027"/>
            </a:xfrm>
            <a:prstGeom prst="roundRect">
              <a:avLst>
                <a:gd name="adj" fmla="val 9723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3876EB-B9D0-EB38-5300-C4E1F6F98F98}"/>
              </a:ext>
            </a:extLst>
          </p:cNvPr>
          <p:cNvSpPr txBox="1"/>
          <p:nvPr/>
        </p:nvSpPr>
        <p:spPr>
          <a:xfrm>
            <a:off x="154063" y="1346247"/>
            <a:ext cx="5682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Using the SpaceX API to retrieve data about launches, including information about the rocket used, payload delivered, launch specifications, landing specifications, and landing outcome.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858A2-E571-CB8D-8517-CF461B5A3927}"/>
              </a:ext>
            </a:extLst>
          </p:cNvPr>
          <p:cNvGrpSpPr/>
          <p:nvPr/>
        </p:nvGrpSpPr>
        <p:grpSpPr>
          <a:xfrm>
            <a:off x="6006533" y="1441669"/>
            <a:ext cx="6213910" cy="2403187"/>
            <a:chOff x="5930762" y="1809537"/>
            <a:chExt cx="6213910" cy="24031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B741A4-077B-BCCA-6F4A-EB67B1EBD0D8}"/>
                </a:ext>
              </a:extLst>
            </p:cNvPr>
            <p:cNvGrpSpPr/>
            <p:nvPr/>
          </p:nvGrpSpPr>
          <p:grpSpPr>
            <a:xfrm>
              <a:off x="6013381" y="1810470"/>
              <a:ext cx="6048672" cy="2401320"/>
              <a:chOff x="5951984" y="2011224"/>
              <a:chExt cx="6048672" cy="24013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BA6D973-38D7-05B8-C387-72641305A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1984" y="2054428"/>
                <a:ext cx="1421035" cy="2314912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9B56B31-EA6D-B255-99D4-B38A383DCD51}"/>
                  </a:ext>
                </a:extLst>
              </p:cNvPr>
              <p:cNvGrpSpPr/>
              <p:nvPr/>
            </p:nvGrpSpPr>
            <p:grpSpPr>
              <a:xfrm>
                <a:off x="7423742" y="2011224"/>
                <a:ext cx="1552825" cy="2401320"/>
                <a:chOff x="4838973" y="2924944"/>
                <a:chExt cx="2581635" cy="3992293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3D03FF3-B62A-4A3D-F85C-32461B8FF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3084"/>
                <a:stretch/>
              </p:blipFill>
              <p:spPr>
                <a:xfrm>
                  <a:off x="4844716" y="2924944"/>
                  <a:ext cx="2575892" cy="1066949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2EA555FB-DF18-102E-41AE-1D7F71E7F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8973" y="3945022"/>
                  <a:ext cx="2581635" cy="2972215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93F2D11-C9B6-5835-71CE-4BC630D61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932"/>
              <a:stretch/>
            </p:blipFill>
            <p:spPr>
              <a:xfrm>
                <a:off x="9027290" y="2077348"/>
                <a:ext cx="2973366" cy="2269072"/>
              </a:xfrm>
              <a:prstGeom prst="rect">
                <a:avLst/>
              </a:prstGeom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FFB2A2-F09E-4944-C4CF-D6D71D10E4B1}"/>
                </a:ext>
              </a:extLst>
            </p:cNvPr>
            <p:cNvSpPr/>
            <p:nvPr/>
          </p:nvSpPr>
          <p:spPr>
            <a:xfrm>
              <a:off x="5930762" y="1809537"/>
              <a:ext cx="6213910" cy="2403187"/>
            </a:xfrm>
            <a:prstGeom prst="roundRect">
              <a:avLst>
                <a:gd name="adj" fmla="val 9723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41C412-6C97-11BA-84EA-8B67C76256DD}"/>
              </a:ext>
            </a:extLst>
          </p:cNvPr>
          <p:cNvGrpSpPr/>
          <p:nvPr/>
        </p:nvGrpSpPr>
        <p:grpSpPr>
          <a:xfrm>
            <a:off x="7935825" y="4037437"/>
            <a:ext cx="2457265" cy="504475"/>
            <a:chOff x="7798656" y="4467569"/>
            <a:chExt cx="2457265" cy="50447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F66A212-A23C-332E-3FC6-460169F7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6911" y="4484877"/>
              <a:ext cx="2360755" cy="469859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7E079BC-511D-88B1-365F-78E3AFA004EC}"/>
                </a:ext>
              </a:extLst>
            </p:cNvPr>
            <p:cNvSpPr/>
            <p:nvPr/>
          </p:nvSpPr>
          <p:spPr>
            <a:xfrm>
              <a:off x="7798656" y="4467569"/>
              <a:ext cx="2457265" cy="504475"/>
            </a:xfrm>
            <a:prstGeom prst="roundRect">
              <a:avLst>
                <a:gd name="adj" fmla="val 9723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4EB8A6-5A8A-D284-3302-9F498009AAA7}"/>
              </a:ext>
            </a:extLst>
          </p:cNvPr>
          <p:cNvGrpSpPr/>
          <p:nvPr/>
        </p:nvGrpSpPr>
        <p:grpSpPr>
          <a:xfrm>
            <a:off x="6395935" y="4910281"/>
            <a:ext cx="5435105" cy="1275400"/>
            <a:chOff x="6349527" y="5155553"/>
            <a:chExt cx="5435105" cy="12754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CBA2F4-0A19-27A2-CFF6-60CE4C97E292}"/>
                </a:ext>
              </a:extLst>
            </p:cNvPr>
            <p:cNvGrpSpPr/>
            <p:nvPr/>
          </p:nvGrpSpPr>
          <p:grpSpPr>
            <a:xfrm>
              <a:off x="6428424" y="5227103"/>
              <a:ext cx="5277310" cy="1132300"/>
              <a:chOff x="6396969" y="5204407"/>
              <a:chExt cx="5277310" cy="1132300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AEF8AA0-3B5E-5414-9CBD-F005AB27C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83077" y="5204407"/>
                <a:ext cx="2905095" cy="3208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6CF06BA-D75C-5F56-5B6E-FB156E28F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9967" y="5578602"/>
                <a:ext cx="4131314" cy="229199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528D209-E862-8E18-20C0-2DD5117A3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6969" y="5861119"/>
                <a:ext cx="5277310" cy="475588"/>
              </a:xfrm>
              <a:prstGeom prst="rect">
                <a:avLst/>
              </a:prstGeom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3B66BA8-60F4-E858-079B-309CA14DBECA}"/>
                </a:ext>
              </a:extLst>
            </p:cNvPr>
            <p:cNvSpPr/>
            <p:nvPr/>
          </p:nvSpPr>
          <p:spPr>
            <a:xfrm>
              <a:off x="6349527" y="5155553"/>
              <a:ext cx="5435105" cy="1275400"/>
            </a:xfrm>
            <a:prstGeom prst="roundRect">
              <a:avLst>
                <a:gd name="adj" fmla="val 9723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11DD25-90D1-1B47-CD64-F50B8BF0CB30}"/>
              </a:ext>
            </a:extLst>
          </p:cNvPr>
          <p:cNvGrpSpPr/>
          <p:nvPr/>
        </p:nvGrpSpPr>
        <p:grpSpPr>
          <a:xfrm>
            <a:off x="187983" y="2184448"/>
            <a:ext cx="5423684" cy="4329610"/>
            <a:chOff x="129947" y="2051718"/>
            <a:chExt cx="5423684" cy="43296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3D77562-6835-FA3A-54A6-853346D4A0AC}"/>
                </a:ext>
              </a:extLst>
            </p:cNvPr>
            <p:cNvGrpSpPr/>
            <p:nvPr/>
          </p:nvGrpSpPr>
          <p:grpSpPr>
            <a:xfrm>
              <a:off x="129947" y="2051718"/>
              <a:ext cx="5416362" cy="664572"/>
              <a:chOff x="137269" y="2051718"/>
              <a:chExt cx="5694211" cy="664572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0F00FFD-3336-B788-FE45-74811F9C2D85}"/>
                  </a:ext>
                </a:extLst>
              </p:cNvPr>
              <p:cNvSpPr/>
              <p:nvPr/>
            </p:nvSpPr>
            <p:spPr>
              <a:xfrm>
                <a:off x="281268" y="2198973"/>
                <a:ext cx="5550212" cy="517317"/>
              </a:xfrm>
              <a:prstGeom prst="roundRect">
                <a:avLst>
                  <a:gd name="adj" fmla="val 9723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Make a GET response to the SpaceX REST API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Convert the response to a .json file then to a Pandas DataFrame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F08C54-95CF-004B-0325-2892996D898B}"/>
                  </a:ext>
                </a:extLst>
              </p:cNvPr>
              <p:cNvSpPr/>
              <p:nvPr/>
            </p:nvSpPr>
            <p:spPr>
              <a:xfrm>
                <a:off x="137269" y="2051718"/>
                <a:ext cx="288000" cy="28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0DDB9-0BFF-0480-206E-039286899DCF}"/>
                </a:ext>
              </a:extLst>
            </p:cNvPr>
            <p:cNvGrpSpPr/>
            <p:nvPr/>
          </p:nvGrpSpPr>
          <p:grpSpPr>
            <a:xfrm>
              <a:off x="129947" y="3035878"/>
              <a:ext cx="5423684" cy="1099636"/>
              <a:chOff x="137269" y="2051718"/>
              <a:chExt cx="5423684" cy="109963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86D6773-4A37-71C8-41C0-455B75AD8F21}"/>
                  </a:ext>
                </a:extLst>
              </p:cNvPr>
              <p:cNvSpPr/>
              <p:nvPr/>
            </p:nvSpPr>
            <p:spPr>
              <a:xfrm>
                <a:off x="281268" y="2198973"/>
                <a:ext cx="5279685" cy="952381"/>
              </a:xfrm>
              <a:prstGeom prst="roundRect">
                <a:avLst>
                  <a:gd name="adj" fmla="val 9723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Use custom logic to clean the data </a:t>
                </a:r>
                <a:r>
                  <a:rPr lang="en-GB" sz="1200" dirty="0">
                    <a:solidFill>
                      <a:schemeClr val="accent1"/>
                    </a:solidFill>
                  </a:rPr>
                  <a:t>(see Appendix)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Define lists for data to be stored 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Call custom functions </a:t>
                </a:r>
                <a:r>
                  <a:rPr lang="en-GB" sz="1200" dirty="0">
                    <a:solidFill>
                      <a:schemeClr val="accent1"/>
                    </a:solidFill>
                  </a:rPr>
                  <a:t>(see Appendix) </a:t>
                </a:r>
                <a:r>
                  <a:rPr lang="en-GB" sz="1200" dirty="0">
                    <a:solidFill>
                      <a:schemeClr val="tx1"/>
                    </a:solidFill>
                  </a:rPr>
                  <a:t>to retrieve data and fill the lists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Use these lists as values in a dictionary and construct the dataset 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894D4E2-15A6-C1F2-BED7-1DAAA5C24AB4}"/>
                  </a:ext>
                </a:extLst>
              </p:cNvPr>
              <p:cNvSpPr/>
              <p:nvPr/>
            </p:nvSpPr>
            <p:spPr>
              <a:xfrm>
                <a:off x="137269" y="2051718"/>
                <a:ext cx="288000" cy="28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660B4-46DA-8D91-CB2F-1B4A8BA873D7}"/>
                </a:ext>
              </a:extLst>
            </p:cNvPr>
            <p:cNvGrpSpPr/>
            <p:nvPr/>
          </p:nvGrpSpPr>
          <p:grpSpPr>
            <a:xfrm>
              <a:off x="129947" y="4455102"/>
              <a:ext cx="5423684" cy="507002"/>
              <a:chOff x="137269" y="2051718"/>
              <a:chExt cx="5423684" cy="50700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6AF0715-DE50-D1BB-D7EC-E419715E70BE}"/>
                  </a:ext>
                </a:extLst>
              </p:cNvPr>
              <p:cNvSpPr/>
              <p:nvPr/>
            </p:nvSpPr>
            <p:spPr>
              <a:xfrm>
                <a:off x="281268" y="2198974"/>
                <a:ext cx="5279685" cy="359746"/>
              </a:xfrm>
              <a:prstGeom prst="roundRect">
                <a:avLst>
                  <a:gd name="adj" fmla="val 9723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Create a Pandas DataFrame from the constructed dictionary dataset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D928AE-FF76-EC9E-3D60-AAA841A1EE4E}"/>
                  </a:ext>
                </a:extLst>
              </p:cNvPr>
              <p:cNvSpPr/>
              <p:nvPr/>
            </p:nvSpPr>
            <p:spPr>
              <a:xfrm>
                <a:off x="137269" y="2051718"/>
                <a:ext cx="288000" cy="28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ADC608-ACA2-BB8B-668E-75B615A16C9B}"/>
                </a:ext>
              </a:extLst>
            </p:cNvPr>
            <p:cNvGrpSpPr/>
            <p:nvPr/>
          </p:nvGrpSpPr>
          <p:grpSpPr>
            <a:xfrm>
              <a:off x="129947" y="5281692"/>
              <a:ext cx="5423684" cy="1099636"/>
              <a:chOff x="137269" y="2051718"/>
              <a:chExt cx="5423684" cy="109963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EFD0640-BAE5-44D5-7718-194C946A0E17}"/>
                  </a:ext>
                </a:extLst>
              </p:cNvPr>
              <p:cNvSpPr/>
              <p:nvPr/>
            </p:nvSpPr>
            <p:spPr>
              <a:xfrm>
                <a:off x="281268" y="2198973"/>
                <a:ext cx="5279685" cy="952381"/>
              </a:xfrm>
              <a:prstGeom prst="roundRect">
                <a:avLst>
                  <a:gd name="adj" fmla="val 9723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Filter the DataFrame to only include Falcon 9 launches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Reset the FlightNumber column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tx1"/>
                    </a:solidFill>
                  </a:rPr>
                  <a:t>Replace missing values of PayloadMass with the mean PayloadMass value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3680A-C2B5-1237-D77D-5F6580696FC3}"/>
                  </a:ext>
                </a:extLst>
              </p:cNvPr>
              <p:cNvSpPr/>
              <p:nvPr/>
            </p:nvSpPr>
            <p:spPr>
              <a:xfrm>
                <a:off x="137269" y="2051718"/>
                <a:ext cx="288000" cy="28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C3464977-3EA8-1552-C126-19EF10372276}"/>
              </a:ext>
            </a:extLst>
          </p:cNvPr>
          <p:cNvSpPr/>
          <p:nvPr/>
        </p:nvSpPr>
        <p:spPr>
          <a:xfrm>
            <a:off x="7295606" y="2868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B69D36-74E5-DF2F-31DB-EB82CDFEF424}"/>
              </a:ext>
            </a:extLst>
          </p:cNvPr>
          <p:cNvSpPr/>
          <p:nvPr/>
        </p:nvSpPr>
        <p:spPr>
          <a:xfrm>
            <a:off x="5809949" y="133241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D1023F-AAE4-FE88-0641-920816525541}"/>
              </a:ext>
            </a:extLst>
          </p:cNvPr>
          <p:cNvSpPr/>
          <p:nvPr/>
        </p:nvSpPr>
        <p:spPr>
          <a:xfrm>
            <a:off x="7662889" y="399777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EDBBA7-6668-76A8-4DDA-6855167381D3}"/>
              </a:ext>
            </a:extLst>
          </p:cNvPr>
          <p:cNvSpPr/>
          <p:nvPr/>
        </p:nvSpPr>
        <p:spPr>
          <a:xfrm>
            <a:off x="6173277" y="473183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0F568-10E3-F223-99BA-CCCB8868D5DF}"/>
              </a:ext>
            </a:extLst>
          </p:cNvPr>
          <p:cNvSpPr txBox="1"/>
          <p:nvPr/>
        </p:nvSpPr>
        <p:spPr>
          <a:xfrm>
            <a:off x="11064552" y="6487452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13"/>
              </a:rPr>
              <a:t>GitHub Link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- Scraping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B2FD4-7486-ACC8-28A6-A533778B0704}"/>
              </a:ext>
            </a:extLst>
          </p:cNvPr>
          <p:cNvSpPr txBox="1"/>
          <p:nvPr/>
        </p:nvSpPr>
        <p:spPr>
          <a:xfrm>
            <a:off x="200401" y="1468234"/>
            <a:ext cx="5709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Web scraping to collect Falcon 9 historical launch records from a Wikipedia page titled List of Falcon 9 and Falcon Heavy launches.</a:t>
            </a: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2264D-F281-B450-B699-E6277FF76286}"/>
              </a:ext>
            </a:extLst>
          </p:cNvPr>
          <p:cNvGrpSpPr/>
          <p:nvPr/>
        </p:nvGrpSpPr>
        <p:grpSpPr>
          <a:xfrm>
            <a:off x="98387" y="2051718"/>
            <a:ext cx="5416362" cy="664572"/>
            <a:chOff x="137269" y="2051718"/>
            <a:chExt cx="5694211" cy="66457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C282B0-6C99-C196-F910-E1AE6FE14480}"/>
                </a:ext>
              </a:extLst>
            </p:cNvPr>
            <p:cNvSpPr/>
            <p:nvPr/>
          </p:nvSpPr>
          <p:spPr>
            <a:xfrm>
              <a:off x="281268" y="2198973"/>
              <a:ext cx="5550212" cy="517317"/>
            </a:xfrm>
            <a:prstGeom prst="roundRect">
              <a:avLst>
                <a:gd name="adj" fmla="val 972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Request the HTML page from the static URL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Assign the response to an object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AF359F-BBAA-F8FF-4AD3-F66475FD296C}"/>
                </a:ext>
              </a:extLst>
            </p:cNvPr>
            <p:cNvSpPr/>
            <p:nvPr/>
          </p:nvSpPr>
          <p:spPr>
            <a:xfrm>
              <a:off x="137269" y="205171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50D8B-DAA7-1473-25FC-8401DD52B8E1}"/>
              </a:ext>
            </a:extLst>
          </p:cNvPr>
          <p:cNvGrpSpPr/>
          <p:nvPr/>
        </p:nvGrpSpPr>
        <p:grpSpPr>
          <a:xfrm>
            <a:off x="98387" y="2952032"/>
            <a:ext cx="5423684" cy="664574"/>
            <a:chOff x="137269" y="2051718"/>
            <a:chExt cx="5423684" cy="6645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8CCC14-F9C5-EFD0-7E8F-001416D14BCE}"/>
                </a:ext>
              </a:extLst>
            </p:cNvPr>
            <p:cNvSpPr/>
            <p:nvPr/>
          </p:nvSpPr>
          <p:spPr>
            <a:xfrm>
              <a:off x="281268" y="2198974"/>
              <a:ext cx="5279685" cy="517318"/>
            </a:xfrm>
            <a:prstGeom prst="roundRect">
              <a:avLst>
                <a:gd name="adj" fmla="val 972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Create a BeautifulSoup object from the HTML response object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Find all tables within the HTML page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675BEE-82D6-6BF0-577F-C55347D76E83}"/>
                </a:ext>
              </a:extLst>
            </p:cNvPr>
            <p:cNvSpPr/>
            <p:nvPr/>
          </p:nvSpPr>
          <p:spPr>
            <a:xfrm>
              <a:off x="137269" y="205171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A79189-F600-D7B1-2D64-9F82BB0C2EC0}"/>
              </a:ext>
            </a:extLst>
          </p:cNvPr>
          <p:cNvGrpSpPr/>
          <p:nvPr/>
        </p:nvGrpSpPr>
        <p:grpSpPr>
          <a:xfrm>
            <a:off x="98387" y="3852348"/>
            <a:ext cx="5423684" cy="664574"/>
            <a:chOff x="137269" y="2051718"/>
            <a:chExt cx="5423684" cy="66457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7EA9209-CFFE-F7BE-1B5B-CB8C377429CC}"/>
                </a:ext>
              </a:extLst>
            </p:cNvPr>
            <p:cNvSpPr/>
            <p:nvPr/>
          </p:nvSpPr>
          <p:spPr>
            <a:xfrm>
              <a:off x="281268" y="2198974"/>
              <a:ext cx="5279685" cy="517318"/>
            </a:xfrm>
            <a:prstGeom prst="roundRect">
              <a:avLst>
                <a:gd name="adj" fmla="val 972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Collect all column header names from the tables found within the HTML page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DA7F66-3AC6-65A7-8013-8E85C65A42E8}"/>
                </a:ext>
              </a:extLst>
            </p:cNvPr>
            <p:cNvSpPr/>
            <p:nvPr/>
          </p:nvSpPr>
          <p:spPr>
            <a:xfrm>
              <a:off x="137269" y="205171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9883A4-EA3E-9C6F-7CD5-E38F3077ED16}"/>
              </a:ext>
            </a:extLst>
          </p:cNvPr>
          <p:cNvGrpSpPr/>
          <p:nvPr/>
        </p:nvGrpSpPr>
        <p:grpSpPr>
          <a:xfrm>
            <a:off x="98387" y="4752664"/>
            <a:ext cx="5423684" cy="885920"/>
            <a:chOff x="137269" y="2051718"/>
            <a:chExt cx="5423684" cy="88592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08B39C5-83CB-784A-DC8B-3593BC8CA580}"/>
                </a:ext>
              </a:extLst>
            </p:cNvPr>
            <p:cNvSpPr/>
            <p:nvPr/>
          </p:nvSpPr>
          <p:spPr>
            <a:xfrm>
              <a:off x="281268" y="2198974"/>
              <a:ext cx="5279685" cy="738664"/>
            </a:xfrm>
            <a:prstGeom prst="roundRect">
              <a:avLst>
                <a:gd name="adj" fmla="val 972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Use the column names as keys in a dictionary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Use custom functions and logic to parse all launch tables </a:t>
              </a:r>
              <a:r>
                <a:rPr lang="en-GB" sz="1200" dirty="0">
                  <a:solidFill>
                    <a:schemeClr val="accent1"/>
                  </a:solidFill>
                </a:rPr>
                <a:t>(see Appendix) </a:t>
              </a:r>
              <a:r>
                <a:rPr lang="en-GB" sz="1200" dirty="0">
                  <a:solidFill>
                    <a:schemeClr val="tx1"/>
                  </a:solidFill>
                </a:rPr>
                <a:t>to fill the dictionary values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248258-2262-B834-7DD6-DEAE84965EFC}"/>
                </a:ext>
              </a:extLst>
            </p:cNvPr>
            <p:cNvSpPr/>
            <p:nvPr/>
          </p:nvSpPr>
          <p:spPr>
            <a:xfrm>
              <a:off x="137269" y="205171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D97481-B5B8-C886-76A9-3B1A3F72384B}"/>
              </a:ext>
            </a:extLst>
          </p:cNvPr>
          <p:cNvGrpSpPr/>
          <p:nvPr/>
        </p:nvGrpSpPr>
        <p:grpSpPr>
          <a:xfrm>
            <a:off x="98387" y="5874326"/>
            <a:ext cx="5423684" cy="507002"/>
            <a:chOff x="137269" y="2051718"/>
            <a:chExt cx="5423684" cy="5070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867C776-28CC-AD31-D32D-4F554554A9E7}"/>
                </a:ext>
              </a:extLst>
            </p:cNvPr>
            <p:cNvSpPr/>
            <p:nvPr/>
          </p:nvSpPr>
          <p:spPr>
            <a:xfrm>
              <a:off x="281268" y="2198974"/>
              <a:ext cx="5279685" cy="359746"/>
            </a:xfrm>
            <a:prstGeom prst="roundRect">
              <a:avLst>
                <a:gd name="adj" fmla="val 972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/>
                  </a:solidFill>
                </a:rPr>
                <a:t>Convert the dictionary to a Pandas DataFrame ready for export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0D9AE1-73B6-7A8C-C13B-6B7AADCDF57B}"/>
                </a:ext>
              </a:extLst>
            </p:cNvPr>
            <p:cNvSpPr/>
            <p:nvPr/>
          </p:nvSpPr>
          <p:spPr>
            <a:xfrm>
              <a:off x="137269" y="205171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20DFE7-EC68-003C-601D-C463D6CFE245}"/>
              </a:ext>
            </a:extLst>
          </p:cNvPr>
          <p:cNvGrpSpPr/>
          <p:nvPr/>
        </p:nvGrpSpPr>
        <p:grpSpPr>
          <a:xfrm>
            <a:off x="6012276" y="1240099"/>
            <a:ext cx="5856554" cy="920721"/>
            <a:chOff x="5916030" y="862533"/>
            <a:chExt cx="5856554" cy="9207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5141705-AC3F-EB99-9499-4B2FC9BC1CBD}"/>
                </a:ext>
              </a:extLst>
            </p:cNvPr>
            <p:cNvGrpSpPr/>
            <p:nvPr/>
          </p:nvGrpSpPr>
          <p:grpSpPr>
            <a:xfrm>
              <a:off x="6168008" y="980728"/>
              <a:ext cx="5604576" cy="802526"/>
              <a:chOff x="6192442" y="859995"/>
              <a:chExt cx="5952229" cy="8464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FAF469-78BD-678F-A99C-BD15F8AF9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19"/>
              <a:stretch/>
            </p:blipFill>
            <p:spPr>
              <a:xfrm>
                <a:off x="6192442" y="859995"/>
                <a:ext cx="5952229" cy="31926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4051740-7143-F766-354E-C21BB05E4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8986" y="1153391"/>
                <a:ext cx="2993092" cy="55301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10DB26-9A11-D0FE-316D-7383208C758B}"/>
                </a:ext>
              </a:extLst>
            </p:cNvPr>
            <p:cNvSpPr/>
            <p:nvPr/>
          </p:nvSpPr>
          <p:spPr>
            <a:xfrm>
              <a:off x="5916030" y="862533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EA1A6B-6F37-DB85-D5D2-FE792839A8BE}"/>
              </a:ext>
            </a:extLst>
          </p:cNvPr>
          <p:cNvGrpSpPr/>
          <p:nvPr/>
        </p:nvGrpSpPr>
        <p:grpSpPr>
          <a:xfrm>
            <a:off x="7983191" y="2251875"/>
            <a:ext cx="1849112" cy="310813"/>
            <a:chOff x="7926045" y="1949064"/>
            <a:chExt cx="1963813" cy="3278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8266AF-3069-FEB9-3FA0-1A0EAB71D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6045" y="1949064"/>
              <a:ext cx="1963813" cy="143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49D505-6547-5A64-034D-C4C8DC13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7719" y="2109861"/>
              <a:ext cx="1900465" cy="1670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ED2CF330-44D3-5E25-B864-66958D311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098" y="2635280"/>
            <a:ext cx="5319589" cy="1244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544DC-75F7-A25F-4F79-041CD3291EF5}"/>
              </a:ext>
            </a:extLst>
          </p:cNvPr>
          <p:cNvGrpSpPr/>
          <p:nvPr/>
        </p:nvGrpSpPr>
        <p:grpSpPr>
          <a:xfrm>
            <a:off x="7098509" y="3880561"/>
            <a:ext cx="3575653" cy="2361807"/>
            <a:chOff x="7200949" y="4000329"/>
            <a:chExt cx="3575653" cy="236180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1DBCE49-2077-AA78-2254-F877280F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6539" y="4145206"/>
              <a:ext cx="3440063" cy="2216930"/>
            </a:xfrm>
            <a:prstGeom prst="roundRect">
              <a:avLst>
                <a:gd name="adj" fmla="val 5730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chemeClr val="accent1"/>
              </a:solidFill>
            </a:ln>
            <a:effectLst>
              <a:reflection blurRad="12700" stA="38000" endPos="0" dist="5000" dir="5400000" sy="-100000" algn="bl" rotWithShape="0"/>
            </a:effectLst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0B201A-8164-CAAB-190F-B2D1DDD36647}"/>
                </a:ext>
              </a:extLst>
            </p:cNvPr>
            <p:cNvSpPr/>
            <p:nvPr/>
          </p:nvSpPr>
          <p:spPr>
            <a:xfrm>
              <a:off x="7200949" y="4000329"/>
              <a:ext cx="271179" cy="2730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039424-422F-F2CC-006B-D38322BBC92C}"/>
              </a:ext>
            </a:extLst>
          </p:cNvPr>
          <p:cNvGrpSpPr/>
          <p:nvPr/>
        </p:nvGrpSpPr>
        <p:grpSpPr>
          <a:xfrm>
            <a:off x="8010685" y="6333745"/>
            <a:ext cx="1791794" cy="351360"/>
            <a:chOff x="8120630" y="6390008"/>
            <a:chExt cx="1791794" cy="35136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4E6759-7499-000E-8E21-6A22A9C5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1903" y="6528412"/>
              <a:ext cx="1539839" cy="21295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30CD76E-6BE4-CE13-50A4-9F42FFB88A0C}"/>
                </a:ext>
              </a:extLst>
            </p:cNvPr>
            <p:cNvSpPr/>
            <p:nvPr/>
          </p:nvSpPr>
          <p:spPr>
            <a:xfrm rot="10800000" flipV="1">
              <a:off x="8256240" y="6527288"/>
              <a:ext cx="1656184" cy="212956"/>
            </a:xfrm>
            <a:prstGeom prst="roundRect">
              <a:avLst>
                <a:gd name="adj" fmla="val 9723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0BC1BFB-13D4-23A3-3C04-F47A15F2FED6}"/>
                </a:ext>
              </a:extLst>
            </p:cNvPr>
            <p:cNvSpPr/>
            <p:nvPr/>
          </p:nvSpPr>
          <p:spPr>
            <a:xfrm>
              <a:off x="8120630" y="6390008"/>
              <a:ext cx="271179" cy="2730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C299DDA-08A7-5B99-AF32-1DAF736B0806}"/>
              </a:ext>
            </a:extLst>
          </p:cNvPr>
          <p:cNvSpPr/>
          <p:nvPr/>
        </p:nvSpPr>
        <p:spPr>
          <a:xfrm>
            <a:off x="7709244" y="2192825"/>
            <a:ext cx="273947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41A1C3-B1F1-0A25-CAC3-7B36D866E749}"/>
              </a:ext>
            </a:extLst>
          </p:cNvPr>
          <p:cNvSpPr/>
          <p:nvPr/>
        </p:nvSpPr>
        <p:spPr>
          <a:xfrm>
            <a:off x="6048748" y="2559470"/>
            <a:ext cx="273947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B5C15A-5BB5-D36A-F77A-34B11EE24CDF}"/>
              </a:ext>
            </a:extLst>
          </p:cNvPr>
          <p:cNvSpPr txBox="1"/>
          <p:nvPr/>
        </p:nvSpPr>
        <p:spPr>
          <a:xfrm>
            <a:off x="11064552" y="6487452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10"/>
              </a:rPr>
              <a:t>GitHub Link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E41D4-69F2-7528-4E83-30DAD18F4F6D}"/>
              </a:ext>
            </a:extLst>
          </p:cNvPr>
          <p:cNvSpPr txBox="1">
            <a:spLocks/>
          </p:cNvSpPr>
          <p:nvPr/>
        </p:nvSpPr>
        <p:spPr>
          <a:xfrm>
            <a:off x="404813" y="1447801"/>
            <a:ext cx="6424965" cy="1340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r>
              <a:rPr lang="en-GB" sz="1600" dirty="0"/>
              <a:t>Context:</a:t>
            </a:r>
          </a:p>
          <a:p>
            <a:pPr marL="342900" indent="-342900"/>
            <a:r>
              <a:rPr lang="en-GB" sz="1400" dirty="0"/>
              <a:t>The SpaceX dataset contains several Space X  launch facilities, and each location is in the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LaunchSite</a:t>
            </a:r>
            <a:r>
              <a:rPr lang="en-GB" sz="1400" dirty="0">
                <a:solidFill>
                  <a:schemeClr val="bg1"/>
                </a:solidFill>
              </a:rPr>
              <a:t> column.</a:t>
            </a:r>
          </a:p>
          <a:p>
            <a:pPr marL="342900" indent="-342900"/>
            <a:r>
              <a:rPr lang="en-GB" sz="1400" dirty="0"/>
              <a:t>Each launch aims to a dedicated orbit, and some of the common orbit types are shown in the figure below. The orbit type is in the </a:t>
            </a:r>
            <a:r>
              <a:rPr lang="en-GB" sz="1400" dirty="0">
                <a:solidFill>
                  <a:srgbClr val="61AFEF"/>
                </a:solidFill>
                <a:latin typeface="Consolas" panose="020B0609020204030204" pitchFamily="49" charset="0"/>
              </a:rPr>
              <a:t>Orbit</a:t>
            </a:r>
            <a:r>
              <a:rPr lang="en-GB" sz="1400" dirty="0"/>
              <a:t> column.</a:t>
            </a:r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marL="342900" indent="-342900"/>
            <a:endParaRPr lang="en-GB" sz="1400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GB" sz="1600" dirty="0"/>
              <a:t>Initial Data Exploration:</a:t>
            </a:r>
          </a:p>
          <a:p>
            <a:pPr marL="342900" indent="-342900"/>
            <a:r>
              <a:rPr lang="en-GB" sz="1400" dirty="0"/>
              <a:t>Using the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value_counts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/>
              <a:t> method to determine the following: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/>
              <a:t>Number of launches on each site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/>
              <a:t>Number and occurrence of each orbit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GB" sz="1200" dirty="0"/>
              <a:t>Number and occurrence of landing outcome per orbit type</a:t>
            </a:r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lvl="2" indent="0">
              <a:buFont typeface="Arial" panose="020B0604020202020204" pitchFamily="34" charset="0"/>
              <a:buNone/>
            </a:pPr>
            <a:endParaRPr lang="en-GB" sz="11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4869A-0065-8915-8178-6B8924025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9" t="12200" r="13202" b="4851"/>
          <a:stretch/>
        </p:blipFill>
        <p:spPr>
          <a:xfrm>
            <a:off x="686850" y="2931958"/>
            <a:ext cx="2480184" cy="176517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7C0B4-86EF-0603-AD96-81374964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53" y="22380"/>
            <a:ext cx="3010736" cy="1236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31FF6-B364-8711-4851-8B06B1CB9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253" y="1350550"/>
            <a:ext cx="2822211" cy="2590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09C7F-9C1F-397E-C5B5-2A275ABB4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252" y="4051953"/>
            <a:ext cx="3010737" cy="1973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E442AC-73E3-E056-902A-A65D40743E2D}"/>
              </a:ext>
            </a:extLst>
          </p:cNvPr>
          <p:cNvSpPr/>
          <p:nvPr/>
        </p:nvSpPr>
        <p:spPr>
          <a:xfrm>
            <a:off x="8092709" y="1360485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DD52D5-C3B8-5CB5-7981-2A7FAEF7FE68}"/>
              </a:ext>
            </a:extLst>
          </p:cNvPr>
          <p:cNvSpPr/>
          <p:nvPr/>
        </p:nvSpPr>
        <p:spPr>
          <a:xfrm>
            <a:off x="8092709" y="49090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E9B1D4-818A-5ECE-AC30-32E05134E205}"/>
              </a:ext>
            </a:extLst>
          </p:cNvPr>
          <p:cNvSpPr/>
          <p:nvPr/>
        </p:nvSpPr>
        <p:spPr>
          <a:xfrm>
            <a:off x="8072665" y="4028617"/>
            <a:ext cx="302604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E80F8-28CA-49C8-E5FE-BCF2CA19E929}"/>
              </a:ext>
            </a:extLst>
          </p:cNvPr>
          <p:cNvSpPr txBox="1"/>
          <p:nvPr/>
        </p:nvSpPr>
        <p:spPr>
          <a:xfrm>
            <a:off x="11064552" y="6487452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7"/>
              </a:rPr>
              <a:t>GitHub Link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3712</Words>
  <Application>Microsoft Office PowerPoint</Application>
  <PresentationFormat>Widescreen</PresentationFormat>
  <Paragraphs>435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Abadi</vt:lpstr>
      <vt:lpstr>Arial</vt:lpstr>
      <vt:lpstr>Calibri</vt:lpstr>
      <vt:lpstr>Calibri Light</vt:lpstr>
      <vt:lpstr>Cambria Math</vt:lpstr>
      <vt:lpstr>Consolas</vt:lpstr>
      <vt:lpstr>IBM Plex Mono SemiBold</vt:lpstr>
      <vt:lpstr>IBM Plex Mono Text</vt:lpstr>
      <vt:lpstr>Ubuntu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AJAY</cp:lastModifiedBy>
  <cp:revision>207</cp:revision>
  <dcterms:created xsi:type="dcterms:W3CDTF">2021-04-29T18:58:34Z</dcterms:created>
  <dcterms:modified xsi:type="dcterms:W3CDTF">2023-09-06T08:59:04Z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