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7.jpeg" ContentType="image/jpe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6.jpeg" ContentType="image/jpeg"/>
  <Override PartName="/ppt/media/image16.png" ContentType="image/png"/>
  <Override PartName="/ppt/media/image8.jpeg" ContentType="image/jpeg"/>
  <Override PartName="/ppt/media/image9.jpeg" ContentType="image/jpeg"/>
  <Override PartName="/ppt/media/image10.png" ContentType="image/png"/>
  <Override PartName="/ppt/media/image11.png" ContentType="image/png"/>
  <Override PartName="/ppt/media/image13.png" ContentType="image/png"/>
  <Override PartName="/ppt/media/image12.gif" ContentType="image/gif"/>
  <Override PartName="/ppt/media/image14.wmf" ContentType="image/x-wmf"/>
  <Override PartName="/ppt/media/image15.wmf" ContentType="image/x-wmf"/>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82"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84"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8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8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9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9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9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9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9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97"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9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0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01"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03"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04"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0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0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0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09"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11"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12"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13"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14"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15"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16"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21"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2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2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12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3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3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13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3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13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3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3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3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4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4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4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4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4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4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4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5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5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5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5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5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5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60"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62"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6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16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6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7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17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7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17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75"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7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7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79"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81"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82"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8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8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8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87"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89"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90"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91"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92"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93"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94"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4294967295" descr=""/>
          <p:cNvPicPr/>
          <p:nvPr/>
        </p:nvPicPr>
        <p:blipFill>
          <a:blip r:embed="rId2"/>
          <a:stretch/>
        </p:blipFill>
        <p:spPr>
          <a:xfrm>
            <a:off x="0" y="0"/>
            <a:ext cx="10084680" cy="5668920"/>
          </a:xfrm>
          <a:prstGeom prst="rect">
            <a:avLst/>
          </a:prstGeom>
          <a:ln>
            <a:noFill/>
          </a:ln>
        </p:spPr>
      </p:pic>
      <p:sp>
        <p:nvSpPr>
          <p:cNvPr id="1" name="PlaceHolder 1"/>
          <p:cNvSpPr>
            <a:spLocks noGrp="1"/>
          </p:cNvSpPr>
          <p:nvPr>
            <p:ph type="title"/>
          </p:nvPr>
        </p:nvSpPr>
        <p:spPr>
          <a:xfrm>
            <a:off x="504000" y="226080"/>
            <a:ext cx="9072000" cy="94644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Picture 38" descr=""/>
          <p:cNvPicPr/>
          <p:nvPr/>
        </p:nvPicPr>
        <p:blipFill>
          <a:blip r:embed="rId2"/>
          <a:stretch/>
        </p:blipFill>
        <p:spPr>
          <a:xfrm>
            <a:off x="0" y="0"/>
            <a:ext cx="10084680" cy="566892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rIns="0" tIns="0" bIns="0" anchor="ctr"/>
          <a:p>
            <a:r>
              <a:rPr b="0" lang="en-US" sz="1800" spc="-1" strike="noStrike">
                <a:solidFill>
                  <a:srgbClr val="000000"/>
                </a:solidFill>
                <a:latin typeface="Arial"/>
              </a:rPr>
              <a:t>C</a:t>
            </a:r>
            <a:r>
              <a:rPr b="0" lang="en-US" sz="1800" spc="-1" strike="noStrike">
                <a:solidFill>
                  <a:srgbClr val="000000"/>
                </a:solidFill>
                <a:latin typeface="Arial"/>
              </a:rPr>
              <a:t>l</a:t>
            </a:r>
            <a:r>
              <a:rPr b="0" lang="en-US" sz="1800" spc="-1" strike="noStrike">
                <a:solidFill>
                  <a:srgbClr val="000000"/>
                </a:solidFill>
                <a:latin typeface="Arial"/>
              </a:rPr>
              <a:t>i</a:t>
            </a:r>
            <a:r>
              <a:rPr b="0" lang="en-US" sz="1800" spc="-1" strike="noStrike">
                <a:solidFill>
                  <a:srgbClr val="000000"/>
                </a:solidFill>
                <a:latin typeface="Arial"/>
              </a:rPr>
              <a:t>c</a:t>
            </a:r>
            <a:r>
              <a:rPr b="0" lang="en-US" sz="1800" spc="-1" strike="noStrike">
                <a:solidFill>
                  <a:srgbClr val="000000"/>
                </a:solidFill>
                <a:latin typeface="Arial"/>
              </a:rPr>
              <a:t>k</a:t>
            </a:r>
            <a:r>
              <a:rPr b="0" lang="en-US" sz="1800" spc="-1" strike="noStrike">
                <a:solidFill>
                  <a:srgbClr val="000000"/>
                </a:solidFill>
                <a:latin typeface="Arial"/>
              </a:rPr>
              <a:t> </a:t>
            </a:r>
            <a:r>
              <a:rPr b="0" lang="en-US" sz="1800" spc="-1" strike="noStrike">
                <a:solidFill>
                  <a:srgbClr val="000000"/>
                </a:solidFill>
                <a:latin typeface="Arial"/>
              </a:rPr>
              <a:t>t</a:t>
            </a:r>
            <a:r>
              <a:rPr b="0" lang="en-US" sz="1800" spc="-1" strike="noStrike">
                <a:solidFill>
                  <a:srgbClr val="000000"/>
                </a:solidFill>
                <a:latin typeface="Arial"/>
              </a:rPr>
              <a:t>o</a:t>
            </a:r>
            <a:r>
              <a:rPr b="0" lang="en-US" sz="1800" spc="-1" strike="noStrike">
                <a:solidFill>
                  <a:srgbClr val="000000"/>
                </a:solidFill>
                <a:latin typeface="Arial"/>
              </a:rPr>
              <a:t> </a:t>
            </a:r>
            <a:r>
              <a:rPr b="0" lang="en-US" sz="1800" spc="-1" strike="noStrike">
                <a:solidFill>
                  <a:srgbClr val="000000"/>
                </a:solidFill>
                <a:latin typeface="Arial"/>
              </a:rPr>
              <a:t>e</a:t>
            </a:r>
            <a:r>
              <a:rPr b="0" lang="en-US" sz="1800" spc="-1" strike="noStrike">
                <a:solidFill>
                  <a:srgbClr val="000000"/>
                </a:solidFill>
                <a:latin typeface="Arial"/>
              </a:rPr>
              <a:t>d</a:t>
            </a:r>
            <a:r>
              <a:rPr b="0" lang="en-US" sz="1800" spc="-1" strike="noStrike">
                <a:solidFill>
                  <a:srgbClr val="000000"/>
                </a:solidFill>
                <a:latin typeface="Arial"/>
              </a:rPr>
              <a:t>i</a:t>
            </a:r>
            <a:r>
              <a:rPr b="0" lang="en-US" sz="1800" spc="-1" strike="noStrike">
                <a:solidFill>
                  <a:srgbClr val="000000"/>
                </a:solidFill>
                <a:latin typeface="Arial"/>
              </a:rPr>
              <a:t>t</a:t>
            </a:r>
            <a:r>
              <a:rPr b="0" lang="en-US" sz="1800" spc="-1" strike="noStrike">
                <a:solidFill>
                  <a:srgbClr val="000000"/>
                </a:solidFill>
                <a:latin typeface="Arial"/>
              </a:rPr>
              <a:t> </a:t>
            </a:r>
            <a:r>
              <a:rPr b="0" lang="en-US" sz="1800" spc="-1" strike="noStrike">
                <a:solidFill>
                  <a:srgbClr val="000000"/>
                </a:solidFill>
                <a:latin typeface="Arial"/>
              </a:rPr>
              <a:t>t</a:t>
            </a:r>
            <a:r>
              <a:rPr b="0" lang="en-US" sz="1800" spc="-1" strike="noStrike">
                <a:solidFill>
                  <a:srgbClr val="000000"/>
                </a:solidFill>
                <a:latin typeface="Arial"/>
              </a:rPr>
              <a:t>h</a:t>
            </a:r>
            <a:r>
              <a:rPr b="0" lang="en-US" sz="1800" spc="-1" strike="noStrike">
                <a:solidFill>
                  <a:srgbClr val="000000"/>
                </a:solidFill>
                <a:latin typeface="Arial"/>
              </a:rPr>
              <a:t>e</a:t>
            </a:r>
            <a:r>
              <a:rPr b="0" lang="en-US" sz="1800" spc="-1" strike="noStrike">
                <a:solidFill>
                  <a:srgbClr val="000000"/>
                </a:solidFill>
                <a:latin typeface="Arial"/>
              </a:rPr>
              <a:t> </a:t>
            </a:r>
            <a:r>
              <a:rPr b="0" lang="en-US" sz="1800" spc="-1" strike="noStrike">
                <a:solidFill>
                  <a:srgbClr val="000000"/>
                </a:solidFill>
                <a:latin typeface="Arial"/>
              </a:rPr>
              <a:t>t</a:t>
            </a:r>
            <a:r>
              <a:rPr b="0" lang="en-US" sz="1800" spc="-1" strike="noStrike">
                <a:solidFill>
                  <a:srgbClr val="000000"/>
                </a:solidFill>
                <a:latin typeface="Arial"/>
              </a:rPr>
              <a:t>i</a:t>
            </a:r>
            <a:r>
              <a:rPr b="0" lang="en-US" sz="1800" spc="-1" strike="noStrike">
                <a:solidFill>
                  <a:srgbClr val="000000"/>
                </a:solidFill>
                <a:latin typeface="Arial"/>
              </a:rPr>
              <a:t>t</a:t>
            </a:r>
            <a:r>
              <a:rPr b="0" lang="en-US" sz="1800" spc="-1" strike="noStrike">
                <a:solidFill>
                  <a:srgbClr val="000000"/>
                </a:solidFill>
                <a:latin typeface="Arial"/>
              </a:rPr>
              <a:t>l</a:t>
            </a:r>
            <a:r>
              <a:rPr b="0" lang="en-US" sz="1800" spc="-1" strike="noStrike">
                <a:solidFill>
                  <a:srgbClr val="000000"/>
                </a:solidFill>
                <a:latin typeface="Arial"/>
              </a:rPr>
              <a:t>e</a:t>
            </a:r>
            <a:r>
              <a:rPr b="0" lang="en-US" sz="1800" spc="-1" strike="noStrike">
                <a:solidFill>
                  <a:srgbClr val="000000"/>
                </a:solidFill>
                <a:latin typeface="Arial"/>
              </a:rPr>
              <a:t> </a:t>
            </a:r>
            <a:r>
              <a:rPr b="0" lang="en-US" sz="1800" spc="-1" strike="noStrike">
                <a:solidFill>
                  <a:srgbClr val="000000"/>
                </a:solidFill>
                <a:latin typeface="Arial"/>
              </a:rPr>
              <a:t>t</a:t>
            </a:r>
            <a:r>
              <a:rPr b="0" lang="en-US" sz="1800" spc="-1" strike="noStrike">
                <a:solidFill>
                  <a:srgbClr val="000000"/>
                </a:solidFill>
                <a:latin typeface="Arial"/>
              </a:rPr>
              <a:t>e</a:t>
            </a:r>
            <a:r>
              <a:rPr b="0" lang="en-US" sz="1800" spc="-1" strike="noStrike">
                <a:solidFill>
                  <a:srgbClr val="000000"/>
                </a:solidFill>
                <a:latin typeface="Arial"/>
              </a:rPr>
              <a:t>x</a:t>
            </a:r>
            <a:r>
              <a:rPr b="0" lang="en-US" sz="1800" spc="-1" strike="noStrike">
                <a:solidFill>
                  <a:srgbClr val="000000"/>
                </a:solidFill>
                <a:latin typeface="Arial"/>
              </a:rPr>
              <a:t>t</a:t>
            </a:r>
            <a:r>
              <a:rPr b="0" lang="en-US" sz="1800" spc="-1" strike="noStrike">
                <a:solidFill>
                  <a:srgbClr val="000000"/>
                </a:solidFill>
                <a:latin typeface="Arial"/>
              </a:rPr>
              <a:t> </a:t>
            </a:r>
            <a:r>
              <a:rPr b="0" lang="en-US" sz="1800" spc="-1" strike="noStrike">
                <a:solidFill>
                  <a:srgbClr val="000000"/>
                </a:solidFill>
                <a:latin typeface="Arial"/>
              </a:rPr>
              <a:t>f</a:t>
            </a:r>
            <a:r>
              <a:rPr b="0" lang="en-US" sz="1800" spc="-1" strike="noStrike">
                <a:solidFill>
                  <a:srgbClr val="000000"/>
                </a:solidFill>
                <a:latin typeface="Arial"/>
              </a:rPr>
              <a:t>o</a:t>
            </a:r>
            <a:r>
              <a:rPr b="0" lang="en-US" sz="1800" spc="-1" strike="noStrike">
                <a:solidFill>
                  <a:srgbClr val="000000"/>
                </a:solidFill>
                <a:latin typeface="Arial"/>
              </a:rPr>
              <a:t>r</a:t>
            </a:r>
            <a:r>
              <a:rPr b="0" lang="en-US" sz="1800" spc="-1" strike="noStrike">
                <a:solidFill>
                  <a:srgbClr val="000000"/>
                </a:solidFill>
                <a:latin typeface="Arial"/>
              </a:rPr>
              <a:t>m</a:t>
            </a:r>
            <a:r>
              <a:rPr b="0" lang="en-US" sz="1800" spc="-1" strike="noStrike">
                <a:solidFill>
                  <a:srgbClr val="000000"/>
                </a:solidFill>
                <a:latin typeface="Arial"/>
              </a:rPr>
              <a:t>a</a:t>
            </a:r>
            <a:r>
              <a:rPr b="0" lang="en-US" sz="1800" spc="-1" strike="noStrike">
                <a:solidFill>
                  <a:srgbClr val="000000"/>
                </a:solidFill>
                <a:latin typeface="Arial"/>
              </a:rPr>
              <a:t>t</a:t>
            </a:r>
            <a:endParaRPr b="0" lang="en-US" sz="1800" spc="-1" strike="noStrike">
              <a:solidFill>
                <a:srgbClr val="000000"/>
              </a:solidFill>
              <a:latin typeface="Arial"/>
            </a:endParaRPr>
          </a:p>
        </p:txBody>
      </p:sp>
      <p:sp>
        <p:nvSpPr>
          <p:cNvPr id="4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8" name="Picture 38" descr=""/>
          <p:cNvPicPr/>
          <p:nvPr/>
        </p:nvPicPr>
        <p:blipFill>
          <a:blip r:embed="rId2"/>
          <a:stretch/>
        </p:blipFill>
        <p:spPr>
          <a:xfrm>
            <a:off x="0" y="0"/>
            <a:ext cx="10084680" cy="5668920"/>
          </a:xfrm>
          <a:prstGeom prst="rect">
            <a:avLst/>
          </a:prstGeom>
          <a:ln>
            <a:noFill/>
          </a:ln>
        </p:spPr>
      </p:pic>
      <p:sp>
        <p:nvSpPr>
          <p:cNvPr id="79" name="PlaceHolder 1"/>
          <p:cNvSpPr>
            <a:spLocks noGrp="1"/>
          </p:cNvSpPr>
          <p:nvPr>
            <p:ph type="title"/>
          </p:nvPr>
        </p:nvSpPr>
        <p:spPr>
          <a:xfrm>
            <a:off x="504000" y="226080"/>
            <a:ext cx="9071640" cy="94608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0"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7" name="Picture 38" descr=""/>
          <p:cNvPicPr/>
          <p:nvPr/>
        </p:nvPicPr>
        <p:blipFill>
          <a:blip r:embed="rId2"/>
          <a:stretch/>
        </p:blipFill>
        <p:spPr>
          <a:xfrm>
            <a:off x="0" y="0"/>
            <a:ext cx="10084680" cy="5668920"/>
          </a:xfrm>
          <a:prstGeom prst="rect">
            <a:avLst/>
          </a:prstGeom>
          <a:ln>
            <a:noFill/>
          </a:ln>
        </p:spPr>
      </p:pic>
      <p:sp>
        <p:nvSpPr>
          <p:cNvPr id="118" name="PlaceHolder 1"/>
          <p:cNvSpPr>
            <a:spLocks noGrp="1"/>
          </p:cNvSpPr>
          <p:nvPr>
            <p:ph type="title"/>
          </p:nvPr>
        </p:nvSpPr>
        <p:spPr>
          <a:xfrm>
            <a:off x="504000" y="226080"/>
            <a:ext cx="9071640" cy="946080"/>
          </a:xfrm>
          <a:prstGeom prst="rect">
            <a:avLst/>
          </a:prstGeom>
        </p:spPr>
        <p:txBody>
          <a:bodyPr lIns="0" rIns="0" tIns="0" bIns="0" anchor="ctr"/>
          <a:p>
            <a:r>
              <a:rPr b="0" lang="en-US" sz="1800" spc="-1" strike="noStrike">
                <a:solidFill>
                  <a:srgbClr val="000000"/>
                </a:solidFill>
                <a:latin typeface="Arial"/>
              </a:rPr>
              <a:t>C</a:t>
            </a:r>
            <a:r>
              <a:rPr b="0" lang="en-US" sz="1800" spc="-1" strike="noStrike">
                <a:solidFill>
                  <a:srgbClr val="000000"/>
                </a:solidFill>
                <a:latin typeface="Arial"/>
              </a:rPr>
              <a:t>l</a:t>
            </a:r>
            <a:r>
              <a:rPr b="0" lang="en-US" sz="1800" spc="-1" strike="noStrike">
                <a:solidFill>
                  <a:srgbClr val="000000"/>
                </a:solidFill>
                <a:latin typeface="Arial"/>
              </a:rPr>
              <a:t>i</a:t>
            </a:r>
            <a:r>
              <a:rPr b="0" lang="en-US" sz="1800" spc="-1" strike="noStrike">
                <a:solidFill>
                  <a:srgbClr val="000000"/>
                </a:solidFill>
                <a:latin typeface="Arial"/>
              </a:rPr>
              <a:t>c</a:t>
            </a:r>
            <a:r>
              <a:rPr b="0" lang="en-US" sz="1800" spc="-1" strike="noStrike">
                <a:solidFill>
                  <a:srgbClr val="000000"/>
                </a:solidFill>
                <a:latin typeface="Arial"/>
              </a:rPr>
              <a:t>k</a:t>
            </a:r>
            <a:r>
              <a:rPr b="0" lang="en-US" sz="1800" spc="-1" strike="noStrike">
                <a:solidFill>
                  <a:srgbClr val="000000"/>
                </a:solidFill>
                <a:latin typeface="Arial"/>
              </a:rPr>
              <a:t> </a:t>
            </a:r>
            <a:r>
              <a:rPr b="0" lang="en-US" sz="1800" spc="-1" strike="noStrike">
                <a:solidFill>
                  <a:srgbClr val="000000"/>
                </a:solidFill>
                <a:latin typeface="Arial"/>
              </a:rPr>
              <a:t>t</a:t>
            </a:r>
            <a:r>
              <a:rPr b="0" lang="en-US" sz="1800" spc="-1" strike="noStrike">
                <a:solidFill>
                  <a:srgbClr val="000000"/>
                </a:solidFill>
                <a:latin typeface="Arial"/>
              </a:rPr>
              <a:t>o</a:t>
            </a:r>
            <a:r>
              <a:rPr b="0" lang="en-US" sz="1800" spc="-1" strike="noStrike">
                <a:solidFill>
                  <a:srgbClr val="000000"/>
                </a:solidFill>
                <a:latin typeface="Arial"/>
              </a:rPr>
              <a:t> </a:t>
            </a:r>
            <a:r>
              <a:rPr b="0" lang="en-US" sz="1800" spc="-1" strike="noStrike">
                <a:solidFill>
                  <a:srgbClr val="000000"/>
                </a:solidFill>
                <a:latin typeface="Arial"/>
              </a:rPr>
              <a:t>e</a:t>
            </a:r>
            <a:r>
              <a:rPr b="0" lang="en-US" sz="1800" spc="-1" strike="noStrike">
                <a:solidFill>
                  <a:srgbClr val="000000"/>
                </a:solidFill>
                <a:latin typeface="Arial"/>
              </a:rPr>
              <a:t>d</a:t>
            </a:r>
            <a:r>
              <a:rPr b="0" lang="en-US" sz="1800" spc="-1" strike="noStrike">
                <a:solidFill>
                  <a:srgbClr val="000000"/>
                </a:solidFill>
                <a:latin typeface="Arial"/>
              </a:rPr>
              <a:t>i</a:t>
            </a:r>
            <a:r>
              <a:rPr b="0" lang="en-US" sz="1800" spc="-1" strike="noStrike">
                <a:solidFill>
                  <a:srgbClr val="000000"/>
                </a:solidFill>
                <a:latin typeface="Arial"/>
              </a:rPr>
              <a:t>t</a:t>
            </a:r>
            <a:r>
              <a:rPr b="0" lang="en-US" sz="1800" spc="-1" strike="noStrike">
                <a:solidFill>
                  <a:srgbClr val="000000"/>
                </a:solidFill>
                <a:latin typeface="Arial"/>
              </a:rPr>
              <a:t> </a:t>
            </a:r>
            <a:r>
              <a:rPr b="0" lang="en-US" sz="1800" spc="-1" strike="noStrike">
                <a:solidFill>
                  <a:srgbClr val="000000"/>
                </a:solidFill>
                <a:latin typeface="Arial"/>
              </a:rPr>
              <a:t>t</a:t>
            </a:r>
            <a:r>
              <a:rPr b="0" lang="en-US" sz="1800" spc="-1" strike="noStrike">
                <a:solidFill>
                  <a:srgbClr val="000000"/>
                </a:solidFill>
                <a:latin typeface="Arial"/>
              </a:rPr>
              <a:t>h</a:t>
            </a:r>
            <a:r>
              <a:rPr b="0" lang="en-US" sz="1800" spc="-1" strike="noStrike">
                <a:solidFill>
                  <a:srgbClr val="000000"/>
                </a:solidFill>
                <a:latin typeface="Arial"/>
              </a:rPr>
              <a:t>e</a:t>
            </a:r>
            <a:r>
              <a:rPr b="0" lang="en-US" sz="1800" spc="-1" strike="noStrike">
                <a:solidFill>
                  <a:srgbClr val="000000"/>
                </a:solidFill>
                <a:latin typeface="Arial"/>
              </a:rPr>
              <a:t> </a:t>
            </a:r>
            <a:r>
              <a:rPr b="0" lang="en-US" sz="1800" spc="-1" strike="noStrike">
                <a:solidFill>
                  <a:srgbClr val="000000"/>
                </a:solidFill>
                <a:latin typeface="Arial"/>
              </a:rPr>
              <a:t>t</a:t>
            </a:r>
            <a:r>
              <a:rPr b="0" lang="en-US" sz="1800" spc="-1" strike="noStrike">
                <a:solidFill>
                  <a:srgbClr val="000000"/>
                </a:solidFill>
                <a:latin typeface="Arial"/>
              </a:rPr>
              <a:t>i</a:t>
            </a:r>
            <a:r>
              <a:rPr b="0" lang="en-US" sz="1800" spc="-1" strike="noStrike">
                <a:solidFill>
                  <a:srgbClr val="000000"/>
                </a:solidFill>
                <a:latin typeface="Arial"/>
              </a:rPr>
              <a:t>t</a:t>
            </a:r>
            <a:r>
              <a:rPr b="0" lang="en-US" sz="1800" spc="-1" strike="noStrike">
                <a:solidFill>
                  <a:srgbClr val="000000"/>
                </a:solidFill>
                <a:latin typeface="Arial"/>
              </a:rPr>
              <a:t>l</a:t>
            </a:r>
            <a:r>
              <a:rPr b="0" lang="en-US" sz="1800" spc="-1" strike="noStrike">
                <a:solidFill>
                  <a:srgbClr val="000000"/>
                </a:solidFill>
                <a:latin typeface="Arial"/>
              </a:rPr>
              <a:t>e</a:t>
            </a:r>
            <a:r>
              <a:rPr b="0" lang="en-US" sz="1800" spc="-1" strike="noStrike">
                <a:solidFill>
                  <a:srgbClr val="000000"/>
                </a:solidFill>
                <a:latin typeface="Arial"/>
              </a:rPr>
              <a:t> </a:t>
            </a:r>
            <a:r>
              <a:rPr b="0" lang="en-US" sz="1800" spc="-1" strike="noStrike">
                <a:solidFill>
                  <a:srgbClr val="000000"/>
                </a:solidFill>
                <a:latin typeface="Arial"/>
              </a:rPr>
              <a:t>t</a:t>
            </a:r>
            <a:r>
              <a:rPr b="0" lang="en-US" sz="1800" spc="-1" strike="noStrike">
                <a:solidFill>
                  <a:srgbClr val="000000"/>
                </a:solidFill>
                <a:latin typeface="Arial"/>
              </a:rPr>
              <a:t>e</a:t>
            </a:r>
            <a:r>
              <a:rPr b="0" lang="en-US" sz="1800" spc="-1" strike="noStrike">
                <a:solidFill>
                  <a:srgbClr val="000000"/>
                </a:solidFill>
                <a:latin typeface="Arial"/>
              </a:rPr>
              <a:t>x</a:t>
            </a:r>
            <a:r>
              <a:rPr b="0" lang="en-US" sz="1800" spc="-1" strike="noStrike">
                <a:solidFill>
                  <a:srgbClr val="000000"/>
                </a:solidFill>
                <a:latin typeface="Arial"/>
              </a:rPr>
              <a:t>t</a:t>
            </a:r>
            <a:r>
              <a:rPr b="0" lang="en-US" sz="1800" spc="-1" strike="noStrike">
                <a:solidFill>
                  <a:srgbClr val="000000"/>
                </a:solidFill>
                <a:latin typeface="Arial"/>
              </a:rPr>
              <a:t> </a:t>
            </a:r>
            <a:r>
              <a:rPr b="0" lang="en-US" sz="1800" spc="-1" strike="noStrike">
                <a:solidFill>
                  <a:srgbClr val="000000"/>
                </a:solidFill>
                <a:latin typeface="Arial"/>
              </a:rPr>
              <a:t>f</a:t>
            </a:r>
            <a:r>
              <a:rPr b="0" lang="en-US" sz="1800" spc="-1" strike="noStrike">
                <a:solidFill>
                  <a:srgbClr val="000000"/>
                </a:solidFill>
                <a:latin typeface="Arial"/>
              </a:rPr>
              <a:t>o</a:t>
            </a:r>
            <a:r>
              <a:rPr b="0" lang="en-US" sz="1800" spc="-1" strike="noStrike">
                <a:solidFill>
                  <a:srgbClr val="000000"/>
                </a:solidFill>
                <a:latin typeface="Arial"/>
              </a:rPr>
              <a:t>r</a:t>
            </a:r>
            <a:r>
              <a:rPr b="0" lang="en-US" sz="1800" spc="-1" strike="noStrike">
                <a:solidFill>
                  <a:srgbClr val="000000"/>
                </a:solidFill>
                <a:latin typeface="Arial"/>
              </a:rPr>
              <a:t>m</a:t>
            </a:r>
            <a:r>
              <a:rPr b="0" lang="en-US" sz="1800" spc="-1" strike="noStrike">
                <a:solidFill>
                  <a:srgbClr val="000000"/>
                </a:solidFill>
                <a:latin typeface="Arial"/>
              </a:rPr>
              <a:t>a</a:t>
            </a:r>
            <a:r>
              <a:rPr b="0" lang="en-US" sz="1800" spc="-1" strike="noStrike">
                <a:solidFill>
                  <a:srgbClr val="000000"/>
                </a:solidFill>
                <a:latin typeface="Arial"/>
              </a:rPr>
              <a:t>t</a:t>
            </a:r>
            <a:endParaRPr b="0" lang="en-US" sz="1800" spc="-1" strike="noStrike">
              <a:solidFill>
                <a:srgbClr val="000000"/>
              </a:solidFill>
              <a:latin typeface="Arial"/>
            </a:endParaRPr>
          </a:p>
        </p:txBody>
      </p:sp>
      <p:sp>
        <p:nvSpPr>
          <p:cNvPr id="11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56" name="Picture 38" descr=""/>
          <p:cNvPicPr/>
          <p:nvPr/>
        </p:nvPicPr>
        <p:blipFill>
          <a:blip r:embed="rId2"/>
          <a:stretch/>
        </p:blipFill>
        <p:spPr>
          <a:xfrm>
            <a:off x="0" y="0"/>
            <a:ext cx="10084680" cy="5668920"/>
          </a:xfrm>
          <a:prstGeom prst="rect">
            <a:avLst/>
          </a:prstGeom>
          <a:ln>
            <a:noFill/>
          </a:ln>
        </p:spPr>
      </p:pic>
      <p:sp>
        <p:nvSpPr>
          <p:cNvPr id="157" name="PlaceHolder 1"/>
          <p:cNvSpPr>
            <a:spLocks noGrp="1"/>
          </p:cNvSpPr>
          <p:nvPr>
            <p:ph type="title"/>
          </p:nvPr>
        </p:nvSpPr>
        <p:spPr>
          <a:xfrm>
            <a:off x="504000" y="226080"/>
            <a:ext cx="9071640" cy="94608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58"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2.gif"/><Relationship Id="rId2" Type="http://schemas.openxmlformats.org/officeDocument/2006/relationships/image" Target="../media/image13.png"/><Relationship Id="rId3"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4.xml.rels><?xml version="1.0" encoding="UTF-8"?>
<Relationships xmlns="http://schemas.openxmlformats.org/package/2006/relationships"><Relationship Id="rId1" Type="http://schemas.openxmlformats.org/officeDocument/2006/relationships/image" Target="../media/image14.wmf"/><Relationship Id="rId2" Type="http://schemas.openxmlformats.org/officeDocument/2006/relationships/slideLayout" Target="../slideLayouts/slideLayout39.xml"/>
</Relationships>
</file>

<file path=ppt/slides/_rels/slide15.xml.rels><?xml version="1.0" encoding="UTF-8"?>
<Relationships xmlns="http://schemas.openxmlformats.org/package/2006/relationships"><Relationship Id="rId1" Type="http://schemas.openxmlformats.org/officeDocument/2006/relationships/image" Target="../media/image15.wmf"/><Relationship Id="rId2" Type="http://schemas.openxmlformats.org/officeDocument/2006/relationships/slideLayout" Target="../slideLayouts/slideLayout3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9.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png"/><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1116000" y="216000"/>
            <a:ext cx="8098920" cy="9349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3300" spc="-1" strike="noStrike">
                <a:solidFill>
                  <a:srgbClr val="050505"/>
                </a:solidFill>
                <a:latin typeface="Times New Roman"/>
                <a:ea typeface="DejaVu Sans"/>
              </a:rPr>
              <a:t>Army Institute of Technology, Pune</a:t>
            </a:r>
            <a:endParaRPr b="0" lang="en-US" sz="3300" spc="-1" strike="noStrike">
              <a:latin typeface="Arial"/>
            </a:endParaRPr>
          </a:p>
        </p:txBody>
      </p:sp>
      <p:sp>
        <p:nvSpPr>
          <p:cNvPr id="196" name="CustomShape 2"/>
          <p:cNvSpPr/>
          <p:nvPr/>
        </p:nvSpPr>
        <p:spPr>
          <a:xfrm>
            <a:off x="972000" y="1368000"/>
            <a:ext cx="8098920" cy="3287160"/>
          </a:xfrm>
          <a:prstGeom prst="rect">
            <a:avLst/>
          </a:prstGeom>
          <a:noFill/>
          <a:ln>
            <a:noFill/>
          </a:ln>
        </p:spPr>
        <p:style>
          <a:lnRef idx="0"/>
          <a:fillRef idx="0"/>
          <a:effectRef idx="0"/>
          <a:fontRef idx="minor"/>
        </p:style>
        <p:txBody>
          <a:bodyPr lIns="0" rIns="0" tIns="0" bIns="0" anchor="ctr"/>
          <a:p>
            <a:pPr algn="ctr">
              <a:lnSpc>
                <a:spcPct val="100000"/>
              </a:lnSpc>
            </a:pPr>
            <a:r>
              <a:rPr b="1" lang="en-US" sz="3200" spc="-1" strike="noStrike">
                <a:solidFill>
                  <a:srgbClr val="000000"/>
                </a:solidFill>
                <a:latin typeface="Times New Roman"/>
                <a:ea typeface="DejaVu Sans"/>
              </a:rPr>
              <a:t>Forest Fire Detection using Satellite Imagery</a:t>
            </a: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r>
              <a:rPr b="1" lang="en-US" sz="3200" spc="-1" strike="noStrike">
                <a:solidFill>
                  <a:srgbClr val="000000"/>
                </a:solidFill>
                <a:latin typeface="Times New Roman"/>
                <a:ea typeface="DejaVu Sans"/>
              </a:rPr>
              <a:t>Veer Abhimanyu    Pawan Phalak</a:t>
            </a:r>
            <a:endParaRPr b="0" lang="en-US" sz="3200" spc="-1" strike="noStrike">
              <a:latin typeface="Arial"/>
            </a:endParaRPr>
          </a:p>
          <a:p>
            <a:pPr algn="ctr">
              <a:lnSpc>
                <a:spcPct val="100000"/>
              </a:lnSpc>
            </a:pPr>
            <a:r>
              <a:rPr b="1" lang="en-US" sz="3200" spc="-1" strike="noStrike">
                <a:solidFill>
                  <a:srgbClr val="000000"/>
                </a:solidFill>
                <a:latin typeface="Times New Roman"/>
                <a:ea typeface="DejaVu Sans"/>
              </a:rPr>
              <a:t>    </a:t>
            </a:r>
            <a:r>
              <a:rPr b="1" lang="en-US" sz="3200" spc="-1" strike="noStrike">
                <a:solidFill>
                  <a:srgbClr val="000000"/>
                </a:solidFill>
                <a:latin typeface="Times New Roman"/>
                <a:ea typeface="DejaVu Sans"/>
              </a:rPr>
              <a:t>Durgendra Nath     Vighnesh Tiwari</a:t>
            </a: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r>
              <a:rPr b="1" lang="en-US" sz="2000" spc="-1" strike="noStrike">
                <a:solidFill>
                  <a:srgbClr val="000000"/>
                </a:solidFill>
                <a:latin typeface="Times New Roman"/>
                <a:ea typeface="DejaVu Sans"/>
              </a:rPr>
              <a:t>6</a:t>
            </a:r>
            <a:r>
              <a:rPr b="1" lang="en-US" sz="2000" spc="-1" strike="noStrike" baseline="101000">
                <a:solidFill>
                  <a:srgbClr val="000000"/>
                </a:solidFill>
                <a:latin typeface="Times New Roman"/>
                <a:ea typeface="DejaVu Sans"/>
              </a:rPr>
              <a:t>th</a:t>
            </a:r>
            <a:r>
              <a:rPr b="1" lang="en-US" sz="2000" spc="-1" strike="noStrike">
                <a:solidFill>
                  <a:srgbClr val="000000"/>
                </a:solidFill>
                <a:latin typeface="Times New Roman"/>
                <a:ea typeface="DejaVu Sans"/>
              </a:rPr>
              <a:t> September 2019</a:t>
            </a:r>
            <a:endParaRPr b="0" lang="en-US"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1968480" y="120600"/>
            <a:ext cx="7701840" cy="55152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000000"/>
                </a:solidFill>
                <a:latin typeface="Times New Roman"/>
                <a:ea typeface="DejaVu Sans"/>
              </a:rPr>
              <a:t>Histogram partial equalization</a:t>
            </a:r>
            <a:endParaRPr b="0" lang="en-US" sz="3200" spc="-1" strike="noStrike">
              <a:latin typeface="Arial"/>
            </a:endParaRPr>
          </a:p>
          <a:p>
            <a:pPr algn="just">
              <a:lnSpc>
                <a:spcPct val="100000"/>
              </a:lnSpc>
            </a:pPr>
            <a:r>
              <a:rPr b="0" lang="en-US" sz="1800" spc="-1" strike="noStrike">
                <a:solidFill>
                  <a:srgbClr val="000000"/>
                </a:solidFill>
                <a:latin typeface="Times New Roman"/>
                <a:ea typeface="DejaVu Sans"/>
              </a:rPr>
              <a:t> </a:t>
            </a:r>
            <a:endParaRPr b="0" lang="en-US" sz="1800" spc="-1" strike="noStrike">
              <a:latin typeface="Arial"/>
            </a:endParaRPr>
          </a:p>
          <a:p>
            <a:pPr algn="just">
              <a:lnSpc>
                <a:spcPct val="100000"/>
              </a:lnSpc>
            </a:pPr>
            <a:r>
              <a:rPr b="0" lang="en-US" sz="1800" spc="-1" strike="noStrike">
                <a:solidFill>
                  <a:srgbClr val="000000"/>
                </a:solidFill>
                <a:latin typeface="Times New Roman"/>
                <a:ea typeface="DejaVu Sans"/>
              </a:rPr>
              <a:t>•</a:t>
            </a:r>
            <a:r>
              <a:rPr b="1" lang="en-US" sz="1800" spc="-1" strike="noStrike">
                <a:solidFill>
                  <a:srgbClr val="000000"/>
                </a:solidFill>
                <a:latin typeface="Times New Roman"/>
                <a:ea typeface="DejaVu Sans"/>
              </a:rPr>
              <a:t>The</a:t>
            </a:r>
            <a:r>
              <a:rPr b="0" lang="en-US" sz="1800" spc="-1" strike="noStrike">
                <a:solidFill>
                  <a:srgbClr val="000000"/>
                </a:solidFill>
                <a:latin typeface="Times New Roman"/>
                <a:ea typeface="DejaVu Sans"/>
              </a:rPr>
              <a:t> </a:t>
            </a:r>
            <a:r>
              <a:rPr b="1" lang="en-US" sz="1800" spc="-1" strike="noStrike">
                <a:solidFill>
                  <a:srgbClr val="000000"/>
                </a:solidFill>
                <a:latin typeface="Times New Roman"/>
                <a:ea typeface="DejaVu Sans"/>
              </a:rPr>
              <a:t>background or burning parts of the forest - fire infrared images occupy most of the gray-scale. Flame, some fire, smoke parts occupy less. </a:t>
            </a:r>
            <a:endParaRPr b="0" lang="en-US" sz="1800" spc="-1" strike="noStrike">
              <a:latin typeface="Arial"/>
            </a:endParaRPr>
          </a:p>
          <a:p>
            <a:pPr algn="just">
              <a:lnSpc>
                <a:spcPct val="100000"/>
              </a:lnSpc>
            </a:pPr>
            <a:endParaRPr b="0" lang="en-US" sz="1800" spc="-1" strike="noStrike">
              <a:latin typeface="Arial"/>
            </a:endParaRPr>
          </a:p>
          <a:p>
            <a:pPr algn="just">
              <a:lnSpc>
                <a:spcPct val="100000"/>
              </a:lnSpc>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When the contrast between the background and objectives of forest-fire image is strong. The histogram distribution concentrates in the high gray level, the colour-coded pseudo-colour image is easy-to-saturated; </a:t>
            </a:r>
            <a:endParaRPr b="0" lang="en-US" sz="1800" spc="-1" strike="noStrike">
              <a:latin typeface="Arial"/>
            </a:endParaRPr>
          </a:p>
          <a:p>
            <a:pPr algn="just">
              <a:lnSpc>
                <a:spcPct val="100000"/>
              </a:lnSpc>
            </a:pPr>
            <a:endParaRPr b="0" lang="en-US" sz="1800" spc="-1" strike="noStrike">
              <a:latin typeface="Arial"/>
            </a:endParaRPr>
          </a:p>
          <a:p>
            <a:pPr algn="just">
              <a:lnSpc>
                <a:spcPct val="100000"/>
              </a:lnSpc>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When the contrast is weak, and the histogram distribution concentrates in the low gray level, background of the coded image is blur, and its details are loss seriously. </a:t>
            </a:r>
            <a:endParaRPr b="0" lang="en-US" sz="1800" spc="-1" strike="noStrike">
              <a:latin typeface="Arial"/>
            </a:endParaRPr>
          </a:p>
          <a:p>
            <a:pPr algn="just">
              <a:lnSpc>
                <a:spcPct val="100000"/>
              </a:lnSpc>
            </a:pPr>
            <a:endParaRPr b="0" lang="en-US" sz="1800" spc="-1" strike="noStrike">
              <a:latin typeface="Arial"/>
            </a:endParaRPr>
          </a:p>
          <a:p>
            <a:pPr algn="just">
              <a:lnSpc>
                <a:spcPct val="100000"/>
              </a:lnSpc>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The </a:t>
            </a:r>
            <a:r>
              <a:rPr b="1" lang="en-US" sz="1800" spc="-1" strike="noStrike">
                <a:solidFill>
                  <a:srgbClr val="000000"/>
                </a:solidFill>
                <a:latin typeface="Times New Roman"/>
                <a:ea typeface="DejaVu Sans"/>
              </a:rPr>
              <a:t>gray levels of the area covered by smoke is in the middle gray-scale</a:t>
            </a:r>
            <a:r>
              <a:rPr b="0" lang="en-US" sz="1800" spc="-1" strike="noStrike">
                <a:solidFill>
                  <a:srgbClr val="000000"/>
                </a:solidFill>
                <a:latin typeface="Times New Roman"/>
                <a:ea typeface="DejaVu Sans"/>
              </a:rPr>
              <a:t>, due to the impact of light and other factors, they may become higher. </a:t>
            </a:r>
            <a:endParaRPr b="0" lang="en-US" sz="1800" spc="-1" strike="noStrike">
              <a:latin typeface="Arial"/>
            </a:endParaRPr>
          </a:p>
          <a:p>
            <a:pPr algn="just">
              <a:lnSpc>
                <a:spcPct val="100000"/>
              </a:lnSpc>
            </a:pPr>
            <a:endParaRPr b="0" lang="en-US" sz="1800" spc="-1" strike="noStrike">
              <a:latin typeface="Arial"/>
            </a:endParaRPr>
          </a:p>
          <a:p>
            <a:pPr algn="just">
              <a:lnSpc>
                <a:spcPct val="100000"/>
              </a:lnSpc>
            </a:pPr>
            <a:r>
              <a:rPr b="0" lang="en-US" sz="1800" spc="-1" strike="noStrike">
                <a:solidFill>
                  <a:srgbClr val="000000"/>
                </a:solidFill>
                <a:latin typeface="Times New Roman"/>
                <a:ea typeface="DejaVu Sans"/>
              </a:rPr>
              <a:t>• </a:t>
            </a:r>
            <a:r>
              <a:rPr b="1" lang="en-US" sz="1800" spc="-1" strike="noStrike">
                <a:solidFill>
                  <a:srgbClr val="000000"/>
                </a:solidFill>
                <a:latin typeface="Times New Roman"/>
                <a:ea typeface="DejaVu Sans"/>
              </a:rPr>
              <a:t>The area covered by smoke may mistake for part of the flame. </a:t>
            </a:r>
            <a:r>
              <a:rPr b="0" lang="en-US" sz="1800" spc="-1" strike="noStrike">
                <a:solidFill>
                  <a:srgbClr val="000000"/>
                </a:solidFill>
                <a:latin typeface="Times New Roman"/>
                <a:ea typeface="DejaVu Sans"/>
              </a:rPr>
              <a:t>For the above factors, </a:t>
            </a:r>
            <a:r>
              <a:rPr b="1" lang="en-US" sz="1800" spc="-1" strike="noStrike">
                <a:solidFill>
                  <a:srgbClr val="000000"/>
                </a:solidFill>
                <a:latin typeface="Times New Roman"/>
                <a:ea typeface="DejaVu Sans"/>
              </a:rPr>
              <a:t>it proposes the partial histogram equalization to reduce the error</a:t>
            </a:r>
            <a:r>
              <a:rPr b="0" lang="en-US" sz="1800" spc="-1" strike="noStrike">
                <a:solidFill>
                  <a:srgbClr val="000000"/>
                </a:solidFill>
                <a:latin typeface="Times New Roman"/>
                <a:ea typeface="DejaVu Sans"/>
              </a:rPr>
              <a:t> and increase the effect of pseudo-colour processing. </a:t>
            </a:r>
            <a:endParaRPr b="0" lang="en-US"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2111400" y="406440"/>
            <a:ext cx="6876360" cy="46922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000000"/>
                </a:solidFill>
                <a:latin typeface="Times New Roman"/>
                <a:ea typeface="DejaVu Sans"/>
              </a:rPr>
              <a:t>Histogram partial equalization</a:t>
            </a:r>
            <a:endParaRPr b="0" lang="en-US" sz="3200" spc="-1" strike="noStrike">
              <a:latin typeface="Arial"/>
            </a:endParaRPr>
          </a:p>
          <a:p>
            <a:pPr algn="just">
              <a:lnSpc>
                <a:spcPct val="100000"/>
              </a:lnSpc>
            </a:pPr>
            <a:endParaRPr b="0" lang="en-US" sz="3200" spc="-1" strike="noStrike">
              <a:latin typeface="Arial"/>
            </a:endParaRPr>
          </a:p>
          <a:p>
            <a:pPr indent="-215640" algn="just">
              <a:lnSpc>
                <a:spcPct val="100000"/>
              </a:lnSpc>
              <a:buClr>
                <a:srgbClr val="000000"/>
              </a:buClr>
              <a:buFont typeface="Arial"/>
              <a:buChar char="•"/>
            </a:pPr>
            <a:r>
              <a:rPr b="0" lang="en-US" sz="1800" spc="-1" strike="noStrike">
                <a:solidFill>
                  <a:srgbClr val="000000"/>
                </a:solidFill>
                <a:latin typeface="Times New Roman"/>
                <a:ea typeface="DejaVu Sans"/>
              </a:rPr>
              <a:t>Histogram statistical analysis is carried out, and based on the gray value distribution, we divide it into different local histograms.</a:t>
            </a:r>
            <a:endParaRPr b="0" lang="en-US" sz="1800" spc="-1" strike="noStrike">
              <a:latin typeface="Arial"/>
            </a:endParaRPr>
          </a:p>
          <a:p>
            <a:pPr algn="just">
              <a:lnSpc>
                <a:spcPct val="100000"/>
              </a:lnSpc>
            </a:pPr>
            <a:endParaRPr b="0" lang="en-US" sz="1800" spc="-1" strike="noStrike">
              <a:latin typeface="Arial"/>
            </a:endParaRPr>
          </a:p>
          <a:p>
            <a:pPr indent="-215640" algn="just">
              <a:lnSpc>
                <a:spcPct val="100000"/>
              </a:lnSpc>
              <a:buClr>
                <a:srgbClr val="000000"/>
              </a:buClr>
              <a:buFont typeface="Arial"/>
              <a:buChar char="•"/>
            </a:pPr>
            <a:r>
              <a:rPr b="0" lang="en-US" sz="1800" spc="-1" strike="noStrike">
                <a:solidFill>
                  <a:srgbClr val="000000"/>
                </a:solidFill>
                <a:latin typeface="Times New Roman"/>
                <a:ea typeface="DejaVu Sans"/>
              </a:rPr>
              <a:t>We analyze the rates of local histogram of the gray changing and its corresponding gray-scale, do </a:t>
            </a:r>
            <a:r>
              <a:rPr b="1" lang="en-US" sz="1800" spc="-1" strike="noStrike">
                <a:solidFill>
                  <a:srgbClr val="000000"/>
                </a:solidFill>
                <a:latin typeface="Times New Roman"/>
                <a:ea typeface="DejaVu Sans"/>
              </a:rPr>
              <a:t>partial equilibrium to the histogram the gray value of which is at around 128, because the gray value around 128 is the division of the area covered by smoke and background.</a:t>
            </a:r>
            <a:endParaRPr b="0" lang="en-US" sz="1800" spc="-1" strike="noStrike">
              <a:latin typeface="Arial"/>
            </a:endParaRPr>
          </a:p>
          <a:p>
            <a:pPr algn="just">
              <a:lnSpc>
                <a:spcPct val="100000"/>
              </a:lnSpc>
            </a:pPr>
            <a:endParaRPr b="0" lang="en-US" sz="1800" spc="-1" strike="noStrike">
              <a:latin typeface="Arial"/>
            </a:endParaRPr>
          </a:p>
          <a:p>
            <a:pPr indent="-215640" algn="just">
              <a:lnSpc>
                <a:spcPct val="100000"/>
              </a:lnSpc>
              <a:buClr>
                <a:srgbClr val="000000"/>
              </a:buClr>
              <a:buFont typeface="Arial"/>
              <a:buChar char="•"/>
            </a:pPr>
            <a:r>
              <a:rPr b="1" lang="en-US" sz="1800" spc="-1" strike="noStrike">
                <a:solidFill>
                  <a:srgbClr val="000000"/>
                </a:solidFill>
                <a:latin typeface="Times New Roman"/>
                <a:ea typeface="DejaVu Sans"/>
              </a:rPr>
              <a:t>Using this algorithms for infrared image processing smoke, background and flames can be clearly distinguished.</a:t>
            </a:r>
            <a:r>
              <a:rPr b="0" lang="en-US" sz="1800" spc="-1" strike="noStrike">
                <a:solidFill>
                  <a:srgbClr val="000000"/>
                </a:solidFill>
                <a:latin typeface="Times New Roman"/>
                <a:ea typeface="DejaVu Sans"/>
              </a:rPr>
              <a:t> </a:t>
            </a:r>
            <a:endParaRPr b="0" lang="en-US" sz="1800" spc="-1" strike="noStrike">
              <a:latin typeface="Arial"/>
            </a:endParaRPr>
          </a:p>
          <a:p>
            <a:pPr algn="just">
              <a:lnSpc>
                <a:spcPct val="100000"/>
              </a:lnSpc>
            </a:pPr>
            <a:endParaRPr b="0" lang="en-US" sz="1800" spc="-1" strike="noStrike">
              <a:latin typeface="Arial"/>
            </a:endParaRPr>
          </a:p>
          <a:p>
            <a:pPr indent="-215640" algn="just">
              <a:lnSpc>
                <a:spcPct val="100000"/>
              </a:lnSpc>
              <a:buClr>
                <a:srgbClr val="000000"/>
              </a:buClr>
              <a:buFont typeface="Arial"/>
              <a:buChar char="•"/>
            </a:pPr>
            <a:r>
              <a:rPr b="0" lang="en-US" sz="1800" spc="-1" strike="noStrike">
                <a:solidFill>
                  <a:srgbClr val="000000"/>
                </a:solidFill>
                <a:latin typeface="Times New Roman"/>
                <a:ea typeface="DejaVu Sans"/>
              </a:rPr>
              <a:t>Displaying the three parts of the flame vividly, the target part of the flame’s colour is close to the actual flame’s colour, gradation of the image is clear, and it is easy to judge the level of the fire. </a:t>
            </a:r>
            <a:endParaRPr b="0" lang="en-US"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6" name="Picture 2" descr=""/>
          <p:cNvPicPr/>
          <p:nvPr/>
        </p:nvPicPr>
        <p:blipFill>
          <a:blip r:embed="rId1"/>
          <a:stretch/>
        </p:blipFill>
        <p:spPr>
          <a:xfrm>
            <a:off x="5683320" y="2192400"/>
            <a:ext cx="4182480" cy="3132720"/>
          </a:xfrm>
          <a:prstGeom prst="rect">
            <a:avLst/>
          </a:prstGeom>
          <a:ln>
            <a:noFill/>
          </a:ln>
        </p:spPr>
      </p:pic>
      <p:pic>
        <p:nvPicPr>
          <p:cNvPr id="247" name="Picture 3" descr=""/>
          <p:cNvPicPr/>
          <p:nvPr/>
        </p:nvPicPr>
        <p:blipFill>
          <a:blip r:embed="rId2"/>
          <a:stretch/>
        </p:blipFill>
        <p:spPr>
          <a:xfrm>
            <a:off x="1611360" y="263520"/>
            <a:ext cx="3937680" cy="2714040"/>
          </a:xfrm>
          <a:prstGeom prst="rect">
            <a:avLst/>
          </a:prstGeom>
          <a:ln>
            <a:noFill/>
          </a:ln>
        </p:spPr>
      </p:pic>
      <p:sp>
        <p:nvSpPr>
          <p:cNvPr id="248" name="CustomShape 1"/>
          <p:cNvSpPr/>
          <p:nvPr/>
        </p:nvSpPr>
        <p:spPr>
          <a:xfrm>
            <a:off x="1825560" y="3263760"/>
            <a:ext cx="3357000" cy="9129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Times New Roman"/>
                <a:ea typeface="DejaVu Sans"/>
              </a:rPr>
              <a:t>Fig 3 : Histogram distribution of Red colour after pseudo colour image processing </a:t>
            </a:r>
            <a:endParaRPr b="0" lang="en-US" sz="1800" spc="-1" strike="noStrike">
              <a:latin typeface="Arial"/>
            </a:endParaRPr>
          </a:p>
        </p:txBody>
      </p:sp>
      <p:sp>
        <p:nvSpPr>
          <p:cNvPr id="249" name="CustomShape 2"/>
          <p:cNvSpPr/>
          <p:nvPr/>
        </p:nvSpPr>
        <p:spPr>
          <a:xfrm>
            <a:off x="5897520" y="1263600"/>
            <a:ext cx="3214080" cy="6386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Times New Roman"/>
                <a:ea typeface="DejaVu Sans"/>
              </a:rPr>
              <a:t>Fig 4 : Histogram equalized b/w 120 to 150 of red colour</a:t>
            </a:r>
            <a:endParaRPr b="0" lang="en-US"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504000" y="226080"/>
            <a:ext cx="9071640" cy="946080"/>
          </a:xfrm>
          <a:prstGeom prst="rect">
            <a:avLst/>
          </a:prstGeom>
          <a:noFill/>
          <a:ln>
            <a:noFill/>
          </a:ln>
        </p:spPr>
        <p:txBody>
          <a:bodyPr lIns="0" rIns="0" tIns="0" bIns="0" anchor="ctr"/>
          <a:p>
            <a:pPr algn="ctr">
              <a:lnSpc>
                <a:spcPct val="100000"/>
              </a:lnSpc>
            </a:pPr>
            <a:r>
              <a:rPr b="1" lang="en-US" sz="3200" spc="-1" strike="noStrike" u="sng">
                <a:solidFill>
                  <a:srgbClr val="000000"/>
                </a:solidFill>
                <a:uFillTx/>
                <a:latin typeface="Arial"/>
              </a:rPr>
              <a:t>MASK R-CNN</a:t>
            </a:r>
            <a:endParaRPr b="0" lang="en-US" sz="3200" spc="-1" strike="noStrike">
              <a:solidFill>
                <a:srgbClr val="000000"/>
              </a:solidFill>
              <a:latin typeface="Arial"/>
            </a:endParaRPr>
          </a:p>
        </p:txBody>
      </p:sp>
      <p:sp>
        <p:nvSpPr>
          <p:cNvPr id="251" name="TextShape 2"/>
          <p:cNvSpPr txBox="1"/>
          <p:nvPr/>
        </p:nvSpPr>
        <p:spPr>
          <a:xfrm>
            <a:off x="792000" y="2331360"/>
            <a:ext cx="9071640" cy="946080"/>
          </a:xfrm>
          <a:prstGeom prst="rect">
            <a:avLst/>
          </a:prstGeom>
          <a:noFill/>
          <a:ln>
            <a:noFill/>
          </a:ln>
        </p:spPr>
        <p:txBody>
          <a:bodyPr lIns="0" rIns="0" tIns="0" bIns="0" anchor="ctr"/>
          <a:p>
            <a:pPr>
              <a:lnSpc>
                <a:spcPct val="100000"/>
              </a:lnSpc>
            </a:pPr>
            <a:r>
              <a:rPr b="0" lang="en-US" sz="1800" spc="-1" strike="noStrike">
                <a:latin typeface="Arial"/>
              </a:rPr>
              <a:t> </a:t>
            </a:r>
            <a:r>
              <a:rPr b="0" lang="en-US" sz="1600" spc="-1" strike="noStrike">
                <a:latin typeface="Arial"/>
              </a:rPr>
              <a:t>1)Mask R-CNN extends Faster R-CNN to pixel-level image segmentation.The key point is to decouple the classication and the pixel-level mask</a:t>
            </a:r>
            <a:endParaRPr b="0" lang="en-US" sz="1600" spc="-1" strike="noStrike">
              <a:latin typeface="Arial"/>
            </a:endParaRPr>
          </a:p>
          <a:p>
            <a:pPr>
              <a:lnSpc>
                <a:spcPct val="100000"/>
              </a:lnSpc>
            </a:pPr>
            <a:r>
              <a:rPr b="0" lang="en-US" sz="1600" spc="-1" strike="noStrike">
                <a:latin typeface="Arial"/>
              </a:rPr>
              <a:t>prediction tasks.</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latin typeface="Arial"/>
              </a:rPr>
              <a:t>2) Based on the framework of Faster R-CNN, it added a third branch for</a:t>
            </a:r>
            <a:endParaRPr b="0" lang="en-US" sz="1600" spc="-1" strike="noStrike">
              <a:latin typeface="Arial"/>
            </a:endParaRPr>
          </a:p>
          <a:p>
            <a:pPr>
              <a:lnSpc>
                <a:spcPct val="100000"/>
              </a:lnSpc>
            </a:pPr>
            <a:r>
              <a:rPr b="0" lang="en-US" sz="1600" spc="-1" strike="noStrike">
                <a:latin typeface="Arial"/>
              </a:rPr>
              <a:t>predicting an object mask in parallel with the existing branches for</a:t>
            </a:r>
            <a:endParaRPr b="0" lang="en-US" sz="1600" spc="-1" strike="noStrike">
              <a:latin typeface="Arial"/>
            </a:endParaRPr>
          </a:p>
          <a:p>
            <a:pPr>
              <a:lnSpc>
                <a:spcPct val="100000"/>
              </a:lnSpc>
            </a:pPr>
            <a:r>
              <a:rPr b="0" lang="en-US" sz="1600" spc="-1" strike="noStrike">
                <a:latin typeface="Arial"/>
              </a:rPr>
              <a:t>classification and localization.</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latin typeface="Arial"/>
              </a:rPr>
              <a:t>3) The mask branch is a small fully-connected network applied to each</a:t>
            </a:r>
            <a:endParaRPr b="0" lang="en-US" sz="1600" spc="-1" strike="noStrike">
              <a:latin typeface="Arial"/>
            </a:endParaRPr>
          </a:p>
          <a:p>
            <a:pPr>
              <a:lnSpc>
                <a:spcPct val="100000"/>
              </a:lnSpc>
            </a:pPr>
            <a:r>
              <a:rPr b="0" lang="en-US" sz="1600" spc="-1" strike="noStrike">
                <a:latin typeface="Arial"/>
              </a:rPr>
              <a:t>RoI , predicting a segmentation mask in a pixel-to-pixel manner.</a:t>
            </a:r>
            <a:endParaRPr b="0" lang="en-US" sz="1600" spc="-1" strike="noStrike">
              <a:latin typeface="Arial"/>
            </a:endParaRPr>
          </a:p>
          <a:p>
            <a:pPr>
              <a:lnSpc>
                <a:spcPct val="100000"/>
              </a:lnSpc>
            </a:pPr>
            <a:endParaRPr b="0" lang="en-US" sz="16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504000" y="226080"/>
            <a:ext cx="9071640" cy="946080"/>
          </a:xfrm>
          <a:prstGeom prst="rect">
            <a:avLst/>
          </a:prstGeom>
          <a:noFill/>
          <a:ln>
            <a:noFill/>
          </a:ln>
        </p:spPr>
        <p:txBody>
          <a:bodyPr lIns="0" rIns="0" tIns="0" bIns="0" anchor="ctr"/>
          <a:p>
            <a:pPr algn="ctr">
              <a:lnSpc>
                <a:spcPct val="100000"/>
              </a:lnSpc>
            </a:pPr>
            <a:r>
              <a:rPr b="1" lang="en-US" sz="3200" spc="-1" strike="noStrike" u="sng">
                <a:solidFill>
                  <a:srgbClr val="000000"/>
                </a:solidFill>
                <a:uFillTx/>
                <a:latin typeface="Arial"/>
              </a:rPr>
              <a:t>MASK R-CNN NETWORK ARCHITECTURE</a:t>
            </a:r>
            <a:endParaRPr b="0" lang="en-US" sz="3200" spc="-1" strike="noStrike">
              <a:solidFill>
                <a:srgbClr val="000000"/>
              </a:solidFill>
              <a:latin typeface="Arial"/>
            </a:endParaRPr>
          </a:p>
        </p:txBody>
      </p:sp>
      <p:sp>
        <p:nvSpPr>
          <p:cNvPr id="253" name="TextShape 2"/>
          <p:cNvSpPr txBox="1"/>
          <p:nvPr/>
        </p:nvSpPr>
        <p:spPr>
          <a:xfrm>
            <a:off x="504000" y="1326600"/>
            <a:ext cx="9144360" cy="4343760"/>
          </a:xfrm>
          <a:prstGeom prst="rect">
            <a:avLst/>
          </a:prstGeom>
          <a:noFill/>
          <a:ln>
            <a:noFill/>
          </a:ln>
        </p:spPr>
        <p:txBody>
          <a:bodyPr lIns="0" rIns="0" tIns="0" bIns="0" anchor="ctr"/>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gn="ctr">
              <a:lnSpc>
                <a:spcPct val="100000"/>
              </a:lnSpc>
            </a:pPr>
            <a:r>
              <a:rPr b="0" lang="en-US" sz="1800" spc="-1" strike="noStrike">
                <a:latin typeface="Arial"/>
              </a:rPr>
              <a:t> </a:t>
            </a:r>
            <a:r>
              <a:rPr b="0" lang="en-US" sz="1400" spc="-1" strike="noStrike" u="sng">
                <a:uFillTx/>
                <a:latin typeface="Arial"/>
              </a:rPr>
              <a:t>Fig 5: 2 Stage Architecture</a:t>
            </a:r>
            <a:endParaRPr b="0" lang="en-US" sz="1400" spc="-1" strike="noStrike">
              <a:latin typeface="Arial"/>
            </a:endParaRPr>
          </a:p>
        </p:txBody>
      </p:sp>
      <p:pic>
        <p:nvPicPr>
          <p:cNvPr id="254" name="Picture 2" descr=""/>
          <p:cNvPicPr/>
          <p:nvPr/>
        </p:nvPicPr>
        <p:blipFill>
          <a:blip r:embed="rId1"/>
          <a:stretch/>
        </p:blipFill>
        <p:spPr>
          <a:xfrm>
            <a:off x="2751480" y="963000"/>
            <a:ext cx="4603320" cy="432504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504000" y="226080"/>
            <a:ext cx="9071640" cy="946080"/>
          </a:xfrm>
          <a:prstGeom prst="rect">
            <a:avLst/>
          </a:prstGeom>
          <a:noFill/>
          <a:ln>
            <a:noFill/>
          </a:ln>
        </p:spPr>
        <p:txBody>
          <a:bodyPr lIns="0" rIns="0" tIns="0" bIns="0" anchor="ctr"/>
          <a:p>
            <a:pPr algn="ctr">
              <a:lnSpc>
                <a:spcPct val="100000"/>
              </a:lnSpc>
            </a:pPr>
            <a:r>
              <a:rPr b="1" lang="en-US" sz="3200" spc="-1" strike="noStrike" u="sng">
                <a:solidFill>
                  <a:srgbClr val="000000"/>
                </a:solidFill>
                <a:uFillTx/>
                <a:latin typeface="Arial"/>
              </a:rPr>
              <a:t>MASK R-CNN RESULT</a:t>
            </a:r>
            <a:endParaRPr b="0" lang="en-US" sz="3200" spc="-1" strike="noStrike">
              <a:solidFill>
                <a:srgbClr val="000000"/>
              </a:solidFill>
              <a:latin typeface="Arial"/>
            </a:endParaRPr>
          </a:p>
        </p:txBody>
      </p:sp>
      <p:sp>
        <p:nvSpPr>
          <p:cNvPr id="256" name="TextShape 2"/>
          <p:cNvSpPr txBox="1"/>
          <p:nvPr/>
        </p:nvSpPr>
        <p:spPr>
          <a:xfrm>
            <a:off x="431640" y="1323000"/>
            <a:ext cx="9071640" cy="4244760"/>
          </a:xfrm>
          <a:prstGeom prst="rect">
            <a:avLst/>
          </a:prstGeom>
          <a:noFill/>
          <a:ln>
            <a:noFill/>
          </a:ln>
        </p:spPr>
        <p:txBody>
          <a:bodyPr lIns="0" rIns="0" tIns="0" bIns="0" anchor="ctr">
            <a:normAutofit/>
          </a:bodyPr>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r>
              <a:rPr b="0" lang="en-US" sz="1800" spc="-1" strike="noStrike">
                <a:latin typeface="Arial"/>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gn="ctr">
              <a:lnSpc>
                <a:spcPct val="100000"/>
              </a:lnSpc>
            </a:pPr>
            <a:r>
              <a:rPr b="0" lang="en-US" sz="1800" spc="-1" strike="noStrike" u="sng">
                <a:uFillTx/>
                <a:latin typeface="Arial"/>
              </a:rPr>
              <a:t>Fig 6: Masked Result [2]</a:t>
            </a:r>
            <a:endParaRPr b="0" lang="en-US" sz="1800" spc="-1" strike="noStrike">
              <a:latin typeface="Arial"/>
            </a:endParaRPr>
          </a:p>
          <a:p>
            <a:pPr>
              <a:lnSpc>
                <a:spcPct val="100000"/>
              </a:lnSpc>
            </a:pPr>
            <a:r>
              <a:rPr b="0" lang="en-US" sz="1800" spc="-1" strike="noStrike">
                <a:latin typeface="Arial"/>
              </a:rPr>
              <a:t>             </a:t>
            </a:r>
            <a:endParaRPr b="0" lang="en-US" sz="1800" spc="-1" strike="noStrike">
              <a:latin typeface="Arial"/>
            </a:endParaRPr>
          </a:p>
        </p:txBody>
      </p:sp>
      <p:pic>
        <p:nvPicPr>
          <p:cNvPr id="257" name="Picture 2" descr=""/>
          <p:cNvPicPr/>
          <p:nvPr/>
        </p:nvPicPr>
        <p:blipFill>
          <a:blip r:embed="rId1"/>
          <a:stretch/>
        </p:blipFill>
        <p:spPr>
          <a:xfrm>
            <a:off x="3600000" y="963000"/>
            <a:ext cx="3096000" cy="388800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504000" y="226080"/>
            <a:ext cx="9071640" cy="946080"/>
          </a:xfrm>
          <a:prstGeom prst="rect">
            <a:avLst/>
          </a:prstGeom>
          <a:noFill/>
          <a:ln>
            <a:noFill/>
          </a:ln>
        </p:spPr>
        <p:txBody>
          <a:bodyPr lIns="0" rIns="0" tIns="0" bIns="0" anchor="ctr"/>
          <a:p>
            <a:pPr algn="ctr">
              <a:lnSpc>
                <a:spcPct val="100000"/>
              </a:lnSpc>
            </a:pPr>
            <a:r>
              <a:rPr b="1" lang="en-US" sz="3800" spc="-1" strike="noStrike" u="sng">
                <a:solidFill>
                  <a:srgbClr val="000000"/>
                </a:solidFill>
                <a:uFillTx/>
                <a:latin typeface="Arial"/>
              </a:rPr>
              <a:t>GoogLeNet</a:t>
            </a:r>
            <a:endParaRPr b="1" lang="en-US" sz="3800" spc="-1" strike="noStrike" u="sng">
              <a:solidFill>
                <a:srgbClr val="000000"/>
              </a:solidFill>
              <a:uFillTx/>
              <a:latin typeface="Arial"/>
            </a:endParaRPr>
          </a:p>
        </p:txBody>
      </p:sp>
      <p:sp>
        <p:nvSpPr>
          <p:cNvPr id="259" name="TextShape 2"/>
          <p:cNvSpPr txBox="1"/>
          <p:nvPr/>
        </p:nvSpPr>
        <p:spPr>
          <a:xfrm>
            <a:off x="504000" y="1420920"/>
            <a:ext cx="9071640" cy="3380400"/>
          </a:xfrm>
          <a:prstGeom prst="rect">
            <a:avLst/>
          </a:prstGeom>
          <a:noFill/>
          <a:ln>
            <a:noFill/>
          </a:ln>
        </p:spPr>
        <p:txBody>
          <a:bodyPr anchor="ctr"/>
          <a:p>
            <a:pPr marL="285840" indent="-285480">
              <a:lnSpc>
                <a:spcPct val="100000"/>
              </a:lnSpc>
              <a:buClr>
                <a:srgbClr val="000000"/>
              </a:buClr>
              <a:buFont typeface="Arial"/>
              <a:buChar char="•"/>
            </a:pPr>
            <a:r>
              <a:rPr b="0" lang="en-US" sz="1800" spc="-1" strike="noStrike">
                <a:latin typeface="Times New Roman"/>
              </a:rPr>
              <a:t>Main goal of using GoogLeNet is to detect the fire from satellite imagery.</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latin typeface="Times New Roman"/>
              </a:rPr>
              <a:t>For faster and real time detection of fire on satellite imagery , GoogleNet ensures efficiency of computation.</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latin typeface="Times New Roman"/>
              </a:rPr>
              <a:t>12 times lesser parameters than AlexNet and significantly more accurate than AlexNet.</a:t>
            </a:r>
            <a:endParaRPr b="0" lang="en-US" sz="1800" spc="-1" strike="noStrike">
              <a:latin typeface="Arial"/>
            </a:endParaRPr>
          </a:p>
          <a:p>
            <a:pPr marL="285840" indent="-285480">
              <a:lnSpc>
                <a:spcPct val="100000"/>
              </a:lnSpc>
              <a:buClr>
                <a:srgbClr val="000000"/>
              </a:buClr>
              <a:buFont typeface="Arial"/>
              <a:buChar char="•"/>
            </a:pPr>
            <a:r>
              <a:rPr b="0" lang="en-US" sz="1800" spc="-1" strike="noStrike">
                <a:latin typeface="Times New Roman"/>
              </a:rPr>
              <a:t>Lower memory-use and lower power-use acutely important for mobile devices.</a:t>
            </a:r>
            <a:endParaRPr b="0" lang="en-US" sz="1800" spc="-1" strike="noStrike">
              <a:latin typeface="Arial"/>
            </a:endParaRPr>
          </a:p>
          <a:p>
            <a:pPr marL="285840" indent="-285480">
              <a:lnSpc>
                <a:spcPct val="100000"/>
              </a:lnSpc>
              <a:buClr>
                <a:srgbClr val="000000"/>
              </a:buClr>
              <a:buFont typeface="Arial"/>
              <a:buChar char="•"/>
            </a:pPr>
            <a:r>
              <a:rPr b="0" lang="en-US" sz="1800" spc="-1" strike="noStrike">
                <a:latin typeface="Times New Roman"/>
              </a:rPr>
              <a:t>Computational cost less than 2X compared to AlexNet.</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504000" y="226080"/>
            <a:ext cx="9071640" cy="946080"/>
          </a:xfrm>
          <a:prstGeom prst="rect">
            <a:avLst/>
          </a:prstGeom>
          <a:noFill/>
          <a:ln>
            <a:noFill/>
          </a:ln>
        </p:spPr>
        <p:txBody>
          <a:bodyPr lIns="0" rIns="0" tIns="0" bIns="0" anchor="ctr"/>
          <a:p>
            <a:pPr algn="ctr">
              <a:lnSpc>
                <a:spcPct val="100000"/>
              </a:lnSpc>
            </a:pPr>
            <a:r>
              <a:rPr b="1" lang="en-US" sz="3200" spc="-1" strike="noStrike" u="sng">
                <a:solidFill>
                  <a:srgbClr val="000000"/>
                </a:solidFill>
                <a:uFillTx/>
                <a:latin typeface="Arial"/>
              </a:rPr>
              <a:t>Working of GoogLeNet</a:t>
            </a:r>
            <a:endParaRPr b="1" lang="en-US" sz="3200" spc="-1" strike="noStrike" u="sng">
              <a:solidFill>
                <a:srgbClr val="000000"/>
              </a:solidFill>
              <a:uFillTx/>
              <a:latin typeface="Arial"/>
            </a:endParaRPr>
          </a:p>
        </p:txBody>
      </p:sp>
      <p:pic>
        <p:nvPicPr>
          <p:cNvPr id="261" name="image5.png" descr=""/>
          <p:cNvPicPr/>
          <p:nvPr/>
        </p:nvPicPr>
        <p:blipFill>
          <a:blip r:embed="rId1"/>
          <a:stretch/>
        </p:blipFill>
        <p:spPr>
          <a:xfrm>
            <a:off x="1463040" y="1506600"/>
            <a:ext cx="6411960" cy="3053520"/>
          </a:xfrm>
          <a:prstGeom prst="rect">
            <a:avLst/>
          </a:prstGeom>
          <a:ln>
            <a:noFill/>
          </a:ln>
        </p:spPr>
      </p:pic>
      <p:sp>
        <p:nvSpPr>
          <p:cNvPr id="262" name="CustomShape 2"/>
          <p:cNvSpPr/>
          <p:nvPr/>
        </p:nvSpPr>
        <p:spPr>
          <a:xfrm>
            <a:off x="2657520" y="4709880"/>
            <a:ext cx="40230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Arial"/>
                <a:ea typeface="DejaVu Sans"/>
              </a:rPr>
              <a:t>Fig 7. Inception module in GoogLeNet</a:t>
            </a:r>
            <a:endParaRPr b="0" lang="en-US"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504000" y="226080"/>
            <a:ext cx="9071640" cy="946080"/>
          </a:xfrm>
          <a:prstGeom prst="rect">
            <a:avLst/>
          </a:prstGeom>
          <a:noFill/>
          <a:ln>
            <a:noFill/>
          </a:ln>
        </p:spPr>
        <p:style>
          <a:lnRef idx="0"/>
          <a:fillRef idx="0"/>
          <a:effectRef idx="0"/>
          <a:fontRef idx="minor"/>
        </p:style>
        <p:txBody>
          <a:bodyPr lIns="0" rIns="0" tIns="0" bIns="0" anchor="ctr"/>
          <a:p>
            <a:pPr algn="ctr">
              <a:lnSpc>
                <a:spcPct val="100000"/>
              </a:lnSpc>
            </a:pPr>
            <a:r>
              <a:rPr b="1" lang="en-US" sz="3200" spc="-1" strike="noStrike" u="sng">
                <a:solidFill>
                  <a:srgbClr val="000000"/>
                </a:solidFill>
                <a:uFillTx/>
                <a:latin typeface="Arial"/>
                <a:ea typeface="DejaVu Sans"/>
              </a:rPr>
              <a:t>Resnet-50</a:t>
            </a:r>
            <a:endParaRPr b="0" lang="en-US" sz="3200" spc="-1" strike="noStrike">
              <a:latin typeface="Arial"/>
            </a:endParaRPr>
          </a:p>
        </p:txBody>
      </p:sp>
      <p:sp>
        <p:nvSpPr>
          <p:cNvPr id="264" name="CustomShape 2"/>
          <p:cNvSpPr/>
          <p:nvPr/>
        </p:nvSpPr>
        <p:spPr>
          <a:xfrm>
            <a:off x="504000" y="1326240"/>
            <a:ext cx="9071640" cy="3288240"/>
          </a:xfrm>
          <a:prstGeom prst="rect">
            <a:avLst/>
          </a:prstGeom>
          <a:noFill/>
          <a:ln>
            <a:noFill/>
          </a:ln>
        </p:spPr>
        <p:style>
          <a:lnRef idx="0"/>
          <a:fillRef idx="0"/>
          <a:effectRef idx="0"/>
          <a:fontRef idx="minor"/>
        </p:style>
        <p:txBody>
          <a:bodyPr lIns="0" rIns="0" tIns="0" bIns="0" anchor="ctr"/>
          <a:p>
            <a:pPr marL="216000" indent="-215640">
              <a:lnSpc>
                <a:spcPct val="100000"/>
              </a:lnSpc>
              <a:buClr>
                <a:srgbClr val="000000"/>
              </a:buClr>
              <a:buSzPct val="45000"/>
              <a:buFont typeface="Wingdings" charset="2"/>
              <a:buChar char=""/>
            </a:pPr>
            <a:r>
              <a:rPr b="0" lang="en-US" sz="1600" spc="-1" strike="noStrike">
                <a:solidFill>
                  <a:srgbClr val="000000"/>
                </a:solidFill>
                <a:latin typeface="Arial"/>
                <a:ea typeface="DejaVu Sans"/>
              </a:rPr>
              <a:t>Instead of learning a direct mapping of x to y with a function H(x) (A few stacked non-linear layers). Let us define the residual function using F(x) = H(x)-x, which can be re-framed into H(x) = F(x)+x, where F(x) and x represents the stacked non-linear layers and the identity function(input=output) respectively.</a:t>
            </a:r>
            <a:endParaRPr b="0" lang="en-US" sz="1600" spc="-1" strike="noStrike">
              <a:latin typeface="Arial"/>
            </a:endParaRPr>
          </a:p>
          <a:p>
            <a:pPr>
              <a:lnSpc>
                <a:spcPct val="100000"/>
              </a:lnSpc>
            </a:pPr>
            <a:endParaRPr b="0" lang="en-US" sz="1600" spc="-1" strike="noStrike">
              <a:latin typeface="Arial"/>
            </a:endParaRPr>
          </a:p>
          <a:p>
            <a:pPr marL="216000" indent="-215640">
              <a:lnSpc>
                <a:spcPct val="100000"/>
              </a:lnSpc>
              <a:buClr>
                <a:srgbClr val="000000"/>
              </a:buClr>
              <a:buSzPct val="45000"/>
              <a:buFont typeface="Wingdings" charset="2"/>
              <a:buChar char=""/>
            </a:pPr>
            <a:r>
              <a:rPr b="0" lang="en-US" sz="1600" spc="-1" strike="noStrike">
                <a:solidFill>
                  <a:srgbClr val="000000"/>
                </a:solidFill>
                <a:latin typeface="Arial"/>
                <a:ea typeface="DejaVu Sans"/>
              </a:rPr>
              <a:t>Deeper neural networks are more difficult to train. We present a residual learning framework to ease the training of networks that are substantially deeper than those used previously. </a:t>
            </a:r>
            <a:endParaRPr b="0" lang="en-US" sz="1600" spc="-1" strike="noStrike">
              <a:latin typeface="Arial"/>
            </a:endParaRPr>
          </a:p>
          <a:p>
            <a:pPr>
              <a:lnSpc>
                <a:spcPct val="100000"/>
              </a:lnSpc>
            </a:pPr>
            <a:endParaRPr b="0" lang="en-US" sz="1600" spc="-1" strike="noStrike">
              <a:latin typeface="Arial"/>
            </a:endParaRPr>
          </a:p>
          <a:p>
            <a:pPr marL="216000" indent="-215640">
              <a:lnSpc>
                <a:spcPct val="100000"/>
              </a:lnSpc>
              <a:buClr>
                <a:srgbClr val="000000"/>
              </a:buClr>
              <a:buSzPct val="45000"/>
              <a:buFont typeface="Wingdings" charset="2"/>
              <a:buChar char=""/>
            </a:pPr>
            <a:r>
              <a:rPr b="0" lang="en-US" sz="1600" spc="-1" strike="noStrike">
                <a:solidFill>
                  <a:srgbClr val="000000"/>
                </a:solidFill>
                <a:latin typeface="Arial"/>
                <a:ea typeface="DejaVu Sans"/>
              </a:rPr>
              <a:t>We explicitly reformulate the layers as learning residual functions with reference to the layer inputs, instead of learning unreferenced functions.</a:t>
            </a:r>
            <a:endParaRPr b="0" lang="en-US" sz="16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504000" y="226080"/>
            <a:ext cx="9071640" cy="946080"/>
          </a:xfrm>
          <a:prstGeom prst="rect">
            <a:avLst/>
          </a:prstGeom>
          <a:noFill/>
          <a:ln>
            <a:noFill/>
          </a:ln>
        </p:spPr>
        <p:style>
          <a:lnRef idx="0"/>
          <a:fillRef idx="0"/>
          <a:effectRef idx="0"/>
          <a:fontRef idx="minor"/>
        </p:style>
        <p:txBody>
          <a:bodyPr lIns="0" rIns="0" tIns="0" bIns="0" anchor="ctr"/>
          <a:p>
            <a:pPr algn="ctr">
              <a:lnSpc>
                <a:spcPct val="100000"/>
              </a:lnSpc>
            </a:pPr>
            <a:r>
              <a:rPr b="1" lang="en-US" sz="2800" spc="-1" strike="noStrike" u="sng">
                <a:solidFill>
                  <a:srgbClr val="000000"/>
                </a:solidFill>
                <a:uFillTx/>
                <a:latin typeface="Arial"/>
                <a:ea typeface="DejaVu Sans"/>
              </a:rPr>
              <a:t>Resnet-50 Model Architecture</a:t>
            </a:r>
            <a:endParaRPr b="0" lang="en-US" sz="2800" spc="-1" strike="noStrike">
              <a:latin typeface="Arial"/>
            </a:endParaRPr>
          </a:p>
        </p:txBody>
      </p:sp>
      <p:pic>
        <p:nvPicPr>
          <p:cNvPr id="266" name="Picture 164" descr=""/>
          <p:cNvPicPr/>
          <p:nvPr/>
        </p:nvPicPr>
        <p:blipFill>
          <a:blip r:embed="rId1"/>
          <a:stretch/>
        </p:blipFill>
        <p:spPr>
          <a:xfrm>
            <a:off x="2832120" y="1172520"/>
            <a:ext cx="4482720" cy="374868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1620000" y="216000"/>
            <a:ext cx="8098920" cy="9349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3300" spc="-1" strike="noStrike">
                <a:solidFill>
                  <a:srgbClr val="050505"/>
                </a:solidFill>
                <a:latin typeface="Times New Roman"/>
                <a:ea typeface="DejaVu Sans"/>
              </a:rPr>
              <a:t>Aim &amp; Objectives</a:t>
            </a:r>
            <a:endParaRPr b="0" lang="en-US" sz="3300" spc="-1" strike="noStrike">
              <a:latin typeface="Arial"/>
            </a:endParaRPr>
          </a:p>
        </p:txBody>
      </p:sp>
      <p:sp>
        <p:nvSpPr>
          <p:cNvPr id="198" name="CustomShape 2"/>
          <p:cNvSpPr/>
          <p:nvPr/>
        </p:nvSpPr>
        <p:spPr>
          <a:xfrm>
            <a:off x="1620000" y="1368000"/>
            <a:ext cx="8098920" cy="328716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Forest Fires are not a sudden incidents they occur in steps and the focus is to detect it in latest possible stage.</a:t>
            </a:r>
            <a:endParaRPr b="0" lang="en-US" sz="2400" spc="-1" strike="noStrike">
              <a:latin typeface="Arial"/>
            </a:endParaRPr>
          </a:p>
          <a:p>
            <a:pPr marL="432000" indent="-32292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Detecting features directly from a raw image is not so efficient as compared to doing same after applying image processing over it.</a:t>
            </a:r>
            <a:endParaRPr b="0" lang="en-US" sz="2400" spc="-1" strike="noStrike">
              <a:latin typeface="Arial"/>
            </a:endParaRPr>
          </a:p>
          <a:p>
            <a:pPr marL="432000" indent="-32292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The colour quantized image give us best extracted features from any raw image which leads to a better model performance.</a:t>
            </a:r>
            <a:endParaRPr b="0" lang="en-US" sz="2400" spc="-1" strike="noStrike">
              <a:latin typeface="Arial"/>
            </a:endParaRPr>
          </a:p>
          <a:p>
            <a:pPr marL="432000" indent="-32292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Detecting nearby local areas to find the sensitivity of incident.</a:t>
            </a:r>
            <a:endParaRPr b="0" lang="en-US" sz="2400" spc="-1" strike="noStrike">
              <a:latin typeface="Arial"/>
            </a:endParaRPr>
          </a:p>
          <a:p>
            <a:pPr marL="432000" indent="-32292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Providing an optimal solution recover the fire.</a:t>
            </a:r>
            <a:endParaRPr b="0" lang="en-US"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1005840" y="1005120"/>
            <a:ext cx="8098920" cy="36820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5400" spc="-1" strike="noStrike">
                <a:solidFill>
                  <a:srgbClr val="050505"/>
                </a:solidFill>
                <a:latin typeface="Times New Roman"/>
                <a:ea typeface="DejaVu Sans"/>
              </a:rPr>
              <a:t>Implementation</a:t>
            </a:r>
            <a:br/>
            <a:br/>
            <a:r>
              <a:rPr b="1" lang="en-US" sz="2200" spc="-1" strike="noStrike">
                <a:solidFill>
                  <a:srgbClr val="050505"/>
                </a:solidFill>
                <a:latin typeface="Times New Roman"/>
                <a:ea typeface="DejaVu Sans"/>
              </a:rPr>
              <a:t>Satellites </a:t>
            </a:r>
            <a:br/>
            <a:r>
              <a:rPr b="1" lang="en-US" sz="2200" spc="-1" strike="noStrike">
                <a:solidFill>
                  <a:srgbClr val="050505"/>
                </a:solidFill>
                <a:latin typeface="Times New Roman"/>
                <a:ea typeface="DejaVu Sans"/>
              </a:rPr>
              <a:t>KEEP CLAM </a:t>
            </a:r>
            <a:br/>
            <a:r>
              <a:rPr b="1" lang="en-US" sz="2200" spc="-1" strike="noStrike">
                <a:solidFill>
                  <a:srgbClr val="050505"/>
                </a:solidFill>
                <a:latin typeface="Times New Roman"/>
                <a:ea typeface="DejaVu Sans"/>
              </a:rPr>
              <a:t>AND </a:t>
            </a:r>
            <a:br/>
            <a:r>
              <a:rPr b="1" lang="en-US" sz="2200" spc="-1" strike="noStrike">
                <a:solidFill>
                  <a:srgbClr val="050505"/>
                </a:solidFill>
                <a:latin typeface="Times New Roman"/>
                <a:ea typeface="DejaVu Sans"/>
              </a:rPr>
              <a:t>CLICK IMAGES,</a:t>
            </a:r>
            <a:br/>
            <a:r>
              <a:rPr b="1" lang="en-US" sz="2200" spc="-1" strike="noStrike">
                <a:solidFill>
                  <a:srgbClr val="050505"/>
                </a:solidFill>
                <a:latin typeface="Times New Roman"/>
                <a:ea typeface="DejaVu Sans"/>
              </a:rPr>
              <a:t> RESNET </a:t>
            </a:r>
            <a:br/>
            <a:r>
              <a:rPr b="1" lang="en-US" sz="2200" spc="-1" strike="noStrike">
                <a:solidFill>
                  <a:srgbClr val="050505"/>
                </a:solidFill>
                <a:latin typeface="Times New Roman"/>
                <a:ea typeface="DejaVu Sans"/>
              </a:rPr>
              <a:t>is on</a:t>
            </a:r>
            <a:br/>
            <a:r>
              <a:rPr b="1" lang="en-US" sz="2200" spc="-1" strike="noStrike">
                <a:solidFill>
                  <a:srgbClr val="050505"/>
                </a:solidFill>
                <a:latin typeface="Times New Roman"/>
                <a:ea typeface="DejaVu Sans"/>
              </a:rPr>
              <a:t>WORK.</a:t>
            </a:r>
            <a:endParaRPr b="0" lang="en-US" sz="22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1620000" y="216000"/>
            <a:ext cx="8098920" cy="9349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3300" spc="-1" strike="noStrike">
                <a:solidFill>
                  <a:srgbClr val="050505"/>
                </a:solidFill>
                <a:latin typeface="Times New Roman"/>
                <a:ea typeface="DejaVu Sans"/>
              </a:rPr>
              <a:t>Hyperparameter Tunning</a:t>
            </a:r>
            <a:endParaRPr b="0" lang="en-US" sz="3300" spc="-1" strike="noStrike">
              <a:latin typeface="Arial"/>
            </a:endParaRPr>
          </a:p>
        </p:txBody>
      </p:sp>
      <p:sp>
        <p:nvSpPr>
          <p:cNvPr id="269" name="CustomShape 2"/>
          <p:cNvSpPr/>
          <p:nvPr/>
        </p:nvSpPr>
        <p:spPr>
          <a:xfrm>
            <a:off x="1620000" y="1368000"/>
            <a:ext cx="8098920" cy="328716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Learning rate</a:t>
            </a:r>
            <a:endParaRPr b="0" lang="en-US" sz="2400" spc="-1" strike="noStrike">
              <a:latin typeface="Arial"/>
            </a:endParaRPr>
          </a:p>
          <a:p>
            <a:pPr marL="432000" indent="-32292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No.of epochs</a:t>
            </a:r>
            <a:endParaRPr b="0" lang="en-US" sz="2400" spc="-1" strike="noStrike">
              <a:latin typeface="Arial"/>
            </a:endParaRPr>
          </a:p>
          <a:p>
            <a:pPr marL="432000" indent="-32292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Batch Size</a:t>
            </a:r>
            <a:endParaRPr b="0" lang="en-US" sz="2400" spc="-1" strike="noStrike">
              <a:latin typeface="Arial"/>
            </a:endParaRPr>
          </a:p>
          <a:p>
            <a:pPr marL="432000" indent="-32292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Activation Function</a:t>
            </a:r>
            <a:endParaRPr b="0" lang="en-US" sz="2400" spc="-1" strike="noStrike">
              <a:latin typeface="Arial"/>
            </a:endParaRPr>
          </a:p>
          <a:p>
            <a:pPr marL="432000" indent="-32292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No. of Hidden Layers</a:t>
            </a:r>
            <a:endParaRPr b="0" lang="en-US" sz="2400" spc="-1" strike="noStrike">
              <a:latin typeface="Arial"/>
            </a:endParaRPr>
          </a:p>
          <a:p>
            <a:pPr marL="432000" indent="-32292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Weight Initialization</a:t>
            </a:r>
            <a:endParaRPr b="0" lang="en-US" sz="2400" spc="-1" strike="noStrike">
              <a:latin typeface="Arial"/>
            </a:endParaRPr>
          </a:p>
          <a:p>
            <a:pPr marL="432000" indent="-32292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Feature extraction</a:t>
            </a:r>
            <a:endParaRPr b="0" lang="en-US" sz="24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70" name="CustomShape 1"/>
          <p:cNvSpPr/>
          <p:nvPr/>
        </p:nvSpPr>
        <p:spPr>
          <a:xfrm>
            <a:off x="1620000" y="216000"/>
            <a:ext cx="8098920" cy="9349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3300" spc="-1" strike="noStrike">
                <a:solidFill>
                  <a:srgbClr val="050505"/>
                </a:solidFill>
                <a:latin typeface="Times New Roman"/>
                <a:ea typeface="DejaVu Sans"/>
              </a:rPr>
              <a:t>Dataset Details</a:t>
            </a:r>
            <a:endParaRPr b="0" lang="en-US" sz="3300" spc="-1" strike="noStrike">
              <a:latin typeface="Arial"/>
            </a:endParaRPr>
          </a:p>
        </p:txBody>
      </p:sp>
      <p:sp>
        <p:nvSpPr>
          <p:cNvPr id="271" name="CustomShape 2"/>
          <p:cNvSpPr/>
          <p:nvPr/>
        </p:nvSpPr>
        <p:spPr>
          <a:xfrm>
            <a:off x="1620000" y="1836000"/>
            <a:ext cx="8098920" cy="328716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Planet: Understanding the Amazon from Space.</a:t>
            </a:r>
            <a:endParaRPr b="0" lang="en-US" sz="2400" spc="-1" strike="noStrike">
              <a:latin typeface="Arial"/>
            </a:endParaRPr>
          </a:p>
          <a:p>
            <a:pPr marL="432000" indent="-32292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Size : 34 GB</a:t>
            </a:r>
            <a:endParaRPr b="0" lang="en-US" sz="2400" spc="-1" strike="noStrike">
              <a:latin typeface="Arial"/>
            </a:endParaRPr>
          </a:p>
          <a:p>
            <a:pPr marL="432000" indent="-32292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Type : .tif files</a:t>
            </a:r>
            <a:endParaRPr b="0" lang="en-US" sz="2400" spc="-1" strike="noStrike">
              <a:latin typeface="Arial"/>
            </a:endParaRPr>
          </a:p>
          <a:p>
            <a:pPr marL="432000" indent="-32292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Provider : Planet and SCCON</a:t>
            </a:r>
            <a:endParaRPr b="0" lang="en-US" sz="24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1368000" y="216000"/>
            <a:ext cx="8098920" cy="9349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3300" spc="-1" strike="noStrike">
                <a:solidFill>
                  <a:srgbClr val="050505"/>
                </a:solidFill>
                <a:latin typeface="Times New Roman"/>
                <a:ea typeface="DejaVu Sans"/>
              </a:rPr>
              <a:t>Applications of Satellite Imagery</a:t>
            </a:r>
            <a:endParaRPr b="0" lang="en-US" sz="3300" spc="-1" strike="noStrike">
              <a:latin typeface="Arial"/>
            </a:endParaRPr>
          </a:p>
        </p:txBody>
      </p:sp>
      <p:sp>
        <p:nvSpPr>
          <p:cNvPr id="273" name="CustomShape 2"/>
          <p:cNvSpPr/>
          <p:nvPr/>
        </p:nvSpPr>
        <p:spPr>
          <a:xfrm>
            <a:off x="1548000" y="1368000"/>
            <a:ext cx="8098920" cy="328716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There are currently over 4500 satellites orbiting the Earth. Over 600 of them are regularly taking pictures of the Earth’s surface. The best available resolution is 25cm per pixel, which means that 1 pixel covers a square of 25cm x 25cm. This translates to a person taking about 3 pixels on an image.</a:t>
            </a:r>
            <a:endParaRPr b="0" lang="en-US" sz="2400" spc="-1" strike="noStrike">
              <a:latin typeface="Arial"/>
            </a:endParaRPr>
          </a:p>
          <a:p>
            <a:pPr marL="432000" indent="-32292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Object Detection over earth’s surface is an interesting task to keep an eye over activities.</a:t>
            </a:r>
            <a:endParaRPr b="0" lang="en-US" sz="2400" spc="-1" strike="noStrike">
              <a:latin typeface="Arial"/>
            </a:endParaRPr>
          </a:p>
          <a:p>
            <a:pPr marL="432000" indent="-32292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Traffic Monitoring, Intrusion Surveillance, Ship Detection on Oceans, Advancing Agriculture is huge field of study which enriches farmers activity.</a:t>
            </a:r>
            <a:endParaRPr b="0" lang="en-US" sz="24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1620000" y="216000"/>
            <a:ext cx="8098920" cy="9349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3300" spc="-1" strike="noStrike">
                <a:solidFill>
                  <a:srgbClr val="050505"/>
                </a:solidFill>
                <a:latin typeface="Times New Roman"/>
                <a:ea typeface="DejaVu Sans"/>
              </a:rPr>
              <a:t>Project Introduction</a:t>
            </a:r>
            <a:endParaRPr b="0" lang="en-US" sz="3300" spc="-1" strike="noStrike">
              <a:latin typeface="Arial"/>
            </a:endParaRPr>
          </a:p>
        </p:txBody>
      </p:sp>
      <p:sp>
        <p:nvSpPr>
          <p:cNvPr id="200" name="CustomShape 2"/>
          <p:cNvSpPr/>
          <p:nvPr/>
        </p:nvSpPr>
        <p:spPr>
          <a:xfrm>
            <a:off x="1620000" y="1368000"/>
            <a:ext cx="8098920" cy="328716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Forest fire is a major concern as it causes huge damage to environment. Forest fire detection and coming up with optimal solution is a challenge.</a:t>
            </a:r>
            <a:endParaRPr b="0" lang="en-US" sz="2400" spc="-1" strike="noStrike">
              <a:latin typeface="Arial"/>
            </a:endParaRPr>
          </a:p>
          <a:p>
            <a:pPr marL="432000" indent="-32292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Technique that proved to be best for forest fire detection is pseudo-color processing for infrared forest-fire image.</a:t>
            </a:r>
            <a:endParaRPr b="0" lang="en-US" sz="2400" spc="-1" strike="noStrike">
              <a:latin typeface="Arial"/>
            </a:endParaRPr>
          </a:p>
          <a:p>
            <a:pPr marL="432000" indent="-32292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Imagery of the entire land surface of earth at 3-5 meter resolution are available and a coarse-resolution imagery from Landsat(30 meter pixels) or MODIS (250 meter pixels).</a:t>
            </a:r>
            <a:endParaRPr b="0" lang="en-US" sz="2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1188720" y="2286000"/>
            <a:ext cx="8098920" cy="9349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4000" spc="-1" strike="noStrike">
                <a:solidFill>
                  <a:srgbClr val="050505"/>
                </a:solidFill>
                <a:latin typeface="Times New Roman"/>
                <a:ea typeface="DejaVu Sans"/>
              </a:rPr>
              <a:t>Project Workflow</a:t>
            </a:r>
            <a:endParaRPr b="0" lang="en-US" sz="4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1620000" y="182880"/>
            <a:ext cx="8098920" cy="4936680"/>
          </a:xfrm>
          <a:prstGeom prst="rect">
            <a:avLst/>
          </a:prstGeom>
          <a:noFill/>
          <a:ln>
            <a:noFill/>
          </a:ln>
        </p:spPr>
        <p:style>
          <a:lnRef idx="0"/>
          <a:fillRef idx="0"/>
          <a:effectRef idx="0"/>
          <a:fontRef idx="minor"/>
        </p:style>
      </p:sp>
      <p:pic>
        <p:nvPicPr>
          <p:cNvPr id="203" name="Picture 85" descr=""/>
          <p:cNvPicPr/>
          <p:nvPr/>
        </p:nvPicPr>
        <p:blipFill>
          <a:blip r:embed="rId1"/>
          <a:stretch/>
        </p:blipFill>
        <p:spPr>
          <a:xfrm>
            <a:off x="4754880" y="182880"/>
            <a:ext cx="1551600" cy="1091160"/>
          </a:xfrm>
          <a:prstGeom prst="rect">
            <a:avLst/>
          </a:prstGeom>
          <a:ln>
            <a:noFill/>
          </a:ln>
        </p:spPr>
      </p:pic>
      <p:sp>
        <p:nvSpPr>
          <p:cNvPr id="204" name="Line 2"/>
          <p:cNvSpPr/>
          <p:nvPr/>
        </p:nvSpPr>
        <p:spPr>
          <a:xfrm>
            <a:off x="5486400" y="1275120"/>
            <a:ext cx="360" cy="370800"/>
          </a:xfrm>
          <a:prstGeom prst="line">
            <a:avLst/>
          </a:prstGeom>
          <a:ln>
            <a:noFill/>
          </a:ln>
        </p:spPr>
        <p:style>
          <a:lnRef idx="0"/>
          <a:fillRef idx="0"/>
          <a:effectRef idx="0"/>
          <a:fontRef idx="minor"/>
        </p:style>
      </p:sp>
      <p:sp>
        <p:nvSpPr>
          <p:cNvPr id="205" name="CustomShape 3"/>
          <p:cNvSpPr/>
          <p:nvPr/>
        </p:nvSpPr>
        <p:spPr>
          <a:xfrm>
            <a:off x="3291840" y="1554480"/>
            <a:ext cx="4753800" cy="364680"/>
          </a:xfrm>
          <a:prstGeom prst="rect">
            <a:avLst/>
          </a:prstGeom>
          <a:solidFill>
            <a:srgbClr val="59c5c7"/>
          </a:solidFill>
          <a:ln>
            <a:solidFill>
              <a:srgbClr val="808080"/>
            </a:solidFill>
          </a:ln>
        </p:spPr>
        <p:style>
          <a:lnRef idx="0"/>
          <a:fillRef idx="0"/>
          <a:effectRef idx="0"/>
          <a:fontRef idx="minor"/>
        </p:style>
        <p:txBody>
          <a:bodyPr wrap="none" lIns="90000" rIns="90000" tIns="45000" bIns="45000" anchor="ctr"/>
          <a:p>
            <a:pPr algn="ctr">
              <a:lnSpc>
                <a:spcPct val="100000"/>
              </a:lnSpc>
            </a:pPr>
            <a:r>
              <a:rPr b="1" lang="en-US" sz="1800" spc="-1" strike="noStrike">
                <a:solidFill>
                  <a:srgbClr val="000000"/>
                </a:solidFill>
                <a:latin typeface="Arial"/>
                <a:ea typeface="DejaVu Sans"/>
              </a:rPr>
              <a:t>Image_Processing</a:t>
            </a:r>
            <a:endParaRPr b="0" lang="en-US" sz="1800" spc="-1" strike="noStrike">
              <a:latin typeface="Arial"/>
            </a:endParaRPr>
          </a:p>
        </p:txBody>
      </p:sp>
      <p:pic>
        <p:nvPicPr>
          <p:cNvPr id="206" name="Picture 88" descr=""/>
          <p:cNvPicPr/>
          <p:nvPr/>
        </p:nvPicPr>
        <p:blipFill>
          <a:blip r:embed="rId2"/>
          <a:stretch/>
        </p:blipFill>
        <p:spPr>
          <a:xfrm>
            <a:off x="7315200" y="2247120"/>
            <a:ext cx="1644840" cy="1163520"/>
          </a:xfrm>
          <a:prstGeom prst="rect">
            <a:avLst/>
          </a:prstGeom>
          <a:ln>
            <a:noFill/>
          </a:ln>
        </p:spPr>
      </p:pic>
      <p:pic>
        <p:nvPicPr>
          <p:cNvPr id="207" name="Picture 89" descr=""/>
          <p:cNvPicPr/>
          <p:nvPr/>
        </p:nvPicPr>
        <p:blipFill>
          <a:blip r:embed="rId3"/>
          <a:stretch/>
        </p:blipFill>
        <p:spPr>
          <a:xfrm>
            <a:off x="4726080" y="2230560"/>
            <a:ext cx="1729080" cy="1222560"/>
          </a:xfrm>
          <a:prstGeom prst="rect">
            <a:avLst/>
          </a:prstGeom>
          <a:ln>
            <a:noFill/>
          </a:ln>
        </p:spPr>
      </p:pic>
      <p:pic>
        <p:nvPicPr>
          <p:cNvPr id="208" name="Picture 90" descr=""/>
          <p:cNvPicPr/>
          <p:nvPr/>
        </p:nvPicPr>
        <p:blipFill>
          <a:blip r:embed="rId4"/>
          <a:stretch/>
        </p:blipFill>
        <p:spPr>
          <a:xfrm>
            <a:off x="2217960" y="2261520"/>
            <a:ext cx="1621440" cy="1146600"/>
          </a:xfrm>
          <a:prstGeom prst="rect">
            <a:avLst/>
          </a:prstGeom>
          <a:ln>
            <a:noFill/>
          </a:ln>
        </p:spPr>
      </p:pic>
      <p:sp>
        <p:nvSpPr>
          <p:cNvPr id="209" name="Line 4"/>
          <p:cNvSpPr/>
          <p:nvPr/>
        </p:nvSpPr>
        <p:spPr>
          <a:xfrm>
            <a:off x="5486400" y="1920240"/>
            <a:ext cx="360" cy="365760"/>
          </a:xfrm>
          <a:prstGeom prst="line">
            <a:avLst/>
          </a:prstGeom>
          <a:ln>
            <a:noFill/>
          </a:ln>
        </p:spPr>
        <p:style>
          <a:lnRef idx="0"/>
          <a:fillRef idx="0"/>
          <a:effectRef idx="0"/>
          <a:fontRef idx="minor"/>
        </p:style>
      </p:sp>
      <p:sp>
        <p:nvSpPr>
          <p:cNvPr id="210" name="Line 5"/>
          <p:cNvSpPr/>
          <p:nvPr/>
        </p:nvSpPr>
        <p:spPr>
          <a:xfrm flipH="1">
            <a:off x="3840480" y="1920240"/>
            <a:ext cx="1645920" cy="341280"/>
          </a:xfrm>
          <a:prstGeom prst="line">
            <a:avLst/>
          </a:prstGeom>
          <a:ln>
            <a:noFill/>
          </a:ln>
        </p:spPr>
        <p:style>
          <a:lnRef idx="0"/>
          <a:fillRef idx="0"/>
          <a:effectRef idx="0"/>
          <a:fontRef idx="minor"/>
        </p:style>
      </p:sp>
      <p:sp>
        <p:nvSpPr>
          <p:cNvPr id="211" name="Line 6"/>
          <p:cNvSpPr/>
          <p:nvPr/>
        </p:nvSpPr>
        <p:spPr>
          <a:xfrm>
            <a:off x="5486400" y="1920240"/>
            <a:ext cx="1828800" cy="326880"/>
          </a:xfrm>
          <a:prstGeom prst="line">
            <a:avLst/>
          </a:prstGeom>
          <a:ln>
            <a:noFill/>
          </a:ln>
        </p:spPr>
        <p:style>
          <a:lnRef idx="0"/>
          <a:fillRef idx="0"/>
          <a:effectRef idx="0"/>
          <a:fontRef idx="minor"/>
        </p:style>
      </p:sp>
      <p:sp>
        <p:nvSpPr>
          <p:cNvPr id="212" name="CustomShape 7"/>
          <p:cNvSpPr/>
          <p:nvPr/>
        </p:nvSpPr>
        <p:spPr>
          <a:xfrm>
            <a:off x="6240240" y="584640"/>
            <a:ext cx="2650680" cy="273600"/>
          </a:xfrm>
          <a:prstGeom prst="rect">
            <a:avLst/>
          </a:prstGeom>
          <a:noFill/>
          <a:ln>
            <a:noFill/>
          </a:ln>
        </p:spPr>
        <p:style>
          <a:lnRef idx="0"/>
          <a:fillRef idx="0"/>
          <a:effectRef idx="0"/>
          <a:fontRef idx="minor"/>
        </p:style>
        <p:txBody>
          <a:bodyPr lIns="90000" rIns="90000" tIns="45000" bIns="45000"/>
          <a:p>
            <a:pPr>
              <a:lnSpc>
                <a:spcPct val="100000"/>
              </a:lnSpc>
            </a:pPr>
            <a:r>
              <a:rPr b="1" lang="en-US" sz="1300" spc="-1" strike="noStrike">
                <a:solidFill>
                  <a:srgbClr val="000000"/>
                </a:solidFill>
                <a:latin typeface="Arial"/>
                <a:ea typeface="DejaVu Sans"/>
              </a:rPr>
              <a:t>input_image(224x224)</a:t>
            </a:r>
            <a:endParaRPr b="0" lang="en-US" sz="1300" spc="-1" strike="noStrike">
              <a:latin typeface="Arial"/>
            </a:endParaRPr>
          </a:p>
        </p:txBody>
      </p:sp>
      <p:sp>
        <p:nvSpPr>
          <p:cNvPr id="213" name="CustomShape 8"/>
          <p:cNvSpPr/>
          <p:nvPr/>
        </p:nvSpPr>
        <p:spPr>
          <a:xfrm>
            <a:off x="1828800" y="4001040"/>
            <a:ext cx="2284920" cy="364680"/>
          </a:xfrm>
          <a:prstGeom prst="rect">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lnSpc>
                <a:spcPct val="100000"/>
              </a:lnSpc>
            </a:pPr>
            <a:r>
              <a:rPr b="1" lang="en-US" sz="1800" spc="-1" strike="noStrike">
                <a:solidFill>
                  <a:srgbClr val="000000"/>
                </a:solidFill>
                <a:latin typeface="Arial"/>
                <a:ea typeface="DejaVu Sans"/>
              </a:rPr>
              <a:t>Mask-RCNN</a:t>
            </a:r>
            <a:endParaRPr b="0" lang="en-US" sz="1800" spc="-1" strike="noStrike">
              <a:latin typeface="Arial"/>
            </a:endParaRPr>
          </a:p>
        </p:txBody>
      </p:sp>
      <p:sp>
        <p:nvSpPr>
          <p:cNvPr id="214" name="CustomShape 9"/>
          <p:cNvSpPr/>
          <p:nvPr/>
        </p:nvSpPr>
        <p:spPr>
          <a:xfrm>
            <a:off x="4572000" y="4001040"/>
            <a:ext cx="2102040" cy="364680"/>
          </a:xfrm>
          <a:prstGeom prst="rect">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lnSpc>
                <a:spcPct val="100000"/>
              </a:lnSpc>
            </a:pPr>
            <a:r>
              <a:rPr b="1" lang="en-US" sz="1800" spc="-1" strike="noStrike">
                <a:solidFill>
                  <a:srgbClr val="000000"/>
                </a:solidFill>
                <a:latin typeface="Arial"/>
                <a:ea typeface="DejaVu Sans"/>
              </a:rPr>
              <a:t>GoogleNet</a:t>
            </a:r>
            <a:endParaRPr b="0" lang="en-US" sz="1800" spc="-1" strike="noStrike">
              <a:latin typeface="Arial"/>
            </a:endParaRPr>
          </a:p>
        </p:txBody>
      </p:sp>
      <p:sp>
        <p:nvSpPr>
          <p:cNvPr id="215" name="CustomShape 10"/>
          <p:cNvSpPr/>
          <p:nvPr/>
        </p:nvSpPr>
        <p:spPr>
          <a:xfrm>
            <a:off x="7128000" y="4001040"/>
            <a:ext cx="2102040" cy="364680"/>
          </a:xfrm>
          <a:prstGeom prst="rect">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lnSpc>
                <a:spcPct val="100000"/>
              </a:lnSpc>
            </a:pPr>
            <a:r>
              <a:rPr b="1" lang="en-US" sz="1800" spc="-1" strike="noStrike">
                <a:solidFill>
                  <a:srgbClr val="000000"/>
                </a:solidFill>
                <a:latin typeface="Arial"/>
                <a:ea typeface="DejaVu Sans"/>
              </a:rPr>
              <a:t>ResNet-50</a:t>
            </a:r>
            <a:endParaRPr b="0" lang="en-US" sz="1800" spc="-1" strike="noStrike">
              <a:latin typeface="Arial"/>
            </a:endParaRPr>
          </a:p>
        </p:txBody>
      </p:sp>
      <p:sp>
        <p:nvSpPr>
          <p:cNvPr id="216" name="Line 11"/>
          <p:cNvSpPr/>
          <p:nvPr/>
        </p:nvSpPr>
        <p:spPr>
          <a:xfrm>
            <a:off x="1828800" y="3657600"/>
            <a:ext cx="7498080" cy="360"/>
          </a:xfrm>
          <a:prstGeom prst="line">
            <a:avLst/>
          </a:prstGeom>
          <a:ln>
            <a:noFill/>
          </a:ln>
        </p:spPr>
        <p:style>
          <a:lnRef idx="0"/>
          <a:fillRef idx="0"/>
          <a:effectRef idx="0"/>
          <a:fontRef idx="minor"/>
        </p:style>
      </p:sp>
      <p:sp>
        <p:nvSpPr>
          <p:cNvPr id="217" name="CustomShape 12"/>
          <p:cNvSpPr/>
          <p:nvPr/>
        </p:nvSpPr>
        <p:spPr>
          <a:xfrm>
            <a:off x="6703200" y="3411720"/>
            <a:ext cx="2925000" cy="601200"/>
          </a:xfrm>
          <a:prstGeom prst="rect">
            <a:avLst/>
          </a:prstGeom>
          <a:noFill/>
          <a:ln>
            <a:noFill/>
          </a:ln>
        </p:spPr>
        <p:style>
          <a:lnRef idx="0"/>
          <a:fillRef idx="0"/>
          <a:effectRef idx="0"/>
          <a:fontRef idx="minor"/>
        </p:style>
      </p:sp>
      <p:sp>
        <p:nvSpPr>
          <p:cNvPr id="218" name="Line 13"/>
          <p:cNvSpPr/>
          <p:nvPr/>
        </p:nvSpPr>
        <p:spPr>
          <a:xfrm>
            <a:off x="5577840" y="3657600"/>
            <a:ext cx="360" cy="343440"/>
          </a:xfrm>
          <a:prstGeom prst="line">
            <a:avLst/>
          </a:prstGeom>
          <a:ln>
            <a:noFill/>
          </a:ln>
        </p:spPr>
        <p:style>
          <a:lnRef idx="0"/>
          <a:fillRef idx="0"/>
          <a:effectRef idx="0"/>
          <a:fontRef idx="minor"/>
        </p:style>
      </p:sp>
      <p:sp>
        <p:nvSpPr>
          <p:cNvPr id="219" name="Line 14"/>
          <p:cNvSpPr/>
          <p:nvPr/>
        </p:nvSpPr>
        <p:spPr>
          <a:xfrm>
            <a:off x="2926080" y="3657600"/>
            <a:ext cx="360" cy="343440"/>
          </a:xfrm>
          <a:prstGeom prst="line">
            <a:avLst/>
          </a:prstGeom>
          <a:ln>
            <a:noFill/>
          </a:ln>
        </p:spPr>
        <p:style>
          <a:lnRef idx="0"/>
          <a:fillRef idx="0"/>
          <a:effectRef idx="0"/>
          <a:fontRef idx="minor"/>
        </p:style>
      </p:sp>
      <p:sp>
        <p:nvSpPr>
          <p:cNvPr id="220" name="Line 15"/>
          <p:cNvSpPr/>
          <p:nvPr/>
        </p:nvSpPr>
        <p:spPr>
          <a:xfrm>
            <a:off x="8138160" y="3657600"/>
            <a:ext cx="360" cy="356400"/>
          </a:xfrm>
          <a:prstGeom prst="line">
            <a:avLst/>
          </a:prstGeom>
          <a:ln>
            <a:noFill/>
          </a:ln>
        </p:spPr>
        <p:style>
          <a:lnRef idx="0"/>
          <a:fillRef idx="0"/>
          <a:effectRef idx="0"/>
          <a:fontRef idx="minor"/>
        </p:style>
      </p:sp>
      <p:sp>
        <p:nvSpPr>
          <p:cNvPr id="221" name="CustomShape 16"/>
          <p:cNvSpPr/>
          <p:nvPr/>
        </p:nvSpPr>
        <p:spPr>
          <a:xfrm>
            <a:off x="3291840" y="4663440"/>
            <a:ext cx="4296600" cy="456120"/>
          </a:xfrm>
          <a:prstGeom prst="rect">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lnSpc>
                <a:spcPct val="100000"/>
              </a:lnSpc>
            </a:pPr>
            <a:r>
              <a:rPr b="1" lang="en-US" sz="1800" spc="-1" strike="noStrike">
                <a:solidFill>
                  <a:srgbClr val="000000"/>
                </a:solidFill>
                <a:latin typeface="Arial"/>
                <a:ea typeface="DejaVu Sans"/>
              </a:rPr>
              <a:t>Fire Detection and Optimal Solution</a:t>
            </a:r>
            <a:endParaRPr b="0" lang="en-US" sz="1800" spc="-1" strike="noStrike">
              <a:latin typeface="Arial"/>
            </a:endParaRPr>
          </a:p>
        </p:txBody>
      </p:sp>
      <p:sp>
        <p:nvSpPr>
          <p:cNvPr id="222" name="Line 17"/>
          <p:cNvSpPr/>
          <p:nvPr/>
        </p:nvSpPr>
        <p:spPr>
          <a:xfrm>
            <a:off x="5577840" y="4366800"/>
            <a:ext cx="360" cy="296640"/>
          </a:xfrm>
          <a:prstGeom prst="line">
            <a:avLst/>
          </a:prstGeom>
          <a:ln>
            <a:noFill/>
          </a:ln>
        </p:spPr>
        <p:style>
          <a:lnRef idx="0"/>
          <a:fillRef idx="0"/>
          <a:effectRef idx="0"/>
          <a:fontRef idx="minor"/>
        </p:style>
      </p:sp>
      <p:sp>
        <p:nvSpPr>
          <p:cNvPr id="223" name="Line 18"/>
          <p:cNvSpPr/>
          <p:nvPr/>
        </p:nvSpPr>
        <p:spPr>
          <a:xfrm>
            <a:off x="4114800" y="4366800"/>
            <a:ext cx="1463040" cy="296640"/>
          </a:xfrm>
          <a:prstGeom prst="line">
            <a:avLst/>
          </a:prstGeom>
          <a:ln>
            <a:noFill/>
          </a:ln>
        </p:spPr>
        <p:style>
          <a:lnRef idx="0"/>
          <a:fillRef idx="0"/>
          <a:effectRef idx="0"/>
          <a:fontRef idx="minor"/>
        </p:style>
      </p:sp>
      <p:sp>
        <p:nvSpPr>
          <p:cNvPr id="224" name="Line 19"/>
          <p:cNvSpPr/>
          <p:nvPr/>
        </p:nvSpPr>
        <p:spPr>
          <a:xfrm flipH="1">
            <a:off x="5577840" y="4366800"/>
            <a:ext cx="1550160" cy="296640"/>
          </a:xfrm>
          <a:prstGeom prst="line">
            <a:avLst/>
          </a:prstGeom>
          <a:ln>
            <a:noFill/>
          </a:ln>
        </p:spPr>
        <p:style>
          <a:lnRef idx="0"/>
          <a:fillRef idx="0"/>
          <a:effectRef idx="0"/>
          <a:fontRef idx="minor"/>
        </p:style>
      </p:sp>
      <p:sp>
        <p:nvSpPr>
          <p:cNvPr id="225" name="Line 20"/>
          <p:cNvSpPr/>
          <p:nvPr/>
        </p:nvSpPr>
        <p:spPr>
          <a:xfrm flipH="1">
            <a:off x="5486400" y="1274040"/>
            <a:ext cx="360" cy="280440"/>
          </a:xfrm>
          <a:prstGeom prst="line">
            <a:avLst/>
          </a:prstGeom>
          <a:ln>
            <a:solidFill>
              <a:srgbClr val="000000"/>
            </a:solidFill>
            <a:tailEnd len="med" type="triangle" w="med"/>
          </a:ln>
        </p:spPr>
        <p:style>
          <a:lnRef idx="0"/>
          <a:fillRef idx="0"/>
          <a:effectRef idx="0"/>
          <a:fontRef idx="minor"/>
        </p:style>
      </p:sp>
      <p:sp>
        <p:nvSpPr>
          <p:cNvPr id="226" name="Line 21"/>
          <p:cNvSpPr/>
          <p:nvPr/>
        </p:nvSpPr>
        <p:spPr>
          <a:xfrm flipH="1">
            <a:off x="5486760" y="1958040"/>
            <a:ext cx="360" cy="280440"/>
          </a:xfrm>
          <a:prstGeom prst="line">
            <a:avLst/>
          </a:prstGeom>
          <a:ln>
            <a:solidFill>
              <a:srgbClr val="000000"/>
            </a:solidFill>
            <a:tailEnd len="med" type="triangle" w="med"/>
          </a:ln>
        </p:spPr>
        <p:style>
          <a:lnRef idx="0"/>
          <a:fillRef idx="0"/>
          <a:effectRef idx="0"/>
          <a:fontRef idx="minor"/>
        </p:style>
      </p:sp>
      <p:sp>
        <p:nvSpPr>
          <p:cNvPr id="227" name="Line 22"/>
          <p:cNvSpPr/>
          <p:nvPr/>
        </p:nvSpPr>
        <p:spPr>
          <a:xfrm flipH="1">
            <a:off x="3579120" y="1958040"/>
            <a:ext cx="360" cy="280440"/>
          </a:xfrm>
          <a:prstGeom prst="line">
            <a:avLst/>
          </a:prstGeom>
          <a:ln>
            <a:solidFill>
              <a:srgbClr val="000000"/>
            </a:solidFill>
            <a:tailEnd len="med" type="triangle" w="med"/>
          </a:ln>
        </p:spPr>
        <p:style>
          <a:lnRef idx="0"/>
          <a:fillRef idx="0"/>
          <a:effectRef idx="0"/>
          <a:fontRef idx="minor"/>
        </p:style>
      </p:sp>
      <p:sp>
        <p:nvSpPr>
          <p:cNvPr id="228" name="Line 23"/>
          <p:cNvSpPr/>
          <p:nvPr/>
        </p:nvSpPr>
        <p:spPr>
          <a:xfrm flipH="1">
            <a:off x="7611480" y="1958040"/>
            <a:ext cx="360" cy="280440"/>
          </a:xfrm>
          <a:prstGeom prst="line">
            <a:avLst/>
          </a:prstGeom>
          <a:ln>
            <a:solidFill>
              <a:srgbClr val="000000"/>
            </a:solidFill>
            <a:tailEnd len="med" type="triangle" w="med"/>
          </a:ln>
        </p:spPr>
        <p:style>
          <a:lnRef idx="0"/>
          <a:fillRef idx="0"/>
          <a:effectRef idx="0"/>
          <a:fontRef idx="minor"/>
        </p:style>
      </p:sp>
      <p:sp>
        <p:nvSpPr>
          <p:cNvPr id="229" name="Line 24"/>
          <p:cNvSpPr/>
          <p:nvPr/>
        </p:nvSpPr>
        <p:spPr>
          <a:xfrm>
            <a:off x="8138160" y="3411720"/>
            <a:ext cx="0" cy="589320"/>
          </a:xfrm>
          <a:prstGeom prst="line">
            <a:avLst/>
          </a:prstGeom>
          <a:ln>
            <a:solidFill>
              <a:srgbClr val="000000"/>
            </a:solidFill>
            <a:tailEnd len="med" type="triangle" w="med"/>
          </a:ln>
        </p:spPr>
        <p:style>
          <a:lnRef idx="0"/>
          <a:fillRef idx="0"/>
          <a:effectRef idx="0"/>
          <a:fontRef idx="minor"/>
        </p:style>
      </p:sp>
      <p:sp>
        <p:nvSpPr>
          <p:cNvPr id="230" name="Line 25"/>
          <p:cNvSpPr/>
          <p:nvPr/>
        </p:nvSpPr>
        <p:spPr>
          <a:xfrm>
            <a:off x="5577840" y="3453120"/>
            <a:ext cx="360" cy="513360"/>
          </a:xfrm>
          <a:prstGeom prst="line">
            <a:avLst/>
          </a:prstGeom>
          <a:ln>
            <a:solidFill>
              <a:srgbClr val="000000"/>
            </a:solidFill>
            <a:tailEnd len="med" type="triangle" w="med"/>
          </a:ln>
        </p:spPr>
        <p:style>
          <a:lnRef idx="0"/>
          <a:fillRef idx="0"/>
          <a:effectRef idx="0"/>
          <a:fontRef idx="minor"/>
        </p:style>
      </p:sp>
      <p:sp>
        <p:nvSpPr>
          <p:cNvPr id="231" name="Line 26"/>
          <p:cNvSpPr/>
          <p:nvPr/>
        </p:nvSpPr>
        <p:spPr>
          <a:xfrm flipH="1">
            <a:off x="3004560" y="3408120"/>
            <a:ext cx="12960" cy="558360"/>
          </a:xfrm>
          <a:prstGeom prst="line">
            <a:avLst/>
          </a:prstGeom>
          <a:ln>
            <a:solidFill>
              <a:srgbClr val="000000"/>
            </a:solidFill>
            <a:tailEnd len="med" type="triangle" w="med"/>
          </a:ln>
        </p:spPr>
        <p:style>
          <a:lnRef idx="0"/>
          <a:fillRef idx="0"/>
          <a:effectRef idx="0"/>
          <a:fontRef idx="minor"/>
        </p:style>
      </p:sp>
      <p:sp>
        <p:nvSpPr>
          <p:cNvPr id="232" name="Line 27"/>
          <p:cNvSpPr/>
          <p:nvPr/>
        </p:nvSpPr>
        <p:spPr>
          <a:xfrm flipH="1">
            <a:off x="3976920" y="4406040"/>
            <a:ext cx="360" cy="280440"/>
          </a:xfrm>
          <a:prstGeom prst="line">
            <a:avLst/>
          </a:prstGeom>
          <a:ln>
            <a:solidFill>
              <a:srgbClr val="000000"/>
            </a:solidFill>
            <a:tailEnd len="med" type="triangle" w="med"/>
          </a:ln>
        </p:spPr>
        <p:style>
          <a:lnRef idx="0"/>
          <a:fillRef idx="0"/>
          <a:effectRef idx="0"/>
          <a:fontRef idx="minor"/>
        </p:style>
      </p:sp>
      <p:sp>
        <p:nvSpPr>
          <p:cNvPr id="233" name="Line 28"/>
          <p:cNvSpPr/>
          <p:nvPr/>
        </p:nvSpPr>
        <p:spPr>
          <a:xfrm flipH="1">
            <a:off x="5597280" y="4406040"/>
            <a:ext cx="360" cy="280440"/>
          </a:xfrm>
          <a:prstGeom prst="line">
            <a:avLst/>
          </a:prstGeom>
          <a:ln>
            <a:solidFill>
              <a:srgbClr val="000000"/>
            </a:solidFill>
            <a:tailEnd len="med" type="triangle" w="med"/>
          </a:ln>
        </p:spPr>
        <p:style>
          <a:lnRef idx="0"/>
          <a:fillRef idx="0"/>
          <a:effectRef idx="0"/>
          <a:fontRef idx="minor"/>
        </p:style>
      </p:sp>
      <p:sp>
        <p:nvSpPr>
          <p:cNvPr id="234" name="Line 29"/>
          <p:cNvSpPr/>
          <p:nvPr/>
        </p:nvSpPr>
        <p:spPr>
          <a:xfrm flipH="1">
            <a:off x="7433640" y="4406040"/>
            <a:ext cx="360" cy="280440"/>
          </a:xfrm>
          <a:prstGeom prst="line">
            <a:avLst/>
          </a:prstGeom>
          <a:ln>
            <a:solidFill>
              <a:srgbClr val="000000"/>
            </a:solidFill>
            <a:tailEnd len="med" type="triangle" w="med"/>
          </a:ln>
        </p:spPr>
        <p:style>
          <a:lnRef idx="0"/>
          <a:fillRef idx="0"/>
          <a:effectRef idx="0"/>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1611360" y="263520"/>
            <a:ext cx="8214480" cy="5774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u="sng">
                <a:solidFill>
                  <a:srgbClr val="000000"/>
                </a:solidFill>
                <a:uFillTx/>
                <a:latin typeface="Times New Roman"/>
                <a:ea typeface="DejaVu Sans"/>
              </a:rPr>
              <a:t>Pseudo Color Image Processing</a:t>
            </a:r>
            <a:endParaRPr b="1" lang="en-US" sz="3200" spc="-1" strike="noStrike" u="sng">
              <a:uFillTx/>
              <a:latin typeface="Arial"/>
            </a:endParaRPr>
          </a:p>
        </p:txBody>
      </p:sp>
      <p:sp>
        <p:nvSpPr>
          <p:cNvPr id="236" name="CustomShape 2"/>
          <p:cNvSpPr/>
          <p:nvPr/>
        </p:nvSpPr>
        <p:spPr>
          <a:xfrm>
            <a:off x="1897200" y="1192320"/>
            <a:ext cx="7500240" cy="118728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800" spc="-1" strike="noStrike">
                <a:solidFill>
                  <a:srgbClr val="000000"/>
                </a:solidFill>
                <a:latin typeface="Times New Roman"/>
                <a:ea typeface="DejaVu Sans"/>
              </a:rPr>
              <a:t>Pseudo-colour enhancement technique dealing with </a:t>
            </a:r>
            <a:r>
              <a:rPr b="1" lang="en-US" sz="1800" spc="-1" strike="noStrike">
                <a:solidFill>
                  <a:srgbClr val="000000"/>
                </a:solidFill>
                <a:latin typeface="Times New Roman"/>
                <a:ea typeface="DejaVu Sans"/>
              </a:rPr>
              <a:t>different grey-scale transforms of the grey image into different colours with different linear or nonlinear mapping functions,</a:t>
            </a:r>
            <a:r>
              <a:rPr b="0" lang="en-US" sz="1800" spc="-1" strike="noStrike">
                <a:solidFill>
                  <a:srgbClr val="000000"/>
                </a:solidFill>
                <a:latin typeface="Times New Roman"/>
                <a:ea typeface="DejaVu Sans"/>
              </a:rPr>
              <a:t> making it easier to identify image details with more precision. </a:t>
            </a:r>
            <a:endParaRPr b="0" lang="en-US" sz="1800" spc="-1" strike="noStrike">
              <a:latin typeface="Arial"/>
            </a:endParaRPr>
          </a:p>
        </p:txBody>
      </p:sp>
      <p:sp>
        <p:nvSpPr>
          <p:cNvPr id="237" name="CustomShape 3"/>
          <p:cNvSpPr/>
          <p:nvPr/>
        </p:nvSpPr>
        <p:spPr>
          <a:xfrm>
            <a:off x="1968480" y="2478240"/>
            <a:ext cx="7162200" cy="228456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800" spc="-1" strike="noStrike">
                <a:solidFill>
                  <a:srgbClr val="000000"/>
                </a:solidFill>
                <a:latin typeface="Times New Roman"/>
                <a:ea typeface="DejaVu Sans"/>
              </a:rPr>
              <a:t>The wild-fire image typically includes flame(burning part of the fire), some fire (out part of the fire), smoke coverage area, the background or not burning part of the fire. </a:t>
            </a:r>
            <a:endParaRPr b="0" lang="en-US" sz="1800" spc="-1" strike="noStrike">
              <a:latin typeface="Arial"/>
            </a:endParaRPr>
          </a:p>
          <a:p>
            <a:pPr algn="just">
              <a:lnSpc>
                <a:spcPct val="100000"/>
              </a:lnSpc>
            </a:pPr>
            <a:endParaRPr b="0" lang="en-US" sz="1800" spc="-1" strike="noStrike">
              <a:latin typeface="Arial"/>
            </a:endParaRPr>
          </a:p>
          <a:p>
            <a:pPr algn="just">
              <a:lnSpc>
                <a:spcPct val="100000"/>
              </a:lnSpc>
            </a:pPr>
            <a:r>
              <a:rPr b="0" lang="en-US" sz="1800" spc="-1" strike="noStrike">
                <a:solidFill>
                  <a:srgbClr val="000000"/>
                </a:solidFill>
                <a:latin typeface="Times New Roman"/>
                <a:ea typeface="DejaVu Sans"/>
              </a:rPr>
              <a:t>Flame can be divided into three parts: outer flame, inner flame, and centre of the flame. The temperature of outer flame is the highest, followed with in flame, then the centre of the flame, resulting in the gray level of flame image distributes in a certain form. </a:t>
            </a: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2138040" y="477720"/>
            <a:ext cx="7090560" cy="57744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3200" spc="-1" strike="noStrike" u="sng">
                <a:solidFill>
                  <a:srgbClr val="000000"/>
                </a:solidFill>
                <a:uFillTx/>
                <a:latin typeface="Times New Roman"/>
                <a:ea typeface="DejaVu Sans"/>
              </a:rPr>
              <a:t>Principles of Forest-Fire Image Coloring</a:t>
            </a:r>
            <a:endParaRPr b="1" lang="en-US" sz="3200" spc="-1" strike="noStrike" u="sng">
              <a:uFillTx/>
              <a:latin typeface="Arial"/>
            </a:endParaRPr>
          </a:p>
        </p:txBody>
      </p:sp>
      <p:sp>
        <p:nvSpPr>
          <p:cNvPr id="239" name="CustomShape 2"/>
          <p:cNvSpPr/>
          <p:nvPr/>
        </p:nvSpPr>
        <p:spPr>
          <a:xfrm>
            <a:off x="2325600" y="1263600"/>
            <a:ext cx="6786000" cy="2833200"/>
          </a:xfrm>
          <a:prstGeom prst="rect">
            <a:avLst/>
          </a:prstGeom>
          <a:noFill/>
          <a:ln>
            <a:noFill/>
          </a:ln>
        </p:spPr>
        <p:style>
          <a:lnRef idx="0"/>
          <a:fillRef idx="0"/>
          <a:effectRef idx="0"/>
          <a:fontRef idx="minor"/>
        </p:style>
        <p:txBody>
          <a:bodyPr lIns="90000" rIns="90000" tIns="45000" bIns="45000"/>
          <a:p>
            <a:pPr indent="-215640" algn="just">
              <a:lnSpc>
                <a:spcPct val="100000"/>
              </a:lnSpc>
              <a:buClr>
                <a:srgbClr val="000000"/>
              </a:buClr>
              <a:buFont typeface="Arial"/>
              <a:buChar char="•"/>
            </a:pPr>
            <a:r>
              <a:rPr b="0" lang="en-US" sz="1800" spc="-1" strike="noStrike">
                <a:solidFill>
                  <a:srgbClr val="000000"/>
                </a:solidFill>
                <a:latin typeface="Times New Roman"/>
                <a:ea typeface="DejaVu Sans"/>
              </a:rPr>
              <a:t>We divide the image into two regions: the foreground of the image, including flames, some of fire, areas covered by smoke, and the background. </a:t>
            </a:r>
            <a:endParaRPr b="0" lang="en-US" sz="1800" spc="-1" strike="noStrike">
              <a:latin typeface="Arial"/>
            </a:endParaRPr>
          </a:p>
          <a:p>
            <a:pPr indent="-215640" algn="just">
              <a:lnSpc>
                <a:spcPct val="100000"/>
              </a:lnSpc>
              <a:buClr>
                <a:srgbClr val="000000"/>
              </a:buClr>
              <a:buFont typeface="Arial"/>
              <a:buChar char="•"/>
            </a:pPr>
            <a:r>
              <a:rPr b="0" lang="en-US" sz="1800" spc="-1" strike="noStrike">
                <a:solidFill>
                  <a:srgbClr val="000000"/>
                </a:solidFill>
                <a:latin typeface="Times New Roman"/>
                <a:ea typeface="DejaVu Sans"/>
              </a:rPr>
              <a:t>The gray values of the foreground concentrate between 0 and 128, according to gray value, we change the gray value of pixels into the values between white and yellow. </a:t>
            </a:r>
            <a:endParaRPr b="0" lang="en-US" sz="1800" spc="-1" strike="noStrike">
              <a:latin typeface="Arial"/>
            </a:endParaRPr>
          </a:p>
          <a:p>
            <a:pPr indent="-215640" algn="just">
              <a:lnSpc>
                <a:spcPct val="100000"/>
              </a:lnSpc>
              <a:buClr>
                <a:srgbClr val="000000"/>
              </a:buClr>
              <a:buFont typeface="Arial"/>
              <a:buChar char="•"/>
            </a:pPr>
            <a:r>
              <a:rPr b="0" lang="en-US" sz="1800" spc="-1" strike="noStrike">
                <a:solidFill>
                  <a:srgbClr val="000000"/>
                </a:solidFill>
                <a:latin typeface="Times New Roman"/>
                <a:ea typeface="DejaVu Sans"/>
              </a:rPr>
              <a:t>The smaller of the grey value, the more light-coloured, the greater of the grey value, the more darken-coloured. </a:t>
            </a:r>
            <a:endParaRPr b="0" lang="en-US" sz="1800" spc="-1" strike="noStrike">
              <a:latin typeface="Arial"/>
            </a:endParaRPr>
          </a:p>
          <a:p>
            <a:pPr indent="-215640" algn="just">
              <a:lnSpc>
                <a:spcPct val="100000"/>
              </a:lnSpc>
              <a:buClr>
                <a:srgbClr val="000000"/>
              </a:buClr>
              <a:buFont typeface="Arial"/>
              <a:buChar char="•"/>
            </a:pPr>
            <a:r>
              <a:rPr b="0" lang="en-US" sz="1800" spc="-1" strike="noStrike">
                <a:solidFill>
                  <a:srgbClr val="000000"/>
                </a:solidFill>
                <a:latin typeface="Times New Roman"/>
                <a:ea typeface="DejaVu Sans"/>
              </a:rPr>
              <a:t>The greater of the gray value the deeper of the red colour, the smaller of gray colour, the lighter of the red colour.</a:t>
            </a:r>
            <a:endParaRPr b="0" lang="en-US"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0" name="Picture 2" descr=""/>
          <p:cNvPicPr/>
          <p:nvPr/>
        </p:nvPicPr>
        <p:blipFill>
          <a:blip r:embed="rId1"/>
          <a:stretch/>
        </p:blipFill>
        <p:spPr>
          <a:xfrm>
            <a:off x="1968480" y="692280"/>
            <a:ext cx="7382520" cy="3785400"/>
          </a:xfrm>
          <a:prstGeom prst="rect">
            <a:avLst/>
          </a:prstGeom>
          <a:ln>
            <a:noFill/>
          </a:ln>
        </p:spPr>
      </p:pic>
      <p:sp>
        <p:nvSpPr>
          <p:cNvPr id="241" name="CustomShape 1"/>
          <p:cNvSpPr/>
          <p:nvPr/>
        </p:nvSpPr>
        <p:spPr>
          <a:xfrm>
            <a:off x="3968640" y="4692600"/>
            <a:ext cx="542844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Times New Roman"/>
                <a:ea typeface="DejaVu Sans"/>
              </a:rPr>
              <a:t>Fig 1 : R component of Normal image</a:t>
            </a:r>
            <a:endParaRPr b="0" lang="en-US"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2" name="Picture 4" descr=""/>
          <p:cNvPicPr/>
          <p:nvPr/>
        </p:nvPicPr>
        <p:blipFill>
          <a:blip r:embed="rId1"/>
          <a:stretch/>
        </p:blipFill>
        <p:spPr>
          <a:xfrm>
            <a:off x="1968480" y="763560"/>
            <a:ext cx="7382520" cy="3785400"/>
          </a:xfrm>
          <a:prstGeom prst="rect">
            <a:avLst/>
          </a:prstGeom>
          <a:ln>
            <a:noFill/>
          </a:ln>
        </p:spPr>
      </p:pic>
      <p:sp>
        <p:nvSpPr>
          <p:cNvPr id="243" name="CustomShape 1"/>
          <p:cNvSpPr/>
          <p:nvPr/>
        </p:nvSpPr>
        <p:spPr>
          <a:xfrm>
            <a:off x="3182760" y="4978440"/>
            <a:ext cx="5428440" cy="3643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Times New Roman"/>
                <a:ea typeface="DejaVu Sans"/>
              </a:rPr>
              <a:t>Img 2 : Pseudo colour based filtered image</a:t>
            </a:r>
            <a:endParaRPr b="0" lang="en-US"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146</TotalTime>
  <Application>LibreOffice/6.0.7.3$Linux_X86_64 LibreOffice_project/00m0$Build-3</Application>
  <Words>1237</Words>
  <Paragraphs>153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2019-03-30T06:39:42Z</dcterms:created>
  <dc:creator>admin</dc:creator>
  <dc:description/>
  <dc:language>en-US</dc:language>
  <cp:lastModifiedBy/>
  <dcterms:modified xsi:type="dcterms:W3CDTF">2019-09-05T10:50:21Z</dcterms:modified>
  <cp:revision>24</cp:revision>
  <dc:subject/>
  <dc:title>DNA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ies>
</file>