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6" r:id="rId14"/>
    <p:sldId id="280" r:id="rId15"/>
    <p:sldId id="271" r:id="rId16"/>
    <p:sldId id="273" r:id="rId17"/>
    <p:sldId id="272" r:id="rId18"/>
    <p:sldId id="27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ADE17F-3EC2-469A-B028-D2E218D98F70}" type="datetimeFigureOut">
              <a:rPr lang="en-IN" smtClean="0"/>
              <a:t>22-04-2018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FA2809-3366-4E90-A5E5-6D8EB71C7DF3}" type="slidenum">
              <a:rPr lang="en-IN" smtClean="0"/>
              <a:t>‹#›</a:t>
            </a:fld>
            <a:endParaRPr lang="en-IN"/>
          </a:p>
        </p:txBody>
      </p:sp>
    </p:spTree>
    <p:extLst>
      <p:ext uri="{BB962C8B-B14F-4D97-AF65-F5344CB8AC3E}">
        <p14:creationId xmlns:p14="http://schemas.microsoft.com/office/powerpoint/2010/main" val="147554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4/22/2018</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371600"/>
            <a:ext cx="8991600" cy="5334000"/>
          </a:xfrm>
        </p:spPr>
        <p:txBody>
          <a:bodyPr>
            <a:normAutofit fontScale="85000" lnSpcReduction="20000"/>
          </a:bodyPr>
          <a:lstStyle/>
          <a:p>
            <a:r>
              <a:rPr lang="en-US" dirty="0">
                <a:solidFill>
                  <a:srgbClr val="C00000"/>
                </a:solidFill>
              </a:rPr>
              <a:t>Project Based Seminar (Oral) Presentation</a:t>
            </a:r>
          </a:p>
          <a:p>
            <a:r>
              <a:rPr lang="en-US" dirty="0">
                <a:solidFill>
                  <a:srgbClr val="C00000"/>
                </a:solidFill>
              </a:rPr>
              <a:t>On</a:t>
            </a:r>
          </a:p>
          <a:p>
            <a:r>
              <a:rPr lang="en-US" dirty="0">
                <a:solidFill>
                  <a:srgbClr val="C00000"/>
                </a:solidFill>
              </a:rPr>
              <a:t>Using Machine Learning for Image-Based Plant Disease Detection</a:t>
            </a:r>
          </a:p>
          <a:p>
            <a:r>
              <a:rPr lang="en-IN" dirty="0">
                <a:solidFill>
                  <a:srgbClr val="FF0000"/>
                </a:solidFill>
              </a:rPr>
              <a:t> </a:t>
            </a:r>
            <a:r>
              <a:rPr lang="en-US" dirty="0">
                <a:solidFill>
                  <a:srgbClr val="C00000"/>
                </a:solidFill>
              </a:rPr>
              <a:t>By</a:t>
            </a:r>
          </a:p>
          <a:p>
            <a:r>
              <a:rPr lang="en-US" dirty="0">
                <a:solidFill>
                  <a:srgbClr val="C00000"/>
                </a:solidFill>
              </a:rPr>
              <a:t>T150228525 and Manish Kumar</a:t>
            </a:r>
          </a:p>
          <a:p>
            <a:r>
              <a:rPr lang="en-US" dirty="0">
                <a:solidFill>
                  <a:srgbClr val="C00000"/>
                </a:solidFill>
              </a:rPr>
              <a:t>T150228527 and </a:t>
            </a:r>
            <a:r>
              <a:rPr lang="en-US" dirty="0" err="1">
                <a:solidFill>
                  <a:srgbClr val="C00000"/>
                </a:solidFill>
              </a:rPr>
              <a:t>Manoj</a:t>
            </a:r>
            <a:r>
              <a:rPr lang="en-US" dirty="0">
                <a:solidFill>
                  <a:srgbClr val="C00000"/>
                </a:solidFill>
              </a:rPr>
              <a:t> Kumar</a:t>
            </a:r>
          </a:p>
          <a:p>
            <a:r>
              <a:rPr lang="en-US" dirty="0">
                <a:solidFill>
                  <a:srgbClr val="C00000"/>
                </a:solidFill>
              </a:rPr>
              <a:t>T150228529 and Nikhil Kumar</a:t>
            </a:r>
          </a:p>
          <a:p>
            <a:r>
              <a:rPr lang="en-US" dirty="0">
                <a:solidFill>
                  <a:srgbClr val="C00000"/>
                </a:solidFill>
              </a:rPr>
              <a:t>T150228531 and Nitin </a:t>
            </a:r>
            <a:r>
              <a:rPr lang="en-US" dirty="0" err="1">
                <a:solidFill>
                  <a:srgbClr val="C00000"/>
                </a:solidFill>
              </a:rPr>
              <a:t>Bisht</a:t>
            </a:r>
            <a:endParaRPr lang="en-US" dirty="0">
              <a:solidFill>
                <a:srgbClr val="C00000"/>
              </a:solidFill>
            </a:endParaRPr>
          </a:p>
          <a:p>
            <a:endParaRPr lang="en-US" dirty="0">
              <a:solidFill>
                <a:srgbClr val="C00000"/>
              </a:solidFill>
            </a:endParaRPr>
          </a:p>
          <a:p>
            <a:r>
              <a:rPr lang="en-US" dirty="0">
                <a:solidFill>
                  <a:srgbClr val="C00000"/>
                </a:solidFill>
              </a:rPr>
              <a:t>Guide</a:t>
            </a:r>
          </a:p>
          <a:p>
            <a:r>
              <a:rPr lang="en-US" dirty="0">
                <a:solidFill>
                  <a:srgbClr val="C00000"/>
                </a:solidFill>
              </a:rPr>
              <a:t>Dr. Sangeeta </a:t>
            </a:r>
            <a:r>
              <a:rPr lang="en-US" dirty="0" err="1">
                <a:solidFill>
                  <a:srgbClr val="C00000"/>
                </a:solidFill>
              </a:rPr>
              <a:t>Jadhav</a:t>
            </a:r>
            <a:endParaRPr lang="en-IN" dirty="0"/>
          </a:p>
        </p:txBody>
      </p:sp>
      <p:sp>
        <p:nvSpPr>
          <p:cNvPr id="4" name="Title 1"/>
          <p:cNvSpPr>
            <a:spLocks noGrp="1"/>
          </p:cNvSpPr>
          <p:nvPr>
            <p:ph type="ctrTitle"/>
          </p:nvPr>
        </p:nvSpPr>
        <p:spPr>
          <a:xfrm>
            <a:off x="0" y="76203"/>
            <a:ext cx="9144000" cy="1219197"/>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2900" dirty="0">
                <a:solidFill>
                  <a:schemeClr val="bg1"/>
                </a:solidFill>
                <a:latin typeface="Arial" pitchFamily="34" charset="0"/>
                <a:cs typeface="Arial" pitchFamily="34" charset="0"/>
              </a:rPr>
              <a:t>Army Institute of Technology</a:t>
            </a:r>
            <a:br>
              <a:rPr lang="en-US" sz="2900" dirty="0">
                <a:solidFill>
                  <a:schemeClr val="bg1"/>
                </a:solidFill>
                <a:latin typeface="Arial" pitchFamily="34" charset="0"/>
                <a:cs typeface="Arial" pitchFamily="34" charset="0"/>
              </a:rPr>
            </a:br>
            <a:r>
              <a:rPr lang="en-US" sz="2900" dirty="0">
                <a:solidFill>
                  <a:schemeClr val="bg1"/>
                </a:solidFill>
                <a:latin typeface="Arial" pitchFamily="34" charset="0"/>
                <a:cs typeface="Arial" pitchFamily="34" charset="0"/>
              </a:rPr>
              <a:t> College of Engineering</a:t>
            </a:r>
            <a:br>
              <a:rPr lang="en-US" sz="2900" dirty="0">
                <a:solidFill>
                  <a:schemeClr val="bg1"/>
                </a:solidFill>
                <a:latin typeface="Arial" pitchFamily="34" charset="0"/>
                <a:cs typeface="Arial" pitchFamily="34" charset="0"/>
              </a:rPr>
            </a:br>
            <a:r>
              <a:rPr lang="en-US" sz="2900" dirty="0">
                <a:solidFill>
                  <a:schemeClr val="bg1"/>
                </a:solidFill>
                <a:latin typeface="Arial" pitchFamily="34" charset="0"/>
                <a:cs typeface="Arial" pitchFamily="34" charset="0"/>
              </a:rPr>
              <a:t>Department of Information Technology</a:t>
            </a:r>
            <a:endParaRPr lang="en-US" sz="3200" dirty="0">
              <a:solidFill>
                <a:schemeClr val="bg1"/>
              </a:solidFill>
              <a:latin typeface="Arial" pitchFamily="34" charset="0"/>
              <a:cs typeface="Arial" pitchFamily="34" charset="0"/>
            </a:endParaRPr>
          </a:p>
        </p:txBody>
      </p:sp>
      <p:pic>
        <p:nvPicPr>
          <p:cNvPr id="1026" name="Picture 2" descr="C:\Users\Gujjar Boy\Desktop\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95401"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2"/>
            <a:ext cx="1371600" cy="160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969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143000"/>
            <a:ext cx="9144000" cy="5715000"/>
          </a:xfrm>
        </p:spPr>
        <p:txBody>
          <a:bodyPr/>
          <a:lstStyle/>
          <a:p>
            <a:endParaRPr lang="en-IN" dirty="0"/>
          </a:p>
        </p:txBody>
      </p:sp>
      <p:sp>
        <p:nvSpPr>
          <p:cNvPr id="4" name="Title 3"/>
          <p:cNvSpPr>
            <a:spLocks noGrp="1"/>
          </p:cNvSpPr>
          <p:nvPr>
            <p:ph type="ctrTitle"/>
          </p:nvPr>
        </p:nvSpPr>
        <p:spPr>
          <a:xfrm>
            <a:off x="0" y="34637"/>
            <a:ext cx="9144000" cy="955964"/>
          </a:xfrm>
        </p:spPr>
        <p:style>
          <a:lnRef idx="3">
            <a:schemeClr val="lt1"/>
          </a:lnRef>
          <a:fillRef idx="1">
            <a:schemeClr val="accent1"/>
          </a:fillRef>
          <a:effectRef idx="1">
            <a:schemeClr val="accent1"/>
          </a:effectRef>
          <a:fontRef idx="minor">
            <a:schemeClr val="lt1"/>
          </a:fontRef>
        </p:style>
        <p:txBody>
          <a:bodyPr>
            <a:normAutofit/>
          </a:bodyPr>
          <a:lstStyle/>
          <a:p>
            <a:r>
              <a:rPr lang="en-IN" sz="2800" dirty="0">
                <a:latin typeface="Algerian" panose="04020705040A02060702" pitchFamily="82" charset="0"/>
              </a:rPr>
              <a:t>Continued..</a:t>
            </a:r>
          </a:p>
        </p:txBody>
      </p:sp>
      <p:graphicFrame>
        <p:nvGraphicFramePr>
          <p:cNvPr id="6" name="Table 5"/>
          <p:cNvGraphicFramePr>
            <a:graphicFrameLocks noGrp="1"/>
          </p:cNvGraphicFramePr>
          <p:nvPr>
            <p:extLst>
              <p:ext uri="{D42A27DB-BD31-4B8C-83A1-F6EECF244321}">
                <p14:modId xmlns:p14="http://schemas.microsoft.com/office/powerpoint/2010/main" val="598773899"/>
              </p:ext>
            </p:extLst>
          </p:nvPr>
        </p:nvGraphicFramePr>
        <p:xfrm>
          <a:off x="117764" y="1143000"/>
          <a:ext cx="8991600" cy="7711440"/>
        </p:xfrm>
        <a:graphic>
          <a:graphicData uri="http://schemas.openxmlformats.org/drawingml/2006/table">
            <a:tbl>
              <a:tblPr firstRow="1" bandRow="1">
                <a:tableStyleId>{5C22544A-7EE6-4342-B048-85BDC9FD1C3A}</a:tableStyleId>
              </a:tblPr>
              <a:tblGrid>
                <a:gridCol w="491836">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1977044">
                  <a:extLst>
                    <a:ext uri="{9D8B030D-6E8A-4147-A177-3AD203B41FA5}">
                      <a16:colId xmlns:a16="http://schemas.microsoft.com/office/drawing/2014/main" val="20003"/>
                    </a:ext>
                  </a:extLst>
                </a:gridCol>
                <a:gridCol w="1798320">
                  <a:extLst>
                    <a:ext uri="{9D8B030D-6E8A-4147-A177-3AD203B41FA5}">
                      <a16:colId xmlns:a16="http://schemas.microsoft.com/office/drawing/2014/main" val="20004"/>
                    </a:ext>
                  </a:extLst>
                </a:gridCol>
              </a:tblGrid>
              <a:tr h="609600">
                <a:tc>
                  <a:txBody>
                    <a:bodyPr/>
                    <a:lstStyle/>
                    <a:p>
                      <a:r>
                        <a:rPr lang="en-IN" sz="1600" dirty="0" err="1"/>
                        <a:t>Sr.No</a:t>
                      </a:r>
                      <a:endParaRPr lang="en-IN" sz="1600" dirty="0"/>
                    </a:p>
                  </a:txBody>
                  <a:tcPr/>
                </a:tc>
                <a:tc>
                  <a:txBody>
                    <a:bodyPr/>
                    <a:lstStyle/>
                    <a:p>
                      <a:r>
                        <a:rPr lang="en-IN" sz="1600" b="1" dirty="0"/>
                        <a:t>Reference Name (Write Paper Title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t>Seed Idea/ Work description</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t>Problems</a:t>
                      </a:r>
                      <a:r>
                        <a:rPr lang="en-IN" sz="1600" baseline="0" dirty="0"/>
                        <a:t> found</a:t>
                      </a:r>
                      <a:endParaRPr lang="en-IN" sz="1600" dirty="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t>Any other criteria</a:t>
                      </a:r>
                    </a:p>
                    <a:p>
                      <a:endParaRPr lang="en-IN" dirty="0"/>
                    </a:p>
                  </a:txBody>
                  <a:tcPr/>
                </a:tc>
                <a:extLst>
                  <a:ext uri="{0D108BD9-81ED-4DB2-BD59-A6C34878D82A}">
                    <a16:rowId xmlns:a16="http://schemas.microsoft.com/office/drawing/2014/main" val="10000"/>
                  </a:ext>
                </a:extLst>
              </a:tr>
              <a:tr h="1390650">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rgbClr val="C00000"/>
                          </a:solidFill>
                          <a:effectLst/>
                          <a:latin typeface="+mn-lt"/>
                          <a:ea typeface="+mn-ea"/>
                          <a:cs typeface="+mn-cs"/>
                        </a:rPr>
                        <a:t>Deep Neural Networks Based Recognition of Plant Diseases by Leaf </a:t>
                      </a:r>
                      <a:r>
                        <a:rPr lang="en-GB" sz="1800" b="0" i="0" kern="1200" dirty="0">
                          <a:solidFill>
                            <a:srgbClr val="FF0000"/>
                          </a:solidFill>
                          <a:effectLst/>
                          <a:latin typeface="+mn-lt"/>
                          <a:ea typeface="+mn-ea"/>
                          <a:cs typeface="+mn-cs"/>
                        </a:rPr>
                        <a:t>Image Classification</a:t>
                      </a:r>
                      <a:endParaRPr lang="en-US" dirty="0">
                        <a:solidFill>
                          <a:srgbClr val="FF0000"/>
                        </a:solidFill>
                      </a:endParaRPr>
                    </a:p>
                    <a:p>
                      <a:r>
                        <a:rPr lang="en-US" dirty="0">
                          <a:solidFill>
                            <a:srgbClr val="FF0000"/>
                          </a:solidFill>
                        </a:rPr>
                        <a:t>(May 2016)</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Attained accuracy of 96.4% using Caffe framework.</a:t>
                      </a:r>
                      <a:r>
                        <a:rPr lang="en-US" sz="1800" kern="1200" dirty="0">
                          <a:solidFill>
                            <a:schemeClr val="dk1"/>
                          </a:solidFill>
                          <a:effectLst/>
                          <a:latin typeface="+mn-lt"/>
                          <a:ea typeface="+mn-ea"/>
                          <a:cs typeface="+mn-cs"/>
                        </a:rPr>
                        <a:t> Affine transformations were applied to express translations and rotations</a:t>
                      </a:r>
                      <a:endParaRPr lang="en-IN" sz="1800"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not able to deploy and did not work on different data set.</a:t>
                      </a:r>
                    </a:p>
                    <a:p>
                      <a:endParaRPr lang="en-IN" dirty="0"/>
                    </a:p>
                  </a:txBody>
                  <a:tcPr/>
                </a:tc>
                <a:tc>
                  <a:txBody>
                    <a:bodyPr/>
                    <a:lstStyle/>
                    <a:p>
                      <a:endParaRPr lang="en-IN"/>
                    </a:p>
                  </a:txBody>
                  <a:tcPr/>
                </a:tc>
                <a:extLst>
                  <a:ext uri="{0D108BD9-81ED-4DB2-BD59-A6C34878D82A}">
                    <a16:rowId xmlns:a16="http://schemas.microsoft.com/office/drawing/2014/main" val="10001"/>
                  </a:ext>
                </a:extLst>
              </a:tr>
              <a:tr h="1390650">
                <a:tc>
                  <a:txBody>
                    <a:bodyPr/>
                    <a:lstStyle/>
                    <a:p>
                      <a:r>
                        <a:rPr lang="en-IN"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Deep Learning for Image-Based Plant Disease Detection</a:t>
                      </a:r>
                      <a:endParaRPr lang="en-IN" dirty="0"/>
                    </a:p>
                  </a:txBody>
                  <a:tcPr/>
                </a:tc>
                <a:tc>
                  <a:txBody>
                    <a:bodyPr/>
                    <a:lstStyle/>
                    <a:p>
                      <a:r>
                        <a:rPr lang="en-US" sz="1800" kern="1200" dirty="0">
                          <a:solidFill>
                            <a:schemeClr val="dk1"/>
                          </a:solidFill>
                          <a:effectLst/>
                          <a:latin typeface="+mn-lt"/>
                          <a:ea typeface="+mn-ea"/>
                          <a:cs typeface="+mn-cs"/>
                        </a:rPr>
                        <a:t>14 crop species and 26 diseases </a:t>
                      </a:r>
                    </a:p>
                    <a:p>
                      <a:r>
                        <a:rPr lang="en-US" sz="1800" kern="1200" dirty="0">
                          <a:solidFill>
                            <a:schemeClr val="dk1"/>
                          </a:solidFill>
                          <a:effectLst/>
                          <a:latin typeface="+mn-lt"/>
                          <a:ea typeface="+mn-ea"/>
                          <a:cs typeface="+mn-cs"/>
                        </a:rPr>
                        <a:t>99.35% </a:t>
                      </a:r>
                      <a:endParaRPr lang="en-IN" dirty="0"/>
                    </a:p>
                  </a:txBody>
                  <a:tcPr/>
                </a:tc>
                <a:tc>
                  <a:txBody>
                    <a:bodyPr/>
                    <a:lstStyle/>
                    <a:p>
                      <a:r>
                        <a:rPr lang="en-US" sz="1800" kern="1200" dirty="0">
                          <a:solidFill>
                            <a:schemeClr val="dk1"/>
                          </a:solidFill>
                          <a:effectLst/>
                          <a:latin typeface="+mn-lt"/>
                          <a:ea typeface="+mn-ea"/>
                          <a:cs typeface="+mn-cs"/>
                        </a:rPr>
                        <a:t>when tested on a set of images taken under conditions different from the images used for training, the model's accuracy is reduced substantially, to just above 31%.</a:t>
                      </a:r>
                      <a:endParaRPr lang="en-IN" dirty="0"/>
                    </a:p>
                  </a:txBody>
                  <a:tcPr/>
                </a:tc>
                <a:tc>
                  <a:txBody>
                    <a:bodyPr/>
                    <a:lstStyle/>
                    <a:p>
                      <a:endParaRPr lang="en-IN"/>
                    </a:p>
                  </a:txBody>
                  <a:tcPr/>
                </a:tc>
                <a:extLst>
                  <a:ext uri="{0D108BD9-81ED-4DB2-BD59-A6C34878D82A}">
                    <a16:rowId xmlns:a16="http://schemas.microsoft.com/office/drawing/2014/main" val="10002"/>
                  </a:ext>
                </a:extLst>
              </a:tr>
              <a:tr h="1714500">
                <a:tc>
                  <a:txBody>
                    <a:bodyPr/>
                    <a:lstStyle/>
                    <a:p>
                      <a:r>
                        <a:rPr lang="en-IN"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Disease detection on the leaves of the tomato plants by using deep learning</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Use robotic arm for image capturing and were able to attain almost 100% accuracy </a:t>
                      </a:r>
                    </a:p>
                    <a:p>
                      <a:endParaRPr lang="en-IN" dirty="0"/>
                    </a:p>
                  </a:txBody>
                  <a:tcPr/>
                </a:tc>
                <a:tc>
                  <a:txBody>
                    <a:bodyPr/>
                    <a:lstStyle/>
                    <a:p>
                      <a:r>
                        <a:rPr lang="en-IN" dirty="0"/>
                        <a:t>Tested only on tomato plant. </a:t>
                      </a:r>
                      <a:r>
                        <a:rPr lang="en-IN" dirty="0" err="1"/>
                        <a:t>Traning</a:t>
                      </a:r>
                      <a:r>
                        <a:rPr lang="en-IN" dirty="0"/>
                        <a:t> and testing images were taken under control matter</a:t>
                      </a:r>
                    </a:p>
                  </a:txBody>
                  <a:tcPr/>
                </a:tc>
                <a:tc>
                  <a:txBody>
                    <a:bodyPr/>
                    <a:lstStyle/>
                    <a:p>
                      <a:endParaRPr lang="en-IN"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38554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7709"/>
            <a:ext cx="9067800" cy="886691"/>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IN" sz="5400" dirty="0">
                <a:solidFill>
                  <a:schemeClr val="tx1"/>
                </a:solidFill>
              </a:rPr>
              <a:t>Convolutional neural network</a:t>
            </a:r>
            <a:endParaRPr lang="en-IN" dirty="0">
              <a:latin typeface="Algerian" panose="04020705040A02060702" pitchFamily="82" charset="0"/>
            </a:endParaRPr>
          </a:p>
        </p:txBody>
      </p:sp>
      <p:sp>
        <p:nvSpPr>
          <p:cNvPr id="3" name="Subtitle 2"/>
          <p:cNvSpPr>
            <a:spLocks noGrp="1"/>
          </p:cNvSpPr>
          <p:nvPr>
            <p:ph type="subTitle" idx="1"/>
          </p:nvPr>
        </p:nvSpPr>
        <p:spPr>
          <a:xfrm>
            <a:off x="-20782" y="990600"/>
            <a:ext cx="9164782" cy="5867400"/>
          </a:xfrm>
        </p:spPr>
        <p:txBody>
          <a:bodyPr/>
          <a:lstStyle/>
          <a:p>
            <a:pPr marL="457200" indent="-457200" algn="l">
              <a:buFont typeface="Wingdings" panose="05000000000000000000" pitchFamily="2" charset="2"/>
              <a:buChar char="Ø"/>
            </a:pPr>
            <a:r>
              <a:rPr lang="en-US" sz="2000" dirty="0">
                <a:solidFill>
                  <a:schemeClr val="tx1"/>
                </a:solidFill>
              </a:rPr>
              <a:t>A Convolutional Neural Network (CNN) is comprised of one or more convolutional layers (often with a subsampling step) and then followed by one or more fully connected layers as in a standard multilayer neural network.</a:t>
            </a:r>
          </a:p>
          <a:p>
            <a:pPr marL="457200" indent="-457200" algn="l">
              <a:buFont typeface="Wingdings" panose="05000000000000000000" pitchFamily="2" charset="2"/>
              <a:buChar char="Ø"/>
            </a:pPr>
            <a:r>
              <a:rPr lang="en-US" sz="2000" dirty="0">
                <a:solidFill>
                  <a:schemeClr val="tx1"/>
                </a:solidFill>
              </a:rPr>
              <a:t> The architecture of a CNN is designed to take advantage of the 2D structure of an input image (or other 2D input such as a speech signal). This is achieved with local connections and tied weights followed by some form of pooling which results in translation invariant features.</a:t>
            </a:r>
          </a:p>
          <a:p>
            <a:pPr marL="457200" indent="-457200" algn="l">
              <a:buFont typeface="Wingdings" panose="05000000000000000000" pitchFamily="2" charset="2"/>
              <a:buChar char="Ø"/>
            </a:pPr>
            <a:r>
              <a:rPr lang="en-US" sz="2000" dirty="0">
                <a:solidFill>
                  <a:schemeClr val="tx1"/>
                </a:solidFill>
              </a:rPr>
              <a:t> Another benefit of CNNs is that they are easier to train and have many fewer parameters than fully connected networks with the same number of hidden units.</a:t>
            </a:r>
            <a:endParaRPr lang="en-IN" dirty="0">
              <a:solidFill>
                <a:schemeClr val="tx1"/>
              </a:solidFill>
            </a:endParaRPr>
          </a:p>
        </p:txBody>
      </p:sp>
      <p:pic>
        <p:nvPicPr>
          <p:cNvPr id="6" name="Picture 5">
            <a:extLst>
              <a:ext uri="{FF2B5EF4-FFF2-40B4-BE49-F238E27FC236}">
                <a16:creationId xmlns:a16="http://schemas.microsoft.com/office/drawing/2014/main" id="{EA2F59D3-C5ED-4D42-A0C1-5E44E4AB7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962400"/>
            <a:ext cx="8991600" cy="2656800"/>
          </a:xfrm>
          <a:prstGeom prst="rect">
            <a:avLst/>
          </a:prstGeom>
        </p:spPr>
      </p:pic>
    </p:spTree>
    <p:extLst>
      <p:ext uri="{BB962C8B-B14F-4D97-AF65-F5344CB8AC3E}">
        <p14:creationId xmlns:p14="http://schemas.microsoft.com/office/powerpoint/2010/main" val="322286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761999"/>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IN" dirty="0" err="1">
                <a:latin typeface="Algerian" panose="04020705040A02060702" pitchFamily="82" charset="0"/>
              </a:rPr>
              <a:t>AlexNet</a:t>
            </a:r>
            <a:endParaRPr lang="en-IN" dirty="0">
              <a:latin typeface="Algerian" panose="04020705040A02060702" pitchFamily="82" charset="0"/>
            </a:endParaRPr>
          </a:p>
        </p:txBody>
      </p:sp>
      <p:sp>
        <p:nvSpPr>
          <p:cNvPr id="3" name="Subtitle 2"/>
          <p:cNvSpPr>
            <a:spLocks noGrp="1"/>
          </p:cNvSpPr>
          <p:nvPr>
            <p:ph type="subTitle" idx="1"/>
          </p:nvPr>
        </p:nvSpPr>
        <p:spPr>
          <a:xfrm>
            <a:off x="0" y="838200"/>
            <a:ext cx="9144000" cy="6019800"/>
          </a:xfrm>
        </p:spPr>
        <p:txBody>
          <a:bodyPr/>
          <a:lstStyle/>
          <a:p>
            <a:pPr marL="457200" indent="-457200" algn="l">
              <a:buFont typeface="Wingdings" panose="05000000000000000000" pitchFamily="2" charset="2"/>
              <a:buChar char="Ø"/>
            </a:pPr>
            <a:r>
              <a:rPr lang="en-US" sz="2400" dirty="0">
                <a:solidFill>
                  <a:schemeClr val="tx1"/>
                </a:solidFill>
              </a:rPr>
              <a:t>The </a:t>
            </a:r>
            <a:r>
              <a:rPr lang="en-US" sz="2400" dirty="0" err="1">
                <a:solidFill>
                  <a:schemeClr val="tx1"/>
                </a:solidFill>
              </a:rPr>
              <a:t>AlexNet</a:t>
            </a:r>
            <a:r>
              <a:rPr lang="en-US" sz="2400" dirty="0">
                <a:solidFill>
                  <a:schemeClr val="tx1"/>
                </a:solidFill>
              </a:rPr>
              <a:t> architecture follows the same design pattern as the LeNet-5 architecture from the 1990s.</a:t>
            </a:r>
          </a:p>
          <a:p>
            <a:pPr marL="457200" indent="-457200" algn="l">
              <a:buFont typeface="Wingdings" panose="05000000000000000000" pitchFamily="2" charset="2"/>
              <a:buChar char="Ø"/>
            </a:pPr>
            <a:r>
              <a:rPr lang="en-US" sz="2400" dirty="0">
                <a:solidFill>
                  <a:schemeClr val="tx1"/>
                </a:solidFill>
              </a:rPr>
              <a:t> The LeNet-5 architecture variants are usually a set of stacked convolution layers followed by one or more fully connected layers. The convolution layers optionally may have a normalization layer and a pooling layer right after them, and all the layers in the network usually have </a:t>
            </a:r>
            <a:r>
              <a:rPr lang="en-US" sz="2400" dirty="0" err="1">
                <a:solidFill>
                  <a:schemeClr val="tx1"/>
                </a:solidFill>
              </a:rPr>
              <a:t>ReLu</a:t>
            </a:r>
            <a:r>
              <a:rPr lang="en-US" sz="2400" dirty="0">
                <a:solidFill>
                  <a:schemeClr val="tx1"/>
                </a:solidFill>
              </a:rPr>
              <a:t> nonlinear activation units associated with them.</a:t>
            </a:r>
          </a:p>
          <a:p>
            <a:pPr marL="457200" indent="-457200" algn="l">
              <a:buFont typeface="Wingdings" panose="05000000000000000000" pitchFamily="2" charset="2"/>
              <a:buChar char="Ø"/>
            </a:pPr>
            <a:r>
              <a:rPr lang="en-US" sz="2400" dirty="0">
                <a:solidFill>
                  <a:schemeClr val="tx1"/>
                </a:solidFill>
              </a:rPr>
              <a:t> </a:t>
            </a:r>
            <a:r>
              <a:rPr lang="en-US" sz="2400" dirty="0" err="1">
                <a:solidFill>
                  <a:schemeClr val="tx1"/>
                </a:solidFill>
              </a:rPr>
              <a:t>AlexNet</a:t>
            </a:r>
            <a:r>
              <a:rPr lang="en-US" sz="2400" dirty="0">
                <a:solidFill>
                  <a:schemeClr val="tx1"/>
                </a:solidFill>
              </a:rPr>
              <a:t> consists of 5 convolution layers, followed by 3 fully connected layers, and finally ending with a </a:t>
            </a:r>
            <a:r>
              <a:rPr lang="en-US" sz="2400" dirty="0" err="1">
                <a:solidFill>
                  <a:schemeClr val="tx1"/>
                </a:solidFill>
              </a:rPr>
              <a:t>softMax</a:t>
            </a:r>
            <a:r>
              <a:rPr lang="en-US" sz="2400" dirty="0">
                <a:solidFill>
                  <a:schemeClr val="tx1"/>
                </a:solidFill>
              </a:rPr>
              <a:t> layer.</a:t>
            </a:r>
            <a:endParaRPr lang="en-IN" sz="2400" dirty="0">
              <a:solidFill>
                <a:schemeClr val="tx1"/>
              </a:solidFill>
            </a:endParaRPr>
          </a:p>
          <a:p>
            <a:pPr marL="457200" indent="-457200" algn="l">
              <a:buFont typeface="Wingdings" panose="05000000000000000000" pitchFamily="2" charset="2"/>
              <a:buChar char="Ø"/>
            </a:pPr>
            <a:endParaRPr lang="en-IN" sz="2400" dirty="0">
              <a:solidFill>
                <a:schemeClr val="tx1"/>
              </a:solidFill>
            </a:endParaRPr>
          </a:p>
          <a:p>
            <a:pPr algn="l"/>
            <a:endParaRPr lang="en-IN" dirty="0"/>
          </a:p>
        </p:txBody>
      </p:sp>
      <p:pic>
        <p:nvPicPr>
          <p:cNvPr id="6" name="Picture 5">
            <a:extLst>
              <a:ext uri="{FF2B5EF4-FFF2-40B4-BE49-F238E27FC236}">
                <a16:creationId xmlns:a16="http://schemas.microsoft.com/office/drawing/2014/main" id="{54C7D7A9-5C64-48AB-BB06-07837BB20B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4419600"/>
            <a:ext cx="7315200" cy="2209800"/>
          </a:xfrm>
          <a:prstGeom prst="rect">
            <a:avLst/>
          </a:prstGeom>
        </p:spPr>
      </p:pic>
    </p:spTree>
    <p:extLst>
      <p:ext uri="{BB962C8B-B14F-4D97-AF65-F5344CB8AC3E}">
        <p14:creationId xmlns:p14="http://schemas.microsoft.com/office/powerpoint/2010/main" val="1619564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855"/>
            <a:ext cx="9144000" cy="1052945"/>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en-IN" sz="2400" dirty="0"/>
              <a:t> </a:t>
            </a:r>
            <a:r>
              <a:rPr lang="en-IN" sz="2400" dirty="0" err="1"/>
              <a:t>GooleNet</a:t>
            </a:r>
            <a:endParaRPr lang="en-IN" sz="2400" dirty="0"/>
          </a:p>
        </p:txBody>
      </p:sp>
      <p:sp>
        <p:nvSpPr>
          <p:cNvPr id="3" name="Subtitle 2"/>
          <p:cNvSpPr>
            <a:spLocks noGrp="1"/>
          </p:cNvSpPr>
          <p:nvPr>
            <p:ph type="subTitle" idx="1"/>
          </p:nvPr>
        </p:nvSpPr>
        <p:spPr>
          <a:xfrm>
            <a:off x="0" y="1066800"/>
            <a:ext cx="9144000" cy="5791200"/>
          </a:xfrm>
        </p:spPr>
        <p:txBody>
          <a:bodyPr>
            <a:normAutofit/>
          </a:bodyPr>
          <a:lstStyle/>
          <a:p>
            <a:pPr marL="285750" indent="-285750" algn="l">
              <a:buFont typeface="Wingdings" panose="05000000000000000000" pitchFamily="2" charset="2"/>
              <a:buChar char="Ø"/>
            </a:pPr>
            <a:r>
              <a:rPr lang="en-US" sz="2800" dirty="0"/>
              <a:t>The </a:t>
            </a:r>
            <a:r>
              <a:rPr lang="en-US" sz="2800" dirty="0" err="1"/>
              <a:t>GoogleNet</a:t>
            </a:r>
            <a:r>
              <a:rPr lang="en-US" sz="2800" dirty="0"/>
              <a:t> architecture on the other hand is a much deeper and wider architecture with 22 layers, while still having considerably lower number of parameters in the network than </a:t>
            </a:r>
            <a:r>
              <a:rPr lang="en-US" sz="2800" dirty="0" err="1"/>
              <a:t>AlexNet</a:t>
            </a:r>
            <a:r>
              <a:rPr lang="en-US" sz="2800" dirty="0"/>
              <a:t> . </a:t>
            </a:r>
          </a:p>
          <a:p>
            <a:pPr marL="285750" indent="-285750" algn="l">
              <a:buFont typeface="Wingdings" panose="05000000000000000000" pitchFamily="2" charset="2"/>
              <a:buChar char="Ø"/>
            </a:pPr>
            <a:r>
              <a:rPr lang="en-US" sz="2800" dirty="0"/>
              <a:t>An application of the network in network architecture in the form of the inception modules is a key feature of the </a:t>
            </a:r>
            <a:r>
              <a:rPr lang="en-US" sz="2800" dirty="0" err="1"/>
              <a:t>GoogleNet</a:t>
            </a:r>
            <a:r>
              <a:rPr lang="en-US" sz="2800" dirty="0"/>
              <a:t> architecture.</a:t>
            </a:r>
          </a:p>
          <a:p>
            <a:pPr marL="285750" indent="-285750" algn="l">
              <a:buFont typeface="Wingdings" panose="05000000000000000000" pitchFamily="2" charset="2"/>
              <a:buChar char="Ø"/>
            </a:pPr>
            <a:r>
              <a:rPr lang="en-US" sz="2800" dirty="0"/>
              <a:t> The inception module uses parallel 1 1, 3 3, and 5 5 convolutions along with a max-pooling layer in parallel, hence enabling it to capture a variety of features in parallel.</a:t>
            </a:r>
            <a:endParaRPr lang="en-IN" sz="2800" dirty="0">
              <a:solidFill>
                <a:schemeClr val="tx1"/>
              </a:solidFill>
            </a:endParaRPr>
          </a:p>
        </p:txBody>
      </p:sp>
    </p:spTree>
    <p:extLst>
      <p:ext uri="{BB962C8B-B14F-4D97-AF65-F5344CB8AC3E}">
        <p14:creationId xmlns:p14="http://schemas.microsoft.com/office/powerpoint/2010/main" val="382864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855"/>
            <a:ext cx="9144000" cy="1052945"/>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en-IN" sz="2400" dirty="0"/>
              <a:t> </a:t>
            </a:r>
            <a:r>
              <a:rPr lang="en-IN" sz="2400" dirty="0" err="1"/>
              <a:t>GooleNet</a:t>
            </a:r>
            <a:r>
              <a:rPr lang="en-IN" sz="2400" dirty="0"/>
              <a:t> Architecture </a:t>
            </a:r>
          </a:p>
        </p:txBody>
      </p:sp>
      <p:sp>
        <p:nvSpPr>
          <p:cNvPr id="3" name="Subtitle 2"/>
          <p:cNvSpPr>
            <a:spLocks noGrp="1"/>
          </p:cNvSpPr>
          <p:nvPr>
            <p:ph type="subTitle" idx="1"/>
          </p:nvPr>
        </p:nvSpPr>
        <p:spPr>
          <a:xfrm>
            <a:off x="0" y="1066800"/>
            <a:ext cx="9144000" cy="5791200"/>
          </a:xfrm>
        </p:spPr>
        <p:txBody>
          <a:bodyPr>
            <a:normAutofit/>
          </a:bodyPr>
          <a:lstStyle/>
          <a:p>
            <a:pPr marL="285750" indent="-285750" algn="l">
              <a:buFont typeface="Wingdings" panose="05000000000000000000" pitchFamily="2" charset="2"/>
              <a:buChar char="Ø"/>
            </a:pPr>
            <a:endParaRPr lang="en-IN" sz="2800" dirty="0">
              <a:solidFill>
                <a:schemeClr val="tx1"/>
              </a:solidFill>
            </a:endParaRPr>
          </a:p>
        </p:txBody>
      </p:sp>
      <p:pic>
        <p:nvPicPr>
          <p:cNvPr id="5" name="Picture 4">
            <a:extLst>
              <a:ext uri="{FF2B5EF4-FFF2-40B4-BE49-F238E27FC236}">
                <a16:creationId xmlns:a16="http://schemas.microsoft.com/office/drawing/2014/main" id="{C5D401CC-F037-428F-A3D7-6B5665A7D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3117"/>
            <a:ext cx="9144000" cy="4012883"/>
          </a:xfrm>
          <a:prstGeom prst="rect">
            <a:avLst/>
          </a:prstGeom>
        </p:spPr>
      </p:pic>
    </p:spTree>
    <p:extLst>
      <p:ext uri="{BB962C8B-B14F-4D97-AF65-F5344CB8AC3E}">
        <p14:creationId xmlns:p14="http://schemas.microsoft.com/office/powerpoint/2010/main" val="3494896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0"/>
            <a:ext cx="8991600" cy="504056"/>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r>
              <a:rPr lang="en-IN" sz="2800" dirty="0"/>
              <a:t>Inception Module</a:t>
            </a:r>
          </a:p>
        </p:txBody>
      </p:sp>
      <p:sp>
        <p:nvSpPr>
          <p:cNvPr id="3" name="Subtitle 2"/>
          <p:cNvSpPr>
            <a:spLocks noGrp="1"/>
          </p:cNvSpPr>
          <p:nvPr>
            <p:ph type="subTitle" idx="1"/>
          </p:nvPr>
        </p:nvSpPr>
        <p:spPr>
          <a:xfrm>
            <a:off x="-1" y="685800"/>
            <a:ext cx="9128847" cy="6019800"/>
          </a:xfrm>
        </p:spPr>
        <p:txBody>
          <a:bodyPr>
            <a:normAutofit/>
          </a:bodyPr>
          <a:lstStyle/>
          <a:p>
            <a:pPr algn="l"/>
            <a:r>
              <a:rPr lang="en-US" sz="2000" dirty="0">
                <a:solidFill>
                  <a:schemeClr val="tx1"/>
                </a:solidFill>
              </a:rPr>
              <a:t>The Inception Module is based on a pattern recognition network which mimics the animal visual cortex. After presenting several examples of images, the network gets used to small details, middle sized features or almost whole images if they come up very often</a:t>
            </a:r>
            <a:endParaRPr lang="en-IN" sz="2000" dirty="0">
              <a:solidFill>
                <a:schemeClr val="tx1"/>
              </a:solidFill>
            </a:endParaRPr>
          </a:p>
        </p:txBody>
      </p:sp>
      <p:pic>
        <p:nvPicPr>
          <p:cNvPr id="5" name="Picture 4">
            <a:extLst>
              <a:ext uri="{FF2B5EF4-FFF2-40B4-BE49-F238E27FC236}">
                <a16:creationId xmlns:a16="http://schemas.microsoft.com/office/drawing/2014/main" id="{D9E0034D-B053-42C5-9F00-1089FD666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19400"/>
            <a:ext cx="8440328" cy="3734321"/>
          </a:xfrm>
          <a:prstGeom prst="rect">
            <a:avLst/>
          </a:prstGeom>
        </p:spPr>
      </p:pic>
    </p:spTree>
    <p:extLst>
      <p:ext uri="{BB962C8B-B14F-4D97-AF65-F5344CB8AC3E}">
        <p14:creationId xmlns:p14="http://schemas.microsoft.com/office/powerpoint/2010/main" val="2859105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067800" cy="9144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IN" dirty="0">
                <a:latin typeface="Algerian" panose="04020705040A02060702" pitchFamily="82" charset="0"/>
              </a:rPr>
              <a:t>Hyperparameters</a:t>
            </a:r>
          </a:p>
        </p:txBody>
      </p:sp>
      <p:sp>
        <p:nvSpPr>
          <p:cNvPr id="3" name="Subtitle 2"/>
          <p:cNvSpPr>
            <a:spLocks noGrp="1"/>
          </p:cNvSpPr>
          <p:nvPr>
            <p:ph type="subTitle" idx="1"/>
          </p:nvPr>
        </p:nvSpPr>
        <p:spPr>
          <a:xfrm>
            <a:off x="0" y="1371600"/>
            <a:ext cx="9144000" cy="5486400"/>
          </a:xfrm>
        </p:spPr>
        <p:txBody>
          <a:bodyPr>
            <a:normAutofit/>
          </a:bodyPr>
          <a:lstStyle/>
          <a:p>
            <a:pPr marL="457200" indent="-457200" algn="l">
              <a:buFont typeface="Wingdings" panose="05000000000000000000" pitchFamily="2" charset="2"/>
              <a:buChar char="Ø"/>
            </a:pPr>
            <a:r>
              <a:rPr lang="en-IN" sz="2800" b="1" dirty="0">
                <a:solidFill>
                  <a:schemeClr val="tx1"/>
                </a:solidFill>
                <a:latin typeface="Arial" panose="020B0604020202020204" pitchFamily="34" charset="0"/>
                <a:cs typeface="Arial" panose="020B0604020202020204" pitchFamily="34" charset="0"/>
              </a:rPr>
              <a:t>Learning Rate</a:t>
            </a:r>
          </a:p>
          <a:p>
            <a:pPr marL="457200" indent="-457200" algn="l">
              <a:buFont typeface="Wingdings" panose="05000000000000000000" pitchFamily="2" charset="2"/>
              <a:buChar char="Ø"/>
            </a:pPr>
            <a:r>
              <a:rPr lang="en-IN" sz="2800" b="1" dirty="0">
                <a:solidFill>
                  <a:schemeClr val="tx1"/>
                </a:solidFill>
                <a:latin typeface="Arial" panose="020B0604020202020204" pitchFamily="34" charset="0"/>
                <a:cs typeface="Arial" panose="020B0604020202020204" pitchFamily="34" charset="0"/>
              </a:rPr>
              <a:t>Number of Epochs</a:t>
            </a:r>
          </a:p>
          <a:p>
            <a:pPr marL="457200" indent="-457200" algn="l">
              <a:buFont typeface="Wingdings" panose="05000000000000000000" pitchFamily="2" charset="2"/>
              <a:buChar char="Ø"/>
            </a:pPr>
            <a:r>
              <a:rPr lang="en-IN" sz="2800" b="1" dirty="0">
                <a:solidFill>
                  <a:schemeClr val="tx1"/>
                </a:solidFill>
                <a:latin typeface="Arial" panose="020B0604020202020204" pitchFamily="34" charset="0"/>
                <a:cs typeface="Arial" panose="020B0604020202020204" pitchFamily="34" charset="0"/>
              </a:rPr>
              <a:t>Batch Size</a:t>
            </a:r>
          </a:p>
          <a:p>
            <a:pPr marL="457200" indent="-457200" algn="l">
              <a:buFont typeface="Wingdings" panose="05000000000000000000" pitchFamily="2" charset="2"/>
              <a:buChar char="Ø"/>
            </a:pPr>
            <a:r>
              <a:rPr lang="en-IN" dirty="0">
                <a:solidFill>
                  <a:schemeClr val="tx1"/>
                </a:solidFill>
                <a:latin typeface="Arial" panose="020B0604020202020204" pitchFamily="34" charset="0"/>
                <a:cs typeface="Arial" panose="020B0604020202020204" pitchFamily="34" charset="0"/>
              </a:rPr>
              <a:t> </a:t>
            </a:r>
            <a:r>
              <a:rPr lang="en-US" b="1" dirty="0">
                <a:solidFill>
                  <a:schemeClr val="tx1"/>
                </a:solidFill>
              </a:rPr>
              <a:t>Activation function</a:t>
            </a:r>
          </a:p>
          <a:p>
            <a:pPr marL="457200" indent="-457200" algn="l">
              <a:buFont typeface="Wingdings" panose="05000000000000000000" pitchFamily="2" charset="2"/>
              <a:buChar char="Ø"/>
            </a:pPr>
            <a:r>
              <a:rPr lang="en-US" b="1" dirty="0">
                <a:solidFill>
                  <a:schemeClr val="tx1"/>
                </a:solidFill>
              </a:rPr>
              <a:t>Weight initialization</a:t>
            </a:r>
          </a:p>
          <a:p>
            <a:pPr marL="457200" indent="-457200" algn="l">
              <a:buFont typeface="Wingdings" panose="05000000000000000000" pitchFamily="2" charset="2"/>
              <a:buChar char="Ø"/>
            </a:pPr>
            <a:r>
              <a:rPr lang="en-US" b="1" dirty="0">
                <a:solidFill>
                  <a:schemeClr val="tx1"/>
                </a:solidFill>
              </a:rPr>
              <a:t>Feature engineer techniques.</a:t>
            </a:r>
            <a:endParaRPr lang="en-US" dirty="0">
              <a:solidFill>
                <a:schemeClr val="tx1"/>
              </a:solidFill>
            </a:endParaRPr>
          </a:p>
          <a:p>
            <a:pPr marL="457200" indent="-457200" algn="l">
              <a:buFont typeface="Wingdings" panose="05000000000000000000" pitchFamily="2" charset="2"/>
              <a:buChar char="Ø"/>
            </a:pPr>
            <a:endParaRPr lang="en-US" dirty="0"/>
          </a:p>
          <a:p>
            <a:pPr marL="457200" indent="-457200" algn="l">
              <a:buFont typeface="Wingdings" panose="05000000000000000000" pitchFamily="2" charset="2"/>
              <a:buChar char="Ø"/>
            </a:pPr>
            <a:endParaRPr lang="en-US" dirty="0"/>
          </a:p>
          <a:p>
            <a:pPr marL="457200" indent="-457200" algn="l">
              <a:buFont typeface="Wingdings" panose="05000000000000000000" pitchFamily="2" charset="2"/>
              <a:buChar char="Ø"/>
            </a:pPr>
            <a:endParaRPr lang="en-IN" dirty="0">
              <a:solidFill>
                <a:schemeClr val="tx1"/>
              </a:solidFill>
              <a:latin typeface="Arial" panose="020B0604020202020204" pitchFamily="34" charset="0"/>
              <a:cs typeface="Arial" panose="020B0604020202020204" pitchFamily="34" charset="0"/>
            </a:endParaRPr>
          </a:p>
          <a:p>
            <a:pPr marL="1371600" lvl="2" indent="-457200" algn="l">
              <a:buFont typeface="Wingdings" panose="05000000000000000000" pitchFamily="2" charset="2"/>
              <a:buChar char="Ø"/>
            </a:pPr>
            <a:endParaRPr lang="en-IN" sz="2000" dirty="0">
              <a:solidFill>
                <a:schemeClr val="tx1"/>
              </a:solidFill>
              <a:latin typeface="Arial" panose="020B0604020202020204" pitchFamily="34" charset="0"/>
              <a:cs typeface="Arial" panose="020B0604020202020204" pitchFamily="34" charset="0"/>
            </a:endParaRPr>
          </a:p>
          <a:p>
            <a:pPr marL="457200" indent="-457200" algn="l">
              <a:buFont typeface="Wingdings" panose="05000000000000000000" pitchFamily="2" charset="2"/>
              <a:buChar char="Ø"/>
            </a:pPr>
            <a:endParaRPr lang="en-IN" sz="2800" dirty="0">
              <a:solidFill>
                <a:schemeClr val="tx1"/>
              </a:solidFill>
              <a:latin typeface="Arial" panose="020B0604020202020204" pitchFamily="34" charset="0"/>
              <a:cs typeface="Arial" panose="020B0604020202020204" pitchFamily="34" charset="0"/>
            </a:endParaRPr>
          </a:p>
          <a:p>
            <a:pPr algn="l"/>
            <a:endParaRPr lang="en-IN" dirty="0"/>
          </a:p>
        </p:txBody>
      </p:sp>
    </p:spTree>
    <p:extLst>
      <p:ext uri="{BB962C8B-B14F-4D97-AF65-F5344CB8AC3E}">
        <p14:creationId xmlns:p14="http://schemas.microsoft.com/office/powerpoint/2010/main" val="609441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7856"/>
            <a:ext cx="9144000" cy="962744"/>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IN" dirty="0"/>
              <a:t>Experimental Configurations </a:t>
            </a:r>
            <a:endParaRPr lang="en-IN" b="1" dirty="0"/>
          </a:p>
        </p:txBody>
      </p:sp>
      <p:sp>
        <p:nvSpPr>
          <p:cNvPr id="3" name="Subtitle 2"/>
          <p:cNvSpPr>
            <a:spLocks noGrp="1"/>
          </p:cNvSpPr>
          <p:nvPr>
            <p:ph type="subTitle" idx="1"/>
          </p:nvPr>
        </p:nvSpPr>
        <p:spPr>
          <a:xfrm>
            <a:off x="0" y="1066800"/>
            <a:ext cx="9144000" cy="5602560"/>
          </a:xfrm>
        </p:spPr>
        <p:txBody>
          <a:bodyPr>
            <a:normAutofit/>
          </a:bodyPr>
          <a:lstStyle/>
          <a:p>
            <a:pPr marL="514350" indent="-514350" algn="l">
              <a:buAutoNum type="arabicPeriod"/>
            </a:pPr>
            <a:r>
              <a:rPr lang="en-US" sz="2200" dirty="0"/>
              <a:t>Choice of deep learning architecture: </a:t>
            </a:r>
          </a:p>
          <a:p>
            <a:pPr algn="l"/>
            <a:r>
              <a:rPr lang="en-US" sz="2200" dirty="0"/>
              <a:t>	(a) </a:t>
            </a:r>
            <a:r>
              <a:rPr lang="en-US" sz="2200" dirty="0" err="1"/>
              <a:t>AlexNet</a:t>
            </a:r>
            <a:r>
              <a:rPr lang="en-US" sz="2200" dirty="0"/>
              <a:t>.</a:t>
            </a:r>
          </a:p>
          <a:p>
            <a:pPr algn="l"/>
            <a:r>
              <a:rPr lang="en-US" sz="2200" dirty="0"/>
              <a:t>	(b) </a:t>
            </a:r>
            <a:r>
              <a:rPr lang="en-US" sz="2200" dirty="0" err="1"/>
              <a:t>GoogLeNet</a:t>
            </a:r>
            <a:r>
              <a:rPr lang="en-US" sz="2200" dirty="0"/>
              <a:t>. </a:t>
            </a:r>
          </a:p>
          <a:p>
            <a:pPr algn="l"/>
            <a:r>
              <a:rPr lang="en-US" sz="2200" dirty="0"/>
              <a:t>2. Choice of dataset type: </a:t>
            </a:r>
          </a:p>
          <a:p>
            <a:pPr algn="l"/>
            <a:r>
              <a:rPr lang="en-US" sz="2200" dirty="0"/>
              <a:t>	(a)Color.</a:t>
            </a:r>
          </a:p>
          <a:p>
            <a:pPr algn="l"/>
            <a:r>
              <a:rPr lang="en-US" sz="2200" dirty="0"/>
              <a:t>	(b) Gray Scale.</a:t>
            </a:r>
          </a:p>
          <a:p>
            <a:pPr algn="l"/>
            <a:r>
              <a:rPr lang="en-US" sz="2200" dirty="0"/>
              <a:t>	(c) Leaf Segmented. </a:t>
            </a:r>
          </a:p>
          <a:p>
            <a:pPr algn="l"/>
            <a:r>
              <a:rPr lang="en-US" sz="2200" dirty="0"/>
              <a:t>3. Choice of training-testing set distribution: </a:t>
            </a:r>
          </a:p>
          <a:p>
            <a:pPr algn="l"/>
            <a:r>
              <a:rPr lang="en-US" sz="2200" dirty="0"/>
              <a:t>	(a)Train: 80%, Test: 20%</a:t>
            </a:r>
          </a:p>
          <a:p>
            <a:pPr lvl="1" algn="l"/>
            <a:r>
              <a:rPr lang="en-US" sz="1800" dirty="0"/>
              <a:t>	(b) Train: 60%, Test: 40%, </a:t>
            </a:r>
          </a:p>
          <a:p>
            <a:pPr algn="l"/>
            <a:r>
              <a:rPr lang="en-US" sz="2200" dirty="0"/>
              <a:t>	(c) Train: 40%, Test: 60%,</a:t>
            </a:r>
          </a:p>
          <a:p>
            <a:pPr lvl="1" algn="l"/>
            <a:r>
              <a:rPr lang="en-US" sz="1800" dirty="0"/>
              <a:t>	</a:t>
            </a:r>
            <a:r>
              <a:rPr lang="en-US" sz="2200" dirty="0"/>
              <a:t>(d) Train: 50%, Test: 50%</a:t>
            </a:r>
          </a:p>
          <a:p>
            <a:pPr algn="l"/>
            <a:r>
              <a:rPr lang="en-US" sz="2200" dirty="0"/>
              <a:t>	(e) Train: 20%, Test: 80%</a:t>
            </a:r>
            <a:endParaRPr lang="en-IN" sz="2200" dirty="0">
              <a:solidFill>
                <a:schemeClr val="tx1"/>
              </a:solidFill>
            </a:endParaRPr>
          </a:p>
          <a:p>
            <a:pPr algn="l"/>
            <a:endParaRPr lang="en-IN" dirty="0">
              <a:solidFill>
                <a:schemeClr val="tx1"/>
              </a:solidFill>
            </a:endParaRPr>
          </a:p>
          <a:p>
            <a:pPr algn="l"/>
            <a:endParaRPr lang="en-IN" dirty="0">
              <a:solidFill>
                <a:schemeClr val="tx1"/>
              </a:solidFill>
            </a:endParaRPr>
          </a:p>
          <a:p>
            <a:pPr algn="l"/>
            <a:endParaRPr lang="en-IN" dirty="0">
              <a:solidFill>
                <a:schemeClr val="tx1"/>
              </a:solidFill>
            </a:endParaRPr>
          </a:p>
          <a:p>
            <a:pPr algn="l"/>
            <a:endParaRPr lang="en-IN" dirty="0">
              <a:solidFill>
                <a:schemeClr val="tx1"/>
              </a:solidFill>
            </a:endParaRPr>
          </a:p>
          <a:p>
            <a:pPr algn="l"/>
            <a:endParaRPr lang="en-IN" dirty="0">
              <a:solidFill>
                <a:schemeClr val="tx1"/>
              </a:solidFill>
            </a:endParaRPr>
          </a:p>
        </p:txBody>
      </p:sp>
    </p:spTree>
    <p:extLst>
      <p:ext uri="{BB962C8B-B14F-4D97-AF65-F5344CB8AC3E}">
        <p14:creationId xmlns:p14="http://schemas.microsoft.com/office/powerpoint/2010/main" val="1719390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9144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IN" sz="4800" dirty="0">
                <a:latin typeface="Algerian" panose="04020705040A02060702" pitchFamily="82" charset="0"/>
              </a:rPr>
              <a:t>Conclusion</a:t>
            </a:r>
          </a:p>
        </p:txBody>
      </p:sp>
      <p:sp>
        <p:nvSpPr>
          <p:cNvPr id="3" name="Subtitle 2"/>
          <p:cNvSpPr>
            <a:spLocks noGrp="1"/>
          </p:cNvSpPr>
          <p:nvPr>
            <p:ph type="subTitle" idx="1"/>
          </p:nvPr>
        </p:nvSpPr>
        <p:spPr>
          <a:xfrm>
            <a:off x="0" y="914400"/>
            <a:ext cx="9144000" cy="5943600"/>
          </a:xfrm>
        </p:spPr>
        <p:txBody>
          <a:bodyPr>
            <a:noAutofit/>
          </a:bodyPr>
          <a:lstStyle/>
          <a:p>
            <a:pPr marL="457200" indent="-457200" algn="l">
              <a:buFont typeface="Wingdings" panose="05000000000000000000" pitchFamily="2" charset="2"/>
              <a:buChar char="v"/>
            </a:pPr>
            <a:r>
              <a:rPr lang="en-US" sz="2400" dirty="0">
                <a:solidFill>
                  <a:schemeClr val="tx1"/>
                </a:solidFill>
              </a:rPr>
              <a:t>Convolutional neural network (CNNs) are widely used in pattern- and image recognition problems as they have a number of advantages compared to other techniques.</a:t>
            </a:r>
          </a:p>
          <a:p>
            <a:pPr marL="457200" indent="-457200" algn="l">
              <a:buFont typeface="Wingdings" panose="05000000000000000000" pitchFamily="2" charset="2"/>
              <a:buChar char="v"/>
            </a:pPr>
            <a:r>
              <a:rPr lang="en-US" sz="2400" dirty="0">
                <a:solidFill>
                  <a:schemeClr val="tx1"/>
                </a:solidFill>
              </a:rPr>
              <a:t> CNN have different popular architecture which are state of the art artificial neural network. Though it require huge computation power to train a CNN but while testing the results are generated very fast. API like tensor- flow even helps to deploy android apps which can run on smart phones.</a:t>
            </a:r>
          </a:p>
          <a:p>
            <a:pPr marL="457200" indent="-457200" algn="l">
              <a:buFont typeface="Wingdings" panose="05000000000000000000" pitchFamily="2" charset="2"/>
              <a:buChar char="v"/>
            </a:pPr>
            <a:r>
              <a:rPr lang="en-US" sz="2400" dirty="0">
                <a:solidFill>
                  <a:schemeClr val="tx1"/>
                </a:solidFill>
              </a:rPr>
              <a:t>With continuous increasing computation power we can train and test our models in cloud platforms.</a:t>
            </a:r>
          </a:p>
          <a:p>
            <a:pPr marL="457200" indent="-457200" algn="l">
              <a:buFont typeface="Wingdings" panose="05000000000000000000" pitchFamily="2" charset="2"/>
              <a:buChar char="v"/>
            </a:pPr>
            <a:r>
              <a:rPr lang="en-US" sz="2400" dirty="0">
                <a:solidFill>
                  <a:schemeClr val="tx1"/>
                </a:solidFill>
              </a:rPr>
              <a:t> Since CNN provide both feature learning and classification , we are not required to do much of feature extraction and data transformations. </a:t>
            </a:r>
          </a:p>
          <a:p>
            <a:pPr marL="457200" indent="-457200" algn="l">
              <a:buFont typeface="Wingdings" panose="05000000000000000000" pitchFamily="2" charset="2"/>
              <a:buChar char="v"/>
            </a:pPr>
            <a:r>
              <a:rPr lang="en-US" sz="2400" dirty="0">
                <a:solidFill>
                  <a:schemeClr val="tx1"/>
                </a:solidFill>
              </a:rPr>
              <a:t>But Affine transformation showed a noticeable increase in accuracy. </a:t>
            </a:r>
            <a:endParaRPr lang="en-IN" sz="2400" dirty="0">
              <a:solidFill>
                <a:schemeClr val="tx1"/>
              </a:solidFill>
            </a:endParaRPr>
          </a:p>
        </p:txBody>
      </p:sp>
    </p:spTree>
    <p:extLst>
      <p:ext uri="{BB962C8B-B14F-4D97-AF65-F5344CB8AC3E}">
        <p14:creationId xmlns:p14="http://schemas.microsoft.com/office/powerpoint/2010/main" val="343315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676400"/>
            <a:ext cx="8839200" cy="5029200"/>
          </a:xfrm>
        </p:spPr>
        <p:txBody>
          <a:bodyPr>
            <a:normAutofit/>
          </a:bodyPr>
          <a:lstStyle/>
          <a:p>
            <a:pPr marL="457200" indent="-457200" algn="l">
              <a:buFont typeface="Wingdings" panose="05000000000000000000" pitchFamily="2" charset="2"/>
              <a:buChar char="Ø"/>
            </a:pPr>
            <a:r>
              <a:rPr lang="en-US" b="1" dirty="0">
                <a:solidFill>
                  <a:schemeClr val="tx1"/>
                </a:solidFill>
              </a:rPr>
              <a:t>Project Group</a:t>
            </a:r>
          </a:p>
          <a:p>
            <a:pPr marL="457200" indent="-457200" algn="l">
              <a:buFont typeface="Wingdings" panose="05000000000000000000" pitchFamily="2" charset="2"/>
              <a:buChar char="Ø"/>
            </a:pPr>
            <a:r>
              <a:rPr lang="en-US" b="1" dirty="0">
                <a:solidFill>
                  <a:schemeClr val="tx1"/>
                </a:solidFill>
              </a:rPr>
              <a:t>Project Motivation </a:t>
            </a:r>
          </a:p>
          <a:p>
            <a:pPr marL="457200" indent="-457200" algn="l">
              <a:buFont typeface="Wingdings" panose="05000000000000000000" pitchFamily="2" charset="2"/>
              <a:buChar char="Ø"/>
            </a:pPr>
            <a:r>
              <a:rPr lang="en-US" b="1" dirty="0">
                <a:solidFill>
                  <a:schemeClr val="tx1"/>
                </a:solidFill>
              </a:rPr>
              <a:t>Introduction</a:t>
            </a:r>
          </a:p>
          <a:p>
            <a:pPr marL="457200" indent="-457200" algn="l">
              <a:buFont typeface="Wingdings" panose="05000000000000000000" pitchFamily="2" charset="2"/>
              <a:buChar char="Ø"/>
            </a:pPr>
            <a:r>
              <a:rPr lang="en-US" b="1" dirty="0">
                <a:solidFill>
                  <a:schemeClr val="tx1"/>
                </a:solidFill>
              </a:rPr>
              <a:t>Literature Survey</a:t>
            </a:r>
          </a:p>
          <a:p>
            <a:pPr marL="457200" indent="-457200" algn="l">
              <a:buFont typeface="Wingdings" panose="05000000000000000000" pitchFamily="2" charset="2"/>
              <a:buChar char="Ø"/>
            </a:pPr>
            <a:r>
              <a:rPr lang="en-US" b="1" dirty="0">
                <a:solidFill>
                  <a:schemeClr val="tx1"/>
                </a:solidFill>
              </a:rPr>
              <a:t>Support Vector Machine</a:t>
            </a:r>
          </a:p>
          <a:p>
            <a:pPr marL="457200" indent="-457200" algn="l">
              <a:buFont typeface="Wingdings" panose="05000000000000000000" pitchFamily="2" charset="2"/>
              <a:buChar char="Ø"/>
            </a:pPr>
            <a:r>
              <a:rPr lang="en-US" b="1" dirty="0">
                <a:solidFill>
                  <a:schemeClr val="tx1"/>
                </a:solidFill>
              </a:rPr>
              <a:t>Applications/advantages</a:t>
            </a:r>
          </a:p>
          <a:p>
            <a:pPr marL="457200" indent="-457200" algn="l">
              <a:buFont typeface="Wingdings" panose="05000000000000000000" pitchFamily="2" charset="2"/>
              <a:buChar char="Ø"/>
            </a:pPr>
            <a:r>
              <a:rPr lang="en-US" b="1" dirty="0">
                <a:solidFill>
                  <a:schemeClr val="tx1"/>
                </a:solidFill>
              </a:rPr>
              <a:t>Conclusions</a:t>
            </a:r>
          </a:p>
          <a:p>
            <a:pPr marL="457200" indent="-457200" algn="l">
              <a:buFont typeface="Wingdings" panose="05000000000000000000" pitchFamily="2" charset="2"/>
              <a:buChar char="Ø"/>
            </a:pPr>
            <a:r>
              <a:rPr lang="en-US" b="1" dirty="0">
                <a:solidFill>
                  <a:schemeClr val="tx1"/>
                </a:solidFill>
              </a:rPr>
              <a:t>References</a:t>
            </a:r>
          </a:p>
          <a:p>
            <a:pPr marL="457200" indent="-457200" algn="l">
              <a:buFont typeface="Wingdings" panose="05000000000000000000" pitchFamily="2" charset="2"/>
              <a:buChar char="Ø"/>
            </a:pPr>
            <a:endParaRPr lang="en-US" dirty="0"/>
          </a:p>
          <a:p>
            <a:pPr marL="457200" indent="-457200" algn="l">
              <a:buFont typeface="Wingdings" panose="05000000000000000000" pitchFamily="2" charset="2"/>
              <a:buChar char="Ø"/>
            </a:pPr>
            <a:endParaRPr lang="en-US" dirty="0"/>
          </a:p>
          <a:p>
            <a:pPr marL="457200" indent="-457200" algn="l">
              <a:buFont typeface="Wingdings" panose="05000000000000000000" pitchFamily="2" charset="2"/>
              <a:buChar char="Ø"/>
            </a:pPr>
            <a:endParaRPr lang="en-US" dirty="0">
              <a:solidFill>
                <a:srgbClr val="FF0000"/>
              </a:solidFill>
            </a:endParaRPr>
          </a:p>
          <a:p>
            <a:pPr marL="457200" indent="-457200" algn="l">
              <a:buFont typeface="Wingdings" panose="05000000000000000000" pitchFamily="2" charset="2"/>
              <a:buChar char="Ø"/>
            </a:pPr>
            <a:endParaRPr lang="en-US" dirty="0"/>
          </a:p>
          <a:p>
            <a:pPr marL="457200" indent="-457200" algn="l">
              <a:buFont typeface="Wingdings" panose="05000000000000000000" pitchFamily="2" charset="2"/>
              <a:buChar char="Ø"/>
            </a:pPr>
            <a:endParaRPr lang="en-US" dirty="0"/>
          </a:p>
          <a:p>
            <a:pPr marL="457200" indent="-457200" algn="l">
              <a:buFont typeface="Wingdings" panose="05000000000000000000" pitchFamily="2" charset="2"/>
              <a:buChar char="Ø"/>
            </a:pPr>
            <a:endParaRPr lang="en-US" dirty="0"/>
          </a:p>
          <a:p>
            <a:pPr marL="457200" indent="-457200" algn="l">
              <a:buFont typeface="Wingdings" panose="05000000000000000000" pitchFamily="2" charset="2"/>
              <a:buChar char="Ø"/>
            </a:pPr>
            <a:endParaRPr lang="en-US" dirty="0"/>
          </a:p>
          <a:p>
            <a:pPr marL="457200" indent="-457200" algn="l">
              <a:buFont typeface="Wingdings" panose="05000000000000000000" pitchFamily="2" charset="2"/>
              <a:buChar char="Ø"/>
            </a:pPr>
            <a:endParaRPr lang="en-IN" dirty="0"/>
          </a:p>
          <a:p>
            <a:pPr marL="457200" indent="-457200" algn="l">
              <a:buFont typeface="Wingdings" panose="05000000000000000000" pitchFamily="2" charset="2"/>
              <a:buChar char="Ø"/>
            </a:pPr>
            <a:endParaRPr lang="en-US" dirty="0"/>
          </a:p>
        </p:txBody>
      </p:sp>
      <p:sp>
        <p:nvSpPr>
          <p:cNvPr id="4" name="Title 1"/>
          <p:cNvSpPr>
            <a:spLocks noGrp="1"/>
          </p:cNvSpPr>
          <p:nvPr>
            <p:ph type="ctrTitle"/>
          </p:nvPr>
        </p:nvSpPr>
        <p:spPr>
          <a:xfrm>
            <a:off x="0" y="0"/>
            <a:ext cx="9067800" cy="1427018"/>
          </a:xfrm>
        </p:spPr>
        <p:style>
          <a:lnRef idx="3">
            <a:schemeClr val="lt1"/>
          </a:lnRef>
          <a:fillRef idx="1">
            <a:schemeClr val="accent1"/>
          </a:fillRef>
          <a:effectRef idx="1">
            <a:schemeClr val="accent1"/>
          </a:effectRef>
          <a:fontRef idx="minor">
            <a:schemeClr val="lt1"/>
          </a:fontRef>
        </p:style>
        <p:txBody>
          <a:bodyPr/>
          <a:lstStyle/>
          <a:p>
            <a:r>
              <a:rPr lang="en-US" dirty="0"/>
              <a:t>Contents</a:t>
            </a:r>
          </a:p>
        </p:txBody>
      </p:sp>
    </p:spTree>
    <p:extLst>
      <p:ext uri="{BB962C8B-B14F-4D97-AF65-F5344CB8AC3E}">
        <p14:creationId xmlns:p14="http://schemas.microsoft.com/office/powerpoint/2010/main" val="2044266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524000"/>
            <a:ext cx="9067800" cy="5334000"/>
          </a:xfrm>
        </p:spPr>
        <p:txBody>
          <a:bodyPr/>
          <a:lstStyle/>
          <a:p>
            <a:pPr marL="457200" indent="-457200" algn="l">
              <a:buFont typeface="Wingdings" panose="05000000000000000000" pitchFamily="2" charset="2"/>
              <a:buChar char="Ø"/>
            </a:pPr>
            <a:r>
              <a:rPr lang="en-US" dirty="0">
                <a:solidFill>
                  <a:schemeClr val="tx1"/>
                </a:solidFill>
              </a:rPr>
              <a:t>Project Title :- </a:t>
            </a:r>
            <a:r>
              <a:rPr lang="en-IN" dirty="0">
                <a:solidFill>
                  <a:srgbClr val="FF0000"/>
                </a:solidFill>
              </a:rPr>
              <a:t>Using Machine Learning for Image-			      Based Plant Disease Detection.</a:t>
            </a:r>
          </a:p>
          <a:p>
            <a:pPr marL="457200" indent="-457200" algn="l">
              <a:buFont typeface="Wingdings" panose="05000000000000000000" pitchFamily="2" charset="2"/>
              <a:buChar char="Ø"/>
            </a:pPr>
            <a:r>
              <a:rPr lang="en-US" dirty="0">
                <a:solidFill>
                  <a:schemeClr val="tx1"/>
                </a:solidFill>
              </a:rPr>
              <a:t>Project Domain :- </a:t>
            </a:r>
            <a:r>
              <a:rPr lang="en-US" dirty="0">
                <a:solidFill>
                  <a:srgbClr val="FF0000"/>
                </a:solidFill>
              </a:rPr>
              <a:t>Machine Learning</a:t>
            </a:r>
          </a:p>
          <a:p>
            <a:pPr marL="457200" indent="-457200" algn="l">
              <a:buFont typeface="Wingdings" panose="05000000000000000000" pitchFamily="2" charset="2"/>
              <a:buChar char="Ø"/>
            </a:pPr>
            <a:r>
              <a:rPr lang="en-US" dirty="0">
                <a:solidFill>
                  <a:schemeClr val="tx1"/>
                </a:solidFill>
              </a:rPr>
              <a:t>Project Group Members:	</a:t>
            </a:r>
          </a:p>
          <a:p>
            <a:pPr marL="1828800" lvl="3" indent="-457200" algn="l">
              <a:buFont typeface="Wingdings" panose="05000000000000000000" pitchFamily="2" charset="2"/>
              <a:buChar char="Ø"/>
            </a:pPr>
            <a:r>
              <a:rPr lang="en-US" sz="2800" dirty="0">
                <a:solidFill>
                  <a:schemeClr val="tx1"/>
                </a:solidFill>
              </a:rPr>
              <a:t>T150228525,Manish Kumar</a:t>
            </a:r>
          </a:p>
          <a:p>
            <a:pPr marL="1828800" lvl="3" indent="-457200" algn="l">
              <a:buFont typeface="Wingdings" panose="05000000000000000000" pitchFamily="2" charset="2"/>
              <a:buChar char="Ø"/>
            </a:pPr>
            <a:r>
              <a:rPr lang="en-US" sz="2800" dirty="0">
                <a:solidFill>
                  <a:schemeClr val="tx1"/>
                </a:solidFill>
              </a:rPr>
              <a:t>T150228527,Manoj Kumar</a:t>
            </a:r>
          </a:p>
          <a:p>
            <a:pPr marL="1828800" lvl="3" indent="-457200" algn="l">
              <a:buFont typeface="Wingdings" panose="05000000000000000000" pitchFamily="2" charset="2"/>
              <a:buChar char="Ø"/>
            </a:pPr>
            <a:r>
              <a:rPr lang="en-US" sz="2800" dirty="0">
                <a:solidFill>
                  <a:schemeClr val="tx1"/>
                </a:solidFill>
              </a:rPr>
              <a:t>T150228529,Nikhil Kumar  </a:t>
            </a:r>
          </a:p>
          <a:p>
            <a:pPr marL="1828800" lvl="3" indent="-457200" algn="l">
              <a:buFont typeface="Wingdings" panose="05000000000000000000" pitchFamily="2" charset="2"/>
              <a:buChar char="Ø"/>
            </a:pPr>
            <a:r>
              <a:rPr lang="en-US" sz="2800" dirty="0">
                <a:solidFill>
                  <a:schemeClr val="tx1"/>
                </a:solidFill>
              </a:rPr>
              <a:t>T150228531,Nitin </a:t>
            </a:r>
            <a:r>
              <a:rPr lang="en-US" sz="2800" dirty="0" err="1">
                <a:solidFill>
                  <a:schemeClr val="tx1"/>
                </a:solidFill>
              </a:rPr>
              <a:t>Bisht</a:t>
            </a:r>
            <a:endParaRPr lang="en-US" sz="2800" dirty="0">
              <a:solidFill>
                <a:schemeClr val="tx1"/>
              </a:solidFill>
            </a:endParaRPr>
          </a:p>
          <a:p>
            <a:pPr marL="1828800" lvl="3" indent="-457200" algn="l">
              <a:buFont typeface="Wingdings" panose="05000000000000000000" pitchFamily="2" charset="2"/>
              <a:buChar char="Ø"/>
            </a:pPr>
            <a:endParaRPr lang="en-US" dirty="0">
              <a:solidFill>
                <a:schemeClr val="tx1"/>
              </a:solidFill>
            </a:endParaRPr>
          </a:p>
          <a:p>
            <a:endParaRPr lang="en-IN" dirty="0"/>
          </a:p>
        </p:txBody>
      </p:sp>
      <p:sp>
        <p:nvSpPr>
          <p:cNvPr id="4" name="Title 1"/>
          <p:cNvSpPr>
            <a:spLocks noGrp="1"/>
          </p:cNvSpPr>
          <p:nvPr>
            <p:ph type="ctrTitle"/>
          </p:nvPr>
        </p:nvSpPr>
        <p:spPr>
          <a:xfrm>
            <a:off x="0" y="6929"/>
            <a:ext cx="9144000" cy="1440873"/>
          </a:xfrm>
        </p:spPr>
        <p:style>
          <a:lnRef idx="3">
            <a:schemeClr val="lt1"/>
          </a:lnRef>
          <a:fillRef idx="1">
            <a:schemeClr val="accent1"/>
          </a:fillRef>
          <a:effectRef idx="1">
            <a:schemeClr val="accent1"/>
          </a:effectRef>
          <a:fontRef idx="minor">
            <a:schemeClr val="lt1"/>
          </a:fontRef>
        </p:style>
        <p:txBody>
          <a:bodyPr>
            <a:normAutofit/>
          </a:bodyPr>
          <a:lstStyle/>
          <a:p>
            <a:r>
              <a:rPr lang="en-US" sz="4800" dirty="0">
                <a:solidFill>
                  <a:schemeClr val="tx1"/>
                </a:solidFill>
              </a:rPr>
              <a:t>Project Details </a:t>
            </a:r>
          </a:p>
        </p:txBody>
      </p:sp>
    </p:spTree>
    <p:extLst>
      <p:ext uri="{BB962C8B-B14F-4D97-AF65-F5344CB8AC3E}">
        <p14:creationId xmlns:p14="http://schemas.microsoft.com/office/powerpoint/2010/main" val="637005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524000"/>
            <a:ext cx="9144000" cy="5334000"/>
          </a:xfrm>
        </p:spPr>
        <p:txBody>
          <a:bodyPr>
            <a:normAutofit/>
          </a:bodyPr>
          <a:lstStyle/>
          <a:p>
            <a:pPr marL="457200" indent="-457200" algn="l">
              <a:buFont typeface="Wingdings" panose="05000000000000000000" pitchFamily="2" charset="2"/>
              <a:buChar char="Ø"/>
            </a:pPr>
            <a:r>
              <a:rPr lang="en-IN" sz="2400" dirty="0">
                <a:solidFill>
                  <a:schemeClr val="tx1"/>
                </a:solidFill>
                <a:latin typeface="Arial" panose="020B0604020202020204" pitchFamily="34" charset="0"/>
                <a:cs typeface="Arial" panose="020B0604020202020204" pitchFamily="34" charset="0"/>
              </a:rPr>
              <a:t>As agriculture struggles to support the rapidly growing global population, plant disease reduces the production and quality of food. </a:t>
            </a:r>
          </a:p>
          <a:p>
            <a:pPr marL="457200" indent="-457200" algn="l">
              <a:buFont typeface="Wingdings" panose="05000000000000000000" pitchFamily="2" charset="2"/>
              <a:buChar char="Ø"/>
            </a:pPr>
            <a:r>
              <a:rPr lang="en-IN" sz="2400" dirty="0">
                <a:solidFill>
                  <a:schemeClr val="tx1"/>
                </a:solidFill>
                <a:latin typeface="Arial" panose="020B0604020202020204" pitchFamily="34" charset="0"/>
                <a:cs typeface="Arial" panose="020B0604020202020204" pitchFamily="34" charset="0"/>
              </a:rPr>
              <a:t>There are many cases of chronic and catastrophic losses, but on average account for 39% of the production of the main food crops.</a:t>
            </a:r>
          </a:p>
          <a:p>
            <a:pPr marL="457200" indent="-457200" algn="l">
              <a:buFont typeface="Wingdings" panose="05000000000000000000" pitchFamily="2" charset="2"/>
              <a:buChar char="Ø"/>
            </a:pPr>
            <a:r>
              <a:rPr lang="en-IN" sz="2400" dirty="0">
                <a:solidFill>
                  <a:schemeClr val="tx1"/>
                </a:solidFill>
                <a:latin typeface="Arial" panose="020B0604020202020204" pitchFamily="34" charset="0"/>
                <a:cs typeface="Arial" panose="020B0604020202020204" pitchFamily="34" charset="0"/>
              </a:rPr>
              <a:t> Crop diseases are a major threat to but their rapid identiﬁcation remains diﬃcult in many parts of the world due to the lack of the necessary infrastructure. </a:t>
            </a:r>
          </a:p>
          <a:p>
            <a:pPr marL="457200" indent="-457200" algn="l">
              <a:buFont typeface="Wingdings" panose="05000000000000000000" pitchFamily="2" charset="2"/>
              <a:buChar char="Ø"/>
            </a:pPr>
            <a:r>
              <a:rPr lang="en-IN" sz="2400" dirty="0">
                <a:solidFill>
                  <a:schemeClr val="tx1"/>
                </a:solidFill>
                <a:latin typeface="Arial" panose="020B0604020202020204" pitchFamily="34" charset="0"/>
                <a:cs typeface="Arial" panose="020B0604020202020204" pitchFamily="34" charset="0"/>
              </a:rPr>
              <a:t>The combination of increasing global smartphone and recent advances in computer vision made possible by deep learning has paved the way for smartphone-assisted disease diagnosis food security.</a:t>
            </a:r>
          </a:p>
        </p:txBody>
      </p:sp>
      <p:sp>
        <p:nvSpPr>
          <p:cNvPr id="4" name="Title 1"/>
          <p:cNvSpPr>
            <a:spLocks noGrp="1"/>
          </p:cNvSpPr>
          <p:nvPr>
            <p:ph type="ctrTitle"/>
          </p:nvPr>
        </p:nvSpPr>
        <p:spPr>
          <a:xfrm>
            <a:off x="0" y="2"/>
            <a:ext cx="9144000" cy="1470025"/>
          </a:xfrm>
        </p:spPr>
        <p:style>
          <a:lnRef idx="3">
            <a:schemeClr val="lt1"/>
          </a:lnRef>
          <a:fillRef idx="1">
            <a:schemeClr val="accent1"/>
          </a:fillRef>
          <a:effectRef idx="1">
            <a:schemeClr val="accent1"/>
          </a:effectRef>
          <a:fontRef idx="minor">
            <a:schemeClr val="lt1"/>
          </a:fontRef>
        </p:style>
        <p:txBody>
          <a:bodyPr/>
          <a:lstStyle/>
          <a:p>
            <a:r>
              <a:rPr lang="en-US" dirty="0"/>
              <a:t>Motivation</a:t>
            </a:r>
            <a:endParaRPr lang="en-US" sz="4500" dirty="0">
              <a:solidFill>
                <a:srgbClr val="FF0000"/>
              </a:solidFill>
            </a:endParaRPr>
          </a:p>
        </p:txBody>
      </p:sp>
    </p:spTree>
    <p:extLst>
      <p:ext uri="{BB962C8B-B14F-4D97-AF65-F5344CB8AC3E}">
        <p14:creationId xmlns:p14="http://schemas.microsoft.com/office/powerpoint/2010/main" val="278875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600200"/>
            <a:ext cx="8991600" cy="5257800"/>
          </a:xfrm>
        </p:spPr>
        <p:txBody>
          <a:bodyPr>
            <a:normAutofit/>
          </a:bodyPr>
          <a:lstStyle/>
          <a:p>
            <a:pPr marL="457200" indent="-457200" algn="l">
              <a:buFont typeface="Wingdings" panose="05000000000000000000" pitchFamily="2" charset="2"/>
              <a:buChar char="Ø"/>
            </a:pPr>
            <a:r>
              <a:rPr lang="en-IN" sz="2400" dirty="0">
                <a:solidFill>
                  <a:schemeClr val="tx1"/>
                </a:solidFill>
              </a:rPr>
              <a:t>The naked eye observation of experts is the main approach adopted in practice for detection and identiﬁcation of plant diseases . But ,this requires continuous monitoring of experts which might be prohibitively expensive in large farms. </a:t>
            </a:r>
          </a:p>
          <a:p>
            <a:pPr algn="l"/>
            <a:endParaRPr lang="en-IN" sz="2400" dirty="0">
              <a:solidFill>
                <a:schemeClr val="tx1"/>
              </a:solidFill>
            </a:endParaRPr>
          </a:p>
          <a:p>
            <a:pPr marL="457200" indent="-457200" algn="l">
              <a:buFont typeface="Wingdings" panose="05000000000000000000" pitchFamily="2" charset="2"/>
              <a:buChar char="Ø"/>
            </a:pPr>
            <a:r>
              <a:rPr lang="en-IN" sz="2400" dirty="0">
                <a:solidFill>
                  <a:schemeClr val="tx1"/>
                </a:solidFill>
              </a:rPr>
              <a:t>The problem aims to  make a single model for disease detection on large scale and should be implemented with help of the combination of increasing global smartphone penetration and recent advances in computer vision made possible by deep learning has paved the way for smartphone-assisted disease diagnosis</a:t>
            </a:r>
          </a:p>
        </p:txBody>
      </p:sp>
      <p:sp>
        <p:nvSpPr>
          <p:cNvPr id="4" name="Title 1"/>
          <p:cNvSpPr>
            <a:spLocks noGrp="1"/>
          </p:cNvSpPr>
          <p:nvPr>
            <p:ph type="ctrTitle"/>
          </p:nvPr>
        </p:nvSpPr>
        <p:spPr>
          <a:xfrm>
            <a:off x="6926" y="1"/>
            <a:ext cx="9137073" cy="1447800"/>
          </a:xfrm>
        </p:spPr>
        <p:style>
          <a:lnRef idx="3">
            <a:schemeClr val="lt1"/>
          </a:lnRef>
          <a:fillRef idx="1">
            <a:schemeClr val="accent1"/>
          </a:fillRef>
          <a:effectRef idx="1">
            <a:schemeClr val="accent1"/>
          </a:effectRef>
          <a:fontRef idx="minor">
            <a:schemeClr val="lt1"/>
          </a:fontRef>
        </p:style>
        <p:txBody>
          <a:bodyPr/>
          <a:lstStyle/>
          <a:p>
            <a:r>
              <a:rPr lang="en-US" dirty="0"/>
              <a:t>Problem statement</a:t>
            </a:r>
          </a:p>
        </p:txBody>
      </p:sp>
    </p:spTree>
    <p:extLst>
      <p:ext uri="{BB962C8B-B14F-4D97-AF65-F5344CB8AC3E}">
        <p14:creationId xmlns:p14="http://schemas.microsoft.com/office/powerpoint/2010/main" val="1429908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1447800"/>
            <a:ext cx="8991600" cy="5334000"/>
          </a:xfrm>
        </p:spPr>
        <p:txBody>
          <a:bodyPr>
            <a:normAutofit/>
          </a:bodyPr>
          <a:lstStyle/>
          <a:p>
            <a:pPr marL="457200" indent="-457200" algn="l">
              <a:buFont typeface="Wingdings" panose="05000000000000000000" pitchFamily="2" charset="2"/>
              <a:buChar char="Ø"/>
            </a:pPr>
            <a:r>
              <a:rPr lang="en-IN" sz="2800" dirty="0">
                <a:solidFill>
                  <a:schemeClr val="tx1"/>
                </a:solidFill>
              </a:rPr>
              <a:t>AIM:-</a:t>
            </a:r>
          </a:p>
          <a:p>
            <a:pPr marL="971550" lvl="1" indent="-514350" algn="l">
              <a:buFont typeface="Wingdings" panose="05000000000000000000" pitchFamily="2" charset="2"/>
              <a:buChar char="v"/>
            </a:pPr>
            <a:r>
              <a:rPr lang="en-IN" dirty="0">
                <a:solidFill>
                  <a:schemeClr val="tx1"/>
                </a:solidFill>
              </a:rPr>
              <a:t>We are going to make a hybrid model to decide the disease present  on leaf by using the reference of  different type of  models and their consensus decision.</a:t>
            </a:r>
          </a:p>
          <a:p>
            <a:pPr lvl="1" algn="l"/>
            <a:endParaRPr lang="en-IN" dirty="0">
              <a:solidFill>
                <a:schemeClr val="tx1"/>
              </a:solidFill>
            </a:endParaRPr>
          </a:p>
          <a:p>
            <a:pPr marL="457200" indent="-457200" algn="l">
              <a:buFont typeface="Wingdings" panose="05000000000000000000" pitchFamily="2" charset="2"/>
              <a:buChar char="Ø"/>
            </a:pPr>
            <a:r>
              <a:rPr lang="en-IN" dirty="0">
                <a:solidFill>
                  <a:schemeClr val="tx1"/>
                </a:solidFill>
              </a:rPr>
              <a:t>Objective:-</a:t>
            </a:r>
          </a:p>
          <a:p>
            <a:pPr marL="914400" lvl="1" indent="-457200" algn="l">
              <a:buFont typeface="Wingdings" panose="05000000000000000000" pitchFamily="2" charset="2"/>
              <a:buChar char="v"/>
            </a:pPr>
            <a:r>
              <a:rPr lang="en-IN" dirty="0">
                <a:solidFill>
                  <a:schemeClr val="tx1"/>
                </a:solidFill>
              </a:rPr>
              <a:t>We will use Large image dataset of Diagnose plant  from Data Village.</a:t>
            </a:r>
          </a:p>
          <a:p>
            <a:pPr marL="914400" lvl="1" indent="-457200" algn="l">
              <a:buFont typeface="Wingdings" panose="05000000000000000000" pitchFamily="2" charset="2"/>
              <a:buChar char="v"/>
            </a:pPr>
            <a:r>
              <a:rPr lang="en-IN" dirty="0">
                <a:solidFill>
                  <a:schemeClr val="tx1"/>
                </a:solidFill>
              </a:rPr>
              <a:t>The model </a:t>
            </a:r>
            <a:r>
              <a:rPr lang="en-IN" dirty="0" err="1">
                <a:solidFill>
                  <a:schemeClr val="tx1"/>
                </a:solidFill>
              </a:rPr>
              <a:t>wii</a:t>
            </a:r>
            <a:r>
              <a:rPr lang="en-IN" dirty="0">
                <a:solidFill>
                  <a:schemeClr val="tx1"/>
                </a:solidFill>
              </a:rPr>
              <a:t> be built on technology such  as CNN,SVM and </a:t>
            </a:r>
            <a:r>
              <a:rPr lang="en-IN" dirty="0" err="1">
                <a:solidFill>
                  <a:schemeClr val="tx1"/>
                </a:solidFill>
              </a:rPr>
              <a:t>Resnet</a:t>
            </a:r>
            <a:r>
              <a:rPr lang="en-IN" dirty="0">
                <a:solidFill>
                  <a:schemeClr val="tx1"/>
                </a:solidFill>
              </a:rPr>
              <a:t> etc.</a:t>
            </a:r>
          </a:p>
          <a:p>
            <a:pPr marL="914400" lvl="1" indent="-457200" algn="l">
              <a:buFont typeface="Wingdings" panose="05000000000000000000" pitchFamily="2" charset="2"/>
              <a:buChar char="Ø"/>
            </a:pPr>
            <a:endParaRPr lang="en-IN" dirty="0">
              <a:solidFill>
                <a:schemeClr val="tx1"/>
              </a:solidFill>
            </a:endParaRPr>
          </a:p>
        </p:txBody>
      </p:sp>
      <p:sp>
        <p:nvSpPr>
          <p:cNvPr id="4" name="Title 5"/>
          <p:cNvSpPr txBox="1">
            <a:spLocks noGrp="1"/>
          </p:cNvSpPr>
          <p:nvPr>
            <p:ph type="ctrTitle"/>
          </p:nvPr>
        </p:nvSpPr>
        <p:spPr>
          <a:xfrm>
            <a:off x="-6928" y="1"/>
            <a:ext cx="9150927" cy="13716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Aim and Objectives of the Project</a:t>
            </a:r>
          </a:p>
        </p:txBody>
      </p:sp>
    </p:spTree>
    <p:extLst>
      <p:ext uri="{BB962C8B-B14F-4D97-AF65-F5344CB8AC3E}">
        <p14:creationId xmlns:p14="http://schemas.microsoft.com/office/powerpoint/2010/main" val="33728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524000"/>
            <a:ext cx="9144000" cy="5257800"/>
          </a:xfrm>
        </p:spPr>
        <p:txBody>
          <a:bodyPr/>
          <a:lstStyle/>
          <a:p>
            <a:pPr marL="457200" indent="-457200" algn="l">
              <a:buFont typeface="Wingdings" panose="05000000000000000000" pitchFamily="2" charset="2"/>
              <a:buChar char="Ø"/>
            </a:pPr>
            <a:r>
              <a:rPr lang="en-US" dirty="0">
                <a:solidFill>
                  <a:schemeClr val="tx1"/>
                </a:solidFill>
              </a:rPr>
              <a:t>Project Title :</a:t>
            </a:r>
            <a:r>
              <a:rPr lang="en-IN" dirty="0">
                <a:solidFill>
                  <a:srgbClr val="FF0000"/>
                </a:solidFill>
              </a:rPr>
              <a:t>Using Machine Learning for Image-			      Based Plant Disease Detection.</a:t>
            </a:r>
          </a:p>
          <a:p>
            <a:pPr algn="l"/>
            <a:endParaRPr lang="en-US" dirty="0">
              <a:solidFill>
                <a:srgbClr val="FF0000"/>
              </a:solidFill>
            </a:endParaRPr>
          </a:p>
          <a:p>
            <a:pPr marL="457200" indent="-457200" algn="l">
              <a:buFont typeface="Wingdings" panose="05000000000000000000" pitchFamily="2" charset="2"/>
              <a:buChar char="Ø"/>
            </a:pPr>
            <a:r>
              <a:rPr lang="en-US" dirty="0" err="1">
                <a:solidFill>
                  <a:schemeClr val="tx1"/>
                </a:solidFill>
              </a:rPr>
              <a:t>Manoj</a:t>
            </a:r>
            <a:r>
              <a:rPr lang="en-US" dirty="0">
                <a:solidFill>
                  <a:schemeClr val="tx1"/>
                </a:solidFill>
              </a:rPr>
              <a:t> Kumar   :- Support Vector Machine.</a:t>
            </a:r>
          </a:p>
          <a:p>
            <a:pPr marL="457200" indent="-457200" algn="l">
              <a:buFont typeface="Wingdings" panose="05000000000000000000" pitchFamily="2" charset="2"/>
              <a:buChar char="Ø"/>
            </a:pPr>
            <a:r>
              <a:rPr lang="en-US" dirty="0">
                <a:solidFill>
                  <a:schemeClr val="tx1"/>
                </a:solidFill>
              </a:rPr>
              <a:t>Manish Kumar :- Convolutional Neural Network.</a:t>
            </a:r>
          </a:p>
          <a:p>
            <a:pPr marL="457200" indent="-457200" algn="l">
              <a:buFont typeface="Wingdings" panose="05000000000000000000" pitchFamily="2" charset="2"/>
              <a:buChar char="Ø"/>
            </a:pPr>
            <a:r>
              <a:rPr lang="en-US" dirty="0">
                <a:solidFill>
                  <a:schemeClr val="tx1"/>
                </a:solidFill>
              </a:rPr>
              <a:t>Nitin </a:t>
            </a:r>
            <a:r>
              <a:rPr lang="en-US" dirty="0" err="1">
                <a:solidFill>
                  <a:schemeClr val="tx1"/>
                </a:solidFill>
              </a:rPr>
              <a:t>Bisht</a:t>
            </a:r>
            <a:r>
              <a:rPr lang="en-US" dirty="0">
                <a:solidFill>
                  <a:schemeClr val="tx1"/>
                </a:solidFill>
              </a:rPr>
              <a:t>         :- Optimization of CNN.</a:t>
            </a:r>
          </a:p>
          <a:p>
            <a:pPr marL="457200" indent="-457200" algn="l">
              <a:buFont typeface="Wingdings" panose="05000000000000000000" pitchFamily="2" charset="2"/>
              <a:buChar char="Ø"/>
            </a:pPr>
            <a:r>
              <a:rPr lang="en-US" dirty="0">
                <a:solidFill>
                  <a:schemeClr val="tx1"/>
                </a:solidFill>
              </a:rPr>
              <a:t>Nikhil Kumar     :- </a:t>
            </a:r>
            <a:r>
              <a:rPr lang="en-US" dirty="0" err="1">
                <a:solidFill>
                  <a:schemeClr val="tx1"/>
                </a:solidFill>
              </a:rPr>
              <a:t>ResNet</a:t>
            </a:r>
            <a:r>
              <a:rPr lang="en-US" dirty="0">
                <a:solidFill>
                  <a:schemeClr val="tx1"/>
                </a:solidFill>
              </a:rPr>
              <a:t>.</a:t>
            </a:r>
          </a:p>
          <a:p>
            <a:endParaRPr lang="en-US" dirty="0">
              <a:solidFill>
                <a:schemeClr val="tx1"/>
              </a:solidFill>
            </a:endParaRPr>
          </a:p>
          <a:p>
            <a:endParaRPr lang="en-IN" dirty="0">
              <a:solidFill>
                <a:schemeClr val="tx1"/>
              </a:solidFill>
            </a:endParaRPr>
          </a:p>
        </p:txBody>
      </p:sp>
      <p:sp>
        <p:nvSpPr>
          <p:cNvPr id="4" name="Title 1"/>
          <p:cNvSpPr txBox="1">
            <a:spLocks noGrp="1"/>
          </p:cNvSpPr>
          <p:nvPr>
            <p:ph type="ctrTitle"/>
          </p:nvPr>
        </p:nvSpPr>
        <p:spPr>
          <a:xfrm>
            <a:off x="0" y="1"/>
            <a:ext cx="9144000" cy="13716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t>Project and Seminar Topics</a:t>
            </a:r>
            <a:endParaRPr lang="en-US" dirty="0"/>
          </a:p>
        </p:txBody>
      </p:sp>
    </p:spTree>
    <p:extLst>
      <p:ext uri="{BB962C8B-B14F-4D97-AF65-F5344CB8AC3E}">
        <p14:creationId xmlns:p14="http://schemas.microsoft.com/office/powerpoint/2010/main" val="2188953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219200"/>
            <a:ext cx="8991600" cy="5562600"/>
          </a:xfrm>
        </p:spPr>
        <p:txBody>
          <a:bodyPr>
            <a:normAutofit/>
          </a:bodyPr>
          <a:lstStyle/>
          <a:p>
            <a:pPr marL="457200" indent="-457200" algn="l">
              <a:buFont typeface="Wingdings" panose="05000000000000000000" pitchFamily="2" charset="2"/>
              <a:buChar char="v"/>
            </a:pPr>
            <a:r>
              <a:rPr lang="en-IN" sz="3600" dirty="0">
                <a:solidFill>
                  <a:schemeClr val="tx1"/>
                </a:solidFill>
              </a:rPr>
              <a:t>Convolutional neural network.</a:t>
            </a:r>
          </a:p>
          <a:p>
            <a:pPr marL="457200" indent="-457200" algn="l">
              <a:buFont typeface="Wingdings" panose="05000000000000000000" pitchFamily="2" charset="2"/>
              <a:buChar char="v"/>
            </a:pPr>
            <a:r>
              <a:rPr lang="en-IN" sz="3600" dirty="0" err="1">
                <a:solidFill>
                  <a:schemeClr val="tx1"/>
                </a:solidFill>
              </a:rPr>
              <a:t>AlexNet</a:t>
            </a:r>
            <a:endParaRPr lang="en-IN" sz="3600" dirty="0">
              <a:solidFill>
                <a:schemeClr val="tx1"/>
              </a:solidFill>
            </a:endParaRPr>
          </a:p>
          <a:p>
            <a:pPr marL="457200" indent="-457200" algn="l">
              <a:buFont typeface="Wingdings" panose="05000000000000000000" pitchFamily="2" charset="2"/>
              <a:buChar char="v"/>
            </a:pPr>
            <a:r>
              <a:rPr lang="en-IN" sz="3600" dirty="0" err="1">
                <a:solidFill>
                  <a:schemeClr val="tx1"/>
                </a:solidFill>
              </a:rPr>
              <a:t>GoogleNet</a:t>
            </a:r>
            <a:endParaRPr lang="en-IN" sz="3600" dirty="0">
              <a:solidFill>
                <a:schemeClr val="tx1"/>
              </a:solidFill>
            </a:endParaRPr>
          </a:p>
          <a:p>
            <a:pPr marL="457200" indent="-457200" algn="l">
              <a:buFont typeface="Wingdings" panose="05000000000000000000" pitchFamily="2" charset="2"/>
              <a:buChar char="v"/>
            </a:pPr>
            <a:r>
              <a:rPr lang="en-IN" sz="3600" dirty="0">
                <a:solidFill>
                  <a:schemeClr val="tx1"/>
                </a:solidFill>
              </a:rPr>
              <a:t>Inception Module</a:t>
            </a:r>
          </a:p>
          <a:p>
            <a:pPr marL="457200" indent="-457200" algn="l">
              <a:buFont typeface="Wingdings" panose="05000000000000000000" pitchFamily="2" charset="2"/>
              <a:buChar char="v"/>
            </a:pPr>
            <a:r>
              <a:rPr lang="en-IN" sz="3600" dirty="0">
                <a:solidFill>
                  <a:schemeClr val="tx1"/>
                </a:solidFill>
              </a:rPr>
              <a:t>Experimental configuration.</a:t>
            </a:r>
          </a:p>
          <a:p>
            <a:pPr marL="457200" indent="-457200" algn="l">
              <a:buFont typeface="Wingdings" panose="05000000000000000000" pitchFamily="2" charset="2"/>
              <a:buChar char="v"/>
            </a:pPr>
            <a:r>
              <a:rPr lang="en-IN" sz="3600" dirty="0">
                <a:solidFill>
                  <a:schemeClr val="tx1"/>
                </a:solidFill>
              </a:rPr>
              <a:t>Hyperparameter tuning.</a:t>
            </a:r>
          </a:p>
          <a:p>
            <a:pPr algn="l"/>
            <a:endParaRPr lang="en-IN" sz="3600" dirty="0">
              <a:solidFill>
                <a:schemeClr val="tx1"/>
              </a:solidFill>
            </a:endParaRPr>
          </a:p>
          <a:p>
            <a:pPr marL="457200" indent="-457200" algn="l">
              <a:buFont typeface="Wingdings" panose="05000000000000000000" pitchFamily="2" charset="2"/>
              <a:buChar char="v"/>
            </a:pPr>
            <a:endParaRPr lang="en-IN" dirty="0"/>
          </a:p>
        </p:txBody>
      </p:sp>
      <p:sp>
        <p:nvSpPr>
          <p:cNvPr id="4" name="Title 1"/>
          <p:cNvSpPr>
            <a:spLocks noGrp="1"/>
          </p:cNvSpPr>
          <p:nvPr>
            <p:ph type="ctrTitle"/>
          </p:nvPr>
        </p:nvSpPr>
        <p:spPr>
          <a:xfrm>
            <a:off x="13855" y="20783"/>
            <a:ext cx="9130145" cy="969818"/>
          </a:xfrm>
        </p:spPr>
        <p:style>
          <a:lnRef idx="3">
            <a:schemeClr val="lt1"/>
          </a:lnRef>
          <a:fillRef idx="1">
            <a:schemeClr val="accent1"/>
          </a:fillRef>
          <a:effectRef idx="1">
            <a:schemeClr val="accent1"/>
          </a:effectRef>
          <a:fontRef idx="minor">
            <a:schemeClr val="lt1"/>
          </a:fontRef>
        </p:style>
        <p:txBody>
          <a:bodyPr/>
          <a:lstStyle/>
          <a:p>
            <a:pPr marL="571500" indent="-571500">
              <a:buFont typeface="Arial" panose="020B0604020202020204" pitchFamily="34" charset="0"/>
              <a:buChar char="•"/>
            </a:pPr>
            <a:r>
              <a:rPr lang="en-US" dirty="0"/>
              <a:t>Introduction</a:t>
            </a:r>
            <a:endParaRPr lang="en-US" dirty="0">
              <a:solidFill>
                <a:srgbClr val="FF0000"/>
              </a:solidFill>
            </a:endParaRPr>
          </a:p>
        </p:txBody>
      </p:sp>
    </p:spTree>
    <p:extLst>
      <p:ext uri="{BB962C8B-B14F-4D97-AF65-F5344CB8AC3E}">
        <p14:creationId xmlns:p14="http://schemas.microsoft.com/office/powerpoint/2010/main" val="481092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143000"/>
            <a:ext cx="9144000" cy="5715000"/>
          </a:xfrm>
        </p:spPr>
        <p:txBody>
          <a:bodyPr/>
          <a:lstStyle/>
          <a:p>
            <a:endParaRPr lang="en-IN" dirty="0"/>
          </a:p>
        </p:txBody>
      </p:sp>
      <p:sp>
        <p:nvSpPr>
          <p:cNvPr id="4" name="Title 3"/>
          <p:cNvSpPr>
            <a:spLocks noGrp="1"/>
          </p:cNvSpPr>
          <p:nvPr>
            <p:ph type="ctrTitle"/>
          </p:nvPr>
        </p:nvSpPr>
        <p:spPr>
          <a:xfrm>
            <a:off x="0" y="34637"/>
            <a:ext cx="9144000" cy="955964"/>
          </a:xfrm>
        </p:spPr>
        <p:style>
          <a:lnRef idx="3">
            <a:schemeClr val="lt1"/>
          </a:lnRef>
          <a:fillRef idx="1">
            <a:schemeClr val="accent1"/>
          </a:fillRef>
          <a:effectRef idx="1">
            <a:schemeClr val="accent1"/>
          </a:effectRef>
          <a:fontRef idx="minor">
            <a:schemeClr val="lt1"/>
          </a:fontRef>
        </p:style>
        <p:txBody>
          <a:bodyPr>
            <a:normAutofit/>
          </a:bodyPr>
          <a:lstStyle/>
          <a:p>
            <a:r>
              <a:rPr lang="en-IN" sz="3600" dirty="0">
                <a:latin typeface="Algerian" panose="04020705040A02060702" pitchFamily="82" charset="0"/>
              </a:rPr>
              <a:t>Literature Survey/</a:t>
            </a:r>
            <a:r>
              <a:rPr lang="en-US" sz="3600" dirty="0">
                <a:latin typeface="Algerian" panose="04020705040A02060702" pitchFamily="82" charset="0"/>
              </a:rPr>
              <a:t>Related work</a:t>
            </a:r>
            <a:endParaRPr lang="en-IN" sz="3600" dirty="0">
              <a:latin typeface="Algerian" panose="04020705040A02060702" pitchFamily="82"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1762430"/>
              </p:ext>
            </p:extLst>
          </p:nvPr>
        </p:nvGraphicFramePr>
        <p:xfrm>
          <a:off x="117764" y="1143000"/>
          <a:ext cx="8991600" cy="6339840"/>
        </p:xfrm>
        <a:graphic>
          <a:graphicData uri="http://schemas.openxmlformats.org/drawingml/2006/table">
            <a:tbl>
              <a:tblPr firstRow="1" bandRow="1">
                <a:tableStyleId>{5C22544A-7EE6-4342-B048-85BDC9FD1C3A}</a:tableStyleId>
              </a:tblPr>
              <a:tblGrid>
                <a:gridCol w="491836">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1977044">
                  <a:extLst>
                    <a:ext uri="{9D8B030D-6E8A-4147-A177-3AD203B41FA5}">
                      <a16:colId xmlns:a16="http://schemas.microsoft.com/office/drawing/2014/main" val="20003"/>
                    </a:ext>
                  </a:extLst>
                </a:gridCol>
                <a:gridCol w="1798320">
                  <a:extLst>
                    <a:ext uri="{9D8B030D-6E8A-4147-A177-3AD203B41FA5}">
                      <a16:colId xmlns:a16="http://schemas.microsoft.com/office/drawing/2014/main" val="20004"/>
                    </a:ext>
                  </a:extLst>
                </a:gridCol>
              </a:tblGrid>
              <a:tr h="609600">
                <a:tc>
                  <a:txBody>
                    <a:bodyPr/>
                    <a:lstStyle/>
                    <a:p>
                      <a:r>
                        <a:rPr lang="en-IN" sz="1600" dirty="0" err="1"/>
                        <a:t>Sr.No</a:t>
                      </a:r>
                      <a:endParaRPr lang="en-IN" sz="1600" dirty="0"/>
                    </a:p>
                  </a:txBody>
                  <a:tcPr/>
                </a:tc>
                <a:tc>
                  <a:txBody>
                    <a:bodyPr/>
                    <a:lstStyle/>
                    <a:p>
                      <a:r>
                        <a:rPr lang="en-IN" sz="1600" b="1" dirty="0"/>
                        <a:t>Reference Name (Write Paper Title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t>Seed Idea/ Work description</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t>Problems</a:t>
                      </a:r>
                      <a:r>
                        <a:rPr lang="en-IN" sz="1600" baseline="0" dirty="0"/>
                        <a:t> found</a:t>
                      </a:r>
                      <a:endParaRPr lang="en-IN" sz="1600" dirty="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t>Any other criteria</a:t>
                      </a:r>
                    </a:p>
                    <a:p>
                      <a:endParaRPr lang="en-IN" dirty="0"/>
                    </a:p>
                  </a:txBody>
                  <a:tcPr/>
                </a:tc>
                <a:extLst>
                  <a:ext uri="{0D108BD9-81ED-4DB2-BD59-A6C34878D82A}">
                    <a16:rowId xmlns:a16="http://schemas.microsoft.com/office/drawing/2014/main" val="10000"/>
                  </a:ext>
                </a:extLst>
              </a:tr>
              <a:tr h="1390650">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rgbClr val="C00000"/>
                          </a:solidFill>
                          <a:effectLst/>
                          <a:latin typeface="+mn-lt"/>
                          <a:ea typeface="+mn-ea"/>
                          <a:cs typeface="+mn-cs"/>
                        </a:rPr>
                        <a:t>Deep Neural Networks Based Recognition of Plant Diseases by Leaf </a:t>
                      </a:r>
                      <a:r>
                        <a:rPr lang="en-GB" sz="1800" b="0" i="0" kern="1200" dirty="0">
                          <a:solidFill>
                            <a:srgbClr val="FF0000"/>
                          </a:solidFill>
                          <a:effectLst/>
                          <a:latin typeface="+mn-lt"/>
                          <a:ea typeface="+mn-ea"/>
                          <a:cs typeface="+mn-cs"/>
                        </a:rPr>
                        <a:t>Image Classification</a:t>
                      </a:r>
                      <a:endParaRPr lang="en-US" dirty="0">
                        <a:solidFill>
                          <a:srgbClr val="FF0000"/>
                        </a:solidFill>
                      </a:endParaRPr>
                    </a:p>
                    <a:p>
                      <a:r>
                        <a:rPr lang="en-US" dirty="0">
                          <a:solidFill>
                            <a:srgbClr val="FF0000"/>
                          </a:solidFill>
                        </a:rPr>
                        <a:t>(May 2016)</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Attained accuracy of 96.4% using </a:t>
                      </a:r>
                      <a:r>
                        <a:rPr lang="en-IN" sz="1800" dirty="0" err="1"/>
                        <a:t>Caffe</a:t>
                      </a:r>
                      <a:r>
                        <a:rPr lang="en-IN" sz="1800" dirty="0"/>
                        <a:t> framework</a:t>
                      </a:r>
                    </a:p>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01"/>
                  </a:ext>
                </a:extLst>
              </a:tr>
              <a:tr h="1390650">
                <a:tc>
                  <a:txBody>
                    <a:bodyPr/>
                    <a:lstStyle/>
                    <a:p>
                      <a:r>
                        <a:rPr lang="en-IN" dirty="0"/>
                        <a:t>2.</a:t>
                      </a:r>
                    </a:p>
                  </a:txBody>
                  <a:tcPr/>
                </a:tc>
                <a:tc>
                  <a:txBody>
                    <a:bodyPr/>
                    <a:lstStyle/>
                    <a:p>
                      <a:r>
                        <a:rPr lang="en-US" sz="1800" b="0" i="0" kern="1200" dirty="0">
                          <a:solidFill>
                            <a:schemeClr val="dk1"/>
                          </a:solidFill>
                          <a:effectLst/>
                          <a:latin typeface="+mn-lt"/>
                          <a:ea typeface="+mn-ea"/>
                          <a:cs typeface="+mn-cs"/>
                        </a:rPr>
                        <a:t>Deep learning models for plant disease detection and diagnosis</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Used 5 types of CNN architectures . Able to attain </a:t>
                      </a:r>
                      <a:r>
                        <a:rPr lang="en-US" sz="1800" b="0" i="0" kern="1200" dirty="0">
                          <a:solidFill>
                            <a:schemeClr val="dk1"/>
                          </a:solidFill>
                          <a:effectLst/>
                          <a:latin typeface="+mn-lt"/>
                          <a:ea typeface="+mn-ea"/>
                          <a:cs typeface="+mn-cs"/>
                        </a:rPr>
                        <a:t>99.53% accuracy.</a:t>
                      </a:r>
                      <a:endParaRPr lang="en-IN" sz="1800" dirty="0"/>
                    </a:p>
                    <a:p>
                      <a:endParaRPr lang="en-IN" dirty="0"/>
                    </a:p>
                  </a:txBody>
                  <a:tcPr/>
                </a:tc>
                <a:tc>
                  <a:txBody>
                    <a:bodyPr/>
                    <a:lstStyle/>
                    <a:p>
                      <a:r>
                        <a:rPr lang="en-IN" dirty="0"/>
                        <a:t>Not able to give noticeable accuracy when images contain finger , shoes and portion of dieses in not centric.</a:t>
                      </a:r>
                    </a:p>
                  </a:txBody>
                  <a:tcPr/>
                </a:tc>
                <a:tc>
                  <a:txBody>
                    <a:bodyPr/>
                    <a:lstStyle/>
                    <a:p>
                      <a:endParaRPr lang="en-IN"/>
                    </a:p>
                  </a:txBody>
                  <a:tcPr/>
                </a:tc>
                <a:extLst>
                  <a:ext uri="{0D108BD9-81ED-4DB2-BD59-A6C34878D82A}">
                    <a16:rowId xmlns:a16="http://schemas.microsoft.com/office/drawing/2014/main" val="10002"/>
                  </a:ext>
                </a:extLst>
              </a:tr>
              <a:tr h="1714500">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rgbClr val="C00000"/>
                          </a:solidFill>
                          <a:effectLst/>
                          <a:latin typeface="+mn-lt"/>
                          <a:ea typeface="+mn-ea"/>
                          <a:cs typeface="+mn-cs"/>
                        </a:rPr>
                        <a:t>Plant Leaf and Disease Detection by Using HSV Features and SVM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rgbClr val="C00000"/>
                          </a:solidFill>
                          <a:effectLst/>
                          <a:latin typeface="+mn-lt"/>
                          <a:ea typeface="+mn-ea"/>
                          <a:cs typeface="+mn-cs"/>
                        </a:rPr>
                        <a:t>( Nov 2009)</a:t>
                      </a:r>
                      <a:endParaRPr lang="en-US" dirty="0">
                        <a:solidFill>
                          <a:srgbClr val="C00000"/>
                        </a:solidFill>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Attained accuracy of 91.2% using SVM classifier.</a:t>
                      </a:r>
                    </a:p>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12583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186</TotalTime>
  <Words>1161</Words>
  <Application>Microsoft Office PowerPoint</Application>
  <PresentationFormat>On-screen Show (4:3)</PresentationFormat>
  <Paragraphs>153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Algerian</vt:lpstr>
      <vt:lpstr>Arial</vt:lpstr>
      <vt:lpstr>Calibri</vt:lpstr>
      <vt:lpstr>Wingdings</vt:lpstr>
      <vt:lpstr>Office Theme</vt:lpstr>
      <vt:lpstr>Army Institute of Technology  College of Engineering Department of Information Technology</vt:lpstr>
      <vt:lpstr>Contents</vt:lpstr>
      <vt:lpstr>Project Details </vt:lpstr>
      <vt:lpstr>Motivation</vt:lpstr>
      <vt:lpstr>Problem statement</vt:lpstr>
      <vt:lpstr>Aim and Objectives of the Project</vt:lpstr>
      <vt:lpstr>Project and Seminar Topics</vt:lpstr>
      <vt:lpstr>Introduction</vt:lpstr>
      <vt:lpstr>Literature Survey/Related work</vt:lpstr>
      <vt:lpstr>Continued..</vt:lpstr>
      <vt:lpstr>Convolutional neural network</vt:lpstr>
      <vt:lpstr>AlexNet</vt:lpstr>
      <vt:lpstr> GooleNet</vt:lpstr>
      <vt:lpstr> GooleNet Architecture </vt:lpstr>
      <vt:lpstr>Inception Module</vt:lpstr>
      <vt:lpstr>Hyperparameters</vt:lpstr>
      <vt:lpstr>Experimental Configurations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Army Institute of Technology  College of Engineering Department of Information Technology</dc:title>
  <dc:creator>Gujjar Boy</dc:creator>
  <cp:lastModifiedBy>Manish</cp:lastModifiedBy>
  <cp:revision>27</cp:revision>
  <dcterms:created xsi:type="dcterms:W3CDTF">2006-08-16T00:00:00Z</dcterms:created>
  <dcterms:modified xsi:type="dcterms:W3CDTF">2018-04-22T17:12:23Z</dcterms:modified>
</cp:coreProperties>
</file>