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2.jpeg" ContentType="image/jpeg"/>
  <Override PartName="/ppt/media/image10.gif" ContentType="image/gif"/>
  <Override PartName="/ppt/media/image8.png" ContentType="image/png"/>
  <Override PartName="/ppt/media/image9.png" ContentType="image/png"/>
  <Override PartName="/ppt/media/image7.jpeg" ContentType="image/jpeg"/>
  <Override PartName="/ppt/media/image2.png" ContentType="image/png"/>
  <Override PartName="/ppt/media/image6.jpeg" ContentType="image/jpeg"/>
  <Override PartName="/ppt/media/image1.png" ContentType="image/png"/>
  <Override PartName="/ppt/media/image3.png" ContentType="image/png"/>
  <Override PartName="/ppt/media/image4.jpeg" ContentType="image/jpe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Picture 4294967295" descr=""/>
          <p:cNvPicPr/>
          <p:nvPr/>
        </p:nvPicPr>
        <p:blipFill>
          <a:blip r:embed="rId2"/>
          <a:stretch/>
        </p:blipFill>
        <p:spPr>
          <a:xfrm>
            <a:off x="0" y="0"/>
            <a:ext cx="10085040" cy="5669280"/>
          </a:xfrm>
          <a:prstGeom prst="rect">
            <a:avLst/>
          </a:prstGeom>
          <a:ln>
            <a:noFill/>
          </a:ln>
        </p:spPr>
      </p:pic>
      <p:sp>
        <p:nvSpPr>
          <p:cNvPr id="1" name="PlaceHolder 1"/>
          <p:cNvSpPr>
            <a:spLocks noGrp="1"/>
          </p:cNvSpPr>
          <p:nvPr>
            <p:ph type="title"/>
          </p:nvPr>
        </p:nvSpPr>
        <p:spPr>
          <a:xfrm>
            <a:off x="1620000" y="216000"/>
            <a:ext cx="8099280" cy="9352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body"/>
          </p:nvPr>
        </p:nvSpPr>
        <p:spPr>
          <a:xfrm>
            <a:off x="1620000" y="1368000"/>
            <a:ext cx="809928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Picture 38" descr=""/>
          <p:cNvPicPr/>
          <p:nvPr/>
        </p:nvPicPr>
        <p:blipFill>
          <a:blip r:embed="rId2"/>
          <a:stretch/>
        </p:blipFill>
        <p:spPr>
          <a:xfrm>
            <a:off x="0" y="0"/>
            <a:ext cx="10085040" cy="566928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Picture 38" descr=""/>
          <p:cNvPicPr/>
          <p:nvPr/>
        </p:nvPicPr>
        <p:blipFill>
          <a:blip r:embed="rId2"/>
          <a:stretch/>
        </p:blipFill>
        <p:spPr>
          <a:xfrm>
            <a:off x="0" y="0"/>
            <a:ext cx="10085040" cy="5669280"/>
          </a:xfrm>
          <a:prstGeom prst="rect">
            <a:avLst/>
          </a:prstGeom>
          <a:ln>
            <a:noFill/>
          </a:ln>
        </p:spPr>
      </p:pic>
      <p:sp>
        <p:nvSpPr>
          <p:cNvPr id="79" name="PlaceHolder 1"/>
          <p:cNvSpPr>
            <a:spLocks noGrp="1"/>
          </p:cNvSpPr>
          <p:nvPr>
            <p:ph type="title"/>
          </p:nvPr>
        </p:nvSpPr>
        <p:spPr>
          <a:xfrm>
            <a:off x="1620000" y="216000"/>
            <a:ext cx="8099280" cy="935280"/>
          </a:xfrm>
          <a:prstGeom prst="rect">
            <a:avLst/>
          </a:prstGeom>
        </p:spPr>
        <p:txBody>
          <a:bodyPr lIns="0" rIns="0" tIns="0" bIns="0" anchor="ctr"/>
          <a:p>
            <a:r>
              <a:rPr b="0" lang="en-US" sz="1800" spc="-1" strike="noStrike">
                <a:solidFill>
                  <a:srgbClr val="000000"/>
                </a:solidFill>
                <a:latin typeface="Arial"/>
              </a:rPr>
              <a:t>C</a:t>
            </a:r>
            <a:r>
              <a:rPr b="0" lang="en-US" sz="1800" spc="-1" strike="noStrike">
                <a:solidFill>
                  <a:srgbClr val="000000"/>
                </a:solidFill>
                <a:latin typeface="Arial"/>
              </a:rPr>
              <a:t>l</a:t>
            </a:r>
            <a:r>
              <a:rPr b="0" lang="en-US" sz="1800" spc="-1" strike="noStrike">
                <a:solidFill>
                  <a:srgbClr val="000000"/>
                </a:solidFill>
                <a:latin typeface="Arial"/>
              </a:rPr>
              <a:t>i</a:t>
            </a:r>
            <a:r>
              <a:rPr b="0" lang="en-US" sz="1800" spc="-1" strike="noStrike">
                <a:solidFill>
                  <a:srgbClr val="000000"/>
                </a:solidFill>
                <a:latin typeface="Arial"/>
              </a:rPr>
              <a:t>c</a:t>
            </a:r>
            <a:r>
              <a:rPr b="0" lang="en-US" sz="1800" spc="-1" strike="noStrike">
                <a:solidFill>
                  <a:srgbClr val="000000"/>
                </a:solidFill>
                <a:latin typeface="Arial"/>
              </a:rPr>
              <a:t>k</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o</a:t>
            </a:r>
            <a:r>
              <a:rPr b="0" lang="en-US" sz="1800" spc="-1" strike="noStrike">
                <a:solidFill>
                  <a:srgbClr val="000000"/>
                </a:solidFill>
                <a:latin typeface="Arial"/>
              </a:rPr>
              <a:t> </a:t>
            </a:r>
            <a:r>
              <a:rPr b="0" lang="en-US" sz="1800" spc="-1" strike="noStrike">
                <a:solidFill>
                  <a:srgbClr val="000000"/>
                </a:solidFill>
                <a:latin typeface="Arial"/>
              </a:rPr>
              <a:t>e</a:t>
            </a:r>
            <a:r>
              <a:rPr b="0" lang="en-US" sz="1800" spc="-1" strike="noStrike">
                <a:solidFill>
                  <a:srgbClr val="000000"/>
                </a:solidFill>
                <a:latin typeface="Arial"/>
              </a:rPr>
              <a:t>d</a:t>
            </a:r>
            <a:r>
              <a:rPr b="0" lang="en-US" sz="1800" spc="-1" strike="noStrike">
                <a:solidFill>
                  <a:srgbClr val="000000"/>
                </a:solidFill>
                <a:latin typeface="Arial"/>
              </a:rPr>
              <a:t>i</a:t>
            </a:r>
            <a:r>
              <a:rPr b="0" lang="en-US" sz="1800" spc="-1" strike="noStrike">
                <a:solidFill>
                  <a:srgbClr val="000000"/>
                </a:solidFill>
                <a:latin typeface="Arial"/>
              </a:rPr>
              <a:t>t</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h</a:t>
            </a:r>
            <a:r>
              <a:rPr b="0" lang="en-US" sz="1800" spc="-1" strike="noStrike">
                <a:solidFill>
                  <a:srgbClr val="000000"/>
                </a:solidFill>
                <a:latin typeface="Arial"/>
              </a:rPr>
              <a:t>e</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i</a:t>
            </a:r>
            <a:r>
              <a:rPr b="0" lang="en-US" sz="1800" spc="-1" strike="noStrike">
                <a:solidFill>
                  <a:srgbClr val="000000"/>
                </a:solidFill>
                <a:latin typeface="Arial"/>
              </a:rPr>
              <a:t>t</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e</a:t>
            </a:r>
            <a:r>
              <a:rPr b="0" lang="en-US" sz="1800" spc="-1" strike="noStrike">
                <a:solidFill>
                  <a:srgbClr val="000000"/>
                </a:solidFill>
                <a:latin typeface="Arial"/>
              </a:rPr>
              <a:t>x</a:t>
            </a:r>
            <a:r>
              <a:rPr b="0" lang="en-US" sz="1800" spc="-1" strike="noStrike">
                <a:solidFill>
                  <a:srgbClr val="000000"/>
                </a:solidFill>
                <a:latin typeface="Arial"/>
              </a:rPr>
              <a:t>t</a:t>
            </a:r>
            <a:r>
              <a:rPr b="0" lang="en-US" sz="1800" spc="-1" strike="noStrike">
                <a:solidFill>
                  <a:srgbClr val="000000"/>
                </a:solidFill>
                <a:latin typeface="Arial"/>
              </a:rPr>
              <a:t> </a:t>
            </a:r>
            <a:r>
              <a:rPr b="0" lang="en-US" sz="1800" spc="-1" strike="noStrike">
                <a:solidFill>
                  <a:srgbClr val="000000"/>
                </a:solidFill>
                <a:latin typeface="Arial"/>
              </a:rPr>
              <a:t>f</a:t>
            </a:r>
            <a:r>
              <a:rPr b="0" lang="en-US" sz="1800" spc="-1" strike="noStrike">
                <a:solidFill>
                  <a:srgbClr val="000000"/>
                </a:solidFill>
                <a:latin typeface="Arial"/>
              </a:rPr>
              <a:t>o</a:t>
            </a:r>
            <a:r>
              <a:rPr b="0" lang="en-US" sz="1800" spc="-1" strike="noStrike">
                <a:solidFill>
                  <a:srgbClr val="000000"/>
                </a:solidFill>
                <a:latin typeface="Arial"/>
              </a:rPr>
              <a:t>r</a:t>
            </a:r>
            <a:r>
              <a:rPr b="0" lang="en-US" sz="1800" spc="-1" strike="noStrike">
                <a:solidFill>
                  <a:srgbClr val="000000"/>
                </a:solidFill>
                <a:latin typeface="Arial"/>
              </a:rPr>
              <a:t>m</a:t>
            </a:r>
            <a:r>
              <a:rPr b="0" lang="en-US" sz="1800" spc="-1" strike="noStrike">
                <a:solidFill>
                  <a:srgbClr val="000000"/>
                </a:solidFill>
                <a:latin typeface="Arial"/>
              </a:rPr>
              <a:t>a</a:t>
            </a:r>
            <a:r>
              <a:rPr b="0" lang="en-US" sz="1800" spc="-1" strike="noStrike">
                <a:solidFill>
                  <a:srgbClr val="000000"/>
                </a:solidFill>
                <a:latin typeface="Arial"/>
              </a:rPr>
              <a:t>t</a:t>
            </a:r>
            <a:endParaRPr b="0" lang="en-US" sz="1800" spc="-1" strike="noStrike">
              <a:solidFill>
                <a:srgbClr val="000000"/>
              </a:solidFill>
              <a:latin typeface="Arial"/>
            </a:endParaRPr>
          </a:p>
        </p:txBody>
      </p:sp>
      <p:sp>
        <p:nvSpPr>
          <p:cNvPr id="80"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image" Target="../media/image11.png"/><Relationship Id="rId3"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116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Army Institute of Technology, Pune</a:t>
            </a:r>
            <a:endParaRPr b="0" lang="en-US" sz="3300" spc="-1" strike="noStrike">
              <a:latin typeface="Arial"/>
            </a:endParaRPr>
          </a:p>
        </p:txBody>
      </p:sp>
      <p:sp>
        <p:nvSpPr>
          <p:cNvPr id="118" name="CustomShape 2"/>
          <p:cNvSpPr/>
          <p:nvPr/>
        </p:nvSpPr>
        <p:spPr>
          <a:xfrm>
            <a:off x="972000" y="1368000"/>
            <a:ext cx="8099280" cy="328752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000000"/>
                </a:solidFill>
                <a:latin typeface="Times New Roman"/>
                <a:ea typeface="DejaVu Sans"/>
              </a:rPr>
              <a:t>Forest Fire Detection using Satellite Imagery</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3200" spc="-1" strike="noStrike">
                <a:solidFill>
                  <a:srgbClr val="000000"/>
                </a:solidFill>
                <a:latin typeface="Times New Roman"/>
                <a:ea typeface="DejaVu Sans"/>
              </a:rPr>
              <a:t>Veer Abhimanyu    Pawan Phalak</a:t>
            </a:r>
            <a:endParaRPr b="0" lang="en-US" sz="3200" spc="-1" strike="noStrike">
              <a:latin typeface="Arial"/>
            </a:endParaRPr>
          </a:p>
          <a:p>
            <a:pPr algn="ctr">
              <a:lnSpc>
                <a:spcPct val="100000"/>
              </a:lnSpc>
            </a:pPr>
            <a:r>
              <a:rPr b="1" lang="en-US" sz="3200" spc="-1" strike="noStrike">
                <a:solidFill>
                  <a:srgbClr val="000000"/>
                </a:solidFill>
                <a:latin typeface="Times New Roman"/>
                <a:ea typeface="DejaVu Sans"/>
              </a:rPr>
              <a:t>    </a:t>
            </a:r>
            <a:r>
              <a:rPr b="1" lang="en-US" sz="3200" spc="-1" strike="noStrike">
                <a:solidFill>
                  <a:srgbClr val="000000"/>
                </a:solidFill>
                <a:latin typeface="Times New Roman"/>
                <a:ea typeface="DejaVu Sans"/>
              </a:rPr>
              <a:t>Durgendra Nath     Vighnesh Tiwari</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2000" spc="-1" strike="noStrike">
                <a:solidFill>
                  <a:srgbClr val="000000"/>
                </a:solidFill>
                <a:latin typeface="Times New Roman"/>
                <a:ea typeface="DejaVu Sans"/>
              </a:rPr>
              <a:t>30</a:t>
            </a:r>
            <a:r>
              <a:rPr b="1" lang="en-US" sz="2000" spc="-1" strike="noStrike" baseline="101000">
                <a:solidFill>
                  <a:srgbClr val="000000"/>
                </a:solidFill>
                <a:latin typeface="Times New Roman"/>
                <a:ea typeface="DejaVu Sans"/>
              </a:rPr>
              <a:t>th</a:t>
            </a:r>
            <a:r>
              <a:rPr b="1" lang="en-US" sz="2000" spc="-1" strike="noStrike">
                <a:solidFill>
                  <a:srgbClr val="000000"/>
                </a:solidFill>
                <a:latin typeface="Times New Roman"/>
                <a:ea typeface="DejaVu Sans"/>
              </a:rPr>
              <a:t> March 2019</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968480" y="120600"/>
            <a:ext cx="7702200" cy="5515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latin typeface="Times New Roman"/>
                <a:ea typeface="DejaVu Sans"/>
              </a:rPr>
              <a:t>Histogram partial equalization</a:t>
            </a:r>
            <a:endParaRPr b="0" lang="en-US" sz="3200" spc="-1" strike="noStrike">
              <a:latin typeface="Arial"/>
            </a:endParaRPr>
          </a:p>
          <a:p>
            <a:pPr algn="just">
              <a:lnSpc>
                <a:spcPct val="100000"/>
              </a:lnSpc>
            </a:pPr>
            <a:r>
              <a:rPr b="0" lang="en-US" sz="1800" spc="-1" strike="noStrike">
                <a:solidFill>
                  <a:srgbClr val="000000"/>
                </a:solidFill>
                <a:latin typeface="Times New Roman"/>
                <a:ea typeface="DejaVu Sans"/>
              </a:rPr>
              <a:t> </a:t>
            </a: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a:t>
            </a:r>
            <a:r>
              <a:rPr b="1" lang="en-US" sz="1800" spc="-1" strike="noStrike">
                <a:solidFill>
                  <a:srgbClr val="000000"/>
                </a:solidFill>
                <a:latin typeface="Times New Roman"/>
                <a:ea typeface="DejaVu Sans"/>
              </a:rPr>
              <a:t>The</a:t>
            </a:r>
            <a:r>
              <a:rPr b="0" lang="en-US"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background or burning parts of the forest - fire infrared images occupy most of the gray-scale. Flame, some fire, smoke parts occupy less.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When the contrast between the background and objectives of forest-fire image is strong. The histogram distribution concentrates in the high gray level, the colour-coded pseudo-colour image is easy-to-saturated;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When the contrast is weak, and the histogram distribution concentrates in the low gray level, background of the coded image is blur, and its details are loss seriously.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The </a:t>
            </a:r>
            <a:r>
              <a:rPr b="1" lang="en-US" sz="1800" spc="-1" strike="noStrike">
                <a:solidFill>
                  <a:srgbClr val="000000"/>
                </a:solidFill>
                <a:latin typeface="Times New Roman"/>
                <a:ea typeface="DejaVu Sans"/>
              </a:rPr>
              <a:t>gray levels of the area covered by smoke is in the middle gray-scale</a:t>
            </a:r>
            <a:r>
              <a:rPr b="0" lang="en-US" sz="1800" spc="-1" strike="noStrike">
                <a:solidFill>
                  <a:srgbClr val="000000"/>
                </a:solidFill>
                <a:latin typeface="Times New Roman"/>
                <a:ea typeface="DejaVu Sans"/>
              </a:rPr>
              <a:t>, due to the impact of light and other factors, they may become higher.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The area covered by smoke may mistake for part of the flame. </a:t>
            </a:r>
            <a:r>
              <a:rPr b="0" lang="en-US" sz="1800" spc="-1" strike="noStrike">
                <a:solidFill>
                  <a:srgbClr val="000000"/>
                </a:solidFill>
                <a:latin typeface="Times New Roman"/>
                <a:ea typeface="DejaVu Sans"/>
              </a:rPr>
              <a:t>For the above factors, </a:t>
            </a:r>
            <a:r>
              <a:rPr b="1" lang="en-US" sz="1800" spc="-1" strike="noStrike">
                <a:solidFill>
                  <a:srgbClr val="000000"/>
                </a:solidFill>
                <a:latin typeface="Times New Roman"/>
                <a:ea typeface="DejaVu Sans"/>
              </a:rPr>
              <a:t>it proposes the partial histogram equalization to reduce the error</a:t>
            </a:r>
            <a:r>
              <a:rPr b="0" lang="en-US" sz="1800" spc="-1" strike="noStrike">
                <a:solidFill>
                  <a:srgbClr val="000000"/>
                </a:solidFill>
                <a:latin typeface="Times New Roman"/>
                <a:ea typeface="DejaVu Sans"/>
              </a:rPr>
              <a:t> and increase the effect of pseudo-colour processing. </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2111400" y="406440"/>
            <a:ext cx="6876720" cy="4692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latin typeface="Times New Roman"/>
                <a:ea typeface="DejaVu Sans"/>
              </a:rPr>
              <a:t>Histogram partial equalization</a:t>
            </a:r>
            <a:endParaRPr b="0" lang="en-US" sz="3200" spc="-1" strike="noStrike">
              <a:latin typeface="Arial"/>
            </a:endParaRPr>
          </a:p>
          <a:p>
            <a:pPr algn="just">
              <a:lnSpc>
                <a:spcPct val="100000"/>
              </a:lnSpc>
            </a:pPr>
            <a:endParaRPr b="0" lang="en-US" sz="32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Histogram statistical analysis is carried out, and based on the gray value distribution, we divide it into different local histograms.</a:t>
            </a:r>
            <a:endParaRPr b="0" lang="en-US" sz="1800" spc="-1" strike="noStrike">
              <a:latin typeface="Arial"/>
            </a:endParaRPr>
          </a:p>
          <a:p>
            <a:pPr algn="just">
              <a:lnSpc>
                <a:spcPct val="100000"/>
              </a:lnSpc>
            </a:pPr>
            <a:endParaRPr b="0" lang="en-US" sz="18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We analyze the rates of local histogram of the gray changing and its corresponding gray-scale, do </a:t>
            </a:r>
            <a:r>
              <a:rPr b="1" lang="en-US" sz="1800" spc="-1" strike="noStrike">
                <a:solidFill>
                  <a:srgbClr val="000000"/>
                </a:solidFill>
                <a:latin typeface="Times New Roman"/>
                <a:ea typeface="DejaVu Sans"/>
              </a:rPr>
              <a:t>partial equilibrium to the histogram the gray value of which is at around 128, because the gray value around 128 is the division of the area covered by smoke and background.</a:t>
            </a:r>
            <a:endParaRPr b="0" lang="en-US" sz="1800" spc="-1" strike="noStrike">
              <a:latin typeface="Arial"/>
            </a:endParaRPr>
          </a:p>
          <a:p>
            <a:pPr algn="just">
              <a:lnSpc>
                <a:spcPct val="100000"/>
              </a:lnSpc>
            </a:pPr>
            <a:endParaRPr b="0" lang="en-US" sz="1800" spc="-1" strike="noStrike">
              <a:latin typeface="Arial"/>
            </a:endParaRPr>
          </a:p>
          <a:p>
            <a:pPr indent="-216000" algn="just">
              <a:lnSpc>
                <a:spcPct val="100000"/>
              </a:lnSpc>
              <a:buClr>
                <a:srgbClr val="000000"/>
              </a:buClr>
              <a:buFont typeface="Arial"/>
              <a:buChar char="•"/>
            </a:pPr>
            <a:r>
              <a:rPr b="1" lang="en-US" sz="1800" spc="-1" strike="noStrike">
                <a:solidFill>
                  <a:srgbClr val="000000"/>
                </a:solidFill>
                <a:latin typeface="Times New Roman"/>
                <a:ea typeface="DejaVu Sans"/>
              </a:rPr>
              <a:t>Using this algorithms for infrared image processing smoke, background and flames can be clearly distinguished.</a:t>
            </a:r>
            <a:r>
              <a:rPr b="0" lang="en-US" sz="1800" spc="-1" strike="noStrike">
                <a:solidFill>
                  <a:srgbClr val="000000"/>
                </a:solidFill>
                <a:latin typeface="Times New Roman"/>
                <a:ea typeface="DejaVu Sans"/>
              </a:rPr>
              <a:t> </a:t>
            </a:r>
            <a:endParaRPr b="0" lang="en-US" sz="1800" spc="-1" strike="noStrike">
              <a:latin typeface="Arial"/>
            </a:endParaRPr>
          </a:p>
          <a:p>
            <a:pPr algn="just">
              <a:lnSpc>
                <a:spcPct val="100000"/>
              </a:lnSpc>
            </a:pPr>
            <a:endParaRPr b="0" lang="en-US" sz="18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Displaying the three parts of the flame vividly, the target part of the flame’s colour is close to the actual flame’s colour, gradation of the image is clear, and it is easy to judge the level of the fire. </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Picture 2" descr=""/>
          <p:cNvPicPr/>
          <p:nvPr/>
        </p:nvPicPr>
        <p:blipFill>
          <a:blip r:embed="rId1"/>
          <a:stretch/>
        </p:blipFill>
        <p:spPr>
          <a:xfrm>
            <a:off x="5683320" y="2192400"/>
            <a:ext cx="4182840" cy="3133080"/>
          </a:xfrm>
          <a:prstGeom prst="rect">
            <a:avLst/>
          </a:prstGeom>
          <a:ln>
            <a:noFill/>
          </a:ln>
        </p:spPr>
      </p:pic>
      <p:pic>
        <p:nvPicPr>
          <p:cNvPr id="159" name="Picture 3" descr=""/>
          <p:cNvPicPr/>
          <p:nvPr/>
        </p:nvPicPr>
        <p:blipFill>
          <a:blip r:embed="rId2"/>
          <a:stretch/>
        </p:blipFill>
        <p:spPr>
          <a:xfrm>
            <a:off x="1611360" y="263520"/>
            <a:ext cx="3938040" cy="2714400"/>
          </a:xfrm>
          <a:prstGeom prst="rect">
            <a:avLst/>
          </a:prstGeom>
          <a:ln>
            <a:noFill/>
          </a:ln>
        </p:spPr>
      </p:pic>
      <p:sp>
        <p:nvSpPr>
          <p:cNvPr id="160" name="CustomShape 1"/>
          <p:cNvSpPr/>
          <p:nvPr/>
        </p:nvSpPr>
        <p:spPr>
          <a:xfrm>
            <a:off x="1825560" y="3263760"/>
            <a:ext cx="3357360" cy="913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Times New Roman"/>
                <a:ea typeface="DejaVu Sans"/>
              </a:rPr>
              <a:t>Fig 3 : Histogram distribution of Red colour after pseudo colour image processing </a:t>
            </a:r>
            <a:endParaRPr b="0" lang="en-US" sz="1800" spc="-1" strike="noStrike">
              <a:latin typeface="Arial"/>
            </a:endParaRPr>
          </a:p>
        </p:txBody>
      </p:sp>
      <p:sp>
        <p:nvSpPr>
          <p:cNvPr id="161" name="CustomShape 2"/>
          <p:cNvSpPr/>
          <p:nvPr/>
        </p:nvSpPr>
        <p:spPr>
          <a:xfrm>
            <a:off x="5897520" y="1263600"/>
            <a:ext cx="321444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Times New Roman"/>
                <a:ea typeface="DejaVu Sans"/>
              </a:rPr>
              <a:t>Fig 4 : Histogram equalized b/w 120 to 150 of red colour</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4000" y="226080"/>
            <a:ext cx="9072000" cy="946440"/>
          </a:xfrm>
          <a:prstGeom prst="rect">
            <a:avLst/>
          </a:prstGeom>
          <a:noFill/>
          <a:ln>
            <a:noFill/>
          </a:ln>
        </p:spPr>
        <p:txBody>
          <a:bodyPr lIns="0" rIns="0" tIns="0" bIns="0" anchor="ctr"/>
          <a:p>
            <a:pPr algn="ctr"/>
            <a:r>
              <a:rPr b="1" lang="en-US" sz="3200" spc="-1" strike="noStrike" u="sng">
                <a:solidFill>
                  <a:srgbClr val="000000"/>
                </a:solidFill>
                <a:uFillTx/>
                <a:latin typeface="Arial"/>
              </a:rPr>
              <a:t>Resnet-50</a:t>
            </a:r>
            <a:endParaRPr b="1" lang="en-US" sz="3200" spc="-1" strike="noStrike" u="sng">
              <a:solidFill>
                <a:srgbClr val="000000"/>
              </a:solidFill>
              <a:uFillTx/>
              <a:latin typeface="Arial"/>
            </a:endParaRPr>
          </a:p>
        </p:txBody>
      </p:sp>
      <p:sp>
        <p:nvSpPr>
          <p:cNvPr id="163" name="TextShape 2"/>
          <p:cNvSpPr txBox="1"/>
          <p:nvPr/>
        </p:nvSpPr>
        <p:spPr>
          <a:xfrm>
            <a:off x="504000" y="1326240"/>
            <a:ext cx="9072000" cy="3288600"/>
          </a:xfrm>
          <a:prstGeom prst="rect">
            <a:avLst/>
          </a:prstGeom>
          <a:noFill/>
          <a:ln>
            <a:noFill/>
          </a:ln>
        </p:spPr>
        <p:txBody>
          <a:bodyPr lIns="0" rIns="0" tIns="0" bIns="0" anchor="ctr"/>
          <a:p>
            <a:pPr marL="216000" indent="-216000">
              <a:buClr>
                <a:srgbClr val="000000"/>
              </a:buClr>
              <a:buSzPct val="45000"/>
              <a:buFont typeface="Wingdings" charset="2"/>
              <a:buChar char=""/>
            </a:pPr>
            <a:r>
              <a:rPr b="0" lang="en-US" sz="1600" spc="-1" strike="noStrike">
                <a:latin typeface="Arial"/>
              </a:rPr>
              <a:t>Instead of learning a direct mapping of x to y with a function H(x) (A few stacked non-linear layers). Let us define the residual function using F(x) = H(x)-x, which can be re-framed into H(x) = F(x)+x, where F(x) and x represents the stacked non-linear layers and the identity function(input=output) respectively.</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Deeper neural networks are more difficult to train. We present a residual learning framework to ease the training of networks that are substantially deeper than those used previously. </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We explicitly reformulate the layers as learning residual functions with reference to the layer inputs, instead of learning unreferenced functions.</a:t>
            </a:r>
            <a:endParaRPr b="0" lang="en-US" sz="1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226080"/>
            <a:ext cx="9072000" cy="946440"/>
          </a:xfrm>
          <a:prstGeom prst="rect">
            <a:avLst/>
          </a:prstGeom>
          <a:noFill/>
          <a:ln>
            <a:noFill/>
          </a:ln>
        </p:spPr>
        <p:txBody>
          <a:bodyPr lIns="0" rIns="0" tIns="0" bIns="0" anchor="ctr"/>
          <a:p>
            <a:pPr algn="ctr"/>
            <a:r>
              <a:rPr b="1" lang="en-US" sz="2800" spc="-1" strike="noStrike" u="sng">
                <a:solidFill>
                  <a:srgbClr val="000000"/>
                </a:solidFill>
                <a:uFillTx/>
                <a:latin typeface="Arial"/>
              </a:rPr>
              <a:t>Resnet-50 Model Architecture</a:t>
            </a:r>
            <a:endParaRPr b="1" lang="en-US" sz="2800" spc="-1" strike="noStrike" u="sng">
              <a:solidFill>
                <a:srgbClr val="000000"/>
              </a:solidFill>
              <a:uFillTx/>
              <a:latin typeface="Arial"/>
            </a:endParaRPr>
          </a:p>
        </p:txBody>
      </p:sp>
      <p:pic>
        <p:nvPicPr>
          <p:cNvPr id="165" name="" descr=""/>
          <p:cNvPicPr/>
          <p:nvPr/>
        </p:nvPicPr>
        <p:blipFill>
          <a:blip r:embed="rId1"/>
          <a:stretch/>
        </p:blipFill>
        <p:spPr>
          <a:xfrm>
            <a:off x="2832120" y="1172520"/>
            <a:ext cx="4483080" cy="37490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005840" y="1005120"/>
            <a:ext cx="8099280" cy="36824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5400" spc="-1" strike="noStrike">
                <a:solidFill>
                  <a:srgbClr val="050505"/>
                </a:solidFill>
                <a:latin typeface="Times New Roman"/>
                <a:ea typeface="DejaVu Sans"/>
              </a:rPr>
              <a:t>Implementation</a:t>
            </a:r>
            <a:br/>
            <a:br/>
            <a:r>
              <a:rPr b="1" lang="en-US" sz="2200" spc="-1" strike="noStrike">
                <a:solidFill>
                  <a:srgbClr val="050505"/>
                </a:solidFill>
                <a:latin typeface="Times New Roman"/>
                <a:ea typeface="DejaVu Sans"/>
              </a:rPr>
              <a:t>Satellites </a:t>
            </a:r>
            <a:br/>
            <a:r>
              <a:rPr b="1" lang="en-US" sz="2200" spc="-1" strike="noStrike">
                <a:solidFill>
                  <a:srgbClr val="050505"/>
                </a:solidFill>
                <a:latin typeface="Times New Roman"/>
                <a:ea typeface="DejaVu Sans"/>
              </a:rPr>
              <a:t>KEEP CLAM </a:t>
            </a:r>
            <a:br/>
            <a:r>
              <a:rPr b="1" lang="en-US" sz="2200" spc="-1" strike="noStrike">
                <a:solidFill>
                  <a:srgbClr val="050505"/>
                </a:solidFill>
                <a:latin typeface="Times New Roman"/>
                <a:ea typeface="DejaVu Sans"/>
              </a:rPr>
              <a:t>AND </a:t>
            </a:r>
            <a:br/>
            <a:r>
              <a:rPr b="1" lang="en-US" sz="2200" spc="-1" strike="noStrike">
                <a:solidFill>
                  <a:srgbClr val="050505"/>
                </a:solidFill>
                <a:latin typeface="Times New Roman"/>
                <a:ea typeface="DejaVu Sans"/>
              </a:rPr>
              <a:t>CLICK IMAGES,</a:t>
            </a:r>
            <a:br/>
            <a:r>
              <a:rPr b="1" lang="en-US" sz="2200" spc="-1" strike="noStrike">
                <a:solidFill>
                  <a:srgbClr val="050505"/>
                </a:solidFill>
                <a:latin typeface="Times New Roman"/>
                <a:ea typeface="DejaVu Sans"/>
              </a:rPr>
              <a:t> RESNET </a:t>
            </a:r>
            <a:br/>
            <a:r>
              <a:rPr b="1" lang="en-US" sz="2200" spc="-1" strike="noStrike">
                <a:solidFill>
                  <a:srgbClr val="050505"/>
                </a:solidFill>
                <a:latin typeface="Times New Roman"/>
                <a:ea typeface="DejaVu Sans"/>
              </a:rPr>
              <a:t>is on</a:t>
            </a:r>
            <a:br/>
            <a:r>
              <a:rPr b="1" lang="en-US" sz="2200" spc="-1" strike="noStrike">
                <a:solidFill>
                  <a:srgbClr val="050505"/>
                </a:solidFill>
                <a:latin typeface="Times New Roman"/>
                <a:ea typeface="DejaVu Sans"/>
              </a:rPr>
              <a:t>WORK.</a:t>
            </a:r>
            <a:endParaRPr b="0" lang="en-US" sz="2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Hyperparameter Tunning</a:t>
            </a:r>
            <a:endParaRPr b="0" lang="en-US" sz="3300" spc="-1" strike="noStrike">
              <a:latin typeface="Arial"/>
            </a:endParaRPr>
          </a:p>
        </p:txBody>
      </p:sp>
      <p:sp>
        <p:nvSpPr>
          <p:cNvPr id="168"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Learning rate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No.of epochs</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Batch Size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Activation Function</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No. of Hidden Layers</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Weight Initialization</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Feature extraction</a:t>
            </a:r>
            <a:endParaRPr b="0" lang="en-US"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Dataset Details</a:t>
            </a:r>
            <a:endParaRPr b="0" lang="en-US" sz="3300" spc="-1" strike="noStrike">
              <a:latin typeface="Arial"/>
            </a:endParaRPr>
          </a:p>
        </p:txBody>
      </p:sp>
      <p:sp>
        <p:nvSpPr>
          <p:cNvPr id="170" name="CustomShape 2"/>
          <p:cNvSpPr/>
          <p:nvPr/>
        </p:nvSpPr>
        <p:spPr>
          <a:xfrm>
            <a:off x="1620000" y="1836000"/>
            <a:ext cx="8099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Planet: Understanding the Amazon from Space.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Size : 34 GB</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Type : .tif files</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Provider : Planet and SCCON</a:t>
            </a:r>
            <a:endParaRPr b="0" lang="en-US"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368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Applications of Satellite Imagery</a:t>
            </a:r>
            <a:endParaRPr b="0" lang="en-US" sz="3300" spc="-1" strike="noStrike">
              <a:latin typeface="Arial"/>
            </a:endParaRPr>
          </a:p>
        </p:txBody>
      </p:sp>
      <p:sp>
        <p:nvSpPr>
          <p:cNvPr id="172" name="CustomShape 2"/>
          <p:cNvSpPr/>
          <p:nvPr/>
        </p:nvSpPr>
        <p:spPr>
          <a:xfrm>
            <a:off x="1548000" y="1368000"/>
            <a:ext cx="8099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There are currently over 4500 satellites orbiting the Earth. Over 600 of them are regularly taking pictures of the Earth’s surface. The best available resolution is 25cm per pixel, which means that 1 pixel covers a square of 25cm x 25cm. This translates to a person taking about 3 pixels on an image.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Object Detection over earth’s surface is an interesting task to keep an eye over activities.</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Traffic Monitoring, Intrusion Surveillance, Ship Detection on Oceans, Advancing Agriculture is huge field of study which enriches farmers activity.</a:t>
            </a:r>
            <a:endParaRPr b="0" lang="en-US"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Aim &amp; Objectives</a:t>
            </a:r>
            <a:endParaRPr b="0" lang="en-US" sz="3300" spc="-1" strike="noStrike">
              <a:latin typeface="Arial"/>
            </a:endParaRPr>
          </a:p>
        </p:txBody>
      </p:sp>
      <p:sp>
        <p:nvSpPr>
          <p:cNvPr id="120"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Forest Fires are not a sudden incidents they occur in steps and the focus is to detect it in latest possible stage.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Detecting features directly from a raw image is not so efficient as compared to doing same after applying image processing over it.</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The colour quantized image give us best extracted features from any raw image which leads to a better model performance.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Detecting nearby local areas to find the sensitivity of incident.</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Providing an optimal solution recover the fire.</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Project Introduction</a:t>
            </a:r>
            <a:endParaRPr b="0" lang="en-US" sz="3300" spc="-1" strike="noStrike">
              <a:latin typeface="Arial"/>
            </a:endParaRPr>
          </a:p>
        </p:txBody>
      </p:sp>
      <p:sp>
        <p:nvSpPr>
          <p:cNvPr id="122"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Forest fire is a major concern as it causes huge damage to environment. Forest fire detection and coming up with optimal solution is a challenge.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Technique that proved to be best for forest fire detection is pseudo-color processing for infrared forest-fire image.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Imagery of the entire land surface of earth at 3-5 meter resolution are available and a coarse-resolution imagery from Landsat(30 meter pixels) or MODIS (250 meter pixels).</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188720" y="228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4000" spc="-1" strike="noStrike">
                <a:solidFill>
                  <a:srgbClr val="050505"/>
                </a:solidFill>
                <a:latin typeface="Times New Roman"/>
                <a:ea typeface="DejaVu Sans"/>
              </a:rPr>
              <a:t>Project Workflow</a:t>
            </a:r>
            <a:endParaRPr b="0" lang="en-US" sz="4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620000" y="182880"/>
            <a:ext cx="8099280" cy="4937040"/>
          </a:xfrm>
          <a:prstGeom prst="rect">
            <a:avLst/>
          </a:prstGeom>
          <a:noFill/>
          <a:ln>
            <a:noFill/>
          </a:ln>
        </p:spPr>
        <p:style>
          <a:lnRef idx="0"/>
          <a:fillRef idx="0"/>
          <a:effectRef idx="0"/>
          <a:fontRef idx="minor"/>
        </p:style>
      </p:sp>
      <p:pic>
        <p:nvPicPr>
          <p:cNvPr id="125" name="Picture 85" descr=""/>
          <p:cNvPicPr/>
          <p:nvPr/>
        </p:nvPicPr>
        <p:blipFill>
          <a:blip r:embed="rId1"/>
          <a:stretch/>
        </p:blipFill>
        <p:spPr>
          <a:xfrm>
            <a:off x="4754880" y="182880"/>
            <a:ext cx="1551960" cy="1091520"/>
          </a:xfrm>
          <a:prstGeom prst="rect">
            <a:avLst/>
          </a:prstGeom>
          <a:ln>
            <a:noFill/>
          </a:ln>
        </p:spPr>
      </p:pic>
      <p:sp>
        <p:nvSpPr>
          <p:cNvPr id="126" name="Line 2"/>
          <p:cNvSpPr/>
          <p:nvPr/>
        </p:nvSpPr>
        <p:spPr>
          <a:xfrm>
            <a:off x="5486400" y="1275120"/>
            <a:ext cx="360" cy="370800"/>
          </a:xfrm>
          <a:prstGeom prst="line">
            <a:avLst/>
          </a:prstGeom>
          <a:ln>
            <a:tailEnd len="med" type="triangle" w="med"/>
          </a:ln>
        </p:spPr>
        <p:style>
          <a:lnRef idx="0"/>
          <a:fillRef idx="0"/>
          <a:effectRef idx="0"/>
          <a:fontRef idx="minor"/>
        </p:style>
      </p:sp>
      <p:sp>
        <p:nvSpPr>
          <p:cNvPr id="127" name="CustomShape 3"/>
          <p:cNvSpPr/>
          <p:nvPr/>
        </p:nvSpPr>
        <p:spPr>
          <a:xfrm>
            <a:off x="3291840" y="1554480"/>
            <a:ext cx="4754160" cy="365040"/>
          </a:xfrm>
          <a:prstGeom prst="rect">
            <a:avLst/>
          </a:prstGeom>
          <a:solidFill>
            <a:srgbClr val="59c5c7"/>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Image_Processing</a:t>
            </a:r>
            <a:endParaRPr b="0" lang="en-US" sz="1800" spc="-1" strike="noStrike">
              <a:latin typeface="Arial"/>
            </a:endParaRPr>
          </a:p>
        </p:txBody>
      </p:sp>
      <p:pic>
        <p:nvPicPr>
          <p:cNvPr id="128" name="Picture 88" descr=""/>
          <p:cNvPicPr/>
          <p:nvPr/>
        </p:nvPicPr>
        <p:blipFill>
          <a:blip r:embed="rId2"/>
          <a:stretch/>
        </p:blipFill>
        <p:spPr>
          <a:xfrm>
            <a:off x="7315200" y="2247120"/>
            <a:ext cx="1645200" cy="1163880"/>
          </a:xfrm>
          <a:prstGeom prst="rect">
            <a:avLst/>
          </a:prstGeom>
          <a:ln>
            <a:noFill/>
          </a:ln>
        </p:spPr>
      </p:pic>
      <p:pic>
        <p:nvPicPr>
          <p:cNvPr id="129" name="Picture 89" descr=""/>
          <p:cNvPicPr/>
          <p:nvPr/>
        </p:nvPicPr>
        <p:blipFill>
          <a:blip r:embed="rId3"/>
          <a:stretch/>
        </p:blipFill>
        <p:spPr>
          <a:xfrm>
            <a:off x="4726080" y="2230560"/>
            <a:ext cx="1729440" cy="1222920"/>
          </a:xfrm>
          <a:prstGeom prst="rect">
            <a:avLst/>
          </a:prstGeom>
          <a:ln>
            <a:noFill/>
          </a:ln>
        </p:spPr>
      </p:pic>
      <p:pic>
        <p:nvPicPr>
          <p:cNvPr id="130" name="Picture 90" descr=""/>
          <p:cNvPicPr/>
          <p:nvPr/>
        </p:nvPicPr>
        <p:blipFill>
          <a:blip r:embed="rId4"/>
          <a:stretch/>
        </p:blipFill>
        <p:spPr>
          <a:xfrm>
            <a:off x="2217960" y="2261520"/>
            <a:ext cx="1621800" cy="1146960"/>
          </a:xfrm>
          <a:prstGeom prst="rect">
            <a:avLst/>
          </a:prstGeom>
          <a:ln>
            <a:noFill/>
          </a:ln>
        </p:spPr>
      </p:pic>
      <p:sp>
        <p:nvSpPr>
          <p:cNvPr id="131" name="Line 4"/>
          <p:cNvSpPr/>
          <p:nvPr/>
        </p:nvSpPr>
        <p:spPr>
          <a:xfrm>
            <a:off x="5486400" y="1920240"/>
            <a:ext cx="360" cy="365760"/>
          </a:xfrm>
          <a:prstGeom prst="line">
            <a:avLst/>
          </a:prstGeom>
          <a:ln>
            <a:tailEnd len="med" type="triangle" w="med"/>
          </a:ln>
        </p:spPr>
        <p:style>
          <a:lnRef idx="0"/>
          <a:fillRef idx="0"/>
          <a:effectRef idx="0"/>
          <a:fontRef idx="minor"/>
        </p:style>
      </p:sp>
      <p:sp>
        <p:nvSpPr>
          <p:cNvPr id="132" name="Line 5"/>
          <p:cNvSpPr/>
          <p:nvPr/>
        </p:nvSpPr>
        <p:spPr>
          <a:xfrm flipH="1">
            <a:off x="3840480" y="1920240"/>
            <a:ext cx="1645920" cy="341280"/>
          </a:xfrm>
          <a:prstGeom prst="line">
            <a:avLst/>
          </a:prstGeom>
          <a:ln>
            <a:tailEnd len="med" type="triangle" w="med"/>
          </a:ln>
        </p:spPr>
        <p:style>
          <a:lnRef idx="0"/>
          <a:fillRef idx="0"/>
          <a:effectRef idx="0"/>
          <a:fontRef idx="minor"/>
        </p:style>
      </p:sp>
      <p:sp>
        <p:nvSpPr>
          <p:cNvPr id="133" name="Line 6"/>
          <p:cNvSpPr/>
          <p:nvPr/>
        </p:nvSpPr>
        <p:spPr>
          <a:xfrm>
            <a:off x="5486400" y="1920240"/>
            <a:ext cx="1828800" cy="326880"/>
          </a:xfrm>
          <a:prstGeom prst="line">
            <a:avLst/>
          </a:prstGeom>
          <a:ln>
            <a:tailEnd len="med" type="triangle" w="med"/>
          </a:ln>
        </p:spPr>
        <p:style>
          <a:lnRef idx="0"/>
          <a:fillRef idx="0"/>
          <a:effectRef idx="0"/>
          <a:fontRef idx="minor"/>
        </p:style>
      </p:sp>
      <p:sp>
        <p:nvSpPr>
          <p:cNvPr id="134" name="CustomShape 7"/>
          <p:cNvSpPr/>
          <p:nvPr/>
        </p:nvSpPr>
        <p:spPr>
          <a:xfrm>
            <a:off x="6240240" y="584640"/>
            <a:ext cx="2651040" cy="273960"/>
          </a:xfrm>
          <a:prstGeom prst="rect">
            <a:avLst/>
          </a:prstGeom>
          <a:noFill/>
          <a:ln>
            <a:noFill/>
          </a:ln>
        </p:spPr>
        <p:style>
          <a:lnRef idx="0"/>
          <a:fillRef idx="0"/>
          <a:effectRef idx="0"/>
          <a:fontRef idx="minor"/>
        </p:style>
        <p:txBody>
          <a:bodyPr lIns="90000" rIns="90000" tIns="45000" bIns="45000"/>
          <a:p>
            <a:pPr>
              <a:lnSpc>
                <a:spcPct val="100000"/>
              </a:lnSpc>
            </a:pPr>
            <a:r>
              <a:rPr b="1" lang="en-US" sz="1300" spc="-1" strike="noStrike">
                <a:solidFill>
                  <a:srgbClr val="000000"/>
                </a:solidFill>
                <a:latin typeface="Arial"/>
                <a:ea typeface="DejaVu Sans"/>
              </a:rPr>
              <a:t>input_image(224x224)</a:t>
            </a:r>
            <a:endParaRPr b="0" lang="en-US" sz="1300" spc="-1" strike="noStrike">
              <a:latin typeface="Arial"/>
            </a:endParaRPr>
          </a:p>
        </p:txBody>
      </p:sp>
      <p:sp>
        <p:nvSpPr>
          <p:cNvPr id="135" name="CustomShape 8"/>
          <p:cNvSpPr/>
          <p:nvPr/>
        </p:nvSpPr>
        <p:spPr>
          <a:xfrm>
            <a:off x="1828800" y="4001040"/>
            <a:ext cx="2285280" cy="3650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Mask-RCNN</a:t>
            </a:r>
            <a:endParaRPr b="0" lang="en-US" sz="1800" spc="-1" strike="noStrike">
              <a:latin typeface="Arial"/>
            </a:endParaRPr>
          </a:p>
        </p:txBody>
      </p:sp>
      <p:sp>
        <p:nvSpPr>
          <p:cNvPr id="136" name="CustomShape 9"/>
          <p:cNvSpPr/>
          <p:nvPr/>
        </p:nvSpPr>
        <p:spPr>
          <a:xfrm>
            <a:off x="4572000" y="4001040"/>
            <a:ext cx="2102400" cy="3650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GoogleNet</a:t>
            </a:r>
            <a:endParaRPr b="0" lang="en-US" sz="1800" spc="-1" strike="noStrike">
              <a:latin typeface="Arial"/>
            </a:endParaRPr>
          </a:p>
        </p:txBody>
      </p:sp>
      <p:sp>
        <p:nvSpPr>
          <p:cNvPr id="137" name="CustomShape 10"/>
          <p:cNvSpPr/>
          <p:nvPr/>
        </p:nvSpPr>
        <p:spPr>
          <a:xfrm>
            <a:off x="7128000" y="4001040"/>
            <a:ext cx="2102400" cy="3650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ResNet-50</a:t>
            </a:r>
            <a:endParaRPr b="0" lang="en-US" sz="1800" spc="-1" strike="noStrike">
              <a:latin typeface="Arial"/>
            </a:endParaRPr>
          </a:p>
        </p:txBody>
      </p:sp>
      <p:sp>
        <p:nvSpPr>
          <p:cNvPr id="138" name="Line 11"/>
          <p:cNvSpPr/>
          <p:nvPr/>
        </p:nvSpPr>
        <p:spPr>
          <a:xfrm>
            <a:off x="1828800" y="3657600"/>
            <a:ext cx="7498080" cy="360"/>
          </a:xfrm>
          <a:prstGeom prst="line">
            <a:avLst/>
          </a:prstGeom>
          <a:ln/>
        </p:spPr>
        <p:style>
          <a:lnRef idx="0"/>
          <a:fillRef idx="0"/>
          <a:effectRef idx="0"/>
          <a:fontRef idx="minor"/>
        </p:style>
      </p:sp>
      <p:sp>
        <p:nvSpPr>
          <p:cNvPr id="139" name="CustomShape 12"/>
          <p:cNvSpPr/>
          <p:nvPr/>
        </p:nvSpPr>
        <p:spPr>
          <a:xfrm>
            <a:off x="6703200" y="3411720"/>
            <a:ext cx="2925360" cy="6015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model_implementation</a:t>
            </a:r>
            <a:endParaRPr b="0" lang="en-US" sz="1800" spc="-1" strike="noStrike">
              <a:latin typeface="Arial"/>
            </a:endParaRPr>
          </a:p>
        </p:txBody>
      </p:sp>
      <p:sp>
        <p:nvSpPr>
          <p:cNvPr id="140" name="Line 13"/>
          <p:cNvSpPr/>
          <p:nvPr/>
        </p:nvSpPr>
        <p:spPr>
          <a:xfrm>
            <a:off x="5577840" y="3657600"/>
            <a:ext cx="360" cy="343440"/>
          </a:xfrm>
          <a:prstGeom prst="line">
            <a:avLst/>
          </a:prstGeom>
          <a:ln>
            <a:tailEnd len="med" type="triangle" w="med"/>
          </a:ln>
        </p:spPr>
        <p:style>
          <a:lnRef idx="0"/>
          <a:fillRef idx="0"/>
          <a:effectRef idx="0"/>
          <a:fontRef idx="minor"/>
        </p:style>
      </p:sp>
      <p:sp>
        <p:nvSpPr>
          <p:cNvPr id="141" name="Line 14"/>
          <p:cNvSpPr/>
          <p:nvPr/>
        </p:nvSpPr>
        <p:spPr>
          <a:xfrm>
            <a:off x="2926080" y="3657600"/>
            <a:ext cx="360" cy="343440"/>
          </a:xfrm>
          <a:prstGeom prst="line">
            <a:avLst/>
          </a:prstGeom>
          <a:ln>
            <a:tailEnd len="med" type="triangle" w="med"/>
          </a:ln>
        </p:spPr>
        <p:style>
          <a:lnRef idx="0"/>
          <a:fillRef idx="0"/>
          <a:effectRef idx="0"/>
          <a:fontRef idx="minor"/>
        </p:style>
      </p:sp>
      <p:sp>
        <p:nvSpPr>
          <p:cNvPr id="142" name="Line 15"/>
          <p:cNvSpPr/>
          <p:nvPr/>
        </p:nvSpPr>
        <p:spPr>
          <a:xfrm>
            <a:off x="8138160" y="3657600"/>
            <a:ext cx="360" cy="356400"/>
          </a:xfrm>
          <a:prstGeom prst="line">
            <a:avLst/>
          </a:prstGeom>
          <a:ln>
            <a:tailEnd len="med" type="triangle" w="med"/>
          </a:ln>
        </p:spPr>
        <p:style>
          <a:lnRef idx="0"/>
          <a:fillRef idx="0"/>
          <a:effectRef idx="0"/>
          <a:fontRef idx="minor"/>
        </p:style>
      </p:sp>
      <p:sp>
        <p:nvSpPr>
          <p:cNvPr id="143" name="CustomShape 16"/>
          <p:cNvSpPr/>
          <p:nvPr/>
        </p:nvSpPr>
        <p:spPr>
          <a:xfrm>
            <a:off x="3291840" y="4663440"/>
            <a:ext cx="4296960" cy="45648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Fire Detection and Optimal Solution</a:t>
            </a:r>
            <a:endParaRPr b="0" lang="en-US" sz="1800" spc="-1" strike="noStrike">
              <a:latin typeface="Arial"/>
            </a:endParaRPr>
          </a:p>
        </p:txBody>
      </p:sp>
      <p:sp>
        <p:nvSpPr>
          <p:cNvPr id="144" name="Line 17"/>
          <p:cNvSpPr/>
          <p:nvPr/>
        </p:nvSpPr>
        <p:spPr>
          <a:xfrm>
            <a:off x="5577840" y="4366800"/>
            <a:ext cx="360" cy="296640"/>
          </a:xfrm>
          <a:prstGeom prst="line">
            <a:avLst/>
          </a:prstGeom>
          <a:ln>
            <a:tailEnd len="med" type="triangle" w="med"/>
          </a:ln>
        </p:spPr>
        <p:style>
          <a:lnRef idx="0"/>
          <a:fillRef idx="0"/>
          <a:effectRef idx="0"/>
          <a:fontRef idx="minor"/>
        </p:style>
      </p:sp>
      <p:sp>
        <p:nvSpPr>
          <p:cNvPr id="145" name="Line 18"/>
          <p:cNvSpPr/>
          <p:nvPr/>
        </p:nvSpPr>
        <p:spPr>
          <a:xfrm>
            <a:off x="4114800" y="4366800"/>
            <a:ext cx="1463040" cy="296640"/>
          </a:xfrm>
          <a:prstGeom prst="line">
            <a:avLst/>
          </a:prstGeom>
          <a:ln>
            <a:tailEnd len="med" type="triangle" w="med"/>
          </a:ln>
        </p:spPr>
        <p:style>
          <a:lnRef idx="0"/>
          <a:fillRef idx="0"/>
          <a:effectRef idx="0"/>
          <a:fontRef idx="minor"/>
        </p:style>
      </p:sp>
      <p:sp>
        <p:nvSpPr>
          <p:cNvPr id="146" name="Line 19"/>
          <p:cNvSpPr/>
          <p:nvPr/>
        </p:nvSpPr>
        <p:spPr>
          <a:xfrm flipH="1">
            <a:off x="5577840" y="4366800"/>
            <a:ext cx="1550160" cy="296640"/>
          </a:xfrm>
          <a:prstGeom prst="line">
            <a:avLst/>
          </a:prstGeom>
          <a:ln>
            <a:tailEnd len="med" type="triangle" w="med"/>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611360" y="263520"/>
            <a:ext cx="821484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latin typeface="Times New Roman"/>
                <a:ea typeface="DejaVu Sans"/>
              </a:rPr>
              <a:t>Pseudo colour image processing</a:t>
            </a:r>
            <a:endParaRPr b="0" lang="en-US" sz="3200" spc="-1" strike="noStrike">
              <a:latin typeface="Arial"/>
            </a:endParaRPr>
          </a:p>
        </p:txBody>
      </p:sp>
      <p:sp>
        <p:nvSpPr>
          <p:cNvPr id="148" name="CustomShape 2"/>
          <p:cNvSpPr/>
          <p:nvPr/>
        </p:nvSpPr>
        <p:spPr>
          <a:xfrm>
            <a:off x="1897200" y="1192320"/>
            <a:ext cx="7500600" cy="11876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latin typeface="Times New Roman"/>
                <a:ea typeface="DejaVu Sans"/>
              </a:rPr>
              <a:t>Pseudo-colour enhancement technique dealing with </a:t>
            </a:r>
            <a:r>
              <a:rPr b="1" lang="en-US" sz="1800" spc="-1" strike="noStrike">
                <a:solidFill>
                  <a:srgbClr val="000000"/>
                </a:solidFill>
                <a:latin typeface="Times New Roman"/>
                <a:ea typeface="DejaVu Sans"/>
              </a:rPr>
              <a:t>different grey-scale transforms of the grey image into different colours with different linear or nonlinear mapping functions,</a:t>
            </a:r>
            <a:r>
              <a:rPr b="0" lang="en-US" sz="1800" spc="-1" strike="noStrike">
                <a:solidFill>
                  <a:srgbClr val="000000"/>
                </a:solidFill>
                <a:latin typeface="Times New Roman"/>
                <a:ea typeface="DejaVu Sans"/>
              </a:rPr>
              <a:t> making it easier to identify image details with more precision. </a:t>
            </a:r>
            <a:endParaRPr b="0" lang="en-US" sz="1800" spc="-1" strike="noStrike">
              <a:latin typeface="Arial"/>
            </a:endParaRPr>
          </a:p>
        </p:txBody>
      </p:sp>
      <p:sp>
        <p:nvSpPr>
          <p:cNvPr id="149" name="CustomShape 3"/>
          <p:cNvSpPr/>
          <p:nvPr/>
        </p:nvSpPr>
        <p:spPr>
          <a:xfrm>
            <a:off x="1968480" y="2478240"/>
            <a:ext cx="7162560" cy="22849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latin typeface="Times New Roman"/>
                <a:ea typeface="DejaVu Sans"/>
              </a:rPr>
              <a:t>The wild-fire image typically includes flame(burning part of the fire), some fire (out part of the fire), smoke coverage area, the background or not burning part of the fire.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Flame can be divided into three parts: outer flame, inner flame, and centre of the flame. The temperature of outer flame is the highest, followed with in flame, then the centre of the flame, resulting in the gray level of flame image distributes in a certain form. </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138040" y="477720"/>
            <a:ext cx="7090920" cy="577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200" spc="-1" strike="noStrike">
                <a:solidFill>
                  <a:srgbClr val="000000"/>
                </a:solidFill>
                <a:latin typeface="Times New Roman"/>
                <a:ea typeface="DejaVu Sans"/>
              </a:rPr>
              <a:t>Principles of forest-fire image colouring</a:t>
            </a:r>
            <a:endParaRPr b="0" lang="en-US" sz="3200" spc="-1" strike="noStrike">
              <a:latin typeface="Arial"/>
            </a:endParaRPr>
          </a:p>
        </p:txBody>
      </p:sp>
      <p:sp>
        <p:nvSpPr>
          <p:cNvPr id="151" name="CustomShape 2"/>
          <p:cNvSpPr/>
          <p:nvPr/>
        </p:nvSpPr>
        <p:spPr>
          <a:xfrm>
            <a:off x="2325600" y="1263600"/>
            <a:ext cx="6786360" cy="2833560"/>
          </a:xfrm>
          <a:prstGeom prst="rect">
            <a:avLst/>
          </a:prstGeom>
          <a:noFill/>
          <a:ln>
            <a:noFill/>
          </a:ln>
        </p:spPr>
        <p:style>
          <a:lnRef idx="0"/>
          <a:fillRef idx="0"/>
          <a:effectRef idx="0"/>
          <a:fontRef idx="minor"/>
        </p:style>
        <p:txBody>
          <a:bodyPr lIns="90000" rIns="90000" tIns="45000" bIns="45000"/>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We divide the image into two regions: the foreground of the image, including flames, some of fire, areas covered by smoke, and the background. </a:t>
            </a:r>
            <a:endParaRPr b="0" lang="en-US" sz="18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The gray values of the foreground concentrate between 0 and 128, according to gray value, we change the gray value of pixels into the values between white and yellow. </a:t>
            </a:r>
            <a:endParaRPr b="0" lang="en-US" sz="18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The smaller of the grey value, the more light-coloured, the greater of the grey value, the more darken-coloured. </a:t>
            </a:r>
            <a:endParaRPr b="0" lang="en-US" sz="18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The greater of the gray value the deeper of the red colour, the smaller of gray colour, the lighter of the red colour.</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Picture 2" descr=""/>
          <p:cNvPicPr/>
          <p:nvPr/>
        </p:nvPicPr>
        <p:blipFill>
          <a:blip r:embed="rId1"/>
          <a:stretch/>
        </p:blipFill>
        <p:spPr>
          <a:xfrm>
            <a:off x="1968480" y="692280"/>
            <a:ext cx="7382880" cy="3785760"/>
          </a:xfrm>
          <a:prstGeom prst="rect">
            <a:avLst/>
          </a:prstGeom>
          <a:ln>
            <a:noFill/>
          </a:ln>
        </p:spPr>
      </p:pic>
      <p:sp>
        <p:nvSpPr>
          <p:cNvPr id="153" name="CustomShape 1"/>
          <p:cNvSpPr/>
          <p:nvPr/>
        </p:nvSpPr>
        <p:spPr>
          <a:xfrm>
            <a:off x="3968640" y="4692600"/>
            <a:ext cx="54288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ea typeface="DejaVu Sans"/>
              </a:rPr>
              <a:t>Fig 1 : R component of Normal image</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Picture 4" descr=""/>
          <p:cNvPicPr/>
          <p:nvPr/>
        </p:nvPicPr>
        <p:blipFill>
          <a:blip r:embed="rId1"/>
          <a:stretch/>
        </p:blipFill>
        <p:spPr>
          <a:xfrm>
            <a:off x="1968480" y="763560"/>
            <a:ext cx="7382880" cy="3785760"/>
          </a:xfrm>
          <a:prstGeom prst="rect">
            <a:avLst/>
          </a:prstGeom>
          <a:ln>
            <a:noFill/>
          </a:ln>
        </p:spPr>
      </p:pic>
      <p:sp>
        <p:nvSpPr>
          <p:cNvPr id="155" name="CustomShape 1"/>
          <p:cNvSpPr/>
          <p:nvPr/>
        </p:nvSpPr>
        <p:spPr>
          <a:xfrm>
            <a:off x="3182760" y="4978440"/>
            <a:ext cx="542880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Times New Roman"/>
                <a:ea typeface="DejaVu Sans"/>
              </a:rPr>
              <a:t>Img 2 : Pseudo colour based filtered image</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147</TotalTime>
  <Application>LibreOffice/6.0.7.3$Linux_X86_64 LibreOffice_project/00m0$Build-3</Application>
  <Words>934</Words>
  <Paragraphs>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2019-03-30T06:39:42Z</dcterms:created>
  <dc:creator/>
  <dc:description/>
  <dc:language>en-US</dc:language>
  <cp:lastModifiedBy/>
  <dcterms:modified xsi:type="dcterms:W3CDTF">2019-09-05T10:32:44Z</dcterms:modified>
  <cp:revision>20</cp:revision>
  <dc:subject/>
  <dc:title>DNA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