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79" r:id="rId4"/>
    <p:sldId id="296" r:id="rId5"/>
    <p:sldId id="297" r:id="rId6"/>
    <p:sldId id="298" r:id="rId7"/>
    <p:sldId id="299" r:id="rId8"/>
    <p:sldId id="302" r:id="rId9"/>
    <p:sldId id="310" r:id="rId10"/>
    <p:sldId id="300" r:id="rId11"/>
    <p:sldId id="315" r:id="rId12"/>
    <p:sldId id="303" r:id="rId13"/>
    <p:sldId id="311" r:id="rId14"/>
    <p:sldId id="304" r:id="rId15"/>
    <p:sldId id="312" r:id="rId16"/>
    <p:sldId id="305" r:id="rId17"/>
    <p:sldId id="314" r:id="rId18"/>
    <p:sldId id="306" r:id="rId19"/>
    <p:sldId id="313" r:id="rId20"/>
    <p:sldId id="316" r:id="rId21"/>
    <p:sldId id="288" r:id="rId22"/>
    <p:sldId id="295" r:id="rId23"/>
    <p:sldId id="26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m" initials="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96" y="-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2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5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41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26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460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1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29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4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7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6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1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9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D15D-ED89-4950-AEE6-F6D609771E4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1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자동투자프로그램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232525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임동수</a:t>
            </a:r>
            <a:endParaRPr lang="en-US" altLang="ko-KR" dirty="0"/>
          </a:p>
          <a:p>
            <a:r>
              <a:rPr lang="ko-KR" altLang="en-US" dirty="0"/>
              <a:t>전세원</a:t>
            </a:r>
            <a:endParaRPr lang="en-US" altLang="ko-KR" dirty="0"/>
          </a:p>
          <a:p>
            <a:r>
              <a:rPr lang="ko-KR" altLang="en-US" dirty="0"/>
              <a:t>안연상</a:t>
            </a:r>
          </a:p>
        </p:txBody>
      </p:sp>
    </p:spTree>
    <p:extLst>
      <p:ext uri="{BB962C8B-B14F-4D97-AF65-F5344CB8AC3E}">
        <p14:creationId xmlns:p14="http://schemas.microsoft.com/office/powerpoint/2010/main" val="22954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4225432" y="3210534"/>
            <a:ext cx="865421" cy="703308"/>
            <a:chOff x="3779339" y="3140111"/>
            <a:chExt cx="1089596" cy="926812"/>
          </a:xfrm>
        </p:grpSpPr>
        <p:pic>
          <p:nvPicPr>
            <p:cNvPr id="29" name="Picture 4" descr="C:\Users\rainm\Desktop\자동투자프로그램\packag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9785" y="3247773"/>
              <a:ext cx="819150" cy="81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C:\Users\rainm\Desktop\자동투자프로그램\tw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339" y="3140111"/>
              <a:ext cx="466168" cy="466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7" name="Picture 5" descr="C:\Users\rainm\Desktop\자동투자프로그램\htt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23" y="3107532"/>
            <a:ext cx="926812" cy="92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rainm\Desktop\자동투자프로그램\ad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48" y="2546802"/>
            <a:ext cx="370800" cy="3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rainm\Desktop\자동투자프로그램\equa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83" y="3416966"/>
            <a:ext cx="372142" cy="37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C:\Users\rainm\Desktop\자동투자프로그램\ad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48" y="4292764"/>
            <a:ext cx="370800" cy="3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rainm\Desktop\자동투자프로그램\url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55" y="2018304"/>
            <a:ext cx="464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rainm\Desktop\자동투자프로그램\url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467" y="5000625"/>
            <a:ext cx="5897562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432348" y="3247773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키워드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삼성전자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5907" y="410809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완성된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URL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9785" y="5504730"/>
            <a:ext cx="257295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본문 내용 전체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형태소 분석 후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명사만 추출 후 출력</a:t>
            </a:r>
          </a:p>
        </p:txBody>
      </p:sp>
      <p:pic>
        <p:nvPicPr>
          <p:cNvPr id="8" name="Picture 3" descr="C:\Users\rainm\Desktop\자동투자프로그램\링크 조합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56" y="2962445"/>
            <a:ext cx="6126162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0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rainm\Desktop\자동투자프로그램\htt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58" y="2129156"/>
            <a:ext cx="926812" cy="92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44911" y="4019382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Get_link_from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news_title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5" descr="C:\Users\rainm\Desktop\자동투자프로그램\function-mathematical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17" y="3055968"/>
            <a:ext cx="793634" cy="79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3779345" y="3729512"/>
            <a:ext cx="1053150" cy="1003816"/>
            <a:chOff x="3815785" y="4330228"/>
            <a:chExt cx="1053150" cy="1003816"/>
          </a:xfrm>
        </p:grpSpPr>
        <p:pic>
          <p:nvPicPr>
            <p:cNvPr id="17" name="Picture 4" descr="C:\Users\rainm\Desktop\자동투자프로그램\packag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9785" y="4514894"/>
              <a:ext cx="819150" cy="81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rainm\Desktop\자동투자프로그램\thre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785" y="4330228"/>
              <a:ext cx="466848" cy="466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5077186" y="391417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가져올 페이지 숫자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구부러진 연결선 3"/>
          <p:cNvCxnSpPr>
            <a:stCxn id="3077" idx="1"/>
            <a:endCxn id="15" idx="3"/>
          </p:cNvCxnSpPr>
          <p:nvPr/>
        </p:nvCxnSpPr>
        <p:spPr>
          <a:xfrm rot="10800000" flipV="1">
            <a:off x="2276252" y="2592561"/>
            <a:ext cx="1658007" cy="86022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 5"/>
          <p:cNvCxnSpPr>
            <a:stCxn id="17" idx="1"/>
            <a:endCxn id="15" idx="3"/>
          </p:cNvCxnSpPr>
          <p:nvPr/>
        </p:nvCxnSpPr>
        <p:spPr>
          <a:xfrm rot="10800000">
            <a:off x="2276251" y="3452785"/>
            <a:ext cx="1737094" cy="87096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77186" y="240789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완성된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URL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879435" y="4885038"/>
            <a:ext cx="0" cy="170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:\Users\rainm\Desktop\자동투자프로그램\o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00" y="2821968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4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9785" y="5504730"/>
            <a:ext cx="257295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본문 내용 전체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형태소 분석 후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명사만 추출 후 출력</a:t>
            </a:r>
          </a:p>
        </p:txBody>
      </p:sp>
      <p:pic>
        <p:nvPicPr>
          <p:cNvPr id="2050" name="Picture 2" descr="C:\Users\rainm\Desktop\자동투자프로그램\GET LINK 함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58" y="1873198"/>
            <a:ext cx="6126160" cy="340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5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27039" y="401938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Get_text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5" descr="C:\Users\rainm\Desktop\자동투자프로그램\function-mathematical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17" y="3055968"/>
            <a:ext cx="793634" cy="79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01" y="2193272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1879435" y="276225"/>
            <a:ext cx="0" cy="1787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 descr="C:\Users\rainm\Desktop\자동투자프로그램\tw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99" y="2821968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구부러진 연결선 8"/>
          <p:cNvCxnSpPr>
            <a:stCxn id="15" idx="3"/>
            <a:endCxn id="10" idx="1"/>
          </p:cNvCxnSpPr>
          <p:nvPr/>
        </p:nvCxnSpPr>
        <p:spPr>
          <a:xfrm flipV="1">
            <a:off x="2276251" y="3441360"/>
            <a:ext cx="1326792" cy="1142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26800" y="173500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News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배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열</a:t>
            </a:r>
          </a:p>
        </p:txBody>
      </p:sp>
      <p:pic>
        <p:nvPicPr>
          <p:cNvPr id="23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0" y="2193272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69" y="2193272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98" y="2193272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545" y="2830433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01" y="2830433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98" y="2830433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69" y="2830433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545" y="3448846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01" y="3448846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98" y="3448846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69" y="3448846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545" y="4079663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01" y="4079663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98" y="4079663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69" y="4079663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왼쪽 중괄호 9"/>
          <p:cNvSpPr/>
          <p:nvPr/>
        </p:nvSpPr>
        <p:spPr>
          <a:xfrm>
            <a:off x="3603043" y="2424145"/>
            <a:ext cx="238898" cy="20344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465271" y="322126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뉴스 기사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4996952" y="4748576"/>
            <a:ext cx="0" cy="1787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9785" y="5504730"/>
            <a:ext cx="257295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본문 내용 전체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형태소 분석 후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명사만 추출 후 출력</a:t>
            </a:r>
          </a:p>
        </p:txBody>
      </p:sp>
      <p:pic>
        <p:nvPicPr>
          <p:cNvPr id="3" name="Picture 2" descr="C:\Users\rainm\Desktop\자동투자프로그램\기사 전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58" y="659027"/>
            <a:ext cx="6126160" cy="54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8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462149" y="265915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lexrankr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5" descr="C:\Users\rainm\Desktop\자동투자프로그램\function-mathematical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982" y="1865517"/>
            <a:ext cx="793634" cy="79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4981684" y="276225"/>
            <a:ext cx="0" cy="1272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rainm\Desktop\자동투자프로그램\th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74" y="1631517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구부러진 연결선 3"/>
          <p:cNvCxnSpPr>
            <a:stCxn id="14" idx="2"/>
            <a:endCxn id="42" idx="0"/>
          </p:cNvCxnSpPr>
          <p:nvPr/>
        </p:nvCxnSpPr>
        <p:spPr>
          <a:xfrm rot="5400000">
            <a:off x="4007512" y="3049004"/>
            <a:ext cx="994692" cy="9536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28774" y="4544888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Lexrankr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단어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줄 요약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29337" y="4556467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Konlpy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형태소 추출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Picture 5" descr="C:\Users\rainm\Desktop\자동투자프로그램\function-mathematical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033" y="4023175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C:\Users\rainm\Desktop\자동투자프로그램\function-mathematical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216" y="4023175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구부러진 연결선 10"/>
          <p:cNvCxnSpPr>
            <a:stCxn id="14" idx="2"/>
            <a:endCxn id="44" idx="0"/>
          </p:cNvCxnSpPr>
          <p:nvPr/>
        </p:nvCxnSpPr>
        <p:spPr>
          <a:xfrm rot="16200000" flipH="1">
            <a:off x="4960103" y="3050062"/>
            <a:ext cx="994692" cy="95153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0" idx="2"/>
          </p:cNvCxnSpPr>
          <p:nvPr/>
        </p:nvCxnSpPr>
        <p:spPr>
          <a:xfrm rot="16200000" flipH="1">
            <a:off x="3957733" y="5261518"/>
            <a:ext cx="1094251" cy="95365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41" idx="2"/>
          </p:cNvCxnSpPr>
          <p:nvPr/>
        </p:nvCxnSpPr>
        <p:spPr>
          <a:xfrm rot="5400000">
            <a:off x="4916114" y="5268368"/>
            <a:ext cx="1082672" cy="95153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9785" y="5504730"/>
            <a:ext cx="257295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본문 내용 전체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형태소 분석 후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명사만 추출 후 출력</a:t>
            </a:r>
          </a:p>
        </p:txBody>
      </p:sp>
      <p:pic>
        <p:nvPicPr>
          <p:cNvPr id="3075" name="Picture 3" descr="C:\Users\rainm\Desktop\자동투자프로그램\삼성전자 검색결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46" y="1401165"/>
            <a:ext cx="2699077" cy="424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0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/>
          <p:cNvCxnSpPr/>
          <p:nvPr/>
        </p:nvCxnSpPr>
        <p:spPr>
          <a:xfrm>
            <a:off x="4981684" y="276225"/>
            <a:ext cx="0" cy="1272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01" y="2193272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426800" y="1735008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ord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배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열</a:t>
            </a:r>
          </a:p>
        </p:txBody>
      </p:sp>
      <p:pic>
        <p:nvPicPr>
          <p:cNvPr id="18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0" y="2193272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69" y="2193272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98" y="2193272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545" y="2830433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01" y="2830433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98" y="2830433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69" y="2830433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545" y="3448846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01" y="3448846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98" y="3448846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69" y="3448846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545" y="4079663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01" y="4079663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98" y="4079663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:\Users\rainm\Desktop\자동투자프로그램\pack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69" y="4079663"/>
            <a:ext cx="497556" cy="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229149" y="321329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가공된 단어들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0" name="Picture 2" descr="C:\Users\rainm\Desktop\자동투자프로그램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7" y="294795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H="1">
            <a:off x="2147345" y="3397956"/>
            <a:ext cx="17079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40830" y="389499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database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9785" y="5504730"/>
            <a:ext cx="257295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본문 내용 전체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형태소 분석 후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명사만 추출 후 출력</a:t>
            </a:r>
          </a:p>
        </p:txBody>
      </p:sp>
      <p:pic>
        <p:nvPicPr>
          <p:cNvPr id="3074" name="Picture 2" descr="C:\Users\rainm\Desktop\자동투자프로그램\데이터베이스 저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58" y="526749"/>
            <a:ext cx="6126160" cy="574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1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Rectangle 24"/>
          <p:cNvSpPr/>
          <p:nvPr/>
        </p:nvSpPr>
        <p:spPr>
          <a:xfrm>
            <a:off x="1623879" y="2132779"/>
            <a:ext cx="3377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Arial" panose="020B0604020202020204" pitchFamily="34" charset="0"/>
              </a:rPr>
              <a:t>진행상황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Oval 30"/>
          <p:cNvSpPr/>
          <p:nvPr/>
        </p:nvSpPr>
        <p:spPr>
          <a:xfrm>
            <a:off x="856377" y="2132777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Oval 31"/>
          <p:cNvSpPr/>
          <p:nvPr/>
        </p:nvSpPr>
        <p:spPr>
          <a:xfrm>
            <a:off x="856377" y="3660407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Rectangle 25"/>
          <p:cNvSpPr/>
          <p:nvPr/>
        </p:nvSpPr>
        <p:spPr>
          <a:xfrm>
            <a:off x="1642309" y="3685811"/>
            <a:ext cx="3728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Arial" panose="020B0604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6518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08920"/>
              </p:ext>
            </p:extLst>
          </p:nvPr>
        </p:nvGraphicFramePr>
        <p:xfrm>
          <a:off x="783892" y="1772147"/>
          <a:ext cx="66644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103"/>
                <a:gridCol w="1666103"/>
                <a:gridCol w="1666103"/>
                <a:gridCol w="166610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등락율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17-5-17-11:17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재계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17-5-17-11:18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17-5-17-11:19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그룹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17-5-17-11:21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-0.7%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17-5-17-11:21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17-5-17-11:22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17-5-17-11:22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5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진행상황</a:t>
            </a:r>
            <a:r>
              <a:rPr lang="en-US" altLang="ko-KR" sz="3200" dirty="0"/>
              <a:t>(</a:t>
            </a:r>
            <a:r>
              <a:rPr lang="ko-KR" altLang="en-US" sz="3200" dirty="0"/>
              <a:t>대량 </a:t>
            </a:r>
            <a:r>
              <a:rPr lang="ko-KR" altLang="en-US" sz="3200" dirty="0" err="1"/>
              <a:t>크롤링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954176" cy="3880773"/>
          </a:xfrm>
        </p:spPr>
        <p:txBody>
          <a:bodyPr>
            <a:normAutofit/>
          </a:bodyPr>
          <a:lstStyle/>
          <a:p>
            <a:r>
              <a:rPr lang="ko-KR" altLang="en-US" sz="2400" dirty="0" err="1">
                <a:solidFill>
                  <a:schemeClr val="accent2"/>
                </a:solidFill>
              </a:rPr>
              <a:t>이번주</a:t>
            </a:r>
            <a:r>
              <a:rPr lang="ko-KR" altLang="en-US" sz="2400" dirty="0">
                <a:solidFill>
                  <a:schemeClr val="accent2"/>
                </a:solidFill>
              </a:rPr>
              <a:t> </a:t>
            </a:r>
            <a:r>
              <a:rPr lang="ko-KR" altLang="en-US" sz="2400" dirty="0" smtClean="0">
                <a:solidFill>
                  <a:schemeClr val="accent2"/>
                </a:solidFill>
              </a:rPr>
              <a:t>목표</a:t>
            </a:r>
            <a:r>
              <a:rPr lang="en-US" altLang="ko-KR" sz="2400" dirty="0" smtClean="0">
                <a:solidFill>
                  <a:schemeClr val="accent2"/>
                </a:solidFill>
              </a:rPr>
              <a:t/>
            </a:r>
            <a:br>
              <a:rPr lang="en-US" altLang="ko-KR" sz="2400" dirty="0" smtClean="0">
                <a:solidFill>
                  <a:schemeClr val="accent2"/>
                </a:solidFill>
              </a:rPr>
            </a:br>
            <a:r>
              <a:rPr lang="en-US" altLang="ko-KR" sz="2400" dirty="0" smtClean="0">
                <a:solidFill>
                  <a:schemeClr val="accent2"/>
                </a:solidFill>
              </a:rPr>
              <a:t/>
            </a:r>
            <a:br>
              <a:rPr lang="en-US" altLang="ko-KR" sz="2400" dirty="0" smtClean="0">
                <a:solidFill>
                  <a:schemeClr val="accent2"/>
                </a:solidFill>
              </a:rPr>
            </a:b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1)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크롤링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모듈 마무리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2) DB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연동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02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진행상황</a:t>
            </a:r>
            <a:r>
              <a:rPr lang="en-US" altLang="ko-KR" sz="3200" dirty="0"/>
              <a:t>(Python-</a:t>
            </a:r>
            <a:r>
              <a:rPr lang="en-US" altLang="ko-KR" sz="3200" dirty="0" err="1"/>
              <a:t>DataBase</a:t>
            </a:r>
            <a:r>
              <a:rPr lang="en-US" altLang="ko-KR" sz="3200" dirty="0"/>
              <a:t> </a:t>
            </a:r>
            <a:r>
              <a:rPr lang="ko-KR" altLang="en-US" sz="3200" dirty="0"/>
              <a:t>연동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8" y="1441499"/>
            <a:ext cx="7254241" cy="4606710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</a:rPr>
              <a:t>추후 계획</a:t>
            </a:r>
            <a:r>
              <a:rPr lang="en-US" altLang="ko-KR" sz="2400" dirty="0">
                <a:solidFill>
                  <a:schemeClr val="accent2"/>
                </a:solidFill>
              </a:rPr>
              <a:t/>
            </a:r>
            <a:br>
              <a:rPr lang="en-US" altLang="ko-KR" sz="2400" dirty="0">
                <a:solidFill>
                  <a:schemeClr val="accent2"/>
                </a:solidFill>
              </a:rPr>
            </a:br>
            <a:r>
              <a:rPr lang="en-US" altLang="ko-KR" sz="2400" dirty="0" smtClean="0">
                <a:solidFill>
                  <a:schemeClr val="accent2"/>
                </a:solidFill>
              </a:rPr>
              <a:t/>
            </a:r>
            <a:br>
              <a:rPr lang="en-US" altLang="ko-KR" sz="2400" dirty="0" smtClean="0">
                <a:solidFill>
                  <a:schemeClr val="accent2"/>
                </a:solidFill>
              </a:rPr>
            </a:br>
            <a:r>
              <a:rPr lang="en-US" altLang="ko-KR" dirty="0"/>
              <a:t>	</a:t>
            </a:r>
            <a:r>
              <a:rPr lang="en-US" altLang="ko-KR" dirty="0" smtClean="0"/>
              <a:t>1. </a:t>
            </a:r>
            <a:r>
              <a:rPr lang="en-US" altLang="ko-KR" dirty="0" smtClean="0">
                <a:latin typeface="+mj-ea"/>
                <a:ea typeface="+mj-ea"/>
              </a:rPr>
              <a:t>database </a:t>
            </a:r>
            <a:r>
              <a:rPr lang="ko-KR" altLang="en-US" dirty="0" smtClean="0">
                <a:latin typeface="+mj-ea"/>
                <a:ea typeface="+mj-ea"/>
              </a:rPr>
              <a:t>에 같이 넣을 </a:t>
            </a:r>
            <a:r>
              <a:rPr lang="en-US" altLang="ko-KR" dirty="0" smtClean="0">
                <a:latin typeface="+mj-ea"/>
                <a:ea typeface="+mj-ea"/>
              </a:rPr>
              <a:t>‘</a:t>
            </a:r>
            <a:r>
              <a:rPr lang="ko-KR" altLang="en-US" dirty="0" smtClean="0">
                <a:latin typeface="+mj-ea"/>
                <a:ea typeface="+mj-ea"/>
              </a:rPr>
              <a:t>시간</a:t>
            </a:r>
            <a:r>
              <a:rPr lang="en-US" altLang="ko-KR" dirty="0" smtClean="0">
                <a:latin typeface="+mj-ea"/>
                <a:ea typeface="+mj-ea"/>
              </a:rPr>
              <a:t>’ </a:t>
            </a:r>
            <a:r>
              <a:rPr lang="ko-KR" altLang="en-US" dirty="0" smtClean="0">
                <a:latin typeface="+mj-ea"/>
                <a:ea typeface="+mj-ea"/>
              </a:rPr>
              <a:t>데이터도 같은 방식으로 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    불러오게끔 코드를 작성할 예정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2. database </a:t>
            </a:r>
            <a:r>
              <a:rPr lang="ko-KR" altLang="en-US" dirty="0" smtClean="0">
                <a:latin typeface="+mj-ea"/>
                <a:ea typeface="+mj-ea"/>
              </a:rPr>
              <a:t>에 들어갈 </a:t>
            </a:r>
            <a:r>
              <a:rPr lang="en-US" altLang="ko-KR" dirty="0" smtClean="0">
                <a:latin typeface="+mj-ea"/>
                <a:ea typeface="+mj-ea"/>
              </a:rPr>
              <a:t>Yahoo </a:t>
            </a:r>
            <a:r>
              <a:rPr lang="en-US" altLang="ko-KR" dirty="0" err="1" smtClean="0">
                <a:latin typeface="+mj-ea"/>
                <a:ea typeface="+mj-ea"/>
              </a:rPr>
              <a:t>finace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쪽도 고려 </a:t>
            </a:r>
            <a:r>
              <a:rPr lang="ko-KR" altLang="en-US" dirty="0" err="1" smtClean="0">
                <a:latin typeface="+mj-ea"/>
                <a:ea typeface="+mj-ea"/>
              </a:rPr>
              <a:t>해야함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en-US" altLang="ko-KR" dirty="0" smtClean="0">
                <a:latin typeface="+mj-ea"/>
                <a:ea typeface="+mj-ea"/>
              </a:rPr>
              <a:t>     3. database </a:t>
            </a:r>
            <a:r>
              <a:rPr lang="ko-KR" altLang="en-US" dirty="0" smtClean="0">
                <a:latin typeface="+mj-ea"/>
                <a:ea typeface="+mj-ea"/>
              </a:rPr>
              <a:t>설계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42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40204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68843" y="1997242"/>
            <a:ext cx="2406315" cy="1275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SNS /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뉴스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크롤링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모듈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7413" y="4347410"/>
            <a:ext cx="2406315" cy="1275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매일 경제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68842" y="4347410"/>
            <a:ext cx="2406315" cy="1275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네이버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뉴스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56158" y="4347409"/>
            <a:ext cx="2406315" cy="1275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동아 일보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구부러진 연결선 18"/>
          <p:cNvCxnSpPr>
            <a:stCxn id="17" idx="2"/>
            <a:endCxn id="21" idx="0"/>
          </p:cNvCxnSpPr>
          <p:nvPr/>
        </p:nvCxnSpPr>
        <p:spPr>
          <a:xfrm rot="5400000">
            <a:off x="2618876" y="2394284"/>
            <a:ext cx="1074821" cy="283143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17" idx="2"/>
            <a:endCxn id="22" idx="0"/>
          </p:cNvCxnSpPr>
          <p:nvPr/>
        </p:nvCxnSpPr>
        <p:spPr>
          <a:xfrm rot="5400000">
            <a:off x="4034591" y="3809999"/>
            <a:ext cx="1074821" cy="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17" idx="2"/>
            <a:endCxn id="23" idx="0"/>
          </p:cNvCxnSpPr>
          <p:nvPr/>
        </p:nvCxnSpPr>
        <p:spPr>
          <a:xfrm rot="16200000" flipH="1">
            <a:off x="5428248" y="2416341"/>
            <a:ext cx="1074820" cy="278731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6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진행상황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매일 경제</a:t>
            </a:r>
            <a:endParaRPr lang="ko-KR" altLang="en-US" dirty="0"/>
          </a:p>
        </p:txBody>
      </p:sp>
      <p:sp>
        <p:nvSpPr>
          <p:cNvPr id="13" name="내용 개체 틀 3"/>
          <p:cNvSpPr>
            <a:spLocks noGrp="1"/>
          </p:cNvSpPr>
          <p:nvPr>
            <p:ph idx="1"/>
          </p:nvPr>
        </p:nvSpPr>
        <p:spPr>
          <a:xfrm>
            <a:off x="1114926" y="1899167"/>
            <a:ext cx="5803233" cy="3948181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ea typeface="+mj-ea"/>
              </a:rPr>
              <a:t>장점</a:t>
            </a:r>
            <a:r>
              <a:rPr lang="en-US" altLang="ko-KR" sz="2400" dirty="0">
                <a:solidFill>
                  <a:schemeClr val="accent2"/>
                </a:solidFill>
              </a:rPr>
              <a:t/>
            </a:r>
            <a:br>
              <a:rPr lang="en-US" altLang="ko-KR" sz="2400" dirty="0">
                <a:solidFill>
                  <a:schemeClr val="accent2"/>
                </a:solidFill>
              </a:rPr>
            </a:br>
            <a:r>
              <a:rPr lang="en-US" altLang="ko-KR" sz="2400" dirty="0">
                <a:solidFill>
                  <a:schemeClr val="accent2"/>
                </a:solidFill>
              </a:rPr>
              <a:t/>
            </a:r>
            <a:br>
              <a:rPr lang="en-US" altLang="ko-KR" sz="2400" dirty="0">
                <a:solidFill>
                  <a:schemeClr val="accent2"/>
                </a:solidFill>
              </a:rPr>
            </a:b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단순함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2400" dirty="0" smtClean="0">
              <a:solidFill>
                <a:schemeClr val="accent2"/>
              </a:solidFill>
              <a:ea typeface="+mj-ea"/>
            </a:endParaRPr>
          </a:p>
          <a:p>
            <a:r>
              <a:rPr lang="ko-KR" altLang="en-US" sz="2400" dirty="0" smtClean="0">
                <a:solidFill>
                  <a:schemeClr val="accent2"/>
                </a:solidFill>
                <a:ea typeface="+mj-ea"/>
              </a:rPr>
              <a:t>단점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/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</a:b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/>
            </a:r>
            <a:b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</a:b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ea typeface="+mj-ea"/>
              </a:rPr>
              <a:t>1.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ea typeface="+mj-ea"/>
              </a:rPr>
              <a:t>검색기능 없음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ea typeface="+mj-ea"/>
              </a:rPr>
              <a:t>2. </a:t>
            </a: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  <a:ea typeface="+mj-ea"/>
              </a:rPr>
              <a:t>확장성이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ea typeface="+mj-ea"/>
              </a:rPr>
              <a:t> 부족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195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진행상황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뉴스</a:t>
            </a:r>
            <a:endParaRPr lang="ko-KR" altLang="en-US" dirty="0"/>
          </a:p>
        </p:txBody>
      </p:sp>
      <p:sp>
        <p:nvSpPr>
          <p:cNvPr id="13" name="내용 개체 틀 3"/>
          <p:cNvSpPr>
            <a:spLocks noGrp="1"/>
          </p:cNvSpPr>
          <p:nvPr>
            <p:ph idx="1"/>
          </p:nvPr>
        </p:nvSpPr>
        <p:spPr>
          <a:xfrm>
            <a:off x="1114926" y="1899167"/>
            <a:ext cx="5803233" cy="3948181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ea typeface="+mj-ea"/>
              </a:rPr>
              <a:t>장점</a:t>
            </a:r>
            <a:r>
              <a:rPr lang="en-US" altLang="ko-KR" sz="2400" dirty="0">
                <a:solidFill>
                  <a:schemeClr val="accent2"/>
                </a:solidFill>
              </a:rPr>
              <a:t/>
            </a:r>
            <a:br>
              <a:rPr lang="en-US" altLang="ko-KR" sz="2400" dirty="0">
                <a:solidFill>
                  <a:schemeClr val="accent2"/>
                </a:solidFill>
              </a:rPr>
            </a:br>
            <a:r>
              <a:rPr lang="en-US" altLang="ko-KR" sz="2400" dirty="0">
                <a:solidFill>
                  <a:schemeClr val="accent2"/>
                </a:solidFill>
              </a:rPr>
              <a:t/>
            </a:r>
            <a:br>
              <a:rPr lang="en-US" altLang="ko-KR" sz="2400" dirty="0">
                <a:solidFill>
                  <a:schemeClr val="accent2"/>
                </a:solidFill>
              </a:rPr>
            </a:b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기사의 다양성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여러 언론사의 기사를 가져올 수 있음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검색 기능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2400" dirty="0" smtClean="0">
              <a:solidFill>
                <a:schemeClr val="accent2"/>
              </a:solidFill>
              <a:ea typeface="+mj-ea"/>
            </a:endParaRPr>
          </a:p>
          <a:p>
            <a:r>
              <a:rPr lang="ko-KR" altLang="en-US" sz="2400" dirty="0" smtClean="0">
                <a:solidFill>
                  <a:schemeClr val="accent2"/>
                </a:solidFill>
                <a:ea typeface="+mj-ea"/>
              </a:rPr>
              <a:t>단점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/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</a:b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/>
            </a:r>
            <a:b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</a:b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ea typeface="+mj-ea"/>
              </a:rPr>
              <a:t>1.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ea typeface="+mj-ea"/>
              </a:rPr>
              <a:t>URL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ea typeface="+mj-ea"/>
              </a:rPr>
              <a:t>링크가 완벽하지 않음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ea typeface="+mj-ea"/>
              </a:rPr>
              <a:t>2.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ea typeface="+mj-ea"/>
              </a:rPr>
              <a:t>언론사와 </a:t>
            </a: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  <a:ea typeface="+mj-ea"/>
              </a:rPr>
              <a:t>네이버기사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ea typeface="+mj-ea"/>
              </a:rPr>
              <a:t> 사이의 연동이 실제로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ea typeface="+mj-ea"/>
              </a:rPr>
              <a:t>   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ea typeface="+mj-ea"/>
              </a:rPr>
              <a:t>는 적음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803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진행상황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동아 일보</a:t>
            </a:r>
            <a:endParaRPr lang="ko-KR" altLang="en-US" dirty="0"/>
          </a:p>
        </p:txBody>
      </p:sp>
      <p:sp>
        <p:nvSpPr>
          <p:cNvPr id="13" name="내용 개체 틀 3"/>
          <p:cNvSpPr>
            <a:spLocks noGrp="1"/>
          </p:cNvSpPr>
          <p:nvPr>
            <p:ph idx="1"/>
          </p:nvPr>
        </p:nvSpPr>
        <p:spPr>
          <a:xfrm>
            <a:off x="1114926" y="1899167"/>
            <a:ext cx="5803233" cy="3948181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ea typeface="+mj-ea"/>
              </a:rPr>
              <a:t>장점</a:t>
            </a:r>
            <a:r>
              <a:rPr lang="en-US" altLang="ko-KR" sz="2400" dirty="0">
                <a:solidFill>
                  <a:schemeClr val="accent2"/>
                </a:solidFill>
              </a:rPr>
              <a:t/>
            </a:r>
            <a:br>
              <a:rPr lang="en-US" altLang="ko-KR" sz="2400" dirty="0">
                <a:solidFill>
                  <a:schemeClr val="accent2"/>
                </a:solidFill>
              </a:rPr>
            </a:br>
            <a:r>
              <a:rPr lang="en-US" altLang="ko-KR" sz="2400" dirty="0">
                <a:solidFill>
                  <a:schemeClr val="accent2"/>
                </a:solidFill>
              </a:rPr>
              <a:t/>
            </a:r>
            <a:br>
              <a:rPr lang="en-US" altLang="ko-KR" sz="2400" dirty="0">
                <a:solidFill>
                  <a:schemeClr val="accent2"/>
                </a:solidFill>
              </a:rPr>
            </a:b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검색기능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2. URL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단순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2400" dirty="0" smtClean="0">
              <a:solidFill>
                <a:schemeClr val="accent2"/>
              </a:solidFill>
              <a:ea typeface="+mj-ea"/>
            </a:endParaRPr>
          </a:p>
          <a:p>
            <a:r>
              <a:rPr lang="ko-KR" altLang="en-US" sz="2400" dirty="0" smtClean="0">
                <a:solidFill>
                  <a:schemeClr val="accent2"/>
                </a:solidFill>
                <a:ea typeface="+mj-ea"/>
              </a:rPr>
              <a:t>단점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/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</a:b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/>
            </a:r>
            <a:b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</a:b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ea typeface="+mj-ea"/>
              </a:rPr>
              <a:t>1. </a:t>
            </a: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  <a:ea typeface="+mj-ea"/>
              </a:rPr>
              <a:t>확장성이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ea typeface="+mj-ea"/>
              </a:rPr>
              <a:t> 부족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803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68843" y="1997242"/>
            <a:ext cx="2406315" cy="1275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SNS /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뉴스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크롤링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모듈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7413" y="4347410"/>
            <a:ext cx="2406315" cy="1275347"/>
          </a:xfrm>
          <a:prstGeom prst="rect">
            <a:avLst/>
          </a:prstGeom>
          <a:solidFill>
            <a:schemeClr val="bg1">
              <a:lumMod val="75000"/>
              <a:alpha val="39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매일 경제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68842" y="4347410"/>
            <a:ext cx="2406315" cy="1275347"/>
          </a:xfrm>
          <a:prstGeom prst="rect">
            <a:avLst/>
          </a:prstGeom>
          <a:solidFill>
            <a:schemeClr val="bg1">
              <a:lumMod val="75000"/>
              <a:alpha val="39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네이버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뉴스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56158" y="4347409"/>
            <a:ext cx="2406315" cy="1275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동아 일보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구부러진 연결선 18"/>
          <p:cNvCxnSpPr>
            <a:stCxn id="17" idx="2"/>
            <a:endCxn id="21" idx="0"/>
          </p:cNvCxnSpPr>
          <p:nvPr/>
        </p:nvCxnSpPr>
        <p:spPr>
          <a:xfrm rot="5400000">
            <a:off x="2618876" y="2394284"/>
            <a:ext cx="1074821" cy="2831430"/>
          </a:xfrm>
          <a:prstGeom prst="curvedConnector3">
            <a:avLst/>
          </a:prstGeom>
          <a:ln>
            <a:solidFill>
              <a:schemeClr val="bg1">
                <a:lumMod val="75000"/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17" idx="2"/>
            <a:endCxn id="22" idx="0"/>
          </p:cNvCxnSpPr>
          <p:nvPr/>
        </p:nvCxnSpPr>
        <p:spPr>
          <a:xfrm rot="5400000">
            <a:off x="4034591" y="3809999"/>
            <a:ext cx="1074821" cy="1"/>
          </a:xfrm>
          <a:prstGeom prst="curvedConnector3">
            <a:avLst/>
          </a:prstGeom>
          <a:ln>
            <a:solidFill>
              <a:schemeClr val="bg1">
                <a:lumMod val="75000"/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17" idx="2"/>
            <a:endCxn id="23" idx="0"/>
          </p:cNvCxnSpPr>
          <p:nvPr/>
        </p:nvCxnSpPr>
        <p:spPr>
          <a:xfrm rot="16200000" flipH="1">
            <a:off x="5428248" y="2416341"/>
            <a:ext cx="1074820" cy="278731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4726664" cy="774032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크롤링</a:t>
            </a:r>
            <a:r>
              <a:rPr lang="ko-KR" altLang="en-US" sz="3200" dirty="0" smtClean="0"/>
              <a:t> 함수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동아 일보</a:t>
            </a:r>
            <a:endParaRPr lang="ko-KR" altLang="en-US" sz="3200" dirty="0"/>
          </a:p>
        </p:txBody>
      </p:sp>
      <p:pic>
        <p:nvPicPr>
          <p:cNvPr id="3075" name="Picture 3" descr="C:\Users\rainm\Desktop\자동투자프로그램\py-file-forma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224" y="3006002"/>
            <a:ext cx="1288131" cy="128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80608" y="4330228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Crawl_donga.py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2517" y="3247773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키워드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삼성전자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구부러진 연결선 8"/>
          <p:cNvCxnSpPr>
            <a:stCxn id="3076" idx="1"/>
            <a:endCxn id="3075" idx="3"/>
          </p:cNvCxnSpPr>
          <p:nvPr/>
        </p:nvCxnSpPr>
        <p:spPr>
          <a:xfrm rot="10800000" flipV="1">
            <a:off x="2843355" y="2411760"/>
            <a:ext cx="1206430" cy="123830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>
            <a:stCxn id="13" idx="1"/>
            <a:endCxn id="3075" idx="3"/>
          </p:cNvCxnSpPr>
          <p:nvPr/>
        </p:nvCxnSpPr>
        <p:spPr>
          <a:xfrm rot="10800000">
            <a:off x="2843355" y="3650068"/>
            <a:ext cx="1206430" cy="72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14" idx="1"/>
            <a:endCxn id="3075" idx="3"/>
          </p:cNvCxnSpPr>
          <p:nvPr/>
        </p:nvCxnSpPr>
        <p:spPr>
          <a:xfrm rot="10800000">
            <a:off x="2843355" y="3650069"/>
            <a:ext cx="1206430" cy="127440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3815785" y="4330228"/>
            <a:ext cx="1053150" cy="1003816"/>
            <a:chOff x="3815785" y="4330228"/>
            <a:chExt cx="1053150" cy="1003816"/>
          </a:xfrm>
        </p:grpSpPr>
        <p:pic>
          <p:nvPicPr>
            <p:cNvPr id="14" name="Picture 4" descr="C:\Users\rainm\Desktop\자동투자프로그램\packa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9785" y="4514894"/>
              <a:ext cx="819150" cy="81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9" name="Picture 3" descr="C:\Users\rainm\Desktop\자동투자프로그램\thre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785" y="4330228"/>
              <a:ext cx="466848" cy="466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3779339" y="3140111"/>
            <a:ext cx="1089596" cy="926812"/>
            <a:chOff x="3779339" y="3140111"/>
            <a:chExt cx="1089596" cy="926812"/>
          </a:xfrm>
        </p:grpSpPr>
        <p:pic>
          <p:nvPicPr>
            <p:cNvPr id="13" name="Picture 4" descr="C:\Users\rainm\Desktop\자동투자프로그램\packa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9785" y="3247773"/>
              <a:ext cx="819150" cy="81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C:\Users\rainm\Desktop\자동투자프로그램\tw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339" y="3140111"/>
              <a:ext cx="466168" cy="466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3815785" y="1816601"/>
            <a:ext cx="1053150" cy="1004735"/>
            <a:chOff x="3815785" y="1816601"/>
            <a:chExt cx="1053150" cy="1004735"/>
          </a:xfrm>
        </p:grpSpPr>
        <p:pic>
          <p:nvPicPr>
            <p:cNvPr id="22" name="Picture 4" descr="C:\Users\rainm\Desktop\자동투자프로그램\packa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9785" y="2002186"/>
              <a:ext cx="819150" cy="81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C:\Users\rainm\Desktop\자동투자프로그램\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785" y="1816601"/>
              <a:ext cx="468000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5152517" y="2002186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모듈 이름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crawl_donga.py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52517" y="4514894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가져올 페이지 숫자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99" y="1778850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9785" y="5504730"/>
            <a:ext cx="257295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본문 내용 전체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형태소 분석 후 출력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명사만 추출 후 출력</a:t>
            </a:r>
          </a:p>
        </p:txBody>
      </p:sp>
      <p:pic>
        <p:nvPicPr>
          <p:cNvPr id="1026" name="Picture 2" descr="C:\Users\rainm\Desktop\자동투자프로그램\인수 입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56" y="2588617"/>
            <a:ext cx="6126162" cy="134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7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951</TotalTime>
  <Words>221</Words>
  <Application>Microsoft Office PowerPoint</Application>
  <PresentationFormat>화면 슬라이드 쇼(4:3)</PresentationFormat>
  <Paragraphs>125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패싯</vt:lpstr>
      <vt:lpstr>자동투자프로그램</vt:lpstr>
      <vt:lpstr>목차</vt:lpstr>
      <vt:lpstr>진행상황</vt:lpstr>
      <vt:lpstr>진행상황 – 매일 경제</vt:lpstr>
      <vt:lpstr>진행상황 – 네이버 뉴스</vt:lpstr>
      <vt:lpstr>진행상황 – 동아 일보</vt:lpstr>
      <vt:lpstr>진행상황</vt:lpstr>
      <vt:lpstr>크롤링 함수 – 동아 일보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진행상황(대량 크롤링)</vt:lpstr>
      <vt:lpstr>진행상황(Python-DataBase 연동)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자동투자프로그램</dc:title>
  <dc:creator>hara</dc:creator>
  <cp:lastModifiedBy>JEON SEWON</cp:lastModifiedBy>
  <cp:revision>80</cp:revision>
  <dcterms:created xsi:type="dcterms:W3CDTF">2017-03-07T00:46:24Z</dcterms:created>
  <dcterms:modified xsi:type="dcterms:W3CDTF">2017-05-17T18:09:29Z</dcterms:modified>
</cp:coreProperties>
</file>