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D13EBA-F87B-4530-BA6A-717C87ADE109}">
  <a:tblStyle styleId="{4BD13EBA-F87B-4530-BA6A-717C87ADE10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75E5CBF-94CB-4D9E-8A81-A9F4BCE3E22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a7213e7d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a7213e7d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ed09190e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ed09190e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eb1b756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eb1b756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b50dfb4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b50dfb4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bcd60a6d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bcd60a6d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2511f0c0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2511f0c0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b50dfb4a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b50dfb4a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dcdb8170e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dcdb8170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ed09190e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ed09190e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2511f0c0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2511f0c0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3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9.xml"/><Relationship Id="rId4" Type="http://schemas.openxmlformats.org/officeDocument/2006/relationships/slide" Target="/ppt/slides/slide10.xml"/><Relationship Id="rId5" Type="http://schemas.openxmlformats.org/officeDocument/2006/relationships/slide" Target="/ppt/slides/slide10.xml"/><Relationship Id="rId6" Type="http://schemas.openxmlformats.org/officeDocument/2006/relationships/slide" Target="/ppt/slides/slide1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Predict ICU Admission For Patients With Specific Diseases</a:t>
            </a:r>
            <a:endParaRPr sz="3500"/>
          </a:p>
        </p:txBody>
      </p:sp>
      <p:sp>
        <p:nvSpPr>
          <p:cNvPr id="68" name="Google Shape;68;p15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Project Walkthrough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 And Pathogen Results</a:t>
            </a:r>
            <a:endParaRPr/>
          </a:p>
        </p:txBody>
      </p:sp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4"/>
          <p:cNvSpPr txBox="1"/>
          <p:nvPr/>
        </p:nvSpPr>
        <p:spPr>
          <a:xfrm>
            <a:off x="8085025" y="4529425"/>
            <a:ext cx="6912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BACK</a:t>
            </a:r>
            <a:endParaRPr/>
          </a:p>
        </p:txBody>
      </p:sp>
      <p:graphicFrame>
        <p:nvGraphicFramePr>
          <p:cNvPr id="134" name="Google Shape;134;p24"/>
          <p:cNvGraphicFramePr/>
          <p:nvPr/>
        </p:nvGraphicFramePr>
        <p:xfrm>
          <a:off x="1300663" y="148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{B75E5CBF-94CB-4D9E-8A81-A9F4BCE3E221}</a:tableStyleId>
              </a:tblPr>
              <a:tblGrid>
                <a:gridCol w="2542625"/>
                <a:gridCol w="1602650"/>
                <a:gridCol w="1602650"/>
              </a:tblGrid>
              <a:tr h="50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ICU Admission 24H</a:t>
                      </a:r>
                      <a:endParaRPr b="1" sz="13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Not ICU</a:t>
                      </a:r>
                      <a:endParaRPr b="1" sz="13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Lab Item A</a:t>
                      </a:r>
                      <a:endParaRPr sz="13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XX.X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Lab Item B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XX.X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Lab Item C</a:t>
                      </a:r>
                      <a:endParaRPr sz="13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XX.X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Pathogen A</a:t>
                      </a:r>
                      <a:endParaRPr sz="13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XX.X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5" name="Google Shape;135;p24"/>
          <p:cNvSpPr txBox="1"/>
          <p:nvPr/>
        </p:nvSpPr>
        <p:spPr>
          <a:xfrm>
            <a:off x="6904625" y="4755075"/>
            <a:ext cx="21165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 = 9,586</a:t>
            </a:r>
            <a:endParaRPr sz="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 cut date: 2001.01-2010.12</a:t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Vital Signs</a:t>
            </a:r>
            <a:endParaRPr/>
          </a:p>
        </p:txBody>
      </p:sp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8085025" y="4529425"/>
            <a:ext cx="6912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BACK</a:t>
            </a:r>
            <a:endParaRPr/>
          </a:p>
        </p:txBody>
      </p:sp>
      <p:graphicFrame>
        <p:nvGraphicFramePr>
          <p:cNvPr id="143" name="Google Shape;143;p25"/>
          <p:cNvGraphicFramePr/>
          <p:nvPr/>
        </p:nvGraphicFramePr>
        <p:xfrm>
          <a:off x="1300663" y="148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{B75E5CBF-94CB-4D9E-8A81-A9F4BCE3E221}</a:tableStyleId>
              </a:tblPr>
              <a:tblGrid>
                <a:gridCol w="2542625"/>
                <a:gridCol w="1602650"/>
                <a:gridCol w="1602650"/>
              </a:tblGrid>
              <a:tr h="50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ICU Admission 24H</a:t>
                      </a:r>
                      <a:endParaRPr b="1" sz="13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Not ICU</a:t>
                      </a:r>
                      <a:endParaRPr b="1" sz="13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Body Temperature (Max)</a:t>
                      </a:r>
                      <a:r>
                        <a:rPr lang="en" sz="1300"/>
                        <a:t>,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Median (IQR)</a:t>
                      </a:r>
                      <a:endParaRPr sz="13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/>
                        <a:t>(XXX-XXX)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XXX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(XXX-XXX)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Pulse (Max)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, 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Median (IQR)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/>
                        <a:t>(XXX-XXX)</a:t>
                      </a:r>
                      <a:endParaRPr sz="15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XXX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(XXX-XXX)</a:t>
                      </a:r>
                      <a:endParaRPr sz="11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Systolic Pressure (Min)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Median (IQR)</a:t>
                      </a:r>
                      <a:endParaRPr sz="13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/>
                        <a:t>(XXX-XXX)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XXX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(XXX-XXX)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Diastolic</a:t>
                      </a: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 Pressure (Min)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Median (IQR)</a:t>
                      </a:r>
                      <a:endParaRPr sz="13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/>
                        <a:t>(XXX-XXX)</a:t>
                      </a:r>
                      <a:endParaRPr sz="15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XXX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(XXX-XXX)</a:t>
                      </a:r>
                      <a:endParaRPr sz="11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4" name="Google Shape;144;p25"/>
          <p:cNvSpPr txBox="1"/>
          <p:nvPr/>
        </p:nvSpPr>
        <p:spPr>
          <a:xfrm>
            <a:off x="6904625" y="4755075"/>
            <a:ext cx="21165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 = 9,586</a:t>
            </a:r>
            <a:endParaRPr sz="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 cut date: 2001.01-2010.12</a:t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574354"/>
            <a:ext cx="8520600" cy="25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>
                <a:solidFill>
                  <a:schemeClr val="dk1"/>
                </a:solidFill>
              </a:rPr>
              <a:t>Timely decision of ICU (</a:t>
            </a:r>
            <a:r>
              <a:rPr lang="en" sz="1500">
                <a:solidFill>
                  <a:schemeClr val="dk1"/>
                </a:solidFill>
              </a:rPr>
              <a:t>Intensive Care Unit)</a:t>
            </a:r>
            <a:r>
              <a:rPr lang="en" sz="1500">
                <a:solidFill>
                  <a:schemeClr val="dk1"/>
                </a:solidFill>
              </a:rPr>
              <a:t> admission for patients. Physicians rely on guidelines or scoring systems to evaluate the need for ICU admission. However, disease specific guidelines for intensive care do not reflect real-world decision making. </a:t>
            </a:r>
            <a:r>
              <a:rPr lang="en" sz="1500" u="sng">
                <a:solidFill>
                  <a:schemeClr val="dk1"/>
                </a:solidFill>
              </a:rPr>
              <a:t>This project aims at using machine learning algorithms to predict the need for ICU admission for patients with specific diseases within 24 hours of admission.</a:t>
            </a:r>
            <a:endParaRPr sz="1500" u="sng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7"/>
          <p:cNvGraphicFramePr/>
          <p:nvPr/>
        </p:nvGraphicFramePr>
        <p:xfrm>
          <a:off x="438538" y="11022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{4BD13EBA-F87B-4530-BA6A-717C87ADE109}</a:tableStyleId>
              </a:tblPr>
              <a:tblGrid>
                <a:gridCol w="1252800"/>
                <a:gridCol w="2622650"/>
                <a:gridCol w="1624500"/>
                <a:gridCol w="2533925"/>
              </a:tblGrid>
              <a:tr h="36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Dimension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Item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Data Type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Remark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Demographics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Age, Sex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Numerical, Categorical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*Use age at admission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7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action="ppaction://hlinksldjump" r:id="rId3"/>
                        </a:rPr>
                        <a:t>Comorbid Conditions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Comorbid Condition 1,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Comorbid Condition 2, Comorbid Condition 3, Comorbid Condition 4, Comorbid Condition 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Categorical (Y, N)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*Comorbid conditions categorized based on ICD (International Classification of Diseases) Codes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action="ppaction://hlinksldjump" r:id="rId4"/>
                        </a:rPr>
                        <a:t>Pathogens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Pathogen A</a:t>
                      </a:r>
                      <a:endParaRPr i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Categorical (Y, N)</a:t>
                      </a:r>
                      <a:endParaRPr sz="1000" u="sng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action="ppaction://hlinksldjump" r:id="rId5"/>
                        </a:rPr>
                        <a:t>Lab Exams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LabItemA,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LabItemB, LabItemC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Numerical</a:t>
                      </a:r>
                      <a:endParaRPr sz="1000" u="sng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action="ppaction://hlinksldjump" r:id="rId6"/>
                        </a:rPr>
                        <a:t>Vital signs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Body Temperature (Maximum), 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Pulse (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Maximum</a:t>
                      </a:r>
                      <a:r>
                        <a:rPr lang="en" sz="1000"/>
                        <a:t>), 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Systolic Pressure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(Minimum),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Systolic Pressure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Minimum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Numerical</a:t>
                      </a:r>
                      <a:endParaRPr sz="1000">
                        <a:solidFill>
                          <a:srgbClr val="666666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*Exclude extreme values larger than the 99th percentile, or smaller than 1st percentile.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Disease </a:t>
            </a:r>
            <a:r>
              <a:rPr lang="en"/>
              <a:t>Relevant</a:t>
            </a:r>
            <a:r>
              <a:rPr lang="en"/>
              <a:t> Features</a:t>
            </a:r>
            <a:endParaRPr/>
          </a:p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438550" y="4587025"/>
            <a:ext cx="50769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*   </a:t>
            </a:r>
            <a:r>
              <a:rPr lang="en" sz="800">
                <a:solidFill>
                  <a:srgbClr val="000000"/>
                </a:solidFill>
              </a:rPr>
              <a:t>Feature selected by domain experts.                                                                                                                          </a:t>
            </a:r>
            <a:r>
              <a:rPr lang="en" sz="800">
                <a:solidFill>
                  <a:srgbClr val="000000"/>
                </a:solidFill>
              </a:rPr>
              <a:t>**  Missing value replaced with median.                                                                                                                          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Predict ICU Admission .</a:t>
            </a:r>
            <a:endParaRPr sz="2500"/>
          </a:p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357825" y="3565950"/>
            <a:ext cx="83694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Results gained on </a:t>
            </a:r>
            <a:r>
              <a:rPr lang="en" sz="900">
                <a:solidFill>
                  <a:schemeClr val="dk1"/>
                </a:solidFill>
              </a:rPr>
              <a:t>t</a:t>
            </a:r>
            <a:r>
              <a:rPr lang="en" sz="900">
                <a:solidFill>
                  <a:schemeClr val="dk1"/>
                </a:solidFill>
              </a:rPr>
              <a:t>est dataset, </a:t>
            </a:r>
            <a:r>
              <a:rPr lang="en" sz="900"/>
              <a:t>m</a:t>
            </a:r>
            <a:r>
              <a:rPr lang="en" sz="900"/>
              <a:t>odel tuned on t</a:t>
            </a:r>
            <a:r>
              <a:rPr lang="en" sz="900"/>
              <a:t>raining set with cross validation (use development dataset for NeuroNet).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/>
              <a:t>Parameters</a:t>
            </a:r>
            <a:endParaRPr b="1" sz="9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/>
              <a:t>XGBoost</a:t>
            </a:r>
            <a:r>
              <a:rPr lang="en" sz="900"/>
              <a:t>: max depth= 4, learning rate= 0.3.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/>
              <a:t>Random Forest</a:t>
            </a:r>
            <a:r>
              <a:rPr lang="en" sz="900"/>
              <a:t>: # of estimators = 10, gini impurity index, minimum sample per leaf = 1.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u="sng">
                <a:solidFill>
                  <a:schemeClr val="dk1"/>
                </a:solidFill>
              </a:rPr>
              <a:t>Feedforward Neural Net</a:t>
            </a:r>
            <a:r>
              <a:rPr lang="en" sz="900">
                <a:solidFill>
                  <a:schemeClr val="dk1"/>
                </a:solidFill>
              </a:rPr>
              <a:t>: Layer = 3 (ReLU hidden layer, nodes = 4, 2, Sigmoid for output layer), Adam optimized, epoch = 500, learning rate = .1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u="sng"/>
              <a:t>Logistic Regression</a:t>
            </a:r>
            <a:r>
              <a:rPr lang="en" sz="900"/>
              <a:t>: threshold =.5,  L2 regularized (lambda=1), </a:t>
            </a:r>
            <a:r>
              <a:rPr lang="en" sz="900" u="sng">
                <a:solidFill>
                  <a:schemeClr val="dk1"/>
                </a:solidFill>
              </a:rPr>
              <a:t>SVM</a:t>
            </a:r>
            <a:r>
              <a:rPr lang="en" sz="900">
                <a:solidFill>
                  <a:schemeClr val="dk1"/>
                </a:solidFill>
              </a:rPr>
              <a:t>: squared hinge loss, soft margin, C = 0.2, L2 regularized.</a:t>
            </a:r>
            <a:r>
              <a:rPr lang="en" sz="900"/>
              <a:t> </a:t>
            </a:r>
            <a:r>
              <a:rPr lang="en" sz="900" u="sng"/>
              <a:t>KNN</a:t>
            </a:r>
            <a:r>
              <a:rPr lang="en" sz="900"/>
              <a:t>: K = 4, </a:t>
            </a:r>
            <a:r>
              <a:rPr lang="en" sz="900">
                <a:solidFill>
                  <a:schemeClr val="dk1"/>
                </a:solidFill>
              </a:rPr>
              <a:t>standard normalized.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Training Set:  N = (ICUAdmission 24H: ,Not ICU:), Male: Female = :1, Age mean:, SD:.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Test Set:        N = (</a:t>
            </a:r>
            <a:r>
              <a:rPr lang="en" sz="900">
                <a:solidFill>
                  <a:schemeClr val="dk1"/>
                </a:solidFill>
              </a:rPr>
              <a:t>ICUAdmission</a:t>
            </a:r>
            <a:r>
              <a:rPr lang="en" sz="900"/>
              <a:t> 24H: ,Not ICU:), Male: Female = :1, Age mean:, SD:.</a:t>
            </a:r>
            <a:endParaRPr sz="900"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416075" y="10379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{B75E5CBF-94CB-4D9E-8A81-A9F4BCE3E221}</a:tableStyleId>
              </a:tblPr>
              <a:tblGrid>
                <a:gridCol w="2303750"/>
                <a:gridCol w="1136125"/>
                <a:gridCol w="1136125"/>
                <a:gridCol w="1136125"/>
                <a:gridCol w="1136125"/>
                <a:gridCol w="1136125"/>
              </a:tblGrid>
              <a:tr h="215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Model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Accuracy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Precision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Recall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F1-Score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AUROC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215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/>
                        <a:t>Boosted Tree</a:t>
                      </a:r>
                      <a:r>
                        <a:rPr b="1" lang="en" sz="1200"/>
                        <a:t>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15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/>
                        <a:t>Random Forest</a:t>
                      </a:r>
                      <a:endParaRPr b="1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Feedforward Neural Net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Logistic Regression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/>
                        <a:t>SVM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KNN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ROC And Precision-Recall Curve</a:t>
            </a:r>
            <a:endParaRPr sz="2500"/>
          </a:p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Feature Importance Using SHAP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Demographics And Severity</a:t>
            </a:r>
            <a:endParaRPr/>
          </a:p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8085025" y="4529425"/>
            <a:ext cx="6912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BACK</a:t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6904625" y="4755075"/>
            <a:ext cx="21165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 = 9,586</a:t>
            </a:r>
            <a:endParaRPr sz="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 cut date: 2001.01-2010.12</a:t>
            </a:r>
            <a:endParaRPr sz="800"/>
          </a:p>
        </p:txBody>
      </p:sp>
      <p:graphicFrame>
        <p:nvGraphicFramePr>
          <p:cNvPr id="117" name="Google Shape;117;p22"/>
          <p:cNvGraphicFramePr/>
          <p:nvPr/>
        </p:nvGraphicFramePr>
        <p:xfrm>
          <a:off x="2095413" y="148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{B75E5CBF-94CB-4D9E-8A81-A9F4BCE3E221}</a:tableStyleId>
              </a:tblPr>
              <a:tblGrid>
                <a:gridCol w="1716100"/>
                <a:gridCol w="1618525"/>
                <a:gridCol w="1618525"/>
              </a:tblGrid>
              <a:tr h="50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ICU Admission 24H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Not ICU</a:t>
                      </a:r>
                      <a:endParaRPr b="1" sz="1300"/>
                    </a:p>
                  </a:txBody>
                  <a:tcPr marT="91425" marB="91425" marR="91425" marL="91425" anchor="ctr"/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Admissions</a:t>
                      </a:r>
                      <a:r>
                        <a:rPr lang="en" sz="1300"/>
                        <a:t> 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1,251</a:t>
                      </a:r>
                      <a:endParaRPr sz="1100" u="sng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8,335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Male</a:t>
                      </a:r>
                      <a:r>
                        <a:rPr lang="en" sz="1300"/>
                        <a:t> </a:t>
                      </a:r>
                      <a:r>
                        <a:rPr lang="en" sz="1300">
                          <a:solidFill>
                            <a:srgbClr val="000000"/>
                          </a:solidFill>
                        </a:rPr>
                        <a:t>(%)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600</a:t>
                      </a:r>
                      <a:r>
                        <a:rPr lang="en" sz="1100"/>
                        <a:t> (48</a:t>
                      </a:r>
                      <a:r>
                        <a:rPr lang="en" sz="1100"/>
                        <a:t>.0</a:t>
                      </a:r>
                      <a:r>
                        <a:rPr lang="en" sz="1100"/>
                        <a:t>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4,167</a:t>
                      </a:r>
                      <a:r>
                        <a:rPr lang="en" sz="1100"/>
                        <a:t>(50.0)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/>
                        <a:t>Age</a:t>
                      </a:r>
                      <a:r>
                        <a:rPr lang="en" sz="1300"/>
                        <a:t> Median (IQR)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14.9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(10.3-19.4)</a:t>
                      </a:r>
                      <a:endParaRPr sz="1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14.4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(9.8-19.0)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In Hospital Days</a:t>
                      </a:r>
                      <a:endParaRPr b="1"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</a:rPr>
                        <a:t>Median (IQR)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(7-22)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(8-22)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Comorbid Conditions</a:t>
            </a:r>
            <a:endParaRPr/>
          </a:p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8085025" y="4529425"/>
            <a:ext cx="6912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BACK</a:t>
            </a:r>
            <a:endParaRPr/>
          </a:p>
        </p:txBody>
      </p:sp>
      <p:graphicFrame>
        <p:nvGraphicFramePr>
          <p:cNvPr id="125" name="Google Shape;125;p23"/>
          <p:cNvGraphicFramePr/>
          <p:nvPr/>
        </p:nvGraphicFramePr>
        <p:xfrm>
          <a:off x="1300663" y="148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{B75E5CBF-94CB-4D9E-8A81-A9F4BCE3E221}</a:tableStyleId>
              </a:tblPr>
              <a:tblGrid>
                <a:gridCol w="2542625"/>
                <a:gridCol w="1602650"/>
                <a:gridCol w="1602650"/>
              </a:tblGrid>
              <a:tr h="50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ICU Admission 24H</a:t>
                      </a:r>
                      <a:endParaRPr b="1"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(N = 1,251)</a:t>
                      </a:r>
                      <a:endParaRPr b="1" sz="13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Not ICU</a:t>
                      </a:r>
                      <a:endParaRPr b="1"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(N = 8,335)</a:t>
                      </a:r>
                      <a:endParaRPr b="1" sz="13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Comorbid Condition 1 </a:t>
                      </a:r>
                      <a:r>
                        <a:rPr lang="en" sz="1300"/>
                        <a:t># (%)</a:t>
                      </a:r>
                      <a:endParaRPr sz="13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113 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" sz="1100"/>
                        <a:t>9.0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769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9.2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Comorbid Condition 2 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# (%)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225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18.0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1,605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19.3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Comorbid Condition 3 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# (%)</a:t>
                      </a:r>
                      <a:endParaRPr sz="13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59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4.7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368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4.4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Comorbid Condition 4 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# (%)</a:t>
                      </a:r>
                      <a:endParaRPr sz="13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378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30.2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2,477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29.7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Comorbid Condition 5 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# (%)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257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20.5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1,693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20.3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6" name="Google Shape;126;p23"/>
          <p:cNvSpPr txBox="1"/>
          <p:nvPr/>
        </p:nvSpPr>
        <p:spPr>
          <a:xfrm>
            <a:off x="6904625" y="4755075"/>
            <a:ext cx="21165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 = 9,586</a:t>
            </a:r>
            <a:endParaRPr sz="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 cut date: 2001.01-2010.12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