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388D95-97AA-49B5-82D4-9D71A5704D75}">
  <a:tblStyle styleId="{88388D95-97AA-49B5-82D4-9D71A5704D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20A400-AAAE-49D2-94D1-BDA310780B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7213e7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7213e7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d09190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d09190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b1b75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b1b75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50dfb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50dfb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cd60a6d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cd60a6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511f0c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511f0c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50dfb4a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50dfb4a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cdb8170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cdb817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d0919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d0919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511f0c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511f0c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10.xml"/><Relationship Id="rId6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 ICU Admission For Patients With Specific Diseases</a:t>
            </a:r>
            <a:endParaRPr sz="3500"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Project Walkthrough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And Pathogen Results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20XX.XX.XX-20XX.XX.XX</a:t>
            </a:r>
            <a:endParaRPr sz="800"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{F420A400-AAAE-49D2-94D1-BDA310780BF1}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Lab Item A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B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C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Pathogen A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 Signs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20XX.XX.XX-20XX.XX.XX</a:t>
            </a:r>
            <a:endParaRPr sz="800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{F420A400-AAAE-49D2-94D1-BDA310780BF1}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Body Temperature (Max)</a:t>
                      </a:r>
                      <a:r>
                        <a:rPr lang="en" sz="1300"/>
                        <a:t>,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Pulse (Max)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Systolic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Diastolic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74354"/>
            <a:ext cx="85206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Timely decision of ICU (</a:t>
            </a:r>
            <a:r>
              <a:rPr lang="en" sz="1500">
                <a:solidFill>
                  <a:schemeClr val="dk1"/>
                </a:solidFill>
              </a:rPr>
              <a:t>Intensive Care Unit)</a:t>
            </a:r>
            <a:r>
              <a:rPr lang="en" sz="1500">
                <a:solidFill>
                  <a:schemeClr val="dk1"/>
                </a:solidFill>
              </a:rPr>
              <a:t> admission for patients. Physicians rely on guidelines or scoring systems to evaluate the need for ICU admission. However, disease specific guidelines for intensive care do not reflect real-world decision making. </a:t>
            </a:r>
            <a:r>
              <a:rPr lang="en" sz="1500" u="sng">
                <a:solidFill>
                  <a:schemeClr val="dk1"/>
                </a:solidFill>
              </a:rPr>
              <a:t>This project aims at using machine learning algorithms to predict the need for ICU admission for patients with specific diseases within 24 hours of admission.</a:t>
            </a:r>
            <a:endParaRPr sz="15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438538" y="1102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{88388D95-97AA-49B5-82D4-9D71A5704D75}</a:tableStyleId>
              </a:tblPr>
              <a:tblGrid>
                <a:gridCol w="1252800"/>
                <a:gridCol w="2622650"/>
                <a:gridCol w="1624500"/>
                <a:gridCol w="2533925"/>
              </a:tblGrid>
              <a:tr h="36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Dimension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Remark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Demographics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Age, Sex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Numerical, Categorical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*Use age at admission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Comorbid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1,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2, Comorbid Condition 3, Comorbid Condition 4, Comorbid Condition 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Categorical (Y, 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*Comorbid conditions categorized based on ICD (International Classification of Diseases) Codes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Pathogens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Pathogen A</a:t>
                      </a:r>
                      <a:endParaRPr i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 (Y, N)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Lab Exams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LabItemA,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LabItemB, LabItemC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Vital signs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Body Temperature (Maximum),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Pulse 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Maximum</a:t>
                      </a:r>
                      <a:r>
                        <a:rPr lang="en" sz="1000"/>
                        <a:t>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(Minimum),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Minimum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*Exclude extreme values larger than the 99th percentile, or smaller than 1st percentile.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</a:t>
            </a:r>
            <a:r>
              <a:rPr lang="en"/>
              <a:t>Relevant</a:t>
            </a:r>
            <a:r>
              <a:rPr lang="en"/>
              <a:t> Features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38550" y="4587025"/>
            <a:ext cx="50769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*   </a:t>
            </a:r>
            <a:r>
              <a:rPr lang="en" sz="800">
                <a:solidFill>
                  <a:srgbClr val="000000"/>
                </a:solidFill>
              </a:rPr>
              <a:t>Feature selected by domain experts.                                                                                                                          </a:t>
            </a:r>
            <a:r>
              <a:rPr lang="en" sz="800">
                <a:solidFill>
                  <a:srgbClr val="000000"/>
                </a:solidFill>
              </a:rPr>
              <a:t>**  Missing value replaced with median.                                                                                                                          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 ICU Admission .</a:t>
            </a:r>
            <a:endParaRPr sz="250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57825" y="3565950"/>
            <a:ext cx="8369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Results gained on </a:t>
            </a:r>
            <a:r>
              <a:rPr lang="en" sz="900">
                <a:solidFill>
                  <a:schemeClr val="dk1"/>
                </a:solidFill>
              </a:rPr>
              <a:t>t</a:t>
            </a:r>
            <a:r>
              <a:rPr lang="en" sz="900">
                <a:solidFill>
                  <a:schemeClr val="dk1"/>
                </a:solidFill>
              </a:rPr>
              <a:t>est dataset, </a:t>
            </a:r>
            <a:r>
              <a:rPr lang="en" sz="900"/>
              <a:t>m</a:t>
            </a:r>
            <a:r>
              <a:rPr lang="en" sz="900"/>
              <a:t>odel tuned on t</a:t>
            </a:r>
            <a:r>
              <a:rPr lang="en" sz="900"/>
              <a:t>raining set with cross validation (use development dataset for NeuroNet).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Parameters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XGBoost</a:t>
            </a:r>
            <a:r>
              <a:rPr lang="en" sz="900"/>
              <a:t>: max depth= 4, learning rate= 0.3.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Random Forest</a:t>
            </a:r>
            <a:r>
              <a:rPr lang="en" sz="900"/>
              <a:t>: # of estimators = 10, gini impurity index, minimum sample per leaf = 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dk1"/>
                </a:solidFill>
              </a:rPr>
              <a:t>Feedforward Neural Net</a:t>
            </a:r>
            <a:r>
              <a:rPr lang="en" sz="900">
                <a:solidFill>
                  <a:schemeClr val="dk1"/>
                </a:solidFill>
              </a:rPr>
              <a:t>: Layer = 3 (ReLU hidden layer, nodes = 4, 2, Sigmoid for output layer), Adam optimized, epoch = 500, learning rate = .1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/>
              <a:t>Logistic Regression</a:t>
            </a:r>
            <a:r>
              <a:rPr lang="en" sz="900"/>
              <a:t>: threshold =.5,  L2 regularized (lambda=1), </a:t>
            </a:r>
            <a:r>
              <a:rPr lang="en" sz="900" u="sng">
                <a:solidFill>
                  <a:schemeClr val="dk1"/>
                </a:solidFill>
              </a:rPr>
              <a:t>SVM</a:t>
            </a:r>
            <a:r>
              <a:rPr lang="en" sz="900">
                <a:solidFill>
                  <a:schemeClr val="dk1"/>
                </a:solidFill>
              </a:rPr>
              <a:t>: squared hinge loss, soft margin, C = 0.2, L2 regularized.</a:t>
            </a:r>
            <a:r>
              <a:rPr lang="en" sz="900"/>
              <a:t> </a:t>
            </a:r>
            <a:r>
              <a:rPr lang="en" sz="900" u="sng"/>
              <a:t>KNN</a:t>
            </a:r>
            <a:r>
              <a:rPr lang="en" sz="900"/>
              <a:t>: K = 4, </a:t>
            </a:r>
            <a:r>
              <a:rPr lang="en" sz="900">
                <a:solidFill>
                  <a:schemeClr val="dk1"/>
                </a:solidFill>
              </a:rPr>
              <a:t>standard normalized.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Training Set:  N = (ICUAdmission 24H: ,Not ICU:), Male: Female = :1, Age mean:, SD:.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Test Set:        N = (</a:t>
            </a:r>
            <a:r>
              <a:rPr lang="en" sz="900">
                <a:solidFill>
                  <a:schemeClr val="dk1"/>
                </a:solidFill>
              </a:rPr>
              <a:t>ICUAdmission</a:t>
            </a:r>
            <a:r>
              <a:rPr lang="en" sz="900"/>
              <a:t> 24H: ,Not ICU:), Male: Female = :1, Age mean:, SD:.</a:t>
            </a:r>
            <a:endParaRPr sz="900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16075" y="1037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{F420A400-AAAE-49D2-94D1-BDA310780BF1}</a:tableStyleId>
              </a:tblPr>
              <a:tblGrid>
                <a:gridCol w="2303750"/>
                <a:gridCol w="1136125"/>
                <a:gridCol w="1136125"/>
                <a:gridCol w="1136125"/>
                <a:gridCol w="1136125"/>
                <a:gridCol w="1136125"/>
              </a:tblGrid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AUROC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Boosted Tree</a:t>
                      </a:r>
                      <a:r>
                        <a:rPr b="1" lang="en" sz="1200"/>
                        <a:t>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Feedforward Neural Net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SVM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KNN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ROC And Precision-Recall Curve</a:t>
            </a:r>
            <a:endParaRPr sz="25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Feature Importance Using SHAP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And Severity</a:t>
            </a:r>
            <a:endParaRPr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20XX.XX.XX-20XX.XX.XX</a:t>
            </a:r>
            <a:endParaRPr sz="800"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209541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{F420A400-AAAE-49D2-94D1-BDA310780BF1}</a:tableStyleId>
              </a:tblPr>
              <a:tblGrid>
                <a:gridCol w="1716100"/>
                <a:gridCol w="1618525"/>
                <a:gridCol w="1618525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Admissions</a:t>
                      </a:r>
                      <a:r>
                        <a:rPr lang="en" sz="1300"/>
                        <a:t>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 u="sng"/>
                        <a:t> </a:t>
                      </a:r>
                      <a:endParaRPr sz="1100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Male</a:t>
                      </a:r>
                      <a:r>
                        <a:rPr lang="en" sz="1300"/>
                        <a:t> </a:t>
                      </a: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(%)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/>
                        <a:t>Age</a:t>
                      </a:r>
                      <a:r>
                        <a:rPr lang="en" sz="1300"/>
                        <a:t> 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In Hospital Days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Comorbid Conditions</a:t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20XX.XX.XX-20XX.XX.XX</a:t>
            </a:r>
            <a:endParaRPr sz="800"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{F420A400-AAAE-49D2-94D1-BDA310780BF1}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Comorbid Condition 1 </a:t>
                      </a:r>
                      <a:r>
                        <a:rPr lang="en" sz="1300"/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2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3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4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5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