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327" r:id="rId3"/>
    <p:sldId id="326" r:id="rId4"/>
    <p:sldId id="329" r:id="rId5"/>
    <p:sldId id="328" r:id="rId6"/>
    <p:sldId id="330" r:id="rId7"/>
  </p:sldIdLst>
  <p:sldSz cx="9144000" cy="6858000" type="screen4x3"/>
  <p:notesSz cx="6797675" cy="9926638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FF66"/>
    <a:srgbClr val="ECECEC"/>
    <a:srgbClr val="FFFF99"/>
    <a:srgbClr val="9999FF"/>
    <a:srgbClr val="FFFFFF"/>
    <a:srgbClr val="CC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8" autoAdjust="0"/>
    <p:restoredTop sz="86356" autoAdjust="0"/>
  </p:normalViewPr>
  <p:slideViewPr>
    <p:cSldViewPr showGuides="1">
      <p:cViewPr varScale="1">
        <p:scale>
          <a:sx n="54" d="100"/>
          <a:sy n="54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2562" y="-84"/>
      </p:cViewPr>
      <p:guideLst>
        <p:guide orient="horz" pos="3127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E41239-C1F4-4C6F-A196-C85F0C5B62D4}" type="datetimeFigureOut">
              <a:rPr lang="zh-CN" altLang="en-US"/>
              <a:pPr>
                <a:defRPr/>
              </a:pPr>
              <a:t>2015/2/27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F6D0FB3-D449-4053-BB7C-7F5CE1D0DA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204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CA2F3-2843-4607-94A9-44BC642AED20}" type="datetimeFigureOut">
              <a:rPr lang="zh-CN" altLang="en-US"/>
              <a:pPr>
                <a:defRPr/>
              </a:pPr>
              <a:t>2015/2/27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DD3C82-D068-4581-B5C7-CE769D759C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8580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D3C82-D068-4581-B5C7-CE769D759CE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6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结合软件工程思想，介绍软件设计的方法；分领域主题介绍设计方法和实现技巧；领域资料分发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DD3C82-D068-4581-B5C7-CE769D759CE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7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总的要求：组内每位同学，一起协商承担的任务，每人都要参与设计和编程工作，不能只负责撰写论文。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评分组成：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）组长对组内成员学习态度和承担设计任务的评价；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）课程设计完成的效果，必要时会采用现场演示和答辩的方式；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）课程设计报告的撰写质量；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DD3C82-D068-4581-B5C7-CE769D759CE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9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</a:t>
            </a:r>
            <a:r>
              <a:rPr lang="zh-CN" altLang="en-US" smtClean="0"/>
              <a:t>语言讲义 </a:t>
            </a:r>
            <a:r>
              <a:rPr lang="en-US" altLang="zh-CN" smtClean="0"/>
              <a:t>Unit 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DD3C82-D068-4581-B5C7-CE769D759CE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latin typeface="Arial" charset="0"/>
                <a:ea typeface="宋体" pitchFamily="2" charset="-122"/>
              </a:endParaRPr>
            </a:p>
          </p:txBody>
        </p:sp>
      </p:grpSp>
      <p:pic>
        <p:nvPicPr>
          <p:cNvPr id="8" name="Picture 11" descr="图片3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5734050"/>
            <a:ext cx="781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7885113" y="64992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chemeClr val="tx2"/>
                </a:solidFill>
              </a:rPr>
              <a:t>武汉大学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 indent="-2700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u"/>
              <a:defRPr sz="2800"/>
            </a:lvl1pPr>
            <a:lvl2pPr marL="539750" indent="-2700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  <a:defRPr sz="2400"/>
            </a:lvl2pPr>
            <a:lvl3pPr marL="809625" indent="-2700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u"/>
              <a:defRPr sz="2000"/>
            </a:lvl3pPr>
            <a:lvl4pPr marL="809625" indent="-2700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u"/>
              <a:defRPr sz="1800"/>
            </a:lvl4pPr>
            <a:lvl5pPr marL="809625" indent="-270000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u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0102-75A4-4800-B89F-CAA7BF3A9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00" y="1413000"/>
            <a:ext cx="3579812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8212" y="1413000"/>
            <a:ext cx="35814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07A17-8F72-4DA2-A139-DF101B145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C955F-781F-4A9E-8D90-782C36B5F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DC0DC-AEE6-45B2-8B4F-0970890BA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AB333-8FF0-4D78-9F02-343E055F5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-1980000" y="-171000"/>
            <a:ext cx="2880000" cy="2880000"/>
          </a:xfrm>
          <a:custGeom>
            <a:avLst/>
            <a:gdLst>
              <a:gd name="G0" fmla="+- 18296 0 0"/>
              <a:gd name="G1" fmla="+- -30880 0 0"/>
              <a:gd name="G2" fmla="+- 31512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0296" y="5746"/>
              </a:cxn>
              <a:cxn ang="0">
                <a:pos x="64000" y="32000"/>
              </a:cxn>
              <a:cxn ang="0">
                <a:pos x="50296" y="58253"/>
              </a:cxn>
              <a:cxn ang="0">
                <a:pos x="50296" y="58253"/>
              </a:cxn>
              <a:cxn ang="0">
                <a:pos x="50295" y="58253"/>
              </a:cxn>
              <a:cxn ang="0">
                <a:pos x="50296" y="58254"/>
              </a:cxn>
              <a:cxn ang="0">
                <a:pos x="50296" y="5746"/>
              </a:cxn>
              <a:cxn ang="0">
                <a:pos x="50295" y="5746"/>
              </a:cxn>
              <a:cxn ang="0">
                <a:pos x="50296" y="5746"/>
              </a:cxn>
            </a:cxnLst>
            <a:rect l="T13" t="T15" r="T17" b="T19"/>
            <a:pathLst>
              <a:path w="64000" h="64000">
                <a:moveTo>
                  <a:pt x="50296" y="5746"/>
                </a:moveTo>
                <a:cubicBezTo>
                  <a:pt x="58882" y="11730"/>
                  <a:pt x="64000" y="21534"/>
                  <a:pt x="64000" y="32000"/>
                </a:cubicBezTo>
                <a:cubicBezTo>
                  <a:pt x="64000" y="42465"/>
                  <a:pt x="58882" y="52269"/>
                  <a:pt x="50296" y="58253"/>
                </a:cubicBezTo>
                <a:cubicBezTo>
                  <a:pt x="50296" y="58253"/>
                  <a:pt x="50296" y="58253"/>
                  <a:pt x="50295" y="58253"/>
                </a:cubicBezTo>
                <a:lnTo>
                  <a:pt x="50296" y="58254"/>
                </a:lnTo>
                <a:lnTo>
                  <a:pt x="50296" y="5746"/>
                </a:lnTo>
                <a:lnTo>
                  <a:pt x="50295" y="5746"/>
                </a:lnTo>
                <a:cubicBezTo>
                  <a:pt x="50296" y="5746"/>
                  <a:pt x="50296" y="5746"/>
                  <a:pt x="50296" y="5746"/>
                </a:cubicBezTo>
                <a:close/>
              </a:path>
            </a:pathLst>
          </a:cu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-2212302" y="-160797"/>
            <a:ext cx="2880000" cy="2880000"/>
          </a:xfrm>
          <a:custGeom>
            <a:avLst/>
            <a:gdLst>
              <a:gd name="G0" fmla="+- 18077 0 0"/>
              <a:gd name="G1" fmla="+- -30880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0077" y="5595"/>
              </a:cxn>
              <a:cxn ang="0">
                <a:pos x="64000" y="32000"/>
              </a:cxn>
              <a:cxn ang="0">
                <a:pos x="50077" y="58404"/>
              </a:cxn>
              <a:cxn ang="0">
                <a:pos x="50077" y="58404"/>
              </a:cxn>
              <a:cxn ang="0">
                <a:pos x="50076" y="58404"/>
              </a:cxn>
              <a:cxn ang="0">
                <a:pos x="50077" y="58405"/>
              </a:cxn>
              <a:cxn ang="0">
                <a:pos x="50077" y="5595"/>
              </a:cxn>
              <a:cxn ang="0">
                <a:pos x="50076" y="5595"/>
              </a:cxn>
              <a:cxn ang="0">
                <a:pos x="50077" y="5595"/>
              </a:cxn>
            </a:cxnLst>
            <a:rect l="T13" t="T15" r="T17" b="T19"/>
            <a:pathLst>
              <a:path w="64000" h="64000">
                <a:moveTo>
                  <a:pt x="50077" y="5595"/>
                </a:moveTo>
                <a:cubicBezTo>
                  <a:pt x="58790" y="11560"/>
                  <a:pt x="64000" y="21440"/>
                  <a:pt x="64000" y="32000"/>
                </a:cubicBezTo>
                <a:cubicBezTo>
                  <a:pt x="64000" y="42559"/>
                  <a:pt x="58790" y="52439"/>
                  <a:pt x="50077" y="58404"/>
                </a:cubicBezTo>
                <a:cubicBezTo>
                  <a:pt x="50077" y="58404"/>
                  <a:pt x="50077" y="58404"/>
                  <a:pt x="50076" y="58404"/>
                </a:cubicBezTo>
                <a:lnTo>
                  <a:pt x="50077" y="58405"/>
                </a:lnTo>
                <a:lnTo>
                  <a:pt x="50077" y="5595"/>
                </a:lnTo>
                <a:lnTo>
                  <a:pt x="50076" y="5595"/>
                </a:lnTo>
                <a:cubicBezTo>
                  <a:pt x="50077" y="5595"/>
                  <a:pt x="50077" y="5595"/>
                  <a:pt x="50077" y="5595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080000" y="1196752"/>
            <a:ext cx="756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80000" y="360000"/>
            <a:ext cx="756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80000" y="1412777"/>
            <a:ext cx="7560000" cy="452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228184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27ED6495-F5E0-40B6-866F-278A1F073584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pic>
        <p:nvPicPr>
          <p:cNvPr id="2056" name="Picture 11" descr="图片3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9788" y="6243638"/>
            <a:ext cx="576262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5" r:id="rId3"/>
    <p:sldLayoutId id="2147483727" r:id="rId4"/>
    <p:sldLayoutId id="2147483728" r:id="rId5"/>
    <p:sldLayoutId id="2147483733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 b="1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nscc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676137"/>
            <a:ext cx="7239000" cy="1754326"/>
          </a:xfrm>
        </p:spPr>
        <p:txBody>
          <a:bodyPr/>
          <a:lstStyle/>
          <a:p>
            <a:pPr algn="ctr" eaLnBrk="1" hangingPunct="1"/>
            <a:r>
              <a:rPr lang="en-US" altLang="zh-CN" sz="5400" b="1" dirty="0" smtClean="0">
                <a:ea typeface="华文楷体" pitchFamily="2" charset="-122"/>
              </a:rPr>
              <a:t>《</a:t>
            </a:r>
            <a:r>
              <a:rPr lang="zh-CN" altLang="en-US" sz="5400" b="1" dirty="0" smtClean="0">
                <a:ea typeface="华文楷体" pitchFamily="2" charset="-122"/>
              </a:rPr>
              <a:t>高级语言程序设计</a:t>
            </a:r>
            <a:r>
              <a:rPr lang="en-US" altLang="zh-CN" sz="5400" b="1" dirty="0" smtClean="0">
                <a:ea typeface="华文楷体" pitchFamily="2" charset="-122"/>
              </a:rPr>
              <a:t>》</a:t>
            </a:r>
            <a:br>
              <a:rPr lang="en-US" altLang="zh-CN" sz="5400" b="1" dirty="0" smtClean="0">
                <a:ea typeface="华文楷体" pitchFamily="2" charset="-122"/>
              </a:rPr>
            </a:br>
            <a:r>
              <a:rPr lang="zh-CN" altLang="en-US" sz="5400" b="1" dirty="0" smtClean="0">
                <a:ea typeface="华文楷体" pitchFamily="2" charset="-122"/>
              </a:rPr>
              <a:t>综合实验课程设计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0375" y="3155797"/>
            <a:ext cx="6701663" cy="3037755"/>
          </a:xfrm>
        </p:spPr>
        <p:txBody>
          <a:bodyPr wrap="square">
            <a:spAutoFit/>
          </a:bodyPr>
          <a:lstStyle/>
          <a:p>
            <a:pPr eaLnBrk="1" hangingPunct="1">
              <a:tabLst>
                <a:tab pos="1797050" algn="l"/>
              </a:tabLst>
            </a:pP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指导：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梁意文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b="1" dirty="0" smtClean="0">
                <a:latin typeface="Times New Roman" pitchFamily="18" charset="0"/>
                <a:ea typeface="隶书" pitchFamily="49" charset="-122"/>
              </a:rPr>
            </a:b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谭成予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b="1" dirty="0" smtClean="0">
                <a:latin typeface="Times New Roman" pitchFamily="18" charset="0"/>
                <a:ea typeface="隶书" pitchFamily="49" charset="-122"/>
              </a:rPr>
            </a:b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常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军                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</a:t>
            </a:r>
            <a:endParaRPr lang="zh-CN" altLang="en-US" b="1" dirty="0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tabLst>
                <a:tab pos="1797050" algn="l"/>
              </a:tabLst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Email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：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hlinkClick r:id="rId3"/>
              </a:rPr>
              <a:t>chunscc@163.com</a:t>
            </a:r>
            <a:endParaRPr lang="en-US" altLang="zh-CN" b="1" dirty="0" smtClean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tabLst>
                <a:tab pos="1797050" algn="l"/>
              </a:tabLst>
            </a:pP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电   话：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	18986211771</a:t>
            </a:r>
          </a:p>
          <a:p>
            <a:pPr eaLnBrk="1" hangingPunct="1">
              <a:tabLst>
                <a:tab pos="1797050" algn="l"/>
              </a:tabLst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QQ 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</a:rPr>
              <a:t>群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:	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378351159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19558698</a:t>
            </a:r>
            <a:endParaRPr lang="en-US" altLang="zh-CN" b="1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64511DAE-5A0C-456F-99BE-135DD0DA0ED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教学目的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《</a:t>
            </a:r>
            <a:r>
              <a:rPr lang="zh-CN" altLang="en-US" dirty="0"/>
              <a:t>高级语言程序设计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</a:t>
            </a:r>
            <a:r>
              <a:rPr lang="zh-CN" altLang="en-US" dirty="0"/>
              <a:t>综合实验</a:t>
            </a:r>
            <a:r>
              <a:rPr lang="zh-CN" altLang="en-US" dirty="0" smtClean="0"/>
              <a:t>课程，通过上机实验，达到下列目标：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训练结构化程序设计的思维能力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提高数据结构与算法的分析设计能力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培养解决应用问题所需的综合程序设计能力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增强编程和调试程序</a:t>
            </a:r>
            <a:r>
              <a:rPr lang="zh-CN" altLang="en-US" dirty="0" smtClean="0"/>
              <a:t>的实践动手能力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00102-75A4-4800-B89F-CAA7BF3A90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实验教学安排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00" y="1341000"/>
            <a:ext cx="7560000" cy="4529236"/>
          </a:xfrm>
        </p:spPr>
        <p:txBody>
          <a:bodyPr/>
          <a:lstStyle/>
          <a:p>
            <a:pPr marL="0" lvl="0" indent="0">
              <a:buClr>
                <a:srgbClr val="0070C0"/>
              </a:buClr>
              <a:buSzPct val="90000"/>
              <a:buNone/>
            </a:pPr>
            <a:r>
              <a:rPr lang="zh-CN" altLang="en-US" sz="2400" dirty="0"/>
              <a:t>课内上机</a:t>
            </a:r>
            <a:r>
              <a:rPr lang="zh-CN" altLang="en-US" sz="2400" dirty="0" smtClean="0"/>
              <a:t>时间：</a:t>
            </a:r>
            <a:r>
              <a:rPr lang="en-US" altLang="zh-CN" sz="2400" dirty="0" smtClean="0"/>
              <a:t>1-9</a:t>
            </a:r>
            <a:r>
              <a:rPr lang="zh-CN" altLang="en-US" sz="2400" dirty="0" smtClean="0"/>
              <a:t>周，每周一、二晚；课外自主安排</a:t>
            </a:r>
            <a:endParaRPr lang="en-US" altLang="zh-CN" sz="2400" dirty="0" smtClean="0"/>
          </a:p>
          <a:p>
            <a:pPr marL="361950" lvl="0" indent="-361950">
              <a:lnSpc>
                <a:spcPct val="130000"/>
              </a:lnSpc>
              <a:buClr>
                <a:srgbClr val="0070C0"/>
              </a:buClr>
              <a:buSzPct val="90000"/>
              <a:buFont typeface="+mj-lt"/>
              <a:buAutoNum type="arabicPeriod"/>
            </a:pPr>
            <a:r>
              <a:rPr lang="zh-CN" altLang="zh-CN" sz="2400" dirty="0" smtClean="0"/>
              <a:t>基本环节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次上机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掌握开发工具</a:t>
            </a:r>
            <a:r>
              <a:rPr lang="en-US" altLang="zh-CN" sz="2400" dirty="0" smtClean="0"/>
              <a:t>(VS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gcc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QT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使用和调试方法，完成基本数据结构和算法的程序实现</a:t>
            </a:r>
            <a:endParaRPr lang="zh-CN" altLang="zh-CN" sz="2400" dirty="0" smtClean="0"/>
          </a:p>
          <a:p>
            <a:pPr marL="361950" lvl="0" indent="-361950">
              <a:lnSpc>
                <a:spcPct val="130000"/>
              </a:lnSpc>
              <a:buClr>
                <a:srgbClr val="0070C0"/>
              </a:buClr>
              <a:buSzPct val="90000"/>
              <a:buFont typeface="+mj-lt"/>
              <a:buAutoNum type="arabicPeriod"/>
            </a:pPr>
            <a:r>
              <a:rPr lang="zh-CN" altLang="zh-CN" sz="2400" dirty="0" smtClean="0"/>
              <a:t>算法设计环节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周，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次上</a:t>
            </a:r>
            <a:r>
              <a:rPr lang="zh-CN" altLang="en-US" sz="2400" dirty="0" smtClean="0"/>
              <a:t>机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训练求解问题思路、分析算法复杂</a:t>
            </a:r>
            <a:r>
              <a:rPr lang="zh-CN" altLang="en-US" sz="2400" dirty="0"/>
              <a:t>度，完成经典</a:t>
            </a:r>
            <a:r>
              <a:rPr lang="zh-CN" altLang="en-US" sz="2400" dirty="0" smtClean="0"/>
              <a:t>算法的程序实现</a:t>
            </a:r>
            <a:endParaRPr lang="zh-CN" altLang="zh-CN" sz="2400" dirty="0" smtClean="0"/>
          </a:p>
          <a:p>
            <a:pPr marL="361950" lvl="0" indent="-361950">
              <a:lnSpc>
                <a:spcPct val="130000"/>
              </a:lnSpc>
              <a:buClr>
                <a:srgbClr val="0070C0"/>
              </a:buClr>
              <a:buSzPct val="90000"/>
              <a:buFont typeface="+mj-lt"/>
              <a:buAutoNum type="arabicPeriod"/>
            </a:pPr>
            <a:r>
              <a:rPr lang="zh-CN" altLang="en-US" sz="2400" dirty="0" smtClean="0"/>
              <a:t>应用</a:t>
            </a:r>
            <a:r>
              <a:rPr lang="zh-CN" altLang="zh-CN" sz="2400" dirty="0" smtClean="0"/>
              <a:t>领域综合程序设计</a:t>
            </a:r>
            <a:r>
              <a:rPr lang="zh-CN" altLang="en-US" sz="2400" dirty="0" smtClean="0"/>
              <a:t>环节：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周，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次上机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结合软件工程思想和方法，分析、设计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实现一些应用性的综合问题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00102-75A4-4800-B89F-CAA7BF3A90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6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实验</a:t>
            </a:r>
            <a:r>
              <a:rPr lang="zh-CN" altLang="en-US" dirty="0" smtClean="0"/>
              <a:t>教学组织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000" y="1412777"/>
            <a:ext cx="7812000" cy="4529236"/>
          </a:xfrm>
        </p:spPr>
        <p:txBody>
          <a:bodyPr/>
          <a:lstStyle/>
          <a:p>
            <a:pPr lvl="0"/>
            <a:r>
              <a:rPr lang="zh-CN" altLang="en-US" sz="2400" dirty="0" smtClean="0"/>
              <a:t>建立</a:t>
            </a:r>
            <a:r>
              <a:rPr lang="en-US" altLang="zh-CN" sz="2400" dirty="0" smtClean="0"/>
              <a:t>3-4</a:t>
            </a:r>
            <a:r>
              <a:rPr lang="zh-CN" altLang="en-US" sz="2400" dirty="0" smtClean="0"/>
              <a:t>人规模</a:t>
            </a:r>
            <a:r>
              <a:rPr lang="zh-CN" altLang="en-US" sz="2400" dirty="0" smtClean="0"/>
              <a:t>的实验小组</a:t>
            </a:r>
            <a:r>
              <a:rPr lang="zh-CN" altLang="en-US" sz="2400" dirty="0" smtClean="0"/>
              <a:t>，推举组长，上报各组名单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每</a:t>
            </a:r>
            <a:r>
              <a:rPr lang="zh-CN" altLang="en-US" sz="2400" dirty="0" smtClean="0"/>
              <a:t>人均要求</a:t>
            </a:r>
            <a:r>
              <a:rPr lang="zh-CN" altLang="zh-CN" sz="2400" dirty="0" smtClean="0"/>
              <a:t>完成</a:t>
            </a:r>
            <a:r>
              <a:rPr lang="zh-CN" altLang="en-US" sz="2400" dirty="0" smtClean="0"/>
              <a:t>以上</a:t>
            </a:r>
            <a:r>
              <a:rPr lang="zh-CN" altLang="zh-CN" sz="2400" dirty="0" smtClean="0"/>
              <a:t>三</a:t>
            </a:r>
            <a:r>
              <a:rPr lang="zh-CN" altLang="en-US" sz="2400" dirty="0"/>
              <a:t>个</a:t>
            </a:r>
            <a:r>
              <a:rPr lang="zh-CN" altLang="zh-CN" sz="2400" dirty="0"/>
              <a:t>实验环节的分析、设计和编程</a:t>
            </a:r>
            <a:r>
              <a:rPr lang="zh-CN" altLang="en-US" sz="2400" dirty="0" smtClean="0"/>
              <a:t>任务，独立思考，结果不抄袭、不雷同</a:t>
            </a:r>
            <a:endParaRPr lang="en-US" altLang="zh-CN" sz="2400" dirty="0" smtClean="0"/>
          </a:p>
          <a:p>
            <a:pPr lvl="0"/>
            <a:r>
              <a:rPr lang="zh-CN" altLang="en-US" sz="2400" dirty="0"/>
              <a:t>基本环节、算法设计</a:t>
            </a:r>
            <a:r>
              <a:rPr lang="zh-CN" altLang="en-US" sz="2400" dirty="0" smtClean="0"/>
              <a:t>环节：实验题目均为必做，鼓励相互交流，但要求独立完成实验并提交个人报告和代码</a:t>
            </a:r>
            <a:endParaRPr lang="en-US" altLang="zh-CN" sz="2400" dirty="0" smtClean="0"/>
          </a:p>
          <a:p>
            <a:r>
              <a:rPr lang="zh-CN" altLang="en-US" sz="2400" dirty="0" smtClean="0"/>
              <a:t>应用综合程序设计环节：实验题目选做一题，小组</a:t>
            </a:r>
            <a:r>
              <a:rPr lang="zh-CN" altLang="en-US" sz="2400" dirty="0" smtClean="0"/>
              <a:t>共同讨论设计，个人独立完成编码并提交报告；按</a:t>
            </a:r>
            <a:r>
              <a:rPr lang="zh-CN" altLang="en-US" sz="2400" dirty="0"/>
              <a:t>组进行</a:t>
            </a:r>
            <a:r>
              <a:rPr lang="zh-CN" altLang="zh-CN" sz="2400" dirty="0"/>
              <a:t>开</a:t>
            </a:r>
            <a:r>
              <a:rPr lang="zh-CN" altLang="zh-CN" sz="2400" dirty="0" smtClean="0"/>
              <a:t>题分析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设计</a:t>
            </a:r>
            <a:r>
              <a:rPr lang="zh-CN" altLang="zh-CN" sz="2400" dirty="0" smtClean="0"/>
              <a:t>报告</a:t>
            </a:r>
            <a:r>
              <a:rPr lang="zh-CN" altLang="zh-CN" sz="2400" dirty="0"/>
              <a:t>讲解</a:t>
            </a:r>
            <a:r>
              <a:rPr lang="zh-CN" altLang="zh-CN" sz="2400" dirty="0" smtClean="0"/>
              <a:t>和</a:t>
            </a:r>
            <a:r>
              <a:rPr lang="zh-CN" altLang="zh-CN" sz="2400" dirty="0"/>
              <a:t>结果展示</a:t>
            </a:r>
            <a:r>
              <a:rPr lang="zh-CN" altLang="zh-CN" sz="2400" dirty="0" smtClean="0"/>
              <a:t>讲解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00102-75A4-4800-B89F-CAA7BF3A90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4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实验成果和评分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dirty="0" smtClean="0"/>
              <a:t>需提交</a:t>
            </a:r>
            <a:r>
              <a:rPr lang="zh-CN" altLang="en-US" sz="2400" dirty="0" smtClean="0"/>
              <a:t>成果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pPr lvl="1"/>
            <a:r>
              <a:rPr lang="zh-CN" altLang="en-US" sz="2000" dirty="0" smtClean="0"/>
              <a:t>基本环节、算法设计环节的</a:t>
            </a:r>
            <a:r>
              <a:rPr lang="zh-CN" altLang="zh-CN" sz="2000" dirty="0" smtClean="0"/>
              <a:t>实验</a:t>
            </a:r>
            <a:r>
              <a:rPr lang="zh-CN" altLang="zh-CN" sz="2000" dirty="0"/>
              <a:t>报告（纸质版、电子版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应用</a:t>
            </a:r>
            <a:r>
              <a:rPr lang="zh-CN" altLang="zh-CN" sz="2000" dirty="0" smtClean="0"/>
              <a:t>综合</a:t>
            </a:r>
            <a:r>
              <a:rPr lang="zh-CN" altLang="zh-CN" sz="2000" dirty="0"/>
              <a:t>程序设计</a:t>
            </a:r>
            <a:r>
              <a:rPr lang="zh-CN" altLang="en-US" sz="2000" dirty="0" smtClean="0"/>
              <a:t>环节的</a:t>
            </a:r>
            <a:r>
              <a:rPr lang="zh-CN" altLang="zh-CN" sz="2000" dirty="0"/>
              <a:t>需求分析和设计实现报告（纸质版、</a:t>
            </a:r>
            <a:r>
              <a:rPr lang="zh-CN" altLang="zh-CN" sz="2000" dirty="0" smtClean="0"/>
              <a:t>电子版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执行代码、源代码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电子版，源码须含清晰注释）</a:t>
            </a:r>
            <a:endParaRPr lang="zh-CN" altLang="zh-CN" sz="2000" dirty="0"/>
          </a:p>
          <a:p>
            <a:pPr lvl="0"/>
            <a:r>
              <a:rPr lang="zh-CN" altLang="zh-CN" sz="2400" dirty="0" smtClean="0"/>
              <a:t>评分</a:t>
            </a:r>
            <a:r>
              <a:rPr lang="zh-CN" altLang="en-US" sz="2400" dirty="0"/>
              <a:t>（报告</a:t>
            </a:r>
            <a:r>
              <a:rPr lang="en-US" altLang="zh-CN" sz="2400" dirty="0" smtClean="0"/>
              <a:t>+</a:t>
            </a:r>
            <a:r>
              <a:rPr lang="zh-CN" altLang="en-US" sz="2400" dirty="0"/>
              <a:t>实现</a:t>
            </a:r>
            <a:r>
              <a:rPr lang="zh-CN" altLang="en-US" sz="2400" dirty="0" smtClean="0"/>
              <a:t>代码）</a:t>
            </a:r>
            <a:endParaRPr lang="zh-CN" altLang="zh-CN" sz="2400" dirty="0"/>
          </a:p>
          <a:p>
            <a:pPr lvl="1"/>
            <a:r>
              <a:rPr lang="zh-CN" altLang="zh-CN" dirty="0"/>
              <a:t>基本环节</a:t>
            </a:r>
            <a:r>
              <a:rPr lang="zh-CN" altLang="zh-CN" dirty="0" smtClean="0"/>
              <a:t>实验：</a:t>
            </a:r>
            <a:r>
              <a:rPr lang="zh-CN" altLang="zh-CN" dirty="0"/>
              <a:t>占</a:t>
            </a:r>
            <a:r>
              <a:rPr lang="zh-CN" altLang="zh-CN" dirty="0" smtClean="0"/>
              <a:t>总成绩</a:t>
            </a:r>
            <a:r>
              <a:rPr lang="en-US" altLang="zh-CN" dirty="0" smtClean="0"/>
              <a:t>30</a:t>
            </a:r>
            <a:r>
              <a:rPr lang="en-US" altLang="zh-CN" dirty="0"/>
              <a:t>%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算法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环节</a:t>
            </a:r>
            <a:r>
              <a:rPr lang="zh-CN" altLang="zh-CN" dirty="0" smtClean="0"/>
              <a:t>实验：</a:t>
            </a:r>
            <a:r>
              <a:rPr lang="zh-CN" altLang="zh-CN" dirty="0"/>
              <a:t>占</a:t>
            </a:r>
            <a:r>
              <a:rPr lang="zh-CN" altLang="zh-CN" dirty="0" smtClean="0"/>
              <a:t>总成绩</a:t>
            </a:r>
            <a:r>
              <a:rPr lang="en-US" altLang="zh-CN" dirty="0" smtClean="0"/>
              <a:t>30</a:t>
            </a:r>
            <a:r>
              <a:rPr lang="en-US" altLang="zh-CN" dirty="0"/>
              <a:t>%</a:t>
            </a:r>
            <a:r>
              <a:rPr lang="zh-CN" altLang="zh-CN" dirty="0"/>
              <a:t>；</a:t>
            </a:r>
          </a:p>
          <a:p>
            <a:pPr lvl="1"/>
            <a:r>
              <a:rPr lang="zh-CN" altLang="en-US" dirty="0" smtClean="0"/>
              <a:t>应用</a:t>
            </a:r>
            <a:r>
              <a:rPr lang="zh-CN" altLang="zh-CN" dirty="0" smtClean="0"/>
              <a:t>综合</a:t>
            </a:r>
            <a:r>
              <a:rPr lang="zh-CN" altLang="zh-CN" dirty="0"/>
              <a:t>程序设计</a:t>
            </a:r>
            <a:r>
              <a:rPr lang="zh-CN" altLang="zh-CN" dirty="0" smtClean="0"/>
              <a:t>实验：</a:t>
            </a:r>
            <a:r>
              <a:rPr lang="zh-CN" altLang="zh-CN" dirty="0"/>
              <a:t>占总成绩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00102-75A4-4800-B89F-CAA7BF3A90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实验工具和参考资料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下载地址 ：</a:t>
            </a:r>
            <a:r>
              <a:rPr lang="en-US" altLang="zh-CN" dirty="0" smtClean="0">
                <a:solidFill>
                  <a:srgbClr val="0000CC"/>
                </a:solidFill>
              </a:rPr>
              <a:t>http://pan.baidu.com/s/1eQEOeoq </a:t>
            </a: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00102-75A4-4800-B89F-CAA7BF3A90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26615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394</Words>
  <Application>Microsoft Office PowerPoint</Application>
  <PresentationFormat>全屏显示(4:3)</PresentationFormat>
  <Paragraphs>52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华文楷体</vt:lpstr>
      <vt:lpstr>华文中宋</vt:lpstr>
      <vt:lpstr>隶书</vt:lpstr>
      <vt:lpstr>宋体</vt:lpstr>
      <vt:lpstr>Arial</vt:lpstr>
      <vt:lpstr>Calibri</vt:lpstr>
      <vt:lpstr>Times New Roman</vt:lpstr>
      <vt:lpstr>Verdana</vt:lpstr>
      <vt:lpstr>Wingdings</vt:lpstr>
      <vt:lpstr>Eclipse</vt:lpstr>
      <vt:lpstr>《高级语言程序设计》 综合实验课程设计</vt:lpstr>
      <vt:lpstr>1.教学目的</vt:lpstr>
      <vt:lpstr>2.实验教学安排</vt:lpstr>
      <vt:lpstr>3.实验教学组织</vt:lpstr>
      <vt:lpstr>4.实验成果和评分</vt:lpstr>
      <vt:lpstr>5.实验工具和参考资料</vt:lpstr>
    </vt:vector>
  </TitlesOfParts>
  <Company>TCYLI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程序设计概述</dc:title>
  <dc:creator>nadinetan</dc:creator>
  <cp:lastModifiedBy>ChangJ</cp:lastModifiedBy>
  <cp:revision>326</cp:revision>
  <dcterms:created xsi:type="dcterms:W3CDTF">2009-02-12T05:22:36Z</dcterms:created>
  <dcterms:modified xsi:type="dcterms:W3CDTF">2015-02-27T02:47:27Z</dcterms:modified>
</cp:coreProperties>
</file>