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3.xml" ContentType="application/vnd.openxmlformats-officedocument.presentationml.slide+xml"/>
  <Override PartName="/ppt/slides/_rels/slide36.xml.rels" ContentType="application/vnd.openxmlformats-package.relationships+xml"/>
  <Override PartName="/ppt/slides/_rels/slide38.xml.rels" ContentType="application/vnd.openxmlformats-package.relationships+xml"/>
  <Override PartName="/ppt/slides/_rels/slide35.xml.rels" ContentType="application/vnd.openxmlformats-package.relationships+xml"/>
  <Override PartName="/ppt/slides/_rels/slide32.xml.rels" ContentType="application/vnd.openxmlformats-package.relationships+xml"/>
  <Override PartName="/ppt/slides/_rels/slide29.xml.rels" ContentType="application/vnd.openxmlformats-package.relationships+xml"/>
  <Override PartName="/ppt/slides/_rels/slide24.xml.rels" ContentType="application/vnd.openxmlformats-package.relationships+xml"/>
  <Override PartName="/ppt/slides/_rels/slide31.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7.xml.rels" ContentType="application/vnd.openxmlformats-package.relationships+xml"/>
  <Override PartName="/ppt/slides/_rels/slide15.xml.rels" ContentType="application/vnd.openxmlformats-package.relationships+xml"/>
  <Override PartName="/ppt/slides/_rels/slide20.xml.rels" ContentType="application/vnd.openxmlformats-package.relationships+xml"/>
  <Override PartName="/ppt/slides/_rels/slide30.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37.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4.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46.xml" ContentType="application/vnd.openxmlformats-officedocument.presentationml.slideLayout+xml"/>
  <Override PartName="/ppt/slideLayouts/slideLayout43.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47.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37.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44.xml" ContentType="application/vnd.openxmlformats-officedocument.presentationml.slideLayout+xml"/>
  <Override PartName="/ppt/slideLayouts/slideLayout9.xml" ContentType="application/vnd.openxmlformats-officedocument.presentationml.slideLayout+xml"/>
  <Override PartName="/ppt/slideLayouts/slideLayout40.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1.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3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42.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14.png" ContentType="image/png"/>
  <Override PartName="/ppt/media/image13.png" ContentType="image/png"/>
  <Override PartName="/ppt/media/image12.png" ContentType="image/png"/>
  <Override PartName="/ppt/media/image10.png" ContentType="image/png"/>
  <Override PartName="/ppt/media/image9.png" ContentType="image/png"/>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1.png" ContentType="image/png"/>
  <Override PartName="/ppt/media/image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34" name="" descr=""/>
          <p:cNvPicPr/>
          <p:nvPr/>
        </p:nvPicPr>
        <p:blipFill>
          <a:blip r:embed="rId2"/>
          <a:stretch/>
        </p:blipFill>
        <p:spPr>
          <a:xfrm>
            <a:off x="2292480" y="1768680"/>
            <a:ext cx="5494680" cy="4384080"/>
          </a:xfrm>
          <a:prstGeom prst="rect">
            <a:avLst/>
          </a:prstGeom>
          <a:ln>
            <a:noFill/>
          </a:ln>
        </p:spPr>
      </p:pic>
      <p:pic>
        <p:nvPicPr>
          <p:cNvPr id="35" name="" descr=""/>
          <p:cNvPicPr/>
          <p:nvPr/>
        </p:nvPicPr>
        <p:blipFill>
          <a:blip r:embed="rId3"/>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39" name="PlaceHolder 2"/>
          <p:cNvSpPr>
            <a:spLocks noGrp="1"/>
          </p:cNvSpPr>
          <p:nvPr>
            <p:ph type="subTitle"/>
          </p:nvPr>
        </p:nvSpPr>
        <p:spPr>
          <a:xfrm>
            <a:off x="504000" y="1768680"/>
            <a:ext cx="9072000" cy="43840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41"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43"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44"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36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48"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49"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50"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52"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53"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54"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56"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58"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60"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61"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65"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66"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68"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69"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70" name="" descr=""/>
          <p:cNvPicPr/>
          <p:nvPr/>
        </p:nvPicPr>
        <p:blipFill>
          <a:blip r:embed="rId2"/>
          <a:stretch/>
        </p:blipFill>
        <p:spPr>
          <a:xfrm>
            <a:off x="2292480" y="1768680"/>
            <a:ext cx="5494680" cy="4384080"/>
          </a:xfrm>
          <a:prstGeom prst="rect">
            <a:avLst/>
          </a:prstGeom>
          <a:ln>
            <a:noFill/>
          </a:ln>
        </p:spPr>
      </p:pic>
      <p:pic>
        <p:nvPicPr>
          <p:cNvPr id="71" name="" descr=""/>
          <p:cNvPicPr/>
          <p:nvPr/>
        </p:nvPicPr>
        <p:blipFill>
          <a:blip r:embed="rId3"/>
          <a:stretch/>
        </p:blipFill>
        <p:spPr>
          <a:xfrm>
            <a:off x="2292480" y="1768680"/>
            <a:ext cx="5494680" cy="43840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7"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78" name="PlaceHolder 2"/>
          <p:cNvSpPr>
            <a:spLocks noGrp="1"/>
          </p:cNvSpPr>
          <p:nvPr>
            <p:ph type="subTitle"/>
          </p:nvPr>
        </p:nvSpPr>
        <p:spPr>
          <a:xfrm>
            <a:off x="504000" y="1768680"/>
            <a:ext cx="9072000" cy="438408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80"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82"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83"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4"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5" name="PlaceHolder 1"/>
          <p:cNvSpPr>
            <a:spLocks noGrp="1"/>
          </p:cNvSpPr>
          <p:nvPr>
            <p:ph type="subTitle"/>
          </p:nvPr>
        </p:nvSpPr>
        <p:spPr>
          <a:xfrm>
            <a:off x="504000" y="301320"/>
            <a:ext cx="9072000" cy="585036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87"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88"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89"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91"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92"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93"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95"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96"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97"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99"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100"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102"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03"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04"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105"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107"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108"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109" name="" descr=""/>
          <p:cNvPicPr/>
          <p:nvPr/>
        </p:nvPicPr>
        <p:blipFill>
          <a:blip r:embed="rId2"/>
          <a:stretch/>
        </p:blipFill>
        <p:spPr>
          <a:xfrm>
            <a:off x="2292480" y="1768680"/>
            <a:ext cx="5494680" cy="4384080"/>
          </a:xfrm>
          <a:prstGeom prst="rect">
            <a:avLst/>
          </a:prstGeom>
          <a:ln>
            <a:noFill/>
          </a:ln>
        </p:spPr>
      </p:pic>
      <p:pic>
        <p:nvPicPr>
          <p:cNvPr id="110" name="" descr=""/>
          <p:cNvPicPr/>
          <p:nvPr/>
        </p:nvPicPr>
        <p:blipFill>
          <a:blip r:embed="rId3"/>
          <a:stretch/>
        </p:blipFill>
        <p:spPr>
          <a:xfrm>
            <a:off x="2292480" y="1768680"/>
            <a:ext cx="5494680" cy="43840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112" name="PlaceHolder 2"/>
          <p:cNvSpPr>
            <a:spLocks noGrp="1"/>
          </p:cNvSpPr>
          <p:nvPr>
            <p:ph type="subTitle"/>
          </p:nvPr>
        </p:nvSpPr>
        <p:spPr>
          <a:xfrm>
            <a:off x="504000" y="1768680"/>
            <a:ext cx="9072000" cy="438408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114"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116"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17"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8"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9" name="PlaceHolder 1"/>
          <p:cNvSpPr>
            <a:spLocks noGrp="1"/>
          </p:cNvSpPr>
          <p:nvPr>
            <p:ph type="subTitle"/>
          </p:nvPr>
        </p:nvSpPr>
        <p:spPr>
          <a:xfrm>
            <a:off x="504000" y="301320"/>
            <a:ext cx="9072000" cy="585036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121"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22"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123"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125"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26"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27"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129"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30"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31"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133"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134"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136"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37"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38"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139"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141"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142"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143" name="" descr=""/>
          <p:cNvPicPr/>
          <p:nvPr/>
        </p:nvPicPr>
        <p:blipFill>
          <a:blip r:embed="rId2"/>
          <a:stretch/>
        </p:blipFill>
        <p:spPr>
          <a:xfrm>
            <a:off x="2292480" y="1768680"/>
            <a:ext cx="5494680" cy="4384080"/>
          </a:xfrm>
          <a:prstGeom prst="rect">
            <a:avLst/>
          </a:prstGeom>
          <a:ln>
            <a:noFill/>
          </a:ln>
        </p:spPr>
      </p:pic>
      <p:pic>
        <p:nvPicPr>
          <p:cNvPr id="144" name="" descr=""/>
          <p:cNvPicPr/>
          <p:nvPr/>
        </p:nvPicPr>
        <p:blipFill>
          <a:blip r:embed="rId3"/>
          <a:stretch/>
        </p:blipFill>
        <p:spPr>
          <a:xfrm>
            <a:off x="2292480" y="1768680"/>
            <a:ext cx="5494680" cy="438408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0920" cy="1261440"/>
          </a:xfrm>
          <a:prstGeom prst="rect">
            <a:avLst/>
          </a:prstGeom>
        </p:spPr>
        <p:txBody>
          <a:bodyPr lIns="0" rIns="0" tIns="0" bIns="0" anchor="ctr"/>
          <a:p>
            <a:r>
              <a:rPr lang="en-US">
                <a:latin typeface="Arial"/>
              </a:rPr>
              <a:t>Click to edit the title text format</a:t>
            </a:r>
            <a:endParaRPr/>
          </a:p>
        </p:txBody>
      </p:sp>
      <p:sp>
        <p:nvSpPr>
          <p:cNvPr id="1" name="PlaceHolder 2"/>
          <p:cNvSpPr>
            <a:spLocks noGrp="1"/>
          </p:cNvSpPr>
          <p:nvPr>
            <p:ph type="body"/>
          </p:nvPr>
        </p:nvSpPr>
        <p:spPr>
          <a:xfrm>
            <a:off x="504000" y="1769040"/>
            <a:ext cx="9070920" cy="438372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rIns="0" tIns="0" bIns="0" anchor="ctr"/>
          <a:p>
            <a:pPr algn="ctr"/>
            <a:r>
              <a:rPr lang="en-US" sz="4400">
                <a:latin typeface="Arial"/>
              </a:rPr>
              <a:t>Click to edit the title text format</a:t>
            </a:r>
            <a:endParaRPr/>
          </a:p>
        </p:txBody>
      </p:sp>
      <p:sp>
        <p:nvSpPr>
          <p:cNvPr id="37"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2000" cy="1261800"/>
          </a:xfrm>
          <a:prstGeom prst="rect">
            <a:avLst/>
          </a:prstGeom>
        </p:spPr>
        <p:txBody>
          <a:bodyPr lIns="0" rIns="0" tIns="0" bIns="0" anchor="ctr"/>
          <a:p>
            <a:pPr algn="ctr"/>
            <a:r>
              <a:rPr lang="en-US" sz="4400">
                <a:latin typeface="Arial"/>
              </a:rPr>
              <a:t>Click to edit the title text format</a:t>
            </a:r>
            <a:endParaRPr/>
          </a:p>
        </p:txBody>
      </p:sp>
      <p:sp>
        <p:nvSpPr>
          <p:cNvPr id="73"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
        <p:nvSpPr>
          <p:cNvPr id="74" name="PlaceHolder 3"/>
          <p:cNvSpPr>
            <a:spLocks noGrp="1"/>
          </p:cNvSpPr>
          <p:nvPr>
            <p:ph type="dt"/>
          </p:nvPr>
        </p:nvSpPr>
        <p:spPr>
          <a:xfrm>
            <a:off x="504000" y="6886800"/>
            <a:ext cx="2348280" cy="520920"/>
          </a:xfrm>
          <a:prstGeom prst="rect">
            <a:avLst/>
          </a:prstGeom>
        </p:spPr>
        <p:txBody>
          <a:bodyPr lIns="0" rIns="0" tIns="0" bIns="0"/>
          <a:p>
            <a:r>
              <a:rPr lang="en-US" sz="1400">
                <a:latin typeface="Times New Roman"/>
              </a:rPr>
              <a:t>&lt;date/time&gt;</a:t>
            </a:r>
            <a:endParaRPr/>
          </a:p>
        </p:txBody>
      </p:sp>
      <p:sp>
        <p:nvSpPr>
          <p:cNvPr id="75" name="PlaceHolder 4"/>
          <p:cNvSpPr>
            <a:spLocks noGrp="1"/>
          </p:cNvSpPr>
          <p:nvPr>
            <p:ph type="ftr"/>
          </p:nvPr>
        </p:nvSpPr>
        <p:spPr>
          <a:xfrm>
            <a:off x="3447360" y="6886800"/>
            <a:ext cx="3195000" cy="520920"/>
          </a:xfrm>
          <a:prstGeom prst="rect">
            <a:avLst/>
          </a:prstGeom>
        </p:spPr>
        <p:txBody>
          <a:bodyPr lIns="0" rIns="0" tIns="0" bIns="0"/>
          <a:p>
            <a:pPr algn="ctr"/>
            <a:r>
              <a:rPr lang="en-US" sz="1400">
                <a:latin typeface="Times New Roman"/>
              </a:rPr>
              <a:t>&lt;footer&gt;</a:t>
            </a:r>
            <a:endParaRPr/>
          </a:p>
        </p:txBody>
      </p:sp>
      <p:sp>
        <p:nvSpPr>
          <p:cNvPr id="76" name="PlaceHolder 5"/>
          <p:cNvSpPr>
            <a:spLocks noGrp="1"/>
          </p:cNvSpPr>
          <p:nvPr>
            <p:ph type="sldNum"/>
          </p:nvPr>
        </p:nvSpPr>
        <p:spPr>
          <a:xfrm>
            <a:off x="7227720" y="6886800"/>
            <a:ext cx="2348280" cy="520920"/>
          </a:xfrm>
          <a:prstGeom prst="rect">
            <a:avLst/>
          </a:prstGeom>
        </p:spPr>
        <p:txBody>
          <a:bodyPr lIns="0" rIns="0" tIns="0" bIns="0"/>
          <a:p>
            <a:pPr algn="r"/>
            <a:fld id="{CF15759A-386A-487E-9686-EFF43DE14C15}"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CustomShape 1"/>
          <p:cNvSpPr/>
          <p:nvPr/>
        </p:nvSpPr>
        <p:spPr>
          <a:xfrm>
            <a:off x="504000" y="301320"/>
            <a:ext cx="9070920" cy="1261440"/>
          </a:xfrm>
          <a:prstGeom prst="rect">
            <a:avLst/>
          </a:prstGeom>
          <a:noFill/>
          <a:ln>
            <a:noFill/>
          </a:ln>
        </p:spPr>
        <p:style>
          <a:lnRef idx="0"/>
          <a:fillRef idx="0"/>
          <a:effectRef idx="0"/>
          <a:fontRef idx="minor"/>
        </p:style>
      </p:sp>
      <p:sp>
        <p:nvSpPr>
          <p:cNvPr id="146" name="CustomShape 2"/>
          <p:cNvSpPr/>
          <p:nvPr/>
        </p:nvSpPr>
        <p:spPr>
          <a:xfrm>
            <a:off x="504000" y="1727280"/>
            <a:ext cx="9070920" cy="4465800"/>
          </a:xfrm>
          <a:prstGeom prst="rect">
            <a:avLst/>
          </a:prstGeom>
          <a:noFill/>
          <a:ln>
            <a:noFill/>
          </a:ln>
        </p:spPr>
        <p:style>
          <a:lnRef idx="0"/>
          <a:fillRef idx="0"/>
          <a:effectRef idx="0"/>
          <a:fontRef idx="minor"/>
        </p:style>
        <p:txBody>
          <a:bodyPr lIns="0" rIns="0" tIns="0" bIns="0" anchor="ctr"/>
          <a:p>
            <a:pPr algn="ctr">
              <a:lnSpc>
                <a:spcPct val="100000"/>
              </a:lnSpc>
            </a:pPr>
            <a:endParaRPr/>
          </a:p>
          <a:p>
            <a:pPr algn="just">
              <a:lnSpc>
                <a:spcPct val="100000"/>
              </a:lnSpc>
              <a:buSzPct val="45000"/>
              <a:buFont typeface="StarSymbol"/>
              <a:buChar char="l"/>
            </a:pPr>
            <a:r>
              <a:rPr lang="en-US" sz="2400" strike="noStrike">
                <a:solidFill>
                  <a:srgbClr val="000000"/>
                </a:solidFill>
                <a:latin typeface="Arial"/>
                <a:ea typeface="DejaVu Sans"/>
              </a:rPr>
              <a:t>扇区</a:t>
            </a:r>
            <a:r>
              <a:rPr lang="en-US" sz="2400" strike="noStrike">
                <a:solidFill>
                  <a:srgbClr val="000000"/>
                </a:solidFill>
                <a:latin typeface="Arial"/>
                <a:ea typeface="DejaVu Sans"/>
              </a:rPr>
              <a:t>(Sector)</a:t>
            </a:r>
            <a:r>
              <a:rPr lang="en-US" sz="2400" strike="noStrike">
                <a:solidFill>
                  <a:srgbClr val="000000"/>
                </a:solidFill>
                <a:latin typeface="Arial"/>
                <a:ea typeface="DejaVu Sans"/>
              </a:rPr>
              <a:t>为最小的物理储存单位，每个扇区为 </a:t>
            </a:r>
            <a:r>
              <a:rPr lang="en-US" sz="2400" strike="noStrike">
                <a:solidFill>
                  <a:srgbClr val="000000"/>
                </a:solidFill>
                <a:latin typeface="Arial"/>
                <a:ea typeface="DejaVu Sans"/>
              </a:rPr>
              <a:t>512 bytes;</a:t>
            </a:r>
            <a:endParaRPr/>
          </a:p>
          <a:p>
            <a:pPr algn="just">
              <a:lnSpc>
                <a:spcPct val="100000"/>
              </a:lnSpc>
              <a:buSzPct val="45000"/>
              <a:buFont typeface="StarSymbol"/>
              <a:buChar char="l"/>
            </a:pPr>
            <a:r>
              <a:rPr lang="en-US" sz="2400" strike="noStrike">
                <a:solidFill>
                  <a:srgbClr val="000000"/>
                </a:solidFill>
                <a:latin typeface="Arial"/>
                <a:ea typeface="DejaVu Sans"/>
              </a:rPr>
              <a:t>将扇区组成一个圆，那就是磁柱</a:t>
            </a:r>
            <a:r>
              <a:rPr lang="en-US" sz="2400" strike="noStrike">
                <a:solidFill>
                  <a:srgbClr val="000000"/>
                </a:solidFill>
                <a:latin typeface="Arial"/>
                <a:ea typeface="DejaVu Sans"/>
              </a:rPr>
              <a:t>(Cylinder)</a:t>
            </a:r>
            <a:r>
              <a:rPr lang="en-US" sz="2400" strike="noStrike">
                <a:solidFill>
                  <a:srgbClr val="000000"/>
                </a:solidFill>
                <a:latin typeface="Arial"/>
                <a:ea typeface="DejaVu Sans"/>
              </a:rPr>
              <a:t>，磁柱是分割槽</a:t>
            </a:r>
            <a:r>
              <a:rPr lang="en-US" sz="2400" strike="noStrike">
                <a:solidFill>
                  <a:srgbClr val="000000"/>
                </a:solidFill>
                <a:latin typeface="Arial"/>
                <a:ea typeface="DejaVu Sans"/>
              </a:rPr>
              <a:t>(partition)</a:t>
            </a:r>
            <a:r>
              <a:rPr lang="en-US" sz="2400" strike="noStrike">
                <a:solidFill>
                  <a:srgbClr val="000000"/>
                </a:solidFill>
                <a:latin typeface="Arial"/>
                <a:ea typeface="DejaVu Sans"/>
              </a:rPr>
              <a:t>的最小单位；</a:t>
            </a:r>
            <a:endParaRPr/>
          </a:p>
          <a:p>
            <a:pPr algn="just">
              <a:lnSpc>
                <a:spcPct val="100000"/>
              </a:lnSpc>
              <a:buSzPct val="45000"/>
              <a:buFont typeface="StarSymbol"/>
              <a:buChar char="l"/>
            </a:pPr>
            <a:r>
              <a:rPr lang="en-US" sz="2400" strike="noStrike">
                <a:solidFill>
                  <a:srgbClr val="000000"/>
                </a:solidFill>
                <a:latin typeface="Arial"/>
                <a:ea typeface="DejaVu Sans"/>
              </a:rPr>
              <a:t>第一个扇区最重要，里面有：</a:t>
            </a:r>
            <a:r>
              <a:rPr lang="en-US" sz="2400" strike="noStrike">
                <a:solidFill>
                  <a:srgbClr val="000000"/>
                </a:solidFill>
                <a:latin typeface="Arial"/>
                <a:ea typeface="DejaVu Sans"/>
              </a:rPr>
              <a:t>(1)</a:t>
            </a:r>
            <a:r>
              <a:rPr lang="en-US" sz="2400" strike="noStrike">
                <a:solidFill>
                  <a:srgbClr val="000000"/>
                </a:solidFill>
                <a:latin typeface="Arial"/>
                <a:ea typeface="DejaVu Sans"/>
              </a:rPr>
              <a:t>主要启动区</a:t>
            </a:r>
            <a:r>
              <a:rPr lang="en-US" sz="2400" strike="noStrike">
                <a:solidFill>
                  <a:srgbClr val="000000"/>
                </a:solidFill>
                <a:latin typeface="Arial"/>
                <a:ea typeface="DejaVu Sans"/>
              </a:rPr>
              <a:t>(Master boot record, MBR)</a:t>
            </a:r>
            <a:r>
              <a:rPr lang="en-US" sz="2400" strike="noStrike">
                <a:solidFill>
                  <a:srgbClr val="000000"/>
                </a:solidFill>
                <a:latin typeface="Arial"/>
                <a:ea typeface="DejaVu Sans"/>
              </a:rPr>
              <a:t>及分割表</a:t>
            </a:r>
            <a:r>
              <a:rPr lang="en-US" sz="2400" strike="noStrike">
                <a:solidFill>
                  <a:srgbClr val="000000"/>
                </a:solidFill>
                <a:latin typeface="Arial"/>
                <a:ea typeface="DejaVu Sans"/>
              </a:rPr>
              <a:t>(partition table)</a:t>
            </a:r>
            <a:r>
              <a:rPr lang="en-US" sz="2400" strike="noStrike">
                <a:solidFill>
                  <a:srgbClr val="000000"/>
                </a:solidFill>
                <a:latin typeface="Arial"/>
                <a:ea typeface="DejaVu Sans"/>
              </a:rPr>
              <a:t>， 其中 </a:t>
            </a:r>
            <a:r>
              <a:rPr lang="en-US" sz="2400" strike="noStrike">
                <a:solidFill>
                  <a:srgbClr val="000000"/>
                </a:solidFill>
                <a:latin typeface="Arial"/>
                <a:ea typeface="DejaVu Sans"/>
              </a:rPr>
              <a:t>MBR </a:t>
            </a:r>
            <a:r>
              <a:rPr lang="en-US" sz="2400" strike="noStrike">
                <a:solidFill>
                  <a:srgbClr val="000000"/>
                </a:solidFill>
                <a:latin typeface="Arial"/>
                <a:ea typeface="DejaVu Sans"/>
              </a:rPr>
              <a:t>占有 </a:t>
            </a:r>
            <a:r>
              <a:rPr lang="en-US" sz="2400" strike="noStrike">
                <a:solidFill>
                  <a:srgbClr val="000000"/>
                </a:solidFill>
                <a:latin typeface="Arial"/>
                <a:ea typeface="DejaVu Sans"/>
              </a:rPr>
              <a:t>446 bytes</a:t>
            </a:r>
            <a:r>
              <a:rPr lang="en-US" sz="2400" strike="noStrike">
                <a:solidFill>
                  <a:srgbClr val="000000"/>
                </a:solidFill>
                <a:latin typeface="Arial"/>
                <a:ea typeface="DejaVu Sans"/>
              </a:rPr>
              <a:t>，而 </a:t>
            </a:r>
            <a:r>
              <a:rPr lang="en-US" sz="2400" strike="noStrike">
                <a:solidFill>
                  <a:srgbClr val="000000"/>
                </a:solidFill>
                <a:latin typeface="Arial"/>
                <a:ea typeface="DejaVu Sans"/>
              </a:rPr>
              <a:t>partition table </a:t>
            </a:r>
            <a:r>
              <a:rPr lang="en-US" sz="2400" strike="noStrike">
                <a:solidFill>
                  <a:srgbClr val="000000"/>
                </a:solidFill>
                <a:latin typeface="Arial"/>
                <a:ea typeface="DejaVu Sans"/>
              </a:rPr>
              <a:t>则占有 </a:t>
            </a:r>
            <a:r>
              <a:rPr lang="en-US" sz="2400" strike="noStrike">
                <a:solidFill>
                  <a:srgbClr val="000000"/>
                </a:solidFill>
                <a:latin typeface="Arial"/>
                <a:ea typeface="DejaVu Sans"/>
              </a:rPr>
              <a:t>64 bytes</a:t>
            </a:r>
            <a:r>
              <a:rPr lang="en-US" sz="2400" strike="noStrike">
                <a:solidFill>
                  <a:srgbClr val="000000"/>
                </a:solidFill>
                <a:latin typeface="Arial"/>
                <a:ea typeface="DejaVu Sans"/>
              </a:rPr>
              <a:t>。</a:t>
            </a:r>
            <a:endParaRPr/>
          </a:p>
          <a:p>
            <a:pPr algn="just">
              <a:lnSpc>
                <a:spcPct val="100000"/>
              </a:lnSpc>
            </a:pPr>
            <a:r>
              <a:rPr lang="en-US" sz="2400" strike="noStrike">
                <a:solidFill>
                  <a:srgbClr val="000000"/>
                </a:solidFill>
                <a:latin typeface="Arial"/>
                <a:ea typeface="DejaVu Sans"/>
              </a:rPr>
              <a:t>    </a:t>
            </a:r>
            <a:r>
              <a:rPr lang="en-US" sz="2400" strike="noStrike">
                <a:solidFill>
                  <a:srgbClr val="000000"/>
                </a:solidFill>
                <a:latin typeface="Arial"/>
                <a:ea typeface="DejaVu Sans"/>
              </a:rPr>
              <a:t>各种接口的磁盘在</a:t>
            </a:r>
            <a:r>
              <a:rPr lang="en-US" sz="2400" strike="noStrike">
                <a:solidFill>
                  <a:srgbClr val="000000"/>
                </a:solidFill>
                <a:latin typeface="Arial"/>
                <a:ea typeface="DejaVu Sans"/>
              </a:rPr>
              <a:t>Linux</a:t>
            </a:r>
            <a:r>
              <a:rPr lang="en-US" sz="2400" strike="noStrike">
                <a:solidFill>
                  <a:srgbClr val="000000"/>
                </a:solidFill>
                <a:latin typeface="Arial"/>
                <a:ea typeface="DejaVu Sans"/>
              </a:rPr>
              <a:t>中的文件名分别为：</a:t>
            </a:r>
            <a:endParaRPr/>
          </a:p>
          <a:p>
            <a:pPr algn="just">
              <a:lnSpc>
                <a:spcPct val="100000"/>
              </a:lnSpc>
              <a:buSzPct val="45000"/>
              <a:buFont typeface="StarSymbol"/>
              <a:buChar char="l"/>
            </a:pPr>
            <a:r>
              <a:rPr lang="en-US" sz="2400" strike="noStrike">
                <a:solidFill>
                  <a:srgbClr val="000000"/>
                </a:solidFill>
                <a:latin typeface="Arial"/>
                <a:ea typeface="DejaVu Sans"/>
              </a:rPr>
              <a:t>/dev/sd[a-p][1-15]</a:t>
            </a:r>
            <a:r>
              <a:rPr lang="en-US" sz="2400" strike="noStrike">
                <a:solidFill>
                  <a:srgbClr val="000000"/>
                </a:solidFill>
                <a:latin typeface="Arial"/>
                <a:ea typeface="DejaVu Sans"/>
              </a:rPr>
              <a:t>：为</a:t>
            </a:r>
            <a:r>
              <a:rPr lang="en-US" sz="2400" strike="noStrike">
                <a:solidFill>
                  <a:srgbClr val="000000"/>
                </a:solidFill>
                <a:latin typeface="Arial"/>
                <a:ea typeface="DejaVu Sans"/>
              </a:rPr>
              <a:t>SCSI, SATA, U</a:t>
            </a:r>
            <a:r>
              <a:rPr lang="en-US" sz="2400" strike="noStrike">
                <a:solidFill>
                  <a:srgbClr val="000000"/>
                </a:solidFill>
                <a:latin typeface="Arial"/>
                <a:ea typeface="DejaVu Sans"/>
              </a:rPr>
              <a:t>盘</a:t>
            </a:r>
            <a:r>
              <a:rPr lang="en-US" sz="2400" strike="noStrike">
                <a:solidFill>
                  <a:srgbClr val="000000"/>
                </a:solidFill>
                <a:latin typeface="Arial"/>
                <a:ea typeface="DejaVu Sans"/>
              </a:rPr>
              <a:t>, Flash</a:t>
            </a:r>
            <a:r>
              <a:rPr lang="en-US" sz="2400" strike="noStrike">
                <a:solidFill>
                  <a:srgbClr val="000000"/>
                </a:solidFill>
                <a:latin typeface="Arial"/>
                <a:ea typeface="DejaVu Sans"/>
              </a:rPr>
              <a:t>闪盘等接口的磁盘文件名；</a:t>
            </a:r>
            <a:endParaRPr/>
          </a:p>
          <a:p>
            <a:pPr algn="just">
              <a:lnSpc>
                <a:spcPct val="100000"/>
              </a:lnSpc>
              <a:buSzPct val="45000"/>
              <a:buFont typeface="StarSymbol"/>
              <a:buChar char="l"/>
            </a:pPr>
            <a:r>
              <a:rPr lang="en-US" sz="2400" strike="noStrike">
                <a:solidFill>
                  <a:srgbClr val="000000"/>
                </a:solidFill>
                <a:latin typeface="Arial"/>
                <a:ea typeface="DejaVu Sans"/>
              </a:rPr>
              <a:t>/dev/hd[a-d][1-63]</a:t>
            </a:r>
            <a:r>
              <a:rPr lang="en-US" sz="2400" strike="noStrike">
                <a:solidFill>
                  <a:srgbClr val="000000"/>
                </a:solidFill>
                <a:latin typeface="Arial"/>
                <a:ea typeface="DejaVu Sans"/>
              </a:rPr>
              <a:t>：为 </a:t>
            </a:r>
            <a:r>
              <a:rPr lang="en-US" sz="2400" strike="noStrike">
                <a:solidFill>
                  <a:srgbClr val="000000"/>
                </a:solidFill>
                <a:latin typeface="Arial"/>
                <a:ea typeface="DejaVu Sans"/>
              </a:rPr>
              <a:t>IDE </a:t>
            </a:r>
            <a:r>
              <a:rPr lang="en-US" sz="2400" strike="noStrike">
                <a:solidFill>
                  <a:srgbClr val="000000"/>
                </a:solidFill>
                <a:latin typeface="Arial"/>
                <a:ea typeface="DejaVu Sans"/>
              </a:rPr>
              <a:t>接口的磁盘文件名；</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4" name="CustomShape 1"/>
          <p:cNvSpPr/>
          <p:nvPr/>
        </p:nvSpPr>
        <p:spPr>
          <a:xfrm>
            <a:off x="529560" y="96120"/>
            <a:ext cx="9070920" cy="282924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US" sz="2200" strike="noStrike">
                <a:solidFill>
                  <a:srgbClr val="000000"/>
                </a:solidFill>
                <a:latin typeface="Arial"/>
                <a:ea typeface="DejaVu Sans"/>
              </a:rPr>
              <a:t>inode </a:t>
            </a:r>
            <a:r>
              <a:rPr lang="en-US" sz="2200" strike="noStrike">
                <a:solidFill>
                  <a:srgbClr val="000000"/>
                </a:solidFill>
                <a:latin typeface="Arial"/>
                <a:ea typeface="DejaVu Sans"/>
              </a:rPr>
              <a:t>的内容在记录文件的权限与相关属性，至于 </a:t>
            </a:r>
            <a:r>
              <a:rPr lang="en-US" sz="2200" strike="noStrike">
                <a:solidFill>
                  <a:srgbClr val="000000"/>
                </a:solidFill>
                <a:latin typeface="Arial"/>
                <a:ea typeface="DejaVu Sans"/>
              </a:rPr>
              <a:t>block </a:t>
            </a:r>
            <a:r>
              <a:rPr lang="en-US" sz="2200" strike="noStrike">
                <a:solidFill>
                  <a:srgbClr val="000000"/>
                </a:solidFill>
                <a:latin typeface="Arial"/>
                <a:ea typeface="DejaVu Sans"/>
              </a:rPr>
              <a:t>区块则是在记录文件的实际内容。 而且文件系统一开始就将 </a:t>
            </a:r>
            <a:r>
              <a:rPr lang="en-US" sz="2200" strike="noStrike">
                <a:solidFill>
                  <a:srgbClr val="000000"/>
                </a:solidFill>
                <a:latin typeface="Arial"/>
                <a:ea typeface="DejaVu Sans"/>
              </a:rPr>
              <a:t>inode </a:t>
            </a:r>
            <a:r>
              <a:rPr lang="en-US" sz="2200" strike="noStrike">
                <a:solidFill>
                  <a:srgbClr val="000000"/>
                </a:solidFill>
                <a:latin typeface="Arial"/>
                <a:ea typeface="DejaVu Sans"/>
              </a:rPr>
              <a:t>与 </a:t>
            </a:r>
            <a:r>
              <a:rPr lang="en-US" sz="2200" strike="noStrike">
                <a:solidFill>
                  <a:srgbClr val="000000"/>
                </a:solidFill>
                <a:latin typeface="Arial"/>
                <a:ea typeface="DejaVu Sans"/>
              </a:rPr>
              <a:t>block </a:t>
            </a:r>
            <a:r>
              <a:rPr lang="en-US" sz="2200" strike="noStrike">
                <a:solidFill>
                  <a:srgbClr val="000000"/>
                </a:solidFill>
                <a:latin typeface="Arial"/>
                <a:ea typeface="DejaVu Sans"/>
              </a:rPr>
              <a:t>规划好了，除非重新格式化</a:t>
            </a:r>
            <a:r>
              <a:rPr lang="en-US" sz="2200" strike="noStrike">
                <a:solidFill>
                  <a:srgbClr val="000000"/>
                </a:solidFill>
                <a:latin typeface="Arial"/>
                <a:ea typeface="DejaVu Sans"/>
              </a:rPr>
              <a:t>(</a:t>
            </a:r>
            <a:r>
              <a:rPr lang="en-US" sz="2200" strike="noStrike">
                <a:solidFill>
                  <a:srgbClr val="000000"/>
                </a:solidFill>
                <a:latin typeface="Arial"/>
                <a:ea typeface="DejaVu Sans"/>
              </a:rPr>
              <a:t>或者利用 </a:t>
            </a:r>
            <a:r>
              <a:rPr lang="en-US" sz="2200" strike="noStrike">
                <a:solidFill>
                  <a:srgbClr val="000000"/>
                </a:solidFill>
                <a:latin typeface="Arial"/>
                <a:ea typeface="DejaVu Sans"/>
              </a:rPr>
              <a:t>resize2fs </a:t>
            </a:r>
            <a:r>
              <a:rPr lang="en-US" sz="2200" strike="noStrike">
                <a:solidFill>
                  <a:srgbClr val="000000"/>
                </a:solidFill>
                <a:latin typeface="Arial"/>
                <a:ea typeface="DejaVu Sans"/>
              </a:rPr>
              <a:t>等命令变更文件系统大小</a:t>
            </a:r>
            <a:r>
              <a:rPr lang="en-US" sz="2200" strike="noStrike">
                <a:solidFill>
                  <a:srgbClr val="000000"/>
                </a:solidFill>
                <a:latin typeface="Arial"/>
                <a:ea typeface="DejaVu Sans"/>
              </a:rPr>
              <a:t>)</a:t>
            </a:r>
            <a:r>
              <a:rPr lang="en-US" sz="2200" strike="noStrike">
                <a:solidFill>
                  <a:srgbClr val="000000"/>
                </a:solidFill>
                <a:latin typeface="Arial"/>
                <a:ea typeface="DejaVu Sans"/>
              </a:rPr>
              <a:t>，否则 </a:t>
            </a:r>
            <a:r>
              <a:rPr lang="en-US" sz="2200" strike="noStrike">
                <a:solidFill>
                  <a:srgbClr val="000000"/>
                </a:solidFill>
                <a:latin typeface="Arial"/>
                <a:ea typeface="DejaVu Sans"/>
              </a:rPr>
              <a:t>inode </a:t>
            </a:r>
            <a:r>
              <a:rPr lang="en-US" sz="2200" strike="noStrike">
                <a:solidFill>
                  <a:srgbClr val="000000"/>
                </a:solidFill>
                <a:latin typeface="Arial"/>
                <a:ea typeface="DejaVu Sans"/>
              </a:rPr>
              <a:t>与 </a:t>
            </a:r>
            <a:r>
              <a:rPr lang="en-US" sz="2200" strike="noStrike">
                <a:solidFill>
                  <a:srgbClr val="000000"/>
                </a:solidFill>
                <a:latin typeface="Arial"/>
                <a:ea typeface="DejaVu Sans"/>
              </a:rPr>
              <a:t>block </a:t>
            </a:r>
            <a:r>
              <a:rPr lang="en-US" sz="2200" strike="noStrike">
                <a:solidFill>
                  <a:srgbClr val="000000"/>
                </a:solidFill>
                <a:latin typeface="Arial"/>
                <a:ea typeface="DejaVu Sans"/>
              </a:rPr>
              <a:t>固定后就不再变动。但是如果仔细考虑一下，如果我的文件系统高达数百</a:t>
            </a:r>
            <a:r>
              <a:rPr lang="en-US" sz="2200" strike="noStrike">
                <a:solidFill>
                  <a:srgbClr val="000000"/>
                </a:solidFill>
                <a:latin typeface="Arial"/>
                <a:ea typeface="DejaVu Sans"/>
              </a:rPr>
              <a:t>GB</a:t>
            </a:r>
            <a:r>
              <a:rPr lang="en-US" sz="2200" strike="noStrike">
                <a:solidFill>
                  <a:srgbClr val="000000"/>
                </a:solidFill>
                <a:latin typeface="Arial"/>
                <a:ea typeface="DejaVu Sans"/>
              </a:rPr>
              <a:t>时， 那么将所有的 </a:t>
            </a:r>
            <a:r>
              <a:rPr lang="en-US" sz="2200" strike="noStrike">
                <a:solidFill>
                  <a:srgbClr val="000000"/>
                </a:solidFill>
                <a:latin typeface="Arial"/>
                <a:ea typeface="DejaVu Sans"/>
              </a:rPr>
              <a:t>inode </a:t>
            </a:r>
            <a:r>
              <a:rPr lang="en-US" sz="2200" strike="noStrike">
                <a:solidFill>
                  <a:srgbClr val="000000"/>
                </a:solidFill>
                <a:latin typeface="Arial"/>
                <a:ea typeface="DejaVu Sans"/>
              </a:rPr>
              <a:t>与 </a:t>
            </a:r>
            <a:r>
              <a:rPr lang="en-US" sz="2200" strike="noStrike">
                <a:solidFill>
                  <a:srgbClr val="000000"/>
                </a:solidFill>
                <a:latin typeface="Arial"/>
                <a:ea typeface="DejaVu Sans"/>
              </a:rPr>
              <a:t>block </a:t>
            </a:r>
            <a:r>
              <a:rPr lang="en-US" sz="2200" strike="noStrike">
                <a:solidFill>
                  <a:srgbClr val="000000"/>
                </a:solidFill>
                <a:latin typeface="Arial"/>
                <a:ea typeface="DejaVu Sans"/>
              </a:rPr>
              <a:t>通通放置在一起将是很不智的决定，因为 </a:t>
            </a:r>
            <a:r>
              <a:rPr lang="en-US" sz="2200" strike="noStrike">
                <a:solidFill>
                  <a:srgbClr val="000000"/>
                </a:solidFill>
                <a:latin typeface="Arial"/>
                <a:ea typeface="DejaVu Sans"/>
              </a:rPr>
              <a:t>inode </a:t>
            </a:r>
            <a:r>
              <a:rPr lang="en-US" sz="2200" strike="noStrike">
                <a:solidFill>
                  <a:srgbClr val="000000"/>
                </a:solidFill>
                <a:latin typeface="Arial"/>
                <a:ea typeface="DejaVu Sans"/>
              </a:rPr>
              <a:t>与 </a:t>
            </a:r>
            <a:r>
              <a:rPr lang="en-US" sz="2200" strike="noStrike">
                <a:solidFill>
                  <a:srgbClr val="000000"/>
                </a:solidFill>
                <a:latin typeface="Arial"/>
                <a:ea typeface="DejaVu Sans"/>
              </a:rPr>
              <a:t>block </a:t>
            </a:r>
            <a:r>
              <a:rPr lang="en-US" sz="2200" strike="noStrike">
                <a:solidFill>
                  <a:srgbClr val="000000"/>
                </a:solidFill>
                <a:latin typeface="Arial"/>
                <a:ea typeface="DejaVu Sans"/>
              </a:rPr>
              <a:t>的数量太庞大，不容易管理。</a:t>
            </a:r>
            <a:endParaRPr/>
          </a:p>
          <a:p>
            <a:pPr>
              <a:lnSpc>
                <a:spcPct val="100000"/>
              </a:lnSpc>
              <a:buSzPct val="45000"/>
              <a:buFont typeface="StarSymbol"/>
              <a:buChar char="l"/>
            </a:pPr>
            <a:r>
              <a:rPr lang="en-US" sz="2200" strike="noStrike">
                <a:solidFill>
                  <a:srgbClr val="000000"/>
                </a:solidFill>
                <a:latin typeface="Arial"/>
                <a:ea typeface="DejaVu Sans"/>
              </a:rPr>
              <a:t>为此之故，因此 </a:t>
            </a:r>
            <a:r>
              <a:rPr lang="en-US" sz="2200" strike="noStrike">
                <a:solidFill>
                  <a:srgbClr val="000000"/>
                </a:solidFill>
                <a:latin typeface="Arial"/>
                <a:ea typeface="DejaVu Sans"/>
              </a:rPr>
              <a:t>Ext2 </a:t>
            </a:r>
            <a:r>
              <a:rPr lang="en-US" sz="2200" strike="noStrike">
                <a:solidFill>
                  <a:srgbClr val="000000"/>
                </a:solidFill>
                <a:latin typeface="Arial"/>
                <a:ea typeface="DejaVu Sans"/>
              </a:rPr>
              <a:t>文件系统在格式化的时候基本上是区分为多个区块群组 </a:t>
            </a:r>
            <a:r>
              <a:rPr lang="en-US" sz="2200" strike="noStrike">
                <a:solidFill>
                  <a:srgbClr val="000000"/>
                </a:solidFill>
                <a:latin typeface="Arial"/>
                <a:ea typeface="DejaVu Sans"/>
              </a:rPr>
              <a:t>(block group) </a:t>
            </a:r>
            <a:r>
              <a:rPr lang="en-US" sz="2200" strike="noStrike">
                <a:solidFill>
                  <a:srgbClr val="000000"/>
                </a:solidFill>
                <a:latin typeface="Arial"/>
                <a:ea typeface="DejaVu Sans"/>
              </a:rPr>
              <a:t>的，每个区块群组都有独立的 </a:t>
            </a:r>
            <a:r>
              <a:rPr lang="en-US" sz="2200" strike="noStrike">
                <a:solidFill>
                  <a:srgbClr val="000000"/>
                </a:solidFill>
                <a:latin typeface="Arial"/>
                <a:ea typeface="DejaVu Sans"/>
              </a:rPr>
              <a:t>inode/block/superblock </a:t>
            </a:r>
            <a:r>
              <a:rPr lang="en-US" sz="2200" strike="noStrike">
                <a:solidFill>
                  <a:srgbClr val="000000"/>
                </a:solidFill>
                <a:latin typeface="Arial"/>
                <a:ea typeface="DejaVu Sans"/>
              </a:rPr>
              <a:t>系统。整个来说，</a:t>
            </a:r>
            <a:r>
              <a:rPr lang="en-US" sz="2200" strike="noStrike">
                <a:solidFill>
                  <a:srgbClr val="000000"/>
                </a:solidFill>
                <a:latin typeface="Arial"/>
                <a:ea typeface="DejaVu Sans"/>
              </a:rPr>
              <a:t>Ext2 </a:t>
            </a:r>
            <a:r>
              <a:rPr lang="en-US" sz="2200" strike="noStrike">
                <a:solidFill>
                  <a:srgbClr val="000000"/>
                </a:solidFill>
                <a:latin typeface="Arial"/>
                <a:ea typeface="DejaVu Sans"/>
              </a:rPr>
              <a:t>格式化后有点像底下这样：</a:t>
            </a:r>
            <a:endParaRPr/>
          </a:p>
        </p:txBody>
      </p:sp>
      <p:pic>
        <p:nvPicPr>
          <p:cNvPr id="165" name="" descr=""/>
          <p:cNvPicPr/>
          <p:nvPr/>
        </p:nvPicPr>
        <p:blipFill>
          <a:blip r:embed="rId1"/>
          <a:stretch/>
        </p:blipFill>
        <p:spPr>
          <a:xfrm>
            <a:off x="2834640" y="3749040"/>
            <a:ext cx="5120640" cy="2194560"/>
          </a:xfrm>
          <a:prstGeom prst="rect">
            <a:avLst/>
          </a:prstGeom>
          <a:ln>
            <a:noFill/>
          </a:ln>
        </p:spPr>
      </p:pic>
      <p:sp>
        <p:nvSpPr>
          <p:cNvPr id="166" name="CustomShape 2"/>
          <p:cNvSpPr/>
          <p:nvPr/>
        </p:nvSpPr>
        <p:spPr>
          <a:xfrm>
            <a:off x="274320" y="6401520"/>
            <a:ext cx="9691920" cy="822240"/>
          </a:xfrm>
          <a:prstGeom prst="rect">
            <a:avLst/>
          </a:prstGeom>
          <a:noFill/>
          <a:ln>
            <a:noFill/>
          </a:ln>
        </p:spPr>
        <p:style>
          <a:lnRef idx="0"/>
          <a:fillRef idx="0"/>
          <a:effectRef idx="0"/>
          <a:fontRef idx="minor"/>
        </p:style>
        <p:txBody>
          <a:bodyPr lIns="90000" rIns="90000" tIns="45000" bIns="45000"/>
          <a:p>
            <a:r>
              <a:rPr lang="en-US" sz="1400" strike="noStrike">
                <a:solidFill>
                  <a:srgbClr val="000000"/>
                </a:solidFill>
                <a:latin typeface="Arial"/>
                <a:ea typeface="DejaVu Sans"/>
              </a:rPr>
              <a:t>在整体的规划当中，文件系统最前面有一个启动扇区</a:t>
            </a:r>
            <a:r>
              <a:rPr lang="en-US" sz="1400" strike="noStrike">
                <a:solidFill>
                  <a:srgbClr val="000000"/>
                </a:solidFill>
                <a:latin typeface="Arial"/>
                <a:ea typeface="DejaVu Sans"/>
              </a:rPr>
              <a:t>(boot sector)</a:t>
            </a:r>
            <a:r>
              <a:rPr lang="en-US" sz="1400" strike="noStrike">
                <a:solidFill>
                  <a:srgbClr val="000000"/>
                </a:solidFill>
                <a:latin typeface="Arial"/>
                <a:ea typeface="DejaVu Sans"/>
              </a:rPr>
              <a:t>，这个启动扇区可以安装启动管理程序， 这是个非常重要的设计，因为如此一来我们就能够将不同的启动管理程序安装到个别的文件系统最前端，而不用覆盖整颗硬盘唯一的 </a:t>
            </a:r>
            <a:r>
              <a:rPr lang="en-US" sz="1400" strike="noStrike">
                <a:solidFill>
                  <a:srgbClr val="000000"/>
                </a:solidFill>
                <a:latin typeface="Arial"/>
                <a:ea typeface="DejaVu Sans"/>
              </a:rPr>
              <a:t>MBR</a:t>
            </a:r>
            <a:r>
              <a:rPr lang="en-US" sz="1400" strike="noStrike">
                <a:solidFill>
                  <a:srgbClr val="000000"/>
                </a:solidFill>
                <a:latin typeface="Arial"/>
                <a:ea typeface="DejaVu Sans"/>
              </a:rPr>
              <a:t>， 这样也才能够制作出多重引导的环境啊！</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7" name="CustomShape 1"/>
          <p:cNvSpPr/>
          <p:nvPr/>
        </p:nvSpPr>
        <p:spPr>
          <a:xfrm>
            <a:off x="731520" y="365760"/>
            <a:ext cx="8727480" cy="2315160"/>
          </a:xfrm>
          <a:prstGeom prst="rect">
            <a:avLst/>
          </a:prstGeom>
          <a:noFill/>
          <a:ln>
            <a:noFill/>
          </a:ln>
        </p:spPr>
        <p:style>
          <a:lnRef idx="0"/>
          <a:fillRef idx="0"/>
          <a:effectRef idx="0"/>
          <a:fontRef idx="minor"/>
        </p:style>
        <p:txBody>
          <a:bodyPr lIns="90000" rIns="90000" tIns="45000" bIns="45000"/>
          <a:p>
            <a:r>
              <a:rPr lang="en-US" sz="2200" strike="noStrike">
                <a:latin typeface="Arial"/>
              </a:rPr>
              <a:t>data block </a:t>
            </a:r>
            <a:r>
              <a:rPr lang="en-US" sz="2200" strike="noStrike">
                <a:latin typeface="Arial"/>
              </a:rPr>
              <a:t>是用来放置文件内容数据地方，在 </a:t>
            </a:r>
            <a:r>
              <a:rPr lang="en-US" sz="2200" strike="noStrike">
                <a:latin typeface="Arial"/>
              </a:rPr>
              <a:t>Ext2 </a:t>
            </a:r>
            <a:r>
              <a:rPr lang="en-US" sz="2200" strike="noStrike">
                <a:latin typeface="Arial"/>
              </a:rPr>
              <a:t>文件系统中所支持的 </a:t>
            </a:r>
            <a:r>
              <a:rPr lang="en-US" sz="2200" strike="noStrike">
                <a:latin typeface="Arial"/>
              </a:rPr>
              <a:t>block </a:t>
            </a:r>
            <a:r>
              <a:rPr lang="en-US" sz="2200" strike="noStrike">
                <a:latin typeface="Arial"/>
              </a:rPr>
              <a:t>大小有 </a:t>
            </a:r>
            <a:r>
              <a:rPr lang="en-US" sz="2200" strike="noStrike">
                <a:latin typeface="Arial"/>
              </a:rPr>
              <a:t>1K, 2K </a:t>
            </a:r>
            <a:r>
              <a:rPr lang="en-US" sz="2200" strike="noStrike">
                <a:latin typeface="Arial"/>
              </a:rPr>
              <a:t>及 </a:t>
            </a:r>
            <a:r>
              <a:rPr lang="en-US" sz="2200" strike="noStrike">
                <a:latin typeface="Arial"/>
              </a:rPr>
              <a:t>4K </a:t>
            </a:r>
            <a:r>
              <a:rPr lang="en-US" sz="2200" strike="noStrike">
                <a:latin typeface="Arial"/>
              </a:rPr>
              <a:t>三种而已。在格式化时 </a:t>
            </a:r>
            <a:r>
              <a:rPr lang="en-US" sz="2200" strike="noStrike">
                <a:latin typeface="Arial"/>
              </a:rPr>
              <a:t>block </a:t>
            </a:r>
            <a:r>
              <a:rPr lang="en-US" sz="2200" strike="noStrike">
                <a:latin typeface="Arial"/>
              </a:rPr>
              <a:t>的大小就固定了，且每个 </a:t>
            </a:r>
            <a:r>
              <a:rPr lang="en-US" sz="2200" strike="noStrike">
                <a:latin typeface="Arial"/>
              </a:rPr>
              <a:t>block </a:t>
            </a:r>
            <a:r>
              <a:rPr lang="en-US" sz="2200" strike="noStrike">
                <a:latin typeface="Arial"/>
              </a:rPr>
              <a:t>都有编号，以方便 </a:t>
            </a:r>
            <a:r>
              <a:rPr lang="en-US" sz="2200" strike="noStrike">
                <a:latin typeface="Arial"/>
              </a:rPr>
              <a:t>inode </a:t>
            </a:r>
            <a:r>
              <a:rPr lang="en-US" sz="2200" strike="noStrike">
                <a:latin typeface="Arial"/>
              </a:rPr>
              <a:t>的记录啦。 不过要注意的是，由于 </a:t>
            </a:r>
            <a:r>
              <a:rPr lang="en-US" sz="2200" strike="noStrike">
                <a:latin typeface="Arial"/>
              </a:rPr>
              <a:t>block </a:t>
            </a:r>
            <a:r>
              <a:rPr lang="en-US" sz="2200" strike="noStrike">
                <a:latin typeface="Arial"/>
              </a:rPr>
              <a:t>大小的差异，会导致该文件系统能够支持的最大磁盘容量与最大单一文件容量并不相同。 因为 </a:t>
            </a:r>
            <a:r>
              <a:rPr lang="en-US" sz="2200" strike="noStrike">
                <a:latin typeface="Arial"/>
              </a:rPr>
              <a:t>block </a:t>
            </a:r>
            <a:r>
              <a:rPr lang="en-US" sz="2200" strike="noStrike">
                <a:latin typeface="Arial"/>
              </a:rPr>
              <a:t>大小而产生的 </a:t>
            </a:r>
            <a:r>
              <a:rPr lang="en-US" sz="2200" strike="noStrike">
                <a:latin typeface="Arial"/>
              </a:rPr>
              <a:t>Ext2 </a:t>
            </a:r>
            <a:r>
              <a:rPr lang="en-US" sz="2200" strike="noStrike">
                <a:latin typeface="Arial"/>
              </a:rPr>
              <a:t>文件系统限制</a:t>
            </a:r>
            <a:endParaRPr/>
          </a:p>
        </p:txBody>
      </p:sp>
      <p:sp>
        <p:nvSpPr>
          <p:cNvPr id="168" name="CustomShape 2"/>
          <p:cNvSpPr/>
          <p:nvPr/>
        </p:nvSpPr>
        <p:spPr>
          <a:xfrm>
            <a:off x="548640" y="4937760"/>
            <a:ext cx="9235080" cy="2409120"/>
          </a:xfrm>
          <a:prstGeom prst="rect">
            <a:avLst/>
          </a:prstGeom>
          <a:noFill/>
          <a:ln>
            <a:noFill/>
          </a:ln>
        </p:spPr>
        <p:style>
          <a:lnRef idx="0"/>
          <a:fillRef idx="0"/>
          <a:effectRef idx="0"/>
          <a:fontRef idx="minor"/>
        </p:style>
        <p:txBody>
          <a:bodyPr lIns="90000" rIns="90000" tIns="45000" bIns="45000"/>
          <a:p>
            <a:r>
              <a:rPr lang="en-US" sz="1600" strike="noStrike">
                <a:latin typeface="Arial"/>
              </a:rPr>
              <a:t>原则上，</a:t>
            </a:r>
            <a:r>
              <a:rPr lang="en-US" sz="1600" strike="noStrike">
                <a:latin typeface="Arial"/>
              </a:rPr>
              <a:t>block </a:t>
            </a:r>
            <a:r>
              <a:rPr lang="en-US" sz="1600" strike="noStrike">
                <a:latin typeface="Arial"/>
              </a:rPr>
              <a:t>的大小与数量在格式化完就不能够再改变了</a:t>
            </a:r>
            <a:r>
              <a:rPr lang="en-US" sz="1600" strike="noStrike">
                <a:latin typeface="Arial"/>
              </a:rPr>
              <a:t>(</a:t>
            </a:r>
            <a:r>
              <a:rPr lang="en-US" sz="1600" strike="noStrike">
                <a:latin typeface="Arial"/>
              </a:rPr>
              <a:t>除非重新格式化</a:t>
            </a:r>
            <a:r>
              <a:rPr lang="en-US" sz="1600" strike="noStrike">
                <a:latin typeface="Arial"/>
              </a:rPr>
              <a:t>)</a:t>
            </a:r>
            <a:r>
              <a:rPr lang="en-US" sz="1600" strike="noStrike">
                <a:latin typeface="Arial"/>
              </a:rPr>
              <a:t>；</a:t>
            </a:r>
            <a:endParaRPr/>
          </a:p>
          <a:p>
            <a:r>
              <a:rPr lang="en-US" sz="1600" strike="noStrike">
                <a:latin typeface="Arial"/>
              </a:rPr>
              <a:t>每个 </a:t>
            </a:r>
            <a:r>
              <a:rPr lang="en-US" sz="1600" strike="noStrike">
                <a:latin typeface="Arial"/>
              </a:rPr>
              <a:t>block </a:t>
            </a:r>
            <a:r>
              <a:rPr lang="en-US" sz="1600" strike="noStrike">
                <a:latin typeface="Arial"/>
              </a:rPr>
              <a:t>内最多只能够放置一个文件的数据；</a:t>
            </a:r>
            <a:endParaRPr/>
          </a:p>
          <a:p>
            <a:r>
              <a:rPr lang="en-US" sz="1600" strike="noStrike">
                <a:latin typeface="Arial"/>
              </a:rPr>
              <a:t>承上，如果文件大于 </a:t>
            </a:r>
            <a:r>
              <a:rPr lang="en-US" sz="1600" strike="noStrike">
                <a:latin typeface="Arial"/>
              </a:rPr>
              <a:t>block </a:t>
            </a:r>
            <a:r>
              <a:rPr lang="en-US" sz="1600" strike="noStrike">
                <a:latin typeface="Arial"/>
              </a:rPr>
              <a:t>的大小，则一个文件会占用多个 </a:t>
            </a:r>
            <a:r>
              <a:rPr lang="en-US" sz="1600" strike="noStrike">
                <a:latin typeface="Arial"/>
              </a:rPr>
              <a:t>block </a:t>
            </a:r>
            <a:r>
              <a:rPr lang="en-US" sz="1600" strike="noStrike">
                <a:latin typeface="Arial"/>
              </a:rPr>
              <a:t>数量；</a:t>
            </a:r>
            <a:endParaRPr/>
          </a:p>
          <a:p>
            <a:r>
              <a:rPr lang="en-US" sz="1600" strike="noStrike">
                <a:latin typeface="Arial"/>
              </a:rPr>
              <a:t>承上，若文件小于 </a:t>
            </a:r>
            <a:r>
              <a:rPr lang="en-US" sz="1600" strike="noStrike">
                <a:latin typeface="Arial"/>
              </a:rPr>
              <a:t>block </a:t>
            </a:r>
            <a:r>
              <a:rPr lang="en-US" sz="1600" strike="noStrike">
                <a:latin typeface="Arial"/>
              </a:rPr>
              <a:t>，则该 </a:t>
            </a:r>
            <a:r>
              <a:rPr lang="en-US" sz="1600" strike="noStrike">
                <a:latin typeface="Arial"/>
              </a:rPr>
              <a:t>block </a:t>
            </a:r>
            <a:r>
              <a:rPr lang="en-US" sz="1600" strike="noStrike">
                <a:latin typeface="Arial"/>
              </a:rPr>
              <a:t>的剩余容量就不能够再被使用了</a:t>
            </a:r>
            <a:r>
              <a:rPr lang="en-US" sz="1600" strike="noStrike">
                <a:latin typeface="Arial"/>
              </a:rPr>
              <a:t>(</a:t>
            </a:r>
            <a:r>
              <a:rPr lang="en-US" sz="1600" strike="noStrike">
                <a:latin typeface="Arial"/>
              </a:rPr>
              <a:t>磁盘空间会浪费</a:t>
            </a:r>
            <a:r>
              <a:rPr lang="en-US" sz="1600" strike="noStrike">
                <a:latin typeface="Arial"/>
              </a:rPr>
              <a:t>)</a:t>
            </a:r>
            <a:endParaRPr/>
          </a:p>
          <a:p>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9" name="CustomShape 1"/>
          <p:cNvSpPr/>
          <p:nvPr/>
        </p:nvSpPr>
        <p:spPr>
          <a:xfrm>
            <a:off x="504000" y="548640"/>
            <a:ext cx="9070920" cy="658332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US" sz="2200" strike="noStrike">
                <a:latin typeface="Arial"/>
              </a:rPr>
              <a:t>基本上，</a:t>
            </a:r>
            <a:r>
              <a:rPr lang="en-US" sz="2200" strike="noStrike">
                <a:latin typeface="Arial"/>
              </a:rPr>
              <a:t>inode </a:t>
            </a:r>
            <a:r>
              <a:rPr lang="en-US" sz="2200" strike="noStrike">
                <a:latin typeface="Arial"/>
              </a:rPr>
              <a:t>记录的文件数据至少有底下这些：</a:t>
            </a:r>
            <a:endParaRPr/>
          </a:p>
          <a:p>
            <a:pPr>
              <a:lnSpc>
                <a:spcPct val="100000"/>
              </a:lnSpc>
              <a:buSzPct val="45000"/>
              <a:buFont typeface="StarSymbol"/>
              <a:buChar char="l"/>
            </a:pPr>
            <a:r>
              <a:rPr lang="en-US" sz="2200" strike="noStrike">
                <a:latin typeface="Arial"/>
              </a:rPr>
              <a:t>    </a:t>
            </a:r>
            <a:r>
              <a:rPr lang="en-US" sz="2200" strike="noStrike">
                <a:latin typeface="Arial"/>
              </a:rPr>
              <a:t>该文件的存取模式</a:t>
            </a:r>
            <a:r>
              <a:rPr lang="en-US" sz="2200" strike="noStrike">
                <a:latin typeface="Arial"/>
              </a:rPr>
              <a:t>(read/write/excute)</a:t>
            </a:r>
            <a:r>
              <a:rPr lang="en-US" sz="2200" strike="noStrike">
                <a:latin typeface="Arial"/>
              </a:rPr>
              <a:t>；</a:t>
            </a:r>
            <a:endParaRPr/>
          </a:p>
          <a:p>
            <a:pPr>
              <a:lnSpc>
                <a:spcPct val="100000"/>
              </a:lnSpc>
              <a:buSzPct val="45000"/>
              <a:buFont typeface="StarSymbol"/>
              <a:buChar char="l"/>
            </a:pPr>
            <a:r>
              <a:rPr lang="en-US" sz="2200" strike="noStrike">
                <a:latin typeface="Arial"/>
              </a:rPr>
              <a:t>    </a:t>
            </a:r>
            <a:r>
              <a:rPr lang="en-US" sz="2200" strike="noStrike">
                <a:latin typeface="Arial"/>
              </a:rPr>
              <a:t>该文件的拥有者与群组</a:t>
            </a:r>
            <a:r>
              <a:rPr lang="en-US" sz="2200" strike="noStrike">
                <a:latin typeface="Arial"/>
              </a:rPr>
              <a:t>(owner/group)</a:t>
            </a:r>
            <a:r>
              <a:rPr lang="en-US" sz="2200" strike="noStrike">
                <a:latin typeface="Arial"/>
              </a:rPr>
              <a:t>；</a:t>
            </a:r>
            <a:endParaRPr/>
          </a:p>
          <a:p>
            <a:pPr>
              <a:lnSpc>
                <a:spcPct val="100000"/>
              </a:lnSpc>
              <a:buSzPct val="45000"/>
              <a:buFont typeface="StarSymbol"/>
              <a:buChar char="l"/>
            </a:pPr>
            <a:r>
              <a:rPr lang="en-US" sz="2200" strike="noStrike">
                <a:latin typeface="Arial"/>
              </a:rPr>
              <a:t>    </a:t>
            </a:r>
            <a:r>
              <a:rPr lang="en-US" sz="2200" strike="noStrike">
                <a:latin typeface="Arial"/>
              </a:rPr>
              <a:t>该文件的容量；</a:t>
            </a:r>
            <a:endParaRPr/>
          </a:p>
          <a:p>
            <a:pPr>
              <a:lnSpc>
                <a:spcPct val="100000"/>
              </a:lnSpc>
              <a:buSzPct val="45000"/>
              <a:buFont typeface="StarSymbol"/>
              <a:buChar char="l"/>
            </a:pPr>
            <a:r>
              <a:rPr lang="en-US" sz="2200" strike="noStrike">
                <a:latin typeface="Arial"/>
              </a:rPr>
              <a:t>    </a:t>
            </a:r>
            <a:r>
              <a:rPr lang="en-US" sz="2200" strike="noStrike">
                <a:latin typeface="Arial"/>
              </a:rPr>
              <a:t>该文件创建或状态改变的时间</a:t>
            </a:r>
            <a:r>
              <a:rPr lang="en-US" sz="2200" strike="noStrike">
                <a:latin typeface="Arial"/>
              </a:rPr>
              <a:t>(ctime)</a:t>
            </a:r>
            <a:r>
              <a:rPr lang="en-US" sz="2200" strike="noStrike">
                <a:latin typeface="Arial"/>
              </a:rPr>
              <a:t>；</a:t>
            </a:r>
            <a:endParaRPr/>
          </a:p>
          <a:p>
            <a:pPr>
              <a:lnSpc>
                <a:spcPct val="100000"/>
              </a:lnSpc>
              <a:buSzPct val="45000"/>
              <a:buFont typeface="StarSymbol"/>
              <a:buChar char="l"/>
            </a:pPr>
            <a:r>
              <a:rPr lang="en-US" sz="2200" strike="noStrike">
                <a:latin typeface="Arial"/>
              </a:rPr>
              <a:t>    </a:t>
            </a:r>
            <a:r>
              <a:rPr lang="en-US" sz="2200" strike="noStrike">
                <a:latin typeface="Arial"/>
              </a:rPr>
              <a:t>最近一次的读取时间</a:t>
            </a:r>
            <a:r>
              <a:rPr lang="en-US" sz="2200" strike="noStrike">
                <a:latin typeface="Arial"/>
              </a:rPr>
              <a:t>(atime)</a:t>
            </a:r>
            <a:r>
              <a:rPr lang="en-US" sz="2200" strike="noStrike">
                <a:latin typeface="Arial"/>
              </a:rPr>
              <a:t>；</a:t>
            </a:r>
            <a:endParaRPr/>
          </a:p>
          <a:p>
            <a:pPr>
              <a:lnSpc>
                <a:spcPct val="100000"/>
              </a:lnSpc>
              <a:buSzPct val="45000"/>
              <a:buFont typeface="StarSymbol"/>
              <a:buChar char="l"/>
            </a:pPr>
            <a:r>
              <a:rPr lang="en-US" sz="2200" strike="noStrike">
                <a:latin typeface="Arial"/>
              </a:rPr>
              <a:t>    </a:t>
            </a:r>
            <a:r>
              <a:rPr lang="en-US" sz="2200" strike="noStrike">
                <a:latin typeface="Arial"/>
              </a:rPr>
              <a:t>最近修改的时间</a:t>
            </a:r>
            <a:r>
              <a:rPr lang="en-US" sz="2200" strike="noStrike">
                <a:latin typeface="Arial"/>
              </a:rPr>
              <a:t>(mtime)</a:t>
            </a:r>
            <a:r>
              <a:rPr lang="en-US" sz="2200" strike="noStrike">
                <a:latin typeface="Arial"/>
              </a:rPr>
              <a:t>；</a:t>
            </a:r>
            <a:endParaRPr/>
          </a:p>
          <a:p>
            <a:pPr>
              <a:lnSpc>
                <a:spcPct val="100000"/>
              </a:lnSpc>
              <a:buSzPct val="45000"/>
              <a:buFont typeface="StarSymbol"/>
              <a:buChar char="l"/>
            </a:pPr>
            <a:r>
              <a:rPr lang="en-US" sz="2200" strike="noStrike">
                <a:latin typeface="Arial"/>
              </a:rPr>
              <a:t>    </a:t>
            </a:r>
            <a:r>
              <a:rPr lang="en-US" sz="2200" strike="noStrike">
                <a:latin typeface="Arial"/>
              </a:rPr>
              <a:t>定义文件特性的旗标</a:t>
            </a:r>
            <a:r>
              <a:rPr lang="en-US" sz="2200" strike="noStrike">
                <a:latin typeface="Arial"/>
              </a:rPr>
              <a:t>(flag)</a:t>
            </a:r>
            <a:r>
              <a:rPr lang="en-US" sz="2200" strike="noStrike">
                <a:latin typeface="Arial"/>
              </a:rPr>
              <a:t>，如 </a:t>
            </a:r>
            <a:r>
              <a:rPr lang="en-US" sz="2200" strike="noStrike">
                <a:latin typeface="Arial"/>
              </a:rPr>
              <a:t>SetUID...</a:t>
            </a:r>
            <a:r>
              <a:rPr lang="en-US" sz="2200" strike="noStrike">
                <a:latin typeface="Arial"/>
              </a:rPr>
              <a:t>；</a:t>
            </a:r>
            <a:endParaRPr/>
          </a:p>
          <a:p>
            <a:pPr>
              <a:lnSpc>
                <a:spcPct val="100000"/>
              </a:lnSpc>
              <a:buSzPct val="45000"/>
              <a:buFont typeface="StarSymbol"/>
              <a:buChar char="l"/>
            </a:pPr>
            <a:r>
              <a:rPr lang="en-US" sz="2200" strike="noStrike">
                <a:latin typeface="Arial"/>
              </a:rPr>
              <a:t>    </a:t>
            </a:r>
            <a:r>
              <a:rPr lang="en-US" sz="2200" strike="noStrike">
                <a:latin typeface="Arial"/>
              </a:rPr>
              <a:t>该文件真正内容的指向 </a:t>
            </a:r>
            <a:r>
              <a:rPr lang="en-US" sz="2200" strike="noStrike">
                <a:latin typeface="Arial"/>
              </a:rPr>
              <a:t>(pointer)</a:t>
            </a:r>
            <a:r>
              <a:rPr lang="en-US" sz="2200" strike="noStrike">
                <a:latin typeface="Arial"/>
              </a:rPr>
              <a:t>；</a:t>
            </a:r>
            <a:endParaRPr/>
          </a:p>
          <a:p>
            <a:pPr>
              <a:lnSpc>
                <a:spcPct val="100000"/>
              </a:lnSpc>
              <a:buSzPct val="45000"/>
              <a:buFont typeface="StarSymbol"/>
              <a:buChar char="l"/>
            </a:pPr>
            <a:r>
              <a:rPr lang="en-US" sz="2200" strike="noStrike">
                <a:latin typeface="Arial"/>
              </a:rPr>
              <a:t>inode </a:t>
            </a:r>
            <a:r>
              <a:rPr lang="en-US" sz="2200" strike="noStrike">
                <a:latin typeface="Arial"/>
              </a:rPr>
              <a:t>的数量与大小也是在格式化时就已经固定了，除此之外 </a:t>
            </a:r>
            <a:r>
              <a:rPr lang="en-US" sz="2200" strike="noStrike">
                <a:latin typeface="Arial"/>
              </a:rPr>
              <a:t>inode </a:t>
            </a:r>
            <a:r>
              <a:rPr lang="en-US" sz="2200" strike="noStrike">
                <a:latin typeface="Arial"/>
              </a:rPr>
              <a:t>还有些什么特色呢？</a:t>
            </a:r>
            <a:endParaRPr/>
          </a:p>
          <a:p>
            <a:pPr>
              <a:lnSpc>
                <a:spcPct val="100000"/>
              </a:lnSpc>
              <a:buSzPct val="45000"/>
              <a:buFont typeface="StarSymbol"/>
              <a:buChar char="l"/>
            </a:pPr>
            <a:r>
              <a:rPr lang="en-US" sz="2200" strike="noStrike">
                <a:latin typeface="Arial"/>
              </a:rPr>
              <a:t>    </a:t>
            </a:r>
            <a:r>
              <a:rPr lang="en-US" sz="2200" strike="noStrike">
                <a:latin typeface="Arial"/>
              </a:rPr>
              <a:t>每个 </a:t>
            </a:r>
            <a:r>
              <a:rPr lang="en-US" sz="2200" strike="noStrike">
                <a:latin typeface="Arial"/>
              </a:rPr>
              <a:t>inode </a:t>
            </a:r>
            <a:r>
              <a:rPr lang="en-US" sz="2200" strike="noStrike">
                <a:latin typeface="Arial"/>
              </a:rPr>
              <a:t>大小均固定为 </a:t>
            </a:r>
            <a:r>
              <a:rPr lang="en-US" sz="2200" strike="noStrike">
                <a:latin typeface="Arial"/>
              </a:rPr>
              <a:t>128 bytes</a:t>
            </a:r>
            <a:r>
              <a:rPr lang="en-US" sz="2200" strike="noStrike">
                <a:latin typeface="Arial"/>
              </a:rPr>
              <a:t>；</a:t>
            </a:r>
            <a:endParaRPr/>
          </a:p>
          <a:p>
            <a:pPr>
              <a:lnSpc>
                <a:spcPct val="100000"/>
              </a:lnSpc>
              <a:buSzPct val="45000"/>
              <a:buFont typeface="StarSymbol"/>
              <a:buChar char="l"/>
            </a:pPr>
            <a:r>
              <a:rPr lang="en-US" sz="2200" strike="noStrike">
                <a:latin typeface="Arial"/>
              </a:rPr>
              <a:t>    </a:t>
            </a:r>
            <a:r>
              <a:rPr lang="en-US" sz="2200" strike="noStrike">
                <a:latin typeface="Arial"/>
              </a:rPr>
              <a:t>每个文件都仅会占用一个 </a:t>
            </a:r>
            <a:r>
              <a:rPr lang="en-US" sz="2200" strike="noStrike">
                <a:latin typeface="Arial"/>
              </a:rPr>
              <a:t>inode </a:t>
            </a:r>
            <a:r>
              <a:rPr lang="en-US" sz="2200" strike="noStrike">
                <a:latin typeface="Arial"/>
              </a:rPr>
              <a:t>而已；</a:t>
            </a:r>
            <a:endParaRPr/>
          </a:p>
          <a:p>
            <a:pPr>
              <a:lnSpc>
                <a:spcPct val="100000"/>
              </a:lnSpc>
              <a:buSzPct val="45000"/>
              <a:buFont typeface="StarSymbol"/>
              <a:buChar char="l"/>
            </a:pPr>
            <a:r>
              <a:rPr lang="en-US" sz="2200" strike="noStrike">
                <a:latin typeface="Arial"/>
              </a:rPr>
              <a:t>    </a:t>
            </a:r>
            <a:r>
              <a:rPr lang="en-US" sz="2200" strike="noStrike">
                <a:latin typeface="Arial"/>
              </a:rPr>
              <a:t>承上，因此文件系统能够创建的文件数量与 </a:t>
            </a:r>
            <a:r>
              <a:rPr lang="en-US" sz="2200" strike="noStrike">
                <a:latin typeface="Arial"/>
              </a:rPr>
              <a:t>inode </a:t>
            </a:r>
            <a:r>
              <a:rPr lang="en-US" sz="2200" strike="noStrike">
                <a:latin typeface="Arial"/>
              </a:rPr>
              <a:t>的数量有关；</a:t>
            </a:r>
            <a:endParaRPr/>
          </a:p>
          <a:p>
            <a:pPr>
              <a:lnSpc>
                <a:spcPct val="100000"/>
              </a:lnSpc>
              <a:buSzPct val="45000"/>
              <a:buFont typeface="StarSymbol"/>
              <a:buChar char="l"/>
            </a:pPr>
            <a:r>
              <a:rPr lang="en-US" sz="2200" strike="noStrike">
                <a:latin typeface="Arial"/>
              </a:rPr>
              <a:t>    </a:t>
            </a:r>
            <a:r>
              <a:rPr lang="en-US" sz="2200" strike="noStrike">
                <a:latin typeface="Arial"/>
              </a:rPr>
              <a:t>系统读取文件时需要先找到 </a:t>
            </a:r>
            <a:r>
              <a:rPr lang="en-US" sz="2200" strike="noStrike">
                <a:latin typeface="Arial"/>
              </a:rPr>
              <a:t>inode</a:t>
            </a:r>
            <a:r>
              <a:rPr lang="en-US" sz="2200" strike="noStrike">
                <a:latin typeface="Arial"/>
              </a:rPr>
              <a:t>，并分析 </a:t>
            </a:r>
            <a:r>
              <a:rPr lang="en-US" sz="2200" strike="noStrike">
                <a:latin typeface="Arial"/>
              </a:rPr>
              <a:t>inode </a:t>
            </a:r>
            <a:r>
              <a:rPr lang="en-US" sz="2200" strike="noStrike">
                <a:latin typeface="Arial"/>
              </a:rPr>
              <a:t>所记录的权限与用户是否符合，若符合才能够开始实际读取 </a:t>
            </a:r>
            <a:r>
              <a:rPr lang="en-US" sz="2200" strike="noStrike">
                <a:latin typeface="Arial"/>
              </a:rPr>
              <a:t>block </a:t>
            </a:r>
            <a:r>
              <a:rPr lang="en-US" sz="2200" strike="noStrike">
                <a:latin typeface="Arial"/>
              </a:rPr>
              <a:t>的内容。</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0" name="CustomShape 1"/>
          <p:cNvSpPr/>
          <p:nvPr/>
        </p:nvSpPr>
        <p:spPr>
          <a:xfrm>
            <a:off x="504000" y="548640"/>
            <a:ext cx="9070920" cy="2651400"/>
          </a:xfrm>
          <a:prstGeom prst="rect">
            <a:avLst/>
          </a:prstGeom>
          <a:noFill/>
          <a:ln>
            <a:noFill/>
          </a:ln>
        </p:spPr>
        <p:style>
          <a:lnRef idx="0"/>
          <a:fillRef idx="0"/>
          <a:effectRef idx="0"/>
          <a:fontRef idx="minor"/>
        </p:style>
        <p:txBody>
          <a:bodyPr lIns="0" rIns="0" tIns="0" bIns="0"/>
          <a:p>
            <a:pPr algn="just">
              <a:lnSpc>
                <a:spcPct val="100000"/>
              </a:lnSpc>
              <a:buSzPct val="45000"/>
              <a:buFont typeface="StarSymbol"/>
              <a:buChar char="l"/>
            </a:pPr>
            <a:r>
              <a:rPr lang="en-US" sz="2000" strike="noStrike">
                <a:latin typeface="Arial"/>
              </a:rPr>
              <a:t>我们约略来分析一下 </a:t>
            </a:r>
            <a:r>
              <a:rPr lang="en-US" sz="2000" strike="noStrike">
                <a:latin typeface="Arial"/>
              </a:rPr>
              <a:t>inode / block </a:t>
            </a:r>
            <a:r>
              <a:rPr lang="en-US" sz="2000" strike="noStrike">
                <a:latin typeface="Arial"/>
              </a:rPr>
              <a:t>与文件大小的关系好了。</a:t>
            </a:r>
            <a:r>
              <a:rPr lang="en-US" sz="2000" strike="noStrike">
                <a:latin typeface="Arial"/>
              </a:rPr>
              <a:t>inode </a:t>
            </a:r>
            <a:r>
              <a:rPr lang="en-US" sz="2000" strike="noStrike">
                <a:latin typeface="Arial"/>
              </a:rPr>
              <a:t>要记录的数据非常多，但偏偏又只有 </a:t>
            </a:r>
            <a:r>
              <a:rPr lang="en-US" sz="2000" strike="noStrike">
                <a:latin typeface="Arial"/>
              </a:rPr>
              <a:t>128bytes </a:t>
            </a:r>
            <a:r>
              <a:rPr lang="en-US" sz="2000" strike="noStrike">
                <a:latin typeface="Arial"/>
              </a:rPr>
              <a:t>而已， 而 </a:t>
            </a:r>
            <a:r>
              <a:rPr lang="en-US" sz="2000" strike="noStrike">
                <a:latin typeface="Arial"/>
              </a:rPr>
              <a:t>inode </a:t>
            </a:r>
            <a:r>
              <a:rPr lang="en-US" sz="2000" strike="noStrike">
                <a:latin typeface="Arial"/>
              </a:rPr>
              <a:t>记录一个 </a:t>
            </a:r>
            <a:r>
              <a:rPr lang="en-US" sz="2000" strike="noStrike">
                <a:latin typeface="Arial"/>
              </a:rPr>
              <a:t>block </a:t>
            </a:r>
            <a:r>
              <a:rPr lang="en-US" sz="2000" strike="noStrike">
                <a:latin typeface="Arial"/>
              </a:rPr>
              <a:t>号码要花掉 </a:t>
            </a:r>
            <a:r>
              <a:rPr lang="en-US" sz="2000" strike="noStrike">
                <a:latin typeface="Arial"/>
              </a:rPr>
              <a:t>4byte </a:t>
            </a:r>
            <a:r>
              <a:rPr lang="en-US" sz="2000" strike="noStrike">
                <a:latin typeface="Arial"/>
              </a:rPr>
              <a:t>，假设我一个文件有 </a:t>
            </a:r>
            <a:r>
              <a:rPr lang="en-US" sz="2000" strike="noStrike">
                <a:latin typeface="Arial"/>
              </a:rPr>
              <a:t>400MB </a:t>
            </a:r>
            <a:r>
              <a:rPr lang="en-US" sz="2000" strike="noStrike">
                <a:latin typeface="Arial"/>
              </a:rPr>
              <a:t>且每个 </a:t>
            </a:r>
            <a:r>
              <a:rPr lang="en-US" sz="2000" strike="noStrike">
                <a:latin typeface="Arial"/>
              </a:rPr>
              <a:t>block </a:t>
            </a:r>
            <a:r>
              <a:rPr lang="en-US" sz="2000" strike="noStrike">
                <a:latin typeface="Arial"/>
              </a:rPr>
              <a:t>为 </a:t>
            </a:r>
            <a:r>
              <a:rPr lang="en-US" sz="2000" strike="noStrike">
                <a:latin typeface="Arial"/>
              </a:rPr>
              <a:t>4K </a:t>
            </a:r>
            <a:r>
              <a:rPr lang="en-US" sz="2000" strike="noStrike">
                <a:latin typeface="Arial"/>
              </a:rPr>
              <a:t>时， 那么至少也要十万笔 </a:t>
            </a:r>
            <a:r>
              <a:rPr lang="en-US" sz="2000" strike="noStrike">
                <a:latin typeface="Arial"/>
              </a:rPr>
              <a:t>block </a:t>
            </a:r>
            <a:r>
              <a:rPr lang="en-US" sz="2000" strike="noStrike">
                <a:latin typeface="Arial"/>
              </a:rPr>
              <a:t>号码的记录呢！</a:t>
            </a:r>
            <a:r>
              <a:rPr lang="en-US" sz="2000" strike="noStrike">
                <a:latin typeface="Arial"/>
              </a:rPr>
              <a:t>inode </a:t>
            </a:r>
            <a:r>
              <a:rPr lang="en-US" sz="2000" strike="noStrike">
                <a:latin typeface="Arial"/>
              </a:rPr>
              <a:t>哪有这么多可记录的信息？为此我们的系统很聪明的将 </a:t>
            </a:r>
            <a:r>
              <a:rPr lang="en-US" sz="2000" strike="noStrike">
                <a:latin typeface="Arial"/>
              </a:rPr>
              <a:t>inode </a:t>
            </a:r>
            <a:r>
              <a:rPr lang="en-US" sz="2000" strike="noStrike">
                <a:latin typeface="Arial"/>
              </a:rPr>
              <a:t>记录 </a:t>
            </a:r>
            <a:r>
              <a:rPr lang="en-US" sz="2000" strike="noStrike">
                <a:latin typeface="Arial"/>
              </a:rPr>
              <a:t>block </a:t>
            </a:r>
            <a:r>
              <a:rPr lang="en-US" sz="2000" strike="noStrike">
                <a:latin typeface="Arial"/>
              </a:rPr>
              <a:t>号码的区域定义为</a:t>
            </a:r>
            <a:r>
              <a:rPr lang="en-US" sz="2000" strike="noStrike">
                <a:latin typeface="Arial"/>
              </a:rPr>
              <a:t>12</a:t>
            </a:r>
            <a:r>
              <a:rPr lang="en-US" sz="2000" strike="noStrike">
                <a:latin typeface="Arial"/>
              </a:rPr>
              <a:t>个直接，一个间接</a:t>
            </a:r>
            <a:r>
              <a:rPr lang="en-US" sz="2000" strike="noStrike">
                <a:latin typeface="Arial"/>
              </a:rPr>
              <a:t>, </a:t>
            </a:r>
            <a:r>
              <a:rPr lang="en-US" sz="2000" strike="noStrike">
                <a:latin typeface="Arial"/>
              </a:rPr>
              <a:t>一个双间接与一个三间接记录区。这是啥？我们将 </a:t>
            </a:r>
            <a:r>
              <a:rPr lang="en-US" sz="2000" strike="noStrike">
                <a:latin typeface="Arial"/>
              </a:rPr>
              <a:t>inode </a:t>
            </a:r>
            <a:r>
              <a:rPr lang="en-US" sz="2000" strike="noStrike">
                <a:latin typeface="Arial"/>
              </a:rPr>
              <a:t>的结构画一下好了。</a:t>
            </a:r>
            <a:endParaRPr/>
          </a:p>
        </p:txBody>
      </p:sp>
      <p:pic>
        <p:nvPicPr>
          <p:cNvPr id="171" name="" descr=""/>
          <p:cNvPicPr/>
          <p:nvPr/>
        </p:nvPicPr>
        <p:blipFill>
          <a:blip r:embed="rId1"/>
          <a:stretch/>
        </p:blipFill>
        <p:spPr>
          <a:xfrm>
            <a:off x="2560320" y="2468880"/>
            <a:ext cx="5276160" cy="414252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2" name="CustomShape 1"/>
          <p:cNvSpPr/>
          <p:nvPr/>
        </p:nvSpPr>
        <p:spPr>
          <a:xfrm>
            <a:off x="504000" y="548640"/>
            <a:ext cx="9070920" cy="6766200"/>
          </a:xfrm>
          <a:prstGeom prst="rect">
            <a:avLst/>
          </a:prstGeom>
          <a:noFill/>
          <a:ln>
            <a:noFill/>
          </a:ln>
        </p:spPr>
        <p:style>
          <a:lnRef idx="0"/>
          <a:fillRef idx="0"/>
          <a:effectRef idx="0"/>
          <a:fontRef idx="minor"/>
        </p:style>
        <p:txBody>
          <a:bodyPr lIns="0" rIns="0" tIns="0" bIns="0"/>
          <a:p>
            <a:pPr algn="just">
              <a:lnSpc>
                <a:spcPct val="100000"/>
              </a:lnSpc>
              <a:buSzPct val="45000"/>
              <a:buFont typeface="StarSymbol"/>
              <a:buChar char="l"/>
            </a:pPr>
            <a:r>
              <a:rPr lang="en-US" sz="1600" strike="noStrike">
                <a:latin typeface="Arial"/>
              </a:rPr>
              <a:t>上图最左边为 </a:t>
            </a:r>
            <a:r>
              <a:rPr lang="en-US" sz="1600" strike="noStrike">
                <a:latin typeface="Arial"/>
              </a:rPr>
              <a:t>inode </a:t>
            </a:r>
            <a:r>
              <a:rPr lang="en-US" sz="1600" strike="noStrike">
                <a:latin typeface="Arial"/>
              </a:rPr>
              <a:t>本身 </a:t>
            </a:r>
            <a:r>
              <a:rPr lang="en-US" sz="1600" strike="noStrike">
                <a:latin typeface="Arial"/>
              </a:rPr>
              <a:t>(128 bytes)</a:t>
            </a:r>
            <a:r>
              <a:rPr lang="en-US" sz="1600" strike="noStrike">
                <a:latin typeface="Arial"/>
              </a:rPr>
              <a:t>，里面有 </a:t>
            </a:r>
            <a:r>
              <a:rPr lang="en-US" sz="1600" strike="noStrike">
                <a:latin typeface="Arial"/>
              </a:rPr>
              <a:t>12 </a:t>
            </a:r>
            <a:r>
              <a:rPr lang="en-US" sz="1600" strike="noStrike">
                <a:latin typeface="Arial"/>
              </a:rPr>
              <a:t>个直接指向 </a:t>
            </a:r>
            <a:r>
              <a:rPr lang="en-US" sz="1600" strike="noStrike">
                <a:latin typeface="Arial"/>
              </a:rPr>
              <a:t>block </a:t>
            </a:r>
            <a:r>
              <a:rPr lang="en-US" sz="1600" strike="noStrike">
                <a:latin typeface="Arial"/>
              </a:rPr>
              <a:t>号码的对照，这 </a:t>
            </a:r>
            <a:r>
              <a:rPr lang="en-US" sz="1600" strike="noStrike">
                <a:latin typeface="Arial"/>
              </a:rPr>
              <a:t>12 </a:t>
            </a:r>
            <a:r>
              <a:rPr lang="en-US" sz="1600" strike="noStrike">
                <a:latin typeface="Arial"/>
              </a:rPr>
              <a:t>笔记录就能够直接取得 </a:t>
            </a:r>
            <a:r>
              <a:rPr lang="en-US" sz="1600" strike="noStrike">
                <a:latin typeface="Arial"/>
              </a:rPr>
              <a:t>block </a:t>
            </a:r>
            <a:r>
              <a:rPr lang="en-US" sz="1600" strike="noStrike">
                <a:latin typeface="Arial"/>
              </a:rPr>
              <a:t>号码啦！ 至于所谓的间接就是再拿一个 </a:t>
            </a:r>
            <a:r>
              <a:rPr lang="en-US" sz="1600" strike="noStrike">
                <a:latin typeface="Arial"/>
              </a:rPr>
              <a:t>block </a:t>
            </a:r>
            <a:r>
              <a:rPr lang="en-US" sz="1600" strike="noStrike">
                <a:latin typeface="Arial"/>
              </a:rPr>
              <a:t>来当作记录 </a:t>
            </a:r>
            <a:r>
              <a:rPr lang="en-US" sz="1600" strike="noStrike">
                <a:latin typeface="Arial"/>
              </a:rPr>
              <a:t>block </a:t>
            </a:r>
            <a:r>
              <a:rPr lang="en-US" sz="1600" strike="noStrike">
                <a:latin typeface="Arial"/>
              </a:rPr>
              <a:t>号码的记录区，如果文件太大时， 就会使用间接的 </a:t>
            </a:r>
            <a:r>
              <a:rPr lang="en-US" sz="1600" strike="noStrike">
                <a:latin typeface="Arial"/>
              </a:rPr>
              <a:t>block </a:t>
            </a:r>
            <a:r>
              <a:rPr lang="en-US" sz="1600" strike="noStrike">
                <a:latin typeface="Arial"/>
              </a:rPr>
              <a:t>来记录编号。如上图 </a:t>
            </a:r>
            <a:r>
              <a:rPr lang="en-US" sz="1600" strike="noStrike">
                <a:latin typeface="Arial"/>
              </a:rPr>
              <a:t>1.3.2 </a:t>
            </a:r>
            <a:r>
              <a:rPr lang="en-US" sz="1600" strike="noStrike">
                <a:latin typeface="Arial"/>
              </a:rPr>
              <a:t>当中间接只是拿一个 </a:t>
            </a:r>
            <a:r>
              <a:rPr lang="en-US" sz="1600" strike="noStrike">
                <a:latin typeface="Arial"/>
              </a:rPr>
              <a:t>block </a:t>
            </a:r>
            <a:r>
              <a:rPr lang="en-US" sz="1600" strike="noStrike">
                <a:latin typeface="Arial"/>
              </a:rPr>
              <a:t>来记录额外的号码而已。 同理，如果文件持续长大，那么就会利用所谓的双间接，第一个 </a:t>
            </a:r>
            <a:r>
              <a:rPr lang="en-US" sz="1600" strike="noStrike">
                <a:latin typeface="Arial"/>
              </a:rPr>
              <a:t>block </a:t>
            </a:r>
            <a:r>
              <a:rPr lang="en-US" sz="1600" strike="noStrike">
                <a:latin typeface="Arial"/>
              </a:rPr>
              <a:t>仅再指出下一个记录编号的 </a:t>
            </a:r>
            <a:r>
              <a:rPr lang="en-US" sz="1600" strike="noStrike">
                <a:latin typeface="Arial"/>
              </a:rPr>
              <a:t>block </a:t>
            </a:r>
            <a:r>
              <a:rPr lang="en-US" sz="1600" strike="noStrike">
                <a:latin typeface="Arial"/>
              </a:rPr>
              <a:t>在哪里， 实际记录的在第二个 </a:t>
            </a:r>
            <a:r>
              <a:rPr lang="en-US" sz="1600" strike="noStrike">
                <a:latin typeface="Arial"/>
              </a:rPr>
              <a:t>block </a:t>
            </a:r>
            <a:r>
              <a:rPr lang="en-US" sz="1600" strike="noStrike">
                <a:latin typeface="Arial"/>
              </a:rPr>
              <a:t>当中。依此类推，三间接就是利用第三层 </a:t>
            </a:r>
            <a:r>
              <a:rPr lang="en-US" sz="1600" strike="noStrike">
                <a:latin typeface="Arial"/>
              </a:rPr>
              <a:t>block </a:t>
            </a:r>
            <a:r>
              <a:rPr lang="en-US" sz="1600" strike="noStrike">
                <a:latin typeface="Arial"/>
              </a:rPr>
              <a:t>来记录编号啦！</a:t>
            </a:r>
            <a:endParaRPr/>
          </a:p>
          <a:p>
            <a:pPr algn="just">
              <a:lnSpc>
                <a:spcPct val="100000"/>
              </a:lnSpc>
            </a:pPr>
            <a:endParaRPr/>
          </a:p>
          <a:p>
            <a:pPr algn="just">
              <a:lnSpc>
                <a:spcPct val="100000"/>
              </a:lnSpc>
              <a:buSzPct val="45000"/>
              <a:buFont typeface="StarSymbol"/>
              <a:buChar char="l"/>
            </a:pPr>
            <a:r>
              <a:rPr lang="en-US" sz="1600" strike="noStrike">
                <a:latin typeface="Arial"/>
              </a:rPr>
              <a:t>这样子 </a:t>
            </a:r>
            <a:r>
              <a:rPr lang="en-US" sz="1600" strike="noStrike">
                <a:latin typeface="Arial"/>
              </a:rPr>
              <a:t>inode </a:t>
            </a:r>
            <a:r>
              <a:rPr lang="en-US" sz="1600" strike="noStrike">
                <a:latin typeface="Arial"/>
              </a:rPr>
              <a:t>能够指定多少个 </a:t>
            </a:r>
            <a:r>
              <a:rPr lang="en-US" sz="1600" strike="noStrike">
                <a:latin typeface="Arial"/>
              </a:rPr>
              <a:t>block </a:t>
            </a:r>
            <a:r>
              <a:rPr lang="en-US" sz="1600" strike="noStrike">
                <a:latin typeface="Arial"/>
              </a:rPr>
              <a:t>呢？我们以较小的 </a:t>
            </a:r>
            <a:r>
              <a:rPr lang="en-US" sz="1600" strike="noStrike">
                <a:latin typeface="Arial"/>
              </a:rPr>
              <a:t>1K block </a:t>
            </a:r>
            <a:r>
              <a:rPr lang="en-US" sz="1600" strike="noStrike">
                <a:latin typeface="Arial"/>
              </a:rPr>
              <a:t>来说明好了，可以指定的情况如下：</a:t>
            </a:r>
            <a:endParaRPr/>
          </a:p>
          <a:p>
            <a:pPr algn="just">
              <a:lnSpc>
                <a:spcPct val="100000"/>
              </a:lnSpc>
            </a:pPr>
            <a:endParaRPr/>
          </a:p>
          <a:p>
            <a:pPr algn="just">
              <a:lnSpc>
                <a:spcPct val="100000"/>
              </a:lnSpc>
              <a:buSzPct val="45000"/>
              <a:buFont typeface="StarSymbol"/>
              <a:buChar char="l"/>
            </a:pPr>
            <a:r>
              <a:rPr lang="en-US" sz="1600" strike="noStrike">
                <a:latin typeface="Arial"/>
              </a:rPr>
              <a:t>    </a:t>
            </a:r>
            <a:r>
              <a:rPr lang="en-US" sz="1600" strike="noStrike">
                <a:latin typeface="Arial"/>
              </a:rPr>
              <a:t>12 </a:t>
            </a:r>
            <a:r>
              <a:rPr lang="en-US" sz="1600" strike="noStrike">
                <a:latin typeface="Arial"/>
              </a:rPr>
              <a:t>个直接指向： </a:t>
            </a:r>
            <a:r>
              <a:rPr lang="en-US" sz="1600" strike="noStrike">
                <a:latin typeface="Arial"/>
              </a:rPr>
              <a:t>12*1K=12K</a:t>
            </a:r>
            <a:endParaRPr/>
          </a:p>
          <a:p>
            <a:pPr algn="just">
              <a:lnSpc>
                <a:spcPct val="100000"/>
              </a:lnSpc>
              <a:buSzPct val="45000"/>
              <a:buFont typeface="StarSymbol"/>
              <a:buChar char="l"/>
            </a:pPr>
            <a:r>
              <a:rPr lang="en-US" sz="1600" strike="noStrike">
                <a:latin typeface="Arial"/>
              </a:rPr>
              <a:t>    </a:t>
            </a:r>
            <a:r>
              <a:rPr lang="en-US" sz="1600" strike="noStrike">
                <a:latin typeface="Arial"/>
              </a:rPr>
              <a:t>由于是直接指向，所以总共可记录 </a:t>
            </a:r>
            <a:r>
              <a:rPr lang="en-US" sz="1600" strike="noStrike">
                <a:latin typeface="Arial"/>
              </a:rPr>
              <a:t>12 </a:t>
            </a:r>
            <a:r>
              <a:rPr lang="en-US" sz="1600" strike="noStrike">
                <a:latin typeface="Arial"/>
              </a:rPr>
              <a:t>笔记录，因此总额大小为如上所示；</a:t>
            </a:r>
            <a:endParaRPr/>
          </a:p>
          <a:p>
            <a:pPr algn="just">
              <a:lnSpc>
                <a:spcPct val="100000"/>
              </a:lnSpc>
            </a:pPr>
            <a:endParaRPr/>
          </a:p>
          <a:p>
            <a:pPr algn="just">
              <a:lnSpc>
                <a:spcPct val="100000"/>
              </a:lnSpc>
              <a:buSzPct val="45000"/>
              <a:buFont typeface="StarSymbol"/>
              <a:buChar char="l"/>
            </a:pPr>
            <a:r>
              <a:rPr lang="en-US" sz="1600" strike="noStrike">
                <a:latin typeface="Arial"/>
              </a:rPr>
              <a:t>    </a:t>
            </a:r>
            <a:r>
              <a:rPr lang="en-US" sz="1600" strike="noStrike">
                <a:latin typeface="Arial"/>
              </a:rPr>
              <a:t>间接： </a:t>
            </a:r>
            <a:r>
              <a:rPr lang="en-US" sz="1600" strike="noStrike">
                <a:latin typeface="Arial"/>
              </a:rPr>
              <a:t>256*1K=256K</a:t>
            </a:r>
            <a:endParaRPr/>
          </a:p>
          <a:p>
            <a:pPr algn="just">
              <a:lnSpc>
                <a:spcPct val="100000"/>
              </a:lnSpc>
              <a:buSzPct val="45000"/>
              <a:buFont typeface="StarSymbol"/>
              <a:buChar char="l"/>
            </a:pPr>
            <a:r>
              <a:rPr lang="en-US" sz="1600" strike="noStrike">
                <a:latin typeface="Arial"/>
              </a:rPr>
              <a:t>    </a:t>
            </a:r>
            <a:r>
              <a:rPr lang="en-US" sz="1600" strike="noStrike">
                <a:latin typeface="Arial"/>
              </a:rPr>
              <a:t>每笔 </a:t>
            </a:r>
            <a:r>
              <a:rPr lang="en-US" sz="1600" strike="noStrike">
                <a:latin typeface="Arial"/>
              </a:rPr>
              <a:t>block </a:t>
            </a:r>
            <a:r>
              <a:rPr lang="en-US" sz="1600" strike="noStrike">
                <a:latin typeface="Arial"/>
              </a:rPr>
              <a:t>号码的记录会花去 </a:t>
            </a:r>
            <a:r>
              <a:rPr lang="en-US" sz="1600" strike="noStrike">
                <a:latin typeface="Arial"/>
              </a:rPr>
              <a:t>4bytes</a:t>
            </a:r>
            <a:r>
              <a:rPr lang="en-US" sz="1600" strike="noStrike">
                <a:latin typeface="Arial"/>
              </a:rPr>
              <a:t>，因此 </a:t>
            </a:r>
            <a:r>
              <a:rPr lang="en-US" sz="1600" strike="noStrike">
                <a:latin typeface="Arial"/>
              </a:rPr>
              <a:t>1K </a:t>
            </a:r>
            <a:r>
              <a:rPr lang="en-US" sz="1600" strike="noStrike">
                <a:latin typeface="Arial"/>
              </a:rPr>
              <a:t>的大小能够记录 </a:t>
            </a:r>
            <a:r>
              <a:rPr lang="en-US" sz="1600" strike="noStrike">
                <a:latin typeface="Arial"/>
              </a:rPr>
              <a:t>256 </a:t>
            </a:r>
            <a:r>
              <a:rPr lang="en-US" sz="1600" strike="noStrike">
                <a:latin typeface="Arial"/>
              </a:rPr>
              <a:t>笔记录，因此一个间接可以记录的文件大小如上；</a:t>
            </a:r>
            <a:endParaRPr/>
          </a:p>
          <a:p>
            <a:pPr algn="just">
              <a:lnSpc>
                <a:spcPct val="100000"/>
              </a:lnSpc>
            </a:pPr>
            <a:endParaRPr/>
          </a:p>
          <a:p>
            <a:pPr algn="just">
              <a:lnSpc>
                <a:spcPct val="100000"/>
              </a:lnSpc>
              <a:buSzPct val="45000"/>
              <a:buFont typeface="StarSymbol"/>
              <a:buChar char="l"/>
            </a:pPr>
            <a:r>
              <a:rPr lang="en-US" sz="1600" strike="noStrike">
                <a:latin typeface="Arial"/>
              </a:rPr>
              <a:t>    </a:t>
            </a:r>
            <a:r>
              <a:rPr lang="en-US" sz="1600" strike="noStrike">
                <a:latin typeface="Arial"/>
              </a:rPr>
              <a:t>双间接： </a:t>
            </a:r>
            <a:r>
              <a:rPr lang="en-US" sz="1600" strike="noStrike">
                <a:latin typeface="Arial"/>
              </a:rPr>
              <a:t>256*256*1K=2562K</a:t>
            </a:r>
            <a:endParaRPr/>
          </a:p>
          <a:p>
            <a:pPr algn="just">
              <a:lnSpc>
                <a:spcPct val="100000"/>
              </a:lnSpc>
              <a:buSzPct val="45000"/>
              <a:buFont typeface="StarSymbol"/>
              <a:buChar char="l"/>
            </a:pPr>
            <a:r>
              <a:rPr lang="en-US" sz="1600" strike="noStrike">
                <a:latin typeface="Arial"/>
              </a:rPr>
              <a:t>    </a:t>
            </a:r>
            <a:r>
              <a:rPr lang="en-US" sz="1600" strike="noStrike">
                <a:latin typeface="Arial"/>
              </a:rPr>
              <a:t>第一层 </a:t>
            </a:r>
            <a:r>
              <a:rPr lang="en-US" sz="1600" strike="noStrike">
                <a:latin typeface="Arial"/>
              </a:rPr>
              <a:t>block </a:t>
            </a:r>
            <a:r>
              <a:rPr lang="en-US" sz="1600" strike="noStrike">
                <a:latin typeface="Arial"/>
              </a:rPr>
              <a:t>会指定 </a:t>
            </a:r>
            <a:r>
              <a:rPr lang="en-US" sz="1600" strike="noStrike">
                <a:latin typeface="Arial"/>
              </a:rPr>
              <a:t>256 </a:t>
            </a:r>
            <a:r>
              <a:rPr lang="en-US" sz="1600" strike="noStrike">
                <a:latin typeface="Arial"/>
              </a:rPr>
              <a:t>个第二层，每个第二层可以指定 </a:t>
            </a:r>
            <a:r>
              <a:rPr lang="en-US" sz="1600" strike="noStrike">
                <a:latin typeface="Arial"/>
              </a:rPr>
              <a:t>256 </a:t>
            </a:r>
            <a:r>
              <a:rPr lang="en-US" sz="1600" strike="noStrike">
                <a:latin typeface="Arial"/>
              </a:rPr>
              <a:t>个号码，因此总额大小如上；</a:t>
            </a:r>
            <a:endParaRPr/>
          </a:p>
          <a:p>
            <a:pPr algn="just">
              <a:lnSpc>
                <a:spcPct val="100000"/>
              </a:lnSpc>
            </a:pPr>
            <a:endParaRPr/>
          </a:p>
          <a:p>
            <a:pPr algn="just">
              <a:lnSpc>
                <a:spcPct val="100000"/>
              </a:lnSpc>
              <a:buSzPct val="45000"/>
              <a:buFont typeface="StarSymbol"/>
              <a:buChar char="l"/>
            </a:pPr>
            <a:r>
              <a:rPr lang="en-US" sz="1600" strike="noStrike">
                <a:latin typeface="Arial"/>
              </a:rPr>
              <a:t>    </a:t>
            </a:r>
            <a:r>
              <a:rPr lang="en-US" sz="1600" strike="noStrike">
                <a:latin typeface="Arial"/>
              </a:rPr>
              <a:t>三间接： </a:t>
            </a:r>
            <a:r>
              <a:rPr lang="en-US" sz="1600" strike="noStrike">
                <a:latin typeface="Arial"/>
              </a:rPr>
              <a:t>256*256*256*1K=2563K</a:t>
            </a:r>
            <a:endParaRPr/>
          </a:p>
          <a:p>
            <a:pPr algn="just">
              <a:lnSpc>
                <a:spcPct val="100000"/>
              </a:lnSpc>
              <a:buSzPct val="45000"/>
              <a:buFont typeface="StarSymbol"/>
              <a:buChar char="l"/>
            </a:pPr>
            <a:r>
              <a:rPr lang="en-US" sz="1600" strike="noStrike">
                <a:latin typeface="Arial"/>
              </a:rPr>
              <a:t>    </a:t>
            </a:r>
            <a:r>
              <a:rPr lang="en-US" sz="1600" strike="noStrike">
                <a:latin typeface="Arial"/>
              </a:rPr>
              <a:t>第一层 </a:t>
            </a:r>
            <a:r>
              <a:rPr lang="en-US" sz="1600" strike="noStrike">
                <a:latin typeface="Arial"/>
              </a:rPr>
              <a:t>block </a:t>
            </a:r>
            <a:r>
              <a:rPr lang="en-US" sz="1600" strike="noStrike">
                <a:latin typeface="Arial"/>
              </a:rPr>
              <a:t>会指定 </a:t>
            </a:r>
            <a:r>
              <a:rPr lang="en-US" sz="1600" strike="noStrike">
                <a:latin typeface="Arial"/>
              </a:rPr>
              <a:t>256 </a:t>
            </a:r>
            <a:r>
              <a:rPr lang="en-US" sz="1600" strike="noStrike">
                <a:latin typeface="Arial"/>
              </a:rPr>
              <a:t>个第二层，每个第二层可以指定 </a:t>
            </a:r>
            <a:r>
              <a:rPr lang="en-US" sz="1600" strike="noStrike">
                <a:latin typeface="Arial"/>
              </a:rPr>
              <a:t>256 </a:t>
            </a:r>
            <a:r>
              <a:rPr lang="en-US" sz="1600" strike="noStrike">
                <a:latin typeface="Arial"/>
              </a:rPr>
              <a:t>个第三层，每个第三层可以指定 </a:t>
            </a:r>
            <a:r>
              <a:rPr lang="en-US" sz="1600" strike="noStrike">
                <a:latin typeface="Arial"/>
              </a:rPr>
              <a:t>256 </a:t>
            </a:r>
            <a:r>
              <a:rPr lang="en-US" sz="1600" strike="noStrike">
                <a:latin typeface="Arial"/>
              </a:rPr>
              <a:t>个号码，因此总额大小如上；</a:t>
            </a:r>
            <a:endParaRPr/>
          </a:p>
          <a:p>
            <a:pPr algn="just">
              <a:lnSpc>
                <a:spcPct val="100000"/>
              </a:lnSpc>
            </a:pPr>
            <a:endParaRPr/>
          </a:p>
          <a:p>
            <a:pPr algn="just">
              <a:lnSpc>
                <a:spcPct val="100000"/>
              </a:lnSpc>
              <a:buSzPct val="45000"/>
              <a:buFont typeface="StarSymbol"/>
              <a:buChar char="l"/>
            </a:pPr>
            <a:r>
              <a:rPr lang="en-US" sz="1600" strike="noStrike">
                <a:latin typeface="Arial"/>
              </a:rPr>
              <a:t>    </a:t>
            </a:r>
            <a:r>
              <a:rPr lang="en-US" sz="1600" strike="noStrike">
                <a:latin typeface="Arial"/>
              </a:rPr>
              <a:t>总额：将直接、间接、双间接、三间接加总，得到 </a:t>
            </a:r>
            <a:r>
              <a:rPr lang="en-US" sz="1600" strike="noStrike">
                <a:latin typeface="Arial"/>
              </a:rPr>
              <a:t>12 + 256 + 256*256 + 256*256*256 (K) = 16GB</a:t>
            </a:r>
            <a:endParaRPr/>
          </a:p>
          <a:p>
            <a:pPr>
              <a:lnSpc>
                <a:spcPct val="100000"/>
              </a:lnSpc>
            </a:pP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3" name="CustomShape 1"/>
          <p:cNvSpPr/>
          <p:nvPr/>
        </p:nvSpPr>
        <p:spPr>
          <a:xfrm>
            <a:off x="504000" y="548640"/>
            <a:ext cx="9070920" cy="676620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US" sz="2200" strike="noStrike">
                <a:latin typeface="Arial"/>
              </a:rPr>
              <a:t>Superblock </a:t>
            </a:r>
            <a:r>
              <a:rPr lang="en-US" sz="2200" strike="noStrike">
                <a:latin typeface="Arial"/>
              </a:rPr>
              <a:t>是记录整个 </a:t>
            </a:r>
            <a:r>
              <a:rPr lang="en-US" sz="2200" strike="noStrike">
                <a:latin typeface="Arial"/>
              </a:rPr>
              <a:t>filesystem </a:t>
            </a:r>
            <a:r>
              <a:rPr lang="en-US" sz="2200" strike="noStrike">
                <a:latin typeface="Arial"/>
              </a:rPr>
              <a:t>相关信息的地方， 没有 </a:t>
            </a:r>
            <a:r>
              <a:rPr lang="en-US" sz="2200" strike="noStrike">
                <a:latin typeface="Arial"/>
              </a:rPr>
              <a:t>Superblock </a:t>
            </a:r>
            <a:r>
              <a:rPr lang="en-US" sz="2200" strike="noStrike">
                <a:latin typeface="Arial"/>
              </a:rPr>
              <a:t>，就没有这个 </a:t>
            </a:r>
            <a:r>
              <a:rPr lang="en-US" sz="2200" strike="noStrike">
                <a:latin typeface="Arial"/>
              </a:rPr>
              <a:t>filesystem </a:t>
            </a:r>
            <a:r>
              <a:rPr lang="en-US" sz="2200" strike="noStrike">
                <a:latin typeface="Arial"/>
              </a:rPr>
              <a:t>了。他记录的信息主要有：</a:t>
            </a:r>
            <a:endParaRPr/>
          </a:p>
          <a:p>
            <a:pPr>
              <a:lnSpc>
                <a:spcPct val="100000"/>
              </a:lnSpc>
            </a:pPr>
            <a:endParaRPr/>
          </a:p>
          <a:p>
            <a:pPr>
              <a:lnSpc>
                <a:spcPct val="100000"/>
              </a:lnSpc>
              <a:buSzPct val="45000"/>
              <a:buFont typeface="StarSymbol"/>
              <a:buChar char="l"/>
            </a:pPr>
            <a:r>
              <a:rPr lang="en-US" sz="2200" strike="noStrike">
                <a:latin typeface="Arial"/>
              </a:rPr>
              <a:t>    </a:t>
            </a:r>
            <a:r>
              <a:rPr lang="en-US" sz="2200" strike="noStrike">
                <a:latin typeface="Arial"/>
              </a:rPr>
              <a:t>block </a:t>
            </a:r>
            <a:r>
              <a:rPr lang="en-US" sz="2200" strike="noStrike">
                <a:latin typeface="Arial"/>
              </a:rPr>
              <a:t>与 </a:t>
            </a:r>
            <a:r>
              <a:rPr lang="en-US" sz="2200" strike="noStrike">
                <a:latin typeface="Arial"/>
              </a:rPr>
              <a:t>inode </a:t>
            </a:r>
            <a:r>
              <a:rPr lang="en-US" sz="2200" strike="noStrike">
                <a:latin typeface="Arial"/>
              </a:rPr>
              <a:t>的总量；</a:t>
            </a:r>
            <a:endParaRPr/>
          </a:p>
          <a:p>
            <a:pPr>
              <a:lnSpc>
                <a:spcPct val="100000"/>
              </a:lnSpc>
              <a:buSzPct val="45000"/>
              <a:buFont typeface="StarSymbol"/>
              <a:buChar char="l"/>
            </a:pPr>
            <a:r>
              <a:rPr lang="en-US" sz="2200" strike="noStrike">
                <a:latin typeface="Arial"/>
              </a:rPr>
              <a:t>    </a:t>
            </a:r>
            <a:r>
              <a:rPr lang="en-US" sz="2200" strike="noStrike">
                <a:latin typeface="Arial"/>
              </a:rPr>
              <a:t>未使用与已使用的 </a:t>
            </a:r>
            <a:r>
              <a:rPr lang="en-US" sz="2200" strike="noStrike">
                <a:latin typeface="Arial"/>
              </a:rPr>
              <a:t>inode / block </a:t>
            </a:r>
            <a:r>
              <a:rPr lang="en-US" sz="2200" strike="noStrike">
                <a:latin typeface="Arial"/>
              </a:rPr>
              <a:t>数量；</a:t>
            </a:r>
            <a:endParaRPr/>
          </a:p>
          <a:p>
            <a:pPr>
              <a:lnSpc>
                <a:spcPct val="100000"/>
              </a:lnSpc>
              <a:buSzPct val="45000"/>
              <a:buFont typeface="StarSymbol"/>
              <a:buChar char="l"/>
            </a:pPr>
            <a:r>
              <a:rPr lang="en-US" sz="2200" strike="noStrike">
                <a:latin typeface="Arial"/>
              </a:rPr>
              <a:t>    </a:t>
            </a:r>
            <a:r>
              <a:rPr lang="en-US" sz="2200" strike="noStrike">
                <a:latin typeface="Arial"/>
              </a:rPr>
              <a:t>block </a:t>
            </a:r>
            <a:r>
              <a:rPr lang="en-US" sz="2200" strike="noStrike">
                <a:latin typeface="Arial"/>
              </a:rPr>
              <a:t>与 </a:t>
            </a:r>
            <a:r>
              <a:rPr lang="en-US" sz="2200" strike="noStrike">
                <a:latin typeface="Arial"/>
              </a:rPr>
              <a:t>inode </a:t>
            </a:r>
            <a:r>
              <a:rPr lang="en-US" sz="2200" strike="noStrike">
                <a:latin typeface="Arial"/>
              </a:rPr>
              <a:t>的大小 </a:t>
            </a:r>
            <a:r>
              <a:rPr lang="en-US" sz="2200" strike="noStrike">
                <a:latin typeface="Arial"/>
              </a:rPr>
              <a:t>(block </a:t>
            </a:r>
            <a:r>
              <a:rPr lang="en-US" sz="2200" strike="noStrike">
                <a:latin typeface="Arial"/>
              </a:rPr>
              <a:t>为 </a:t>
            </a:r>
            <a:r>
              <a:rPr lang="en-US" sz="2200" strike="noStrike">
                <a:latin typeface="Arial"/>
              </a:rPr>
              <a:t>1, 2, 4K</a:t>
            </a:r>
            <a:r>
              <a:rPr lang="en-US" sz="2200" strike="noStrike">
                <a:latin typeface="Arial"/>
              </a:rPr>
              <a:t>，</a:t>
            </a:r>
            <a:r>
              <a:rPr lang="en-US" sz="2200" strike="noStrike">
                <a:latin typeface="Arial"/>
              </a:rPr>
              <a:t>inode </a:t>
            </a:r>
            <a:r>
              <a:rPr lang="en-US" sz="2200" strike="noStrike">
                <a:latin typeface="Arial"/>
              </a:rPr>
              <a:t>为 </a:t>
            </a:r>
            <a:r>
              <a:rPr lang="en-US" sz="2200" strike="noStrike">
                <a:latin typeface="Arial"/>
              </a:rPr>
              <a:t>128 bytes)</a:t>
            </a:r>
            <a:r>
              <a:rPr lang="en-US" sz="2200" strike="noStrike">
                <a:latin typeface="Arial"/>
              </a:rPr>
              <a:t>；</a:t>
            </a:r>
            <a:endParaRPr/>
          </a:p>
          <a:p>
            <a:pPr>
              <a:lnSpc>
                <a:spcPct val="100000"/>
              </a:lnSpc>
              <a:buSzPct val="45000"/>
              <a:buFont typeface="StarSymbol"/>
              <a:buChar char="l"/>
            </a:pPr>
            <a:r>
              <a:rPr lang="en-US" sz="2200" strike="noStrike">
                <a:latin typeface="Arial"/>
              </a:rPr>
              <a:t>    </a:t>
            </a:r>
            <a:r>
              <a:rPr lang="en-US" sz="2200" strike="noStrike">
                <a:latin typeface="Arial"/>
              </a:rPr>
              <a:t>filesystem </a:t>
            </a:r>
            <a:r>
              <a:rPr lang="en-US" sz="2200" strike="noStrike">
                <a:latin typeface="Arial"/>
              </a:rPr>
              <a:t>的挂载时间、最近一次写入数据的时间、最近一次检验磁盘 </a:t>
            </a:r>
            <a:r>
              <a:rPr lang="en-US" sz="2200" strike="noStrike">
                <a:latin typeface="Arial"/>
              </a:rPr>
              <a:t>(fsck) </a:t>
            </a:r>
            <a:r>
              <a:rPr lang="en-US" sz="2200" strike="noStrike">
                <a:latin typeface="Arial"/>
              </a:rPr>
              <a:t>的时间等文件系统的相关信息；</a:t>
            </a:r>
            <a:endParaRPr/>
          </a:p>
          <a:p>
            <a:pPr>
              <a:lnSpc>
                <a:spcPct val="100000"/>
              </a:lnSpc>
              <a:buSzPct val="45000"/>
              <a:buFont typeface="StarSymbol"/>
              <a:buChar char="l"/>
            </a:pPr>
            <a:r>
              <a:rPr lang="en-US" sz="2200" strike="noStrike">
                <a:latin typeface="Arial"/>
              </a:rPr>
              <a:t>    </a:t>
            </a:r>
            <a:r>
              <a:rPr lang="en-US" sz="2200" strike="noStrike">
                <a:latin typeface="Arial"/>
              </a:rPr>
              <a:t>一个 </a:t>
            </a:r>
            <a:r>
              <a:rPr lang="en-US" sz="2200" strike="noStrike">
                <a:latin typeface="Arial"/>
              </a:rPr>
              <a:t>valid bit </a:t>
            </a:r>
            <a:r>
              <a:rPr lang="en-US" sz="2200" strike="noStrike">
                <a:latin typeface="Arial"/>
              </a:rPr>
              <a:t>数值，若此文件系统已被挂载，则 </a:t>
            </a:r>
            <a:r>
              <a:rPr lang="en-US" sz="2200" strike="noStrike">
                <a:latin typeface="Arial"/>
              </a:rPr>
              <a:t>valid bit </a:t>
            </a:r>
            <a:r>
              <a:rPr lang="en-US" sz="2200" strike="noStrike">
                <a:latin typeface="Arial"/>
              </a:rPr>
              <a:t>为 </a:t>
            </a:r>
            <a:r>
              <a:rPr lang="en-US" sz="2200" strike="noStrike">
                <a:latin typeface="Arial"/>
              </a:rPr>
              <a:t>0 </a:t>
            </a:r>
            <a:r>
              <a:rPr lang="en-US" sz="2200" strike="noStrike">
                <a:latin typeface="Arial"/>
              </a:rPr>
              <a:t>，若未被挂载，则 </a:t>
            </a:r>
            <a:r>
              <a:rPr lang="en-US" sz="2200" strike="noStrike">
                <a:latin typeface="Arial"/>
              </a:rPr>
              <a:t>valid bit </a:t>
            </a:r>
            <a:r>
              <a:rPr lang="en-US" sz="2200" strike="noStrike">
                <a:latin typeface="Arial"/>
              </a:rPr>
              <a:t>为 </a:t>
            </a:r>
            <a:r>
              <a:rPr lang="en-US" sz="2200" strike="noStrike">
                <a:latin typeface="Arial"/>
              </a:rPr>
              <a:t>1 </a:t>
            </a:r>
            <a:r>
              <a:rPr lang="en-US" sz="2200" strike="noStrike">
                <a:latin typeface="Arial"/>
              </a:rPr>
              <a:t>。</a:t>
            </a:r>
            <a:endParaRPr/>
          </a:p>
          <a:p>
            <a:pPr>
              <a:lnSpc>
                <a:spcPct val="100000"/>
              </a:lnSpc>
            </a:pPr>
            <a:endParaRPr/>
          </a:p>
          <a:p>
            <a:pPr>
              <a:lnSpc>
                <a:spcPct val="100000"/>
              </a:lnSpc>
              <a:buSzPct val="45000"/>
              <a:buFont typeface="StarSymbol"/>
              <a:buChar char="l"/>
            </a:pPr>
            <a:r>
              <a:rPr lang="en-US" sz="2200" strike="noStrike">
                <a:latin typeface="Arial"/>
              </a:rPr>
              <a:t>superblock </a:t>
            </a:r>
            <a:r>
              <a:rPr lang="en-US" sz="2200" strike="noStrike">
                <a:latin typeface="Arial"/>
              </a:rPr>
              <a:t>是非常重要的，因为我们这个文件系统的基本信息都写在这里，因此，如果 </a:t>
            </a:r>
            <a:r>
              <a:rPr lang="en-US" sz="2200" strike="noStrike">
                <a:latin typeface="Arial"/>
              </a:rPr>
              <a:t>superblock </a:t>
            </a:r>
            <a:r>
              <a:rPr lang="en-US" sz="2200" strike="noStrike">
                <a:latin typeface="Arial"/>
              </a:rPr>
              <a:t>死掉了， 你的文件系统可能就需要花费很多时间去挽救啦！一般来说， </a:t>
            </a:r>
            <a:r>
              <a:rPr lang="en-US" sz="2200" strike="noStrike">
                <a:latin typeface="Arial"/>
              </a:rPr>
              <a:t>superblock </a:t>
            </a:r>
            <a:r>
              <a:rPr lang="en-US" sz="2200" strike="noStrike">
                <a:latin typeface="Arial"/>
              </a:rPr>
              <a:t>的大小为 </a:t>
            </a:r>
            <a:r>
              <a:rPr lang="en-US" sz="2200" strike="noStrike">
                <a:latin typeface="Arial"/>
              </a:rPr>
              <a:t>1024bytes</a:t>
            </a:r>
            <a:r>
              <a:rPr lang="en-US" sz="2200" strike="noStrike">
                <a:latin typeface="Arial"/>
              </a:rPr>
              <a:t>。</a:t>
            </a:r>
            <a:endParaRPr/>
          </a:p>
          <a:p>
            <a:pPr>
              <a:lnSpc>
                <a:spcPct val="100000"/>
              </a:lnSpc>
            </a:pP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4" name="CustomShape 1"/>
          <p:cNvSpPr/>
          <p:nvPr/>
        </p:nvSpPr>
        <p:spPr>
          <a:xfrm>
            <a:off x="504000" y="548640"/>
            <a:ext cx="9070920" cy="676620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US" sz="3200" strike="noStrike">
                <a:latin typeface="Arial"/>
              </a:rPr>
              <a:t>    </a:t>
            </a:r>
            <a:r>
              <a:rPr lang="en-US" sz="3200" strike="noStrike">
                <a:latin typeface="Arial"/>
              </a:rPr>
              <a:t>Filesystem Description (</a:t>
            </a:r>
            <a:r>
              <a:rPr lang="en-US" sz="3200" strike="noStrike">
                <a:latin typeface="Arial"/>
              </a:rPr>
              <a:t>文件系统描述说明</a:t>
            </a:r>
            <a:r>
              <a:rPr lang="en-US" sz="3200" strike="noStrike">
                <a:latin typeface="Arial"/>
              </a:rPr>
              <a:t>)</a:t>
            </a:r>
            <a:endParaRPr/>
          </a:p>
          <a:p>
            <a:pPr>
              <a:lnSpc>
                <a:spcPct val="100000"/>
              </a:lnSpc>
              <a:buSzPct val="45000"/>
              <a:buFont typeface="StarSymbol"/>
              <a:buChar char="l"/>
            </a:pPr>
            <a:r>
              <a:rPr lang="en-US" sz="3200" strike="noStrike">
                <a:latin typeface="Arial"/>
              </a:rPr>
              <a:t>这个区段可以描述每个 </a:t>
            </a:r>
            <a:r>
              <a:rPr lang="en-US" sz="3200" strike="noStrike">
                <a:latin typeface="Arial"/>
              </a:rPr>
              <a:t>block group </a:t>
            </a:r>
            <a:r>
              <a:rPr lang="en-US" sz="3200" strike="noStrike">
                <a:latin typeface="Arial"/>
              </a:rPr>
              <a:t>的开始与结束的 </a:t>
            </a:r>
            <a:r>
              <a:rPr lang="en-US" sz="3200" strike="noStrike">
                <a:latin typeface="Arial"/>
              </a:rPr>
              <a:t>block </a:t>
            </a:r>
            <a:r>
              <a:rPr lang="en-US" sz="3200" strike="noStrike">
                <a:latin typeface="Arial"/>
              </a:rPr>
              <a:t>号码，以及说明每个区段 </a:t>
            </a:r>
            <a:r>
              <a:rPr lang="en-US" sz="3200" strike="noStrike">
                <a:latin typeface="Arial"/>
              </a:rPr>
              <a:t>(superblock, bitmap, inodemap, data block) </a:t>
            </a:r>
            <a:r>
              <a:rPr lang="en-US" sz="3200" strike="noStrike">
                <a:latin typeface="Arial"/>
              </a:rPr>
              <a:t>分别介于哪一个 </a:t>
            </a:r>
            <a:r>
              <a:rPr lang="en-US" sz="3200" strike="noStrike">
                <a:latin typeface="Arial"/>
              </a:rPr>
              <a:t>block </a:t>
            </a:r>
            <a:r>
              <a:rPr lang="en-US" sz="3200" strike="noStrike">
                <a:latin typeface="Arial"/>
              </a:rPr>
              <a:t>号码之间。</a:t>
            </a:r>
            <a:endParaRPr/>
          </a:p>
          <a:p>
            <a:pPr>
              <a:lnSpc>
                <a:spcPct val="100000"/>
              </a:lnSpc>
            </a:pP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5" name="CustomShape 1"/>
          <p:cNvSpPr/>
          <p:nvPr/>
        </p:nvSpPr>
        <p:spPr>
          <a:xfrm>
            <a:off x="504000" y="548640"/>
            <a:ext cx="9070920" cy="676620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US" sz="3200" strike="noStrike">
                <a:latin typeface="Arial"/>
              </a:rPr>
              <a:t>        </a:t>
            </a:r>
            <a:r>
              <a:rPr lang="en-US" sz="3200" strike="noStrike">
                <a:latin typeface="Arial"/>
              </a:rPr>
              <a:t>block bitmap (</a:t>
            </a:r>
            <a:r>
              <a:rPr lang="en-US" sz="3200" strike="noStrike">
                <a:latin typeface="Arial"/>
              </a:rPr>
              <a:t>区块对照表</a:t>
            </a:r>
            <a:r>
              <a:rPr lang="en-US" sz="3200" strike="noStrike">
                <a:latin typeface="Arial"/>
              </a:rPr>
              <a:t>)</a:t>
            </a:r>
            <a:endParaRPr/>
          </a:p>
          <a:p>
            <a:pPr>
              <a:lnSpc>
                <a:spcPct val="100000"/>
              </a:lnSpc>
              <a:buSzPct val="45000"/>
              <a:buFont typeface="StarSymbol"/>
              <a:buChar char="l"/>
            </a:pPr>
            <a:r>
              <a:rPr lang="en-US" sz="3200" strike="noStrike">
                <a:latin typeface="Arial"/>
              </a:rPr>
              <a:t>如果你想要新增文件时总会用到 </a:t>
            </a:r>
            <a:r>
              <a:rPr lang="en-US" sz="3200" strike="noStrike">
                <a:latin typeface="Arial"/>
              </a:rPr>
              <a:t>block </a:t>
            </a:r>
            <a:r>
              <a:rPr lang="en-US" sz="3200" strike="noStrike">
                <a:latin typeface="Arial"/>
              </a:rPr>
              <a:t>吧！那你要使用哪个 </a:t>
            </a:r>
            <a:r>
              <a:rPr lang="en-US" sz="3200" strike="noStrike">
                <a:latin typeface="Arial"/>
              </a:rPr>
              <a:t>block </a:t>
            </a:r>
            <a:r>
              <a:rPr lang="en-US" sz="3200" strike="noStrike">
                <a:latin typeface="Arial"/>
              </a:rPr>
              <a:t>来记录呢？当然是选择『空的 </a:t>
            </a:r>
            <a:r>
              <a:rPr lang="en-US" sz="3200" strike="noStrike">
                <a:latin typeface="Arial"/>
              </a:rPr>
              <a:t>block </a:t>
            </a:r>
            <a:r>
              <a:rPr lang="en-US" sz="3200" strike="noStrike">
                <a:latin typeface="Arial"/>
              </a:rPr>
              <a:t>』来记录新文件的数据啰。 那你怎么知道哪个 </a:t>
            </a:r>
            <a:r>
              <a:rPr lang="en-US" sz="3200" strike="noStrike">
                <a:latin typeface="Arial"/>
              </a:rPr>
              <a:t>block </a:t>
            </a:r>
            <a:r>
              <a:rPr lang="en-US" sz="3200" strike="noStrike">
                <a:latin typeface="Arial"/>
              </a:rPr>
              <a:t>是空的？这就得要透过 </a:t>
            </a:r>
            <a:r>
              <a:rPr lang="en-US" sz="3200" strike="noStrike">
                <a:latin typeface="Arial"/>
              </a:rPr>
              <a:t>block bitmap </a:t>
            </a:r>
            <a:r>
              <a:rPr lang="en-US" sz="3200" strike="noStrike">
                <a:latin typeface="Arial"/>
              </a:rPr>
              <a:t>的辅助了。从 </a:t>
            </a:r>
            <a:r>
              <a:rPr lang="en-US" sz="3200" strike="noStrike">
                <a:latin typeface="Arial"/>
              </a:rPr>
              <a:t>block bitmap </a:t>
            </a:r>
            <a:r>
              <a:rPr lang="en-US" sz="3200" strike="noStrike">
                <a:latin typeface="Arial"/>
              </a:rPr>
              <a:t>当中可以知道哪些 </a:t>
            </a:r>
            <a:r>
              <a:rPr lang="en-US" sz="3200" strike="noStrike">
                <a:latin typeface="Arial"/>
              </a:rPr>
              <a:t>block </a:t>
            </a:r>
            <a:r>
              <a:rPr lang="en-US" sz="3200" strike="noStrike">
                <a:latin typeface="Arial"/>
              </a:rPr>
              <a:t>是空的，因此我们的系统就能够很快速的找到可使用的空间来处置文件啰。</a:t>
            </a:r>
            <a:endParaRPr/>
          </a:p>
          <a:p>
            <a:pPr>
              <a:lnSpc>
                <a:spcPct val="100000"/>
              </a:lnSpc>
              <a:buSzPct val="45000"/>
              <a:buFont typeface="StarSymbol"/>
              <a:buChar char="l"/>
            </a:pPr>
            <a:r>
              <a:rPr lang="en-US" sz="3200" strike="noStrike">
                <a:latin typeface="Arial"/>
              </a:rPr>
              <a:t>同样的，如果你删除某些文件时，那么那些文件原本占用的 </a:t>
            </a:r>
            <a:r>
              <a:rPr lang="en-US" sz="3200" strike="noStrike">
                <a:latin typeface="Arial"/>
              </a:rPr>
              <a:t>block </a:t>
            </a:r>
            <a:r>
              <a:rPr lang="en-US" sz="3200" strike="noStrike">
                <a:latin typeface="Arial"/>
              </a:rPr>
              <a:t>号码就得要释放出来， 此时在 </a:t>
            </a:r>
            <a:r>
              <a:rPr lang="en-US" sz="3200" strike="noStrike">
                <a:latin typeface="Arial"/>
              </a:rPr>
              <a:t>block bitmap </a:t>
            </a:r>
            <a:r>
              <a:rPr lang="en-US" sz="3200" strike="noStrike">
                <a:latin typeface="Arial"/>
              </a:rPr>
              <a:t>当中相对应到该 </a:t>
            </a:r>
            <a:r>
              <a:rPr lang="en-US" sz="3200" strike="noStrike">
                <a:latin typeface="Arial"/>
              </a:rPr>
              <a:t>block </a:t>
            </a:r>
            <a:r>
              <a:rPr lang="en-US" sz="3200" strike="noStrike">
                <a:latin typeface="Arial"/>
              </a:rPr>
              <a:t>号码的标志就得要修改成为『未使用中』</a:t>
            </a:r>
            <a:endParaRPr/>
          </a:p>
          <a:p>
            <a:pPr>
              <a:lnSpc>
                <a:spcPct val="100000"/>
              </a:lnSpc>
            </a:pP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6" name="CustomShape 1"/>
          <p:cNvSpPr/>
          <p:nvPr/>
        </p:nvSpPr>
        <p:spPr>
          <a:xfrm>
            <a:off x="504000" y="548640"/>
            <a:ext cx="9070920" cy="676620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US" sz="3200" strike="noStrike">
                <a:latin typeface="Arial"/>
              </a:rPr>
              <a:t>            </a:t>
            </a:r>
            <a:r>
              <a:rPr lang="en-US" sz="3200" strike="noStrike">
                <a:latin typeface="Arial"/>
              </a:rPr>
              <a:t>inode bitmap (inode </a:t>
            </a:r>
            <a:r>
              <a:rPr lang="en-US" sz="3200" strike="noStrike">
                <a:latin typeface="Arial"/>
              </a:rPr>
              <a:t>对照表</a:t>
            </a:r>
            <a:r>
              <a:rPr lang="en-US" sz="3200" strike="noStrike">
                <a:latin typeface="Arial"/>
              </a:rPr>
              <a:t>)</a:t>
            </a:r>
            <a:endParaRPr/>
          </a:p>
          <a:p>
            <a:pPr>
              <a:lnSpc>
                <a:spcPct val="100000"/>
              </a:lnSpc>
              <a:buSzPct val="45000"/>
              <a:buFont typeface="StarSymbol"/>
              <a:buChar char="l"/>
            </a:pPr>
            <a:r>
              <a:rPr lang="en-US" sz="3200" strike="noStrike">
                <a:latin typeface="Arial"/>
              </a:rPr>
              <a:t>这个其实与 </a:t>
            </a:r>
            <a:r>
              <a:rPr lang="en-US" sz="3200" strike="noStrike">
                <a:latin typeface="Arial"/>
              </a:rPr>
              <a:t>block bitmap </a:t>
            </a:r>
            <a:r>
              <a:rPr lang="en-US" sz="3200" strike="noStrike">
                <a:latin typeface="Arial"/>
              </a:rPr>
              <a:t>是类似的功能，只是 </a:t>
            </a:r>
            <a:r>
              <a:rPr lang="en-US" sz="3200" strike="noStrike">
                <a:latin typeface="Arial"/>
              </a:rPr>
              <a:t>block bitmap </a:t>
            </a:r>
            <a:r>
              <a:rPr lang="en-US" sz="3200" strike="noStrike">
                <a:latin typeface="Arial"/>
              </a:rPr>
              <a:t>记录的是使用与未使用的 </a:t>
            </a:r>
            <a:r>
              <a:rPr lang="en-US" sz="3200" strike="noStrike">
                <a:latin typeface="Arial"/>
              </a:rPr>
              <a:t>block </a:t>
            </a:r>
            <a:r>
              <a:rPr lang="en-US" sz="3200" strike="noStrike">
                <a:latin typeface="Arial"/>
              </a:rPr>
              <a:t>号码， 至于 </a:t>
            </a:r>
            <a:r>
              <a:rPr lang="en-US" sz="3200" strike="noStrike">
                <a:latin typeface="Arial"/>
              </a:rPr>
              <a:t>inode bitmap </a:t>
            </a:r>
            <a:r>
              <a:rPr lang="en-US" sz="3200" strike="noStrike">
                <a:latin typeface="Arial"/>
              </a:rPr>
              <a:t>则是记录使用与未使用的 </a:t>
            </a:r>
            <a:r>
              <a:rPr lang="en-US" sz="3200" strike="noStrike">
                <a:latin typeface="Arial"/>
              </a:rPr>
              <a:t>inode </a:t>
            </a:r>
            <a:r>
              <a:rPr lang="en-US" sz="3200" strike="noStrike">
                <a:latin typeface="Arial"/>
              </a:rPr>
              <a:t>号码</a:t>
            </a: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7" name="CustomShape 1"/>
          <p:cNvSpPr/>
          <p:nvPr/>
        </p:nvSpPr>
        <p:spPr>
          <a:xfrm>
            <a:off x="504000" y="548640"/>
            <a:ext cx="9070920" cy="676620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US" sz="2600" strike="noStrike">
                <a:latin typeface="Arial"/>
              </a:rPr>
              <a:t>至于 </a:t>
            </a:r>
            <a:r>
              <a:rPr lang="en-US" sz="2600" strike="noStrike">
                <a:latin typeface="Arial"/>
              </a:rPr>
              <a:t>block group </a:t>
            </a:r>
            <a:r>
              <a:rPr lang="en-US" sz="2600" strike="noStrike">
                <a:latin typeface="Arial"/>
              </a:rPr>
              <a:t>的内容我们单纯看 </a:t>
            </a:r>
            <a:r>
              <a:rPr lang="en-US" sz="2600" strike="noStrike">
                <a:latin typeface="Arial"/>
              </a:rPr>
              <a:t>Group0 </a:t>
            </a:r>
            <a:r>
              <a:rPr lang="en-US" sz="2600" strike="noStrike">
                <a:latin typeface="Arial"/>
              </a:rPr>
              <a:t>信息好了。从上表中我们可以发现：</a:t>
            </a:r>
            <a:endParaRPr/>
          </a:p>
          <a:p>
            <a:pPr>
              <a:lnSpc>
                <a:spcPct val="100000"/>
              </a:lnSpc>
              <a:buSzPct val="45000"/>
              <a:buFont typeface="StarSymbol"/>
              <a:buChar char="l"/>
            </a:pPr>
            <a:r>
              <a:rPr lang="en-US" sz="2600" strike="noStrike">
                <a:latin typeface="Arial"/>
              </a:rPr>
              <a:t>    </a:t>
            </a:r>
            <a:r>
              <a:rPr lang="en-US" sz="2600" strike="noStrike">
                <a:latin typeface="Arial"/>
              </a:rPr>
              <a:t>Group0 </a:t>
            </a:r>
            <a:r>
              <a:rPr lang="en-US" sz="2600" strike="noStrike">
                <a:latin typeface="Arial"/>
              </a:rPr>
              <a:t>所占用的 </a:t>
            </a:r>
            <a:r>
              <a:rPr lang="en-US" sz="2600" strike="noStrike">
                <a:latin typeface="Arial"/>
              </a:rPr>
              <a:t>block </a:t>
            </a:r>
            <a:r>
              <a:rPr lang="en-US" sz="2600" strike="noStrike">
                <a:latin typeface="Arial"/>
              </a:rPr>
              <a:t>号码由 </a:t>
            </a:r>
            <a:r>
              <a:rPr lang="en-US" sz="2600" strike="noStrike">
                <a:latin typeface="Arial"/>
              </a:rPr>
              <a:t>0 </a:t>
            </a:r>
            <a:r>
              <a:rPr lang="en-US" sz="2600" strike="noStrike">
                <a:latin typeface="Arial"/>
              </a:rPr>
              <a:t>到 </a:t>
            </a:r>
            <a:r>
              <a:rPr lang="en-US" sz="2600" strike="noStrike">
                <a:latin typeface="Arial"/>
              </a:rPr>
              <a:t>32767 </a:t>
            </a:r>
            <a:r>
              <a:rPr lang="en-US" sz="2600" strike="noStrike">
                <a:latin typeface="Arial"/>
              </a:rPr>
              <a:t>号，</a:t>
            </a:r>
            <a:r>
              <a:rPr lang="en-US" sz="2600" strike="noStrike">
                <a:latin typeface="Arial"/>
              </a:rPr>
              <a:t>superblock </a:t>
            </a:r>
            <a:r>
              <a:rPr lang="en-US" sz="2600" strike="noStrike">
                <a:latin typeface="Arial"/>
              </a:rPr>
              <a:t>则在第 </a:t>
            </a:r>
            <a:r>
              <a:rPr lang="en-US" sz="2600" strike="noStrike">
                <a:latin typeface="Arial"/>
              </a:rPr>
              <a:t>0 </a:t>
            </a:r>
            <a:r>
              <a:rPr lang="en-US" sz="2600" strike="noStrike">
                <a:latin typeface="Arial"/>
              </a:rPr>
              <a:t>号的 </a:t>
            </a:r>
            <a:r>
              <a:rPr lang="en-US" sz="2600" strike="noStrike">
                <a:latin typeface="Arial"/>
              </a:rPr>
              <a:t>block </a:t>
            </a:r>
            <a:r>
              <a:rPr lang="en-US" sz="2600" strike="noStrike">
                <a:latin typeface="Arial"/>
              </a:rPr>
              <a:t>区块内！</a:t>
            </a:r>
            <a:endParaRPr/>
          </a:p>
          <a:p>
            <a:pPr>
              <a:lnSpc>
                <a:spcPct val="100000"/>
              </a:lnSpc>
              <a:buSzPct val="45000"/>
              <a:buFont typeface="StarSymbol"/>
              <a:buChar char="l"/>
            </a:pPr>
            <a:r>
              <a:rPr lang="en-US" sz="2600" strike="noStrike">
                <a:latin typeface="Arial"/>
              </a:rPr>
              <a:t>    </a:t>
            </a:r>
            <a:r>
              <a:rPr lang="en-US" sz="2600" strike="noStrike">
                <a:latin typeface="Arial"/>
              </a:rPr>
              <a:t>文件系统描述说明在第 </a:t>
            </a:r>
            <a:r>
              <a:rPr lang="en-US" sz="2600" strike="noStrike">
                <a:latin typeface="Arial"/>
              </a:rPr>
              <a:t>1 </a:t>
            </a:r>
            <a:r>
              <a:rPr lang="en-US" sz="2600" strike="noStrike">
                <a:latin typeface="Arial"/>
              </a:rPr>
              <a:t>号 </a:t>
            </a:r>
            <a:r>
              <a:rPr lang="en-US" sz="2600" strike="noStrike">
                <a:latin typeface="Arial"/>
              </a:rPr>
              <a:t>block </a:t>
            </a:r>
            <a:r>
              <a:rPr lang="en-US" sz="2600" strike="noStrike">
                <a:latin typeface="Arial"/>
              </a:rPr>
              <a:t>中；</a:t>
            </a:r>
            <a:endParaRPr/>
          </a:p>
          <a:p>
            <a:pPr>
              <a:lnSpc>
                <a:spcPct val="100000"/>
              </a:lnSpc>
              <a:buSzPct val="45000"/>
              <a:buFont typeface="StarSymbol"/>
              <a:buChar char="l"/>
            </a:pPr>
            <a:r>
              <a:rPr lang="en-US" sz="2600" strike="noStrike">
                <a:latin typeface="Arial"/>
              </a:rPr>
              <a:t>    </a:t>
            </a:r>
            <a:r>
              <a:rPr lang="en-US" sz="2600" strike="noStrike">
                <a:latin typeface="Arial"/>
              </a:rPr>
              <a:t>block bitmap </a:t>
            </a:r>
            <a:r>
              <a:rPr lang="en-US" sz="2600" strike="noStrike">
                <a:latin typeface="Arial"/>
              </a:rPr>
              <a:t>与 </a:t>
            </a:r>
            <a:r>
              <a:rPr lang="en-US" sz="2600" strike="noStrike">
                <a:latin typeface="Arial"/>
              </a:rPr>
              <a:t>inode bitmap </a:t>
            </a:r>
            <a:r>
              <a:rPr lang="en-US" sz="2600" strike="noStrike">
                <a:latin typeface="Arial"/>
              </a:rPr>
              <a:t>则在 </a:t>
            </a:r>
            <a:r>
              <a:rPr lang="en-US" sz="2600" strike="noStrike">
                <a:latin typeface="Arial"/>
              </a:rPr>
              <a:t>627 </a:t>
            </a:r>
            <a:r>
              <a:rPr lang="en-US" sz="2600" strike="noStrike">
                <a:latin typeface="Arial"/>
              </a:rPr>
              <a:t>及 </a:t>
            </a:r>
            <a:r>
              <a:rPr lang="en-US" sz="2600" strike="noStrike">
                <a:latin typeface="Arial"/>
              </a:rPr>
              <a:t>628 </a:t>
            </a:r>
            <a:r>
              <a:rPr lang="en-US" sz="2600" strike="noStrike">
                <a:latin typeface="Arial"/>
              </a:rPr>
              <a:t>的 </a:t>
            </a:r>
            <a:r>
              <a:rPr lang="en-US" sz="2600" strike="noStrike">
                <a:latin typeface="Arial"/>
              </a:rPr>
              <a:t>block </a:t>
            </a:r>
            <a:r>
              <a:rPr lang="en-US" sz="2600" strike="noStrike">
                <a:latin typeface="Arial"/>
              </a:rPr>
              <a:t>号码上。</a:t>
            </a:r>
            <a:endParaRPr/>
          </a:p>
          <a:p>
            <a:pPr>
              <a:lnSpc>
                <a:spcPct val="100000"/>
              </a:lnSpc>
              <a:buSzPct val="45000"/>
              <a:buFont typeface="StarSymbol"/>
              <a:buChar char="l"/>
            </a:pPr>
            <a:r>
              <a:rPr lang="en-US" sz="2600" strike="noStrike">
                <a:latin typeface="Arial"/>
              </a:rPr>
              <a:t>    </a:t>
            </a:r>
            <a:r>
              <a:rPr lang="en-US" sz="2600" strike="noStrike">
                <a:latin typeface="Arial"/>
              </a:rPr>
              <a:t>至于 </a:t>
            </a:r>
            <a:r>
              <a:rPr lang="en-US" sz="2600" strike="noStrike">
                <a:latin typeface="Arial"/>
              </a:rPr>
              <a:t>inode table </a:t>
            </a:r>
            <a:r>
              <a:rPr lang="en-US" sz="2600" strike="noStrike">
                <a:latin typeface="Arial"/>
              </a:rPr>
              <a:t>分布于 </a:t>
            </a:r>
            <a:r>
              <a:rPr lang="en-US" sz="2600" strike="noStrike">
                <a:latin typeface="Arial"/>
              </a:rPr>
              <a:t>629-1641 </a:t>
            </a:r>
            <a:r>
              <a:rPr lang="en-US" sz="2600" strike="noStrike">
                <a:latin typeface="Arial"/>
              </a:rPr>
              <a:t>的 </a:t>
            </a:r>
            <a:r>
              <a:rPr lang="en-US" sz="2600" strike="noStrike">
                <a:latin typeface="Arial"/>
              </a:rPr>
              <a:t>block </a:t>
            </a:r>
            <a:r>
              <a:rPr lang="en-US" sz="2600" strike="noStrike">
                <a:latin typeface="Arial"/>
              </a:rPr>
              <a:t>号码中！</a:t>
            </a:r>
            <a:endParaRPr/>
          </a:p>
          <a:p>
            <a:pPr>
              <a:lnSpc>
                <a:spcPct val="100000"/>
              </a:lnSpc>
              <a:buSzPct val="45000"/>
              <a:buFont typeface="StarSymbol"/>
              <a:buChar char="l"/>
            </a:pPr>
            <a:r>
              <a:rPr lang="en-US" sz="2600" strike="noStrike">
                <a:latin typeface="Arial"/>
              </a:rPr>
              <a:t>    </a:t>
            </a:r>
            <a:r>
              <a:rPr lang="en-US" sz="2600" strike="noStrike">
                <a:latin typeface="Arial"/>
              </a:rPr>
              <a:t>由于 </a:t>
            </a:r>
            <a:r>
              <a:rPr lang="en-US" sz="2600" strike="noStrike">
                <a:latin typeface="Arial"/>
              </a:rPr>
              <a:t>(1)</a:t>
            </a:r>
            <a:r>
              <a:rPr lang="en-US" sz="2600" strike="noStrike">
                <a:latin typeface="Arial"/>
              </a:rPr>
              <a:t>一个 </a:t>
            </a:r>
            <a:r>
              <a:rPr lang="en-US" sz="2600" strike="noStrike">
                <a:latin typeface="Arial"/>
              </a:rPr>
              <a:t>inode </a:t>
            </a:r>
            <a:r>
              <a:rPr lang="en-US" sz="2600" strike="noStrike">
                <a:latin typeface="Arial"/>
              </a:rPr>
              <a:t>占用 </a:t>
            </a:r>
            <a:r>
              <a:rPr lang="en-US" sz="2600" strike="noStrike">
                <a:latin typeface="Arial"/>
              </a:rPr>
              <a:t>128 bytes </a:t>
            </a:r>
            <a:r>
              <a:rPr lang="en-US" sz="2600" strike="noStrike">
                <a:latin typeface="Arial"/>
              </a:rPr>
              <a:t>，</a:t>
            </a:r>
            <a:r>
              <a:rPr lang="en-US" sz="2600" strike="noStrike">
                <a:latin typeface="Arial"/>
              </a:rPr>
              <a:t>(2)</a:t>
            </a:r>
            <a:r>
              <a:rPr lang="en-US" sz="2600" strike="noStrike">
                <a:latin typeface="Arial"/>
              </a:rPr>
              <a:t>总共有 </a:t>
            </a:r>
            <a:r>
              <a:rPr lang="en-US" sz="2600" strike="noStrike">
                <a:latin typeface="Arial"/>
              </a:rPr>
              <a:t>1641 - 629 + 1(629</a:t>
            </a:r>
            <a:r>
              <a:rPr lang="en-US" sz="2600" strike="noStrike">
                <a:latin typeface="Arial"/>
              </a:rPr>
              <a:t>本身</a:t>
            </a:r>
            <a:r>
              <a:rPr lang="en-US" sz="2600" strike="noStrike">
                <a:latin typeface="Arial"/>
              </a:rPr>
              <a:t>) = 1013 </a:t>
            </a:r>
            <a:r>
              <a:rPr lang="en-US" sz="2600" strike="noStrike">
                <a:latin typeface="Arial"/>
              </a:rPr>
              <a:t>个 </a:t>
            </a:r>
            <a:r>
              <a:rPr lang="en-US" sz="2600" strike="noStrike">
                <a:latin typeface="Arial"/>
              </a:rPr>
              <a:t>block </a:t>
            </a:r>
            <a:r>
              <a:rPr lang="en-US" sz="2600" strike="noStrike">
                <a:latin typeface="Arial"/>
              </a:rPr>
              <a:t>花在 </a:t>
            </a:r>
            <a:r>
              <a:rPr lang="en-US" sz="2600" strike="noStrike">
                <a:latin typeface="Arial"/>
              </a:rPr>
              <a:t>inode table </a:t>
            </a:r>
            <a:r>
              <a:rPr lang="en-US" sz="2600" strike="noStrike">
                <a:latin typeface="Arial"/>
              </a:rPr>
              <a:t>上， </a:t>
            </a:r>
            <a:r>
              <a:rPr lang="en-US" sz="2600" strike="noStrike">
                <a:latin typeface="Arial"/>
              </a:rPr>
              <a:t>(3)</a:t>
            </a:r>
            <a:r>
              <a:rPr lang="en-US" sz="2600" strike="noStrike">
                <a:latin typeface="Arial"/>
              </a:rPr>
              <a:t>每个 </a:t>
            </a:r>
            <a:r>
              <a:rPr lang="en-US" sz="2600" strike="noStrike">
                <a:latin typeface="Arial"/>
              </a:rPr>
              <a:t>block </a:t>
            </a:r>
            <a:r>
              <a:rPr lang="en-US" sz="2600" strike="noStrike">
                <a:latin typeface="Arial"/>
              </a:rPr>
              <a:t>的大小为 </a:t>
            </a:r>
            <a:r>
              <a:rPr lang="en-US" sz="2600" strike="noStrike">
                <a:latin typeface="Arial"/>
              </a:rPr>
              <a:t>4096 bytes(4K)</a:t>
            </a:r>
            <a:r>
              <a:rPr lang="en-US" sz="2600" strike="noStrike">
                <a:latin typeface="Arial"/>
              </a:rPr>
              <a:t>。由这些数据可以算出 </a:t>
            </a:r>
            <a:r>
              <a:rPr lang="en-US" sz="2600" strike="noStrike">
                <a:latin typeface="Arial"/>
              </a:rPr>
              <a:t>inode </a:t>
            </a:r>
            <a:r>
              <a:rPr lang="en-US" sz="2600" strike="noStrike">
                <a:latin typeface="Arial"/>
              </a:rPr>
              <a:t>的数量共有 </a:t>
            </a:r>
            <a:r>
              <a:rPr lang="en-US" sz="2600" strike="noStrike">
                <a:latin typeface="Arial"/>
              </a:rPr>
              <a:t>1013 * 4096 / 128 = 32416 </a:t>
            </a:r>
            <a:r>
              <a:rPr lang="en-US" sz="2600" strike="noStrike">
                <a:latin typeface="Arial"/>
              </a:rPr>
              <a:t>个 </a:t>
            </a:r>
            <a:r>
              <a:rPr lang="en-US" sz="2600" strike="noStrike">
                <a:latin typeface="Arial"/>
              </a:rPr>
              <a:t>inode </a:t>
            </a:r>
            <a:r>
              <a:rPr lang="en-US" sz="2600" strike="noStrike">
                <a:latin typeface="Arial"/>
              </a:rPr>
              <a:t>啦！</a:t>
            </a:r>
            <a:endParaRPr/>
          </a:p>
          <a:p>
            <a:pPr>
              <a:lnSpc>
                <a:spcPct val="100000"/>
              </a:lnSpc>
              <a:buSzPct val="45000"/>
              <a:buFont typeface="StarSymbol"/>
              <a:buChar char="l"/>
            </a:pPr>
            <a:r>
              <a:rPr lang="en-US" sz="2600" strike="noStrike">
                <a:latin typeface="Arial"/>
              </a:rPr>
              <a:t>    </a:t>
            </a:r>
            <a:r>
              <a:rPr lang="en-US" sz="2600" strike="noStrike">
                <a:latin typeface="Arial"/>
              </a:rPr>
              <a:t>这个 </a:t>
            </a:r>
            <a:r>
              <a:rPr lang="en-US" sz="2600" strike="noStrike">
                <a:latin typeface="Arial"/>
              </a:rPr>
              <a:t>Group0 </a:t>
            </a:r>
            <a:r>
              <a:rPr lang="en-US" sz="2600" strike="noStrike">
                <a:latin typeface="Arial"/>
              </a:rPr>
              <a:t>目前没有可用的 </a:t>
            </a:r>
            <a:r>
              <a:rPr lang="en-US" sz="2600" strike="noStrike">
                <a:latin typeface="Arial"/>
              </a:rPr>
              <a:t>block </a:t>
            </a:r>
            <a:r>
              <a:rPr lang="en-US" sz="2600" strike="noStrike">
                <a:latin typeface="Arial"/>
              </a:rPr>
              <a:t>了，但是有剩余 </a:t>
            </a:r>
            <a:r>
              <a:rPr lang="en-US" sz="2600" strike="noStrike">
                <a:latin typeface="Arial"/>
              </a:rPr>
              <a:t>32405 </a:t>
            </a:r>
            <a:r>
              <a:rPr lang="en-US" sz="2600" strike="noStrike">
                <a:latin typeface="Arial"/>
              </a:rPr>
              <a:t>个 </a:t>
            </a:r>
            <a:r>
              <a:rPr lang="en-US" sz="2600" strike="noStrike">
                <a:latin typeface="Arial"/>
              </a:rPr>
              <a:t>inode </a:t>
            </a:r>
            <a:r>
              <a:rPr lang="en-US" sz="2600" strike="noStrike">
                <a:latin typeface="Arial"/>
              </a:rPr>
              <a:t>未被使用；</a:t>
            </a:r>
            <a:endParaRPr/>
          </a:p>
          <a:p>
            <a:pPr>
              <a:lnSpc>
                <a:spcPct val="100000"/>
              </a:lnSpc>
              <a:buSzPct val="45000"/>
              <a:buFont typeface="StarSymbol"/>
              <a:buChar char="l"/>
            </a:pPr>
            <a:r>
              <a:rPr lang="en-US" sz="2600" strike="noStrike">
                <a:latin typeface="Arial"/>
              </a:rPr>
              <a:t>    </a:t>
            </a:r>
            <a:r>
              <a:rPr lang="en-US" sz="2600" strike="noStrike">
                <a:latin typeface="Arial"/>
              </a:rPr>
              <a:t>剩余的 </a:t>
            </a:r>
            <a:r>
              <a:rPr lang="en-US" sz="2600" strike="noStrike">
                <a:latin typeface="Arial"/>
              </a:rPr>
              <a:t>inode </a:t>
            </a:r>
            <a:r>
              <a:rPr lang="en-US" sz="2600" strike="noStrike">
                <a:latin typeface="Arial"/>
              </a:rPr>
              <a:t>号码为 </a:t>
            </a:r>
            <a:r>
              <a:rPr lang="en-US" sz="2600" strike="noStrike">
                <a:latin typeface="Arial"/>
              </a:rPr>
              <a:t>12 </a:t>
            </a:r>
            <a:r>
              <a:rPr lang="en-US" sz="2600" strike="noStrike">
                <a:latin typeface="Arial"/>
              </a:rPr>
              <a:t>号到 </a:t>
            </a:r>
            <a:r>
              <a:rPr lang="en-US" sz="2600" strike="noStrike">
                <a:latin typeface="Arial"/>
              </a:rPr>
              <a:t>32416 </a:t>
            </a:r>
            <a:r>
              <a:rPr lang="en-US" sz="2600" strike="noStrike">
                <a:latin typeface="Arial"/>
              </a:rPr>
              <a:t>号</a:t>
            </a:r>
            <a:r>
              <a:rPr lang="en-US" sz="3200" strike="noStrike">
                <a:latin typeface="Arial"/>
              </a:rPr>
              <a:t>。</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7" name="CustomShape 1"/>
          <p:cNvSpPr/>
          <p:nvPr/>
        </p:nvSpPr>
        <p:spPr>
          <a:xfrm>
            <a:off x="504000" y="301320"/>
            <a:ext cx="9070920" cy="1261440"/>
          </a:xfrm>
          <a:prstGeom prst="rect">
            <a:avLst/>
          </a:prstGeom>
          <a:noFill/>
          <a:ln>
            <a:noFill/>
          </a:ln>
        </p:spPr>
        <p:style>
          <a:lnRef idx="0"/>
          <a:fillRef idx="0"/>
          <a:effectRef idx="0"/>
          <a:fontRef idx="minor"/>
        </p:style>
      </p:sp>
      <p:sp>
        <p:nvSpPr>
          <p:cNvPr id="148" name="CustomShape 2"/>
          <p:cNvSpPr/>
          <p:nvPr/>
        </p:nvSpPr>
        <p:spPr>
          <a:xfrm>
            <a:off x="457200" y="919800"/>
            <a:ext cx="9070920" cy="4383720"/>
          </a:xfrm>
          <a:prstGeom prst="rect">
            <a:avLst/>
          </a:prstGeom>
          <a:noFill/>
          <a:ln>
            <a:noFill/>
          </a:ln>
        </p:spPr>
        <p:style>
          <a:lnRef idx="0"/>
          <a:fillRef idx="0"/>
          <a:effectRef idx="0"/>
          <a:fontRef idx="minor"/>
        </p:style>
        <p:txBody>
          <a:bodyPr lIns="0" rIns="0" tIns="0" bIns="0"/>
          <a:p>
            <a:pPr>
              <a:lnSpc>
                <a:spcPct val="100000"/>
              </a:lnSpc>
              <a:buFont typeface="StarSymbol"/>
              <a:buChar char="l"/>
            </a:pPr>
            <a:r>
              <a:rPr lang="en-US" sz="3200" strike="noStrike">
                <a:solidFill>
                  <a:srgbClr val="000000"/>
                </a:solidFill>
                <a:latin typeface="Arial"/>
                <a:ea typeface="DejaVu Sans"/>
              </a:rPr>
              <a:t>所谓的磁盘分区指的是告诉操作系统『我这颗磁盘在此分割槽可以存取的区域是由 </a:t>
            </a:r>
            <a:r>
              <a:rPr lang="en-US" sz="3200" strike="noStrike">
                <a:solidFill>
                  <a:srgbClr val="000000"/>
                </a:solidFill>
                <a:latin typeface="Arial"/>
                <a:ea typeface="DejaVu Sans"/>
              </a:rPr>
              <a:t>A </a:t>
            </a:r>
            <a:r>
              <a:rPr lang="en-US" sz="3200" strike="noStrike">
                <a:solidFill>
                  <a:srgbClr val="000000"/>
                </a:solidFill>
                <a:latin typeface="Arial"/>
                <a:ea typeface="DejaVu Sans"/>
              </a:rPr>
              <a:t>磁柱到 </a:t>
            </a:r>
            <a:r>
              <a:rPr lang="en-US" sz="3200" strike="noStrike">
                <a:solidFill>
                  <a:srgbClr val="000000"/>
                </a:solidFill>
                <a:latin typeface="Arial"/>
                <a:ea typeface="DejaVu Sans"/>
              </a:rPr>
              <a:t>B </a:t>
            </a:r>
            <a:r>
              <a:rPr lang="en-US" sz="3200" strike="noStrike">
                <a:solidFill>
                  <a:srgbClr val="000000"/>
                </a:solidFill>
                <a:latin typeface="Arial"/>
                <a:ea typeface="DejaVu Sans"/>
              </a:rPr>
              <a:t>磁柱之间的区块』， 如此一来操作系统就能够知道他可以在所指定的区块内进行文件数据的读</a:t>
            </a:r>
            <a:r>
              <a:rPr lang="en-US" sz="3200" strike="noStrike">
                <a:solidFill>
                  <a:srgbClr val="000000"/>
                </a:solidFill>
                <a:latin typeface="Arial"/>
                <a:ea typeface="DejaVu Sans"/>
              </a:rPr>
              <a:t>/</a:t>
            </a:r>
            <a:r>
              <a:rPr lang="en-US" sz="3200" strike="noStrike">
                <a:solidFill>
                  <a:srgbClr val="000000"/>
                </a:solidFill>
                <a:latin typeface="Arial"/>
                <a:ea typeface="DejaVu Sans"/>
              </a:rPr>
              <a:t>写</a:t>
            </a:r>
            <a:r>
              <a:rPr lang="en-US" sz="3200" strike="noStrike">
                <a:solidFill>
                  <a:srgbClr val="000000"/>
                </a:solidFill>
                <a:latin typeface="Arial"/>
                <a:ea typeface="DejaVu Sans"/>
              </a:rPr>
              <a:t>/</a:t>
            </a:r>
            <a:r>
              <a:rPr lang="en-US" sz="3200" strike="noStrike">
                <a:solidFill>
                  <a:srgbClr val="000000"/>
                </a:solidFill>
                <a:latin typeface="Arial"/>
                <a:ea typeface="DejaVu Sans"/>
              </a:rPr>
              <a:t>搜寻等动作了。 也就是说，磁盘分区意即指定分割槽的启始与结束磁柱就是了。</a:t>
            </a:r>
            <a:endParaRPr/>
          </a:p>
          <a:p>
            <a:pPr>
              <a:lnSpc>
                <a:spcPct val="100000"/>
              </a:lnSpc>
              <a:buSzPct val="45000"/>
              <a:buFont typeface="StarSymbol"/>
              <a:buChar char="l"/>
            </a:pPr>
            <a:r>
              <a:rPr lang="en-US" sz="3200" strike="noStrike">
                <a:solidFill>
                  <a:srgbClr val="000000"/>
                </a:solidFill>
                <a:latin typeface="Arial"/>
                <a:ea typeface="DejaVu Sans"/>
              </a:rPr>
              <a:t>那么指定分割槽的磁柱范围是记录在哪里？就是第一个扇区的分割表中啦！但是因为分割表仅有</a:t>
            </a:r>
            <a:r>
              <a:rPr lang="en-US" sz="3200" strike="noStrike">
                <a:solidFill>
                  <a:srgbClr val="000000"/>
                </a:solidFill>
                <a:latin typeface="Arial"/>
                <a:ea typeface="DejaVu Sans"/>
              </a:rPr>
              <a:t>64bytes</a:t>
            </a:r>
            <a:r>
              <a:rPr lang="en-US" sz="3200" strike="noStrike">
                <a:solidFill>
                  <a:srgbClr val="000000"/>
                </a:solidFill>
                <a:latin typeface="Arial"/>
                <a:ea typeface="DejaVu Sans"/>
              </a:rPr>
              <a:t>而已， 因此最多只能记录四笔分割槽的记录，这四笔记录我们称为主要 </a:t>
            </a:r>
            <a:r>
              <a:rPr lang="en-US" sz="3200" strike="noStrike">
                <a:solidFill>
                  <a:srgbClr val="000000"/>
                </a:solidFill>
                <a:latin typeface="Arial"/>
                <a:ea typeface="DejaVu Sans"/>
              </a:rPr>
              <a:t>(primary) </a:t>
            </a:r>
            <a:r>
              <a:rPr lang="en-US" sz="3200" strike="noStrike">
                <a:solidFill>
                  <a:srgbClr val="000000"/>
                </a:solidFill>
                <a:latin typeface="Arial"/>
                <a:ea typeface="DejaVu Sans"/>
              </a:rPr>
              <a:t>或延伸 </a:t>
            </a:r>
            <a:r>
              <a:rPr lang="en-US" sz="3200" strike="noStrike">
                <a:solidFill>
                  <a:srgbClr val="000000"/>
                </a:solidFill>
                <a:latin typeface="Arial"/>
                <a:ea typeface="DejaVu Sans"/>
              </a:rPr>
              <a:t>(extended) </a:t>
            </a:r>
            <a:r>
              <a:rPr lang="en-US" sz="3200" strike="noStrike">
                <a:solidFill>
                  <a:srgbClr val="000000"/>
                </a:solidFill>
                <a:latin typeface="Arial"/>
                <a:ea typeface="DejaVu Sans"/>
              </a:rPr>
              <a:t>分割槽，其中扩展分配槽还可以再分割出逻辑分割槽 </a:t>
            </a:r>
            <a:r>
              <a:rPr lang="en-US" sz="3200" strike="noStrike">
                <a:solidFill>
                  <a:srgbClr val="000000"/>
                </a:solidFill>
                <a:latin typeface="Arial"/>
                <a:ea typeface="DejaVu Sans"/>
              </a:rPr>
              <a:t>(logical) </a:t>
            </a:r>
            <a:r>
              <a:rPr lang="en-US" sz="3200" strike="noStrike">
                <a:solidFill>
                  <a:srgbClr val="000000"/>
                </a:solidFill>
                <a:latin typeface="Arial"/>
                <a:ea typeface="DejaVu Sans"/>
              </a:rPr>
              <a:t>， 而能被格式化的则仅有主要分割与逻辑分割而已。</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8" name="CustomShape 1"/>
          <p:cNvSpPr/>
          <p:nvPr/>
        </p:nvSpPr>
        <p:spPr>
          <a:xfrm>
            <a:off x="504000" y="548640"/>
            <a:ext cx="9070920" cy="255996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US" sz="3200" strike="noStrike">
                <a:latin typeface="Arial"/>
              </a:rPr>
              <a:t>当我们在 </a:t>
            </a:r>
            <a:r>
              <a:rPr lang="en-US" sz="3200" strike="noStrike">
                <a:latin typeface="Arial"/>
              </a:rPr>
              <a:t>Linux </a:t>
            </a:r>
            <a:r>
              <a:rPr lang="en-US" sz="3200" strike="noStrike">
                <a:latin typeface="Arial"/>
              </a:rPr>
              <a:t>下的 </a:t>
            </a:r>
            <a:r>
              <a:rPr lang="en-US" sz="3200" strike="noStrike">
                <a:latin typeface="Arial"/>
              </a:rPr>
              <a:t>ext2 </a:t>
            </a:r>
            <a:r>
              <a:rPr lang="en-US" sz="3200" strike="noStrike">
                <a:latin typeface="Arial"/>
              </a:rPr>
              <a:t>文件系统创建一个目录时， </a:t>
            </a:r>
            <a:r>
              <a:rPr lang="en-US" sz="3200" strike="noStrike">
                <a:latin typeface="Arial"/>
              </a:rPr>
              <a:t>ext2 </a:t>
            </a:r>
            <a:r>
              <a:rPr lang="en-US" sz="3200" strike="noStrike">
                <a:latin typeface="Arial"/>
              </a:rPr>
              <a:t>会分配一个 </a:t>
            </a:r>
            <a:r>
              <a:rPr lang="en-US" sz="3200" strike="noStrike">
                <a:latin typeface="Arial"/>
              </a:rPr>
              <a:t>inode </a:t>
            </a:r>
            <a:r>
              <a:rPr lang="en-US" sz="3200" strike="noStrike">
                <a:latin typeface="Arial"/>
              </a:rPr>
              <a:t>与至少一块 </a:t>
            </a:r>
            <a:r>
              <a:rPr lang="en-US" sz="3200" strike="noStrike">
                <a:latin typeface="Arial"/>
              </a:rPr>
              <a:t>block </a:t>
            </a:r>
            <a:r>
              <a:rPr lang="en-US" sz="3200" strike="noStrike">
                <a:latin typeface="Arial"/>
              </a:rPr>
              <a:t>给该目录。其中，</a:t>
            </a:r>
            <a:r>
              <a:rPr lang="en-US" sz="3200" strike="noStrike">
                <a:latin typeface="Arial"/>
              </a:rPr>
              <a:t>inode </a:t>
            </a:r>
            <a:r>
              <a:rPr lang="en-US" sz="3200" strike="noStrike">
                <a:latin typeface="Arial"/>
              </a:rPr>
              <a:t>记录该目录的相关权限与属性，并可记录分配到的那块 </a:t>
            </a:r>
            <a:r>
              <a:rPr lang="en-US" sz="3200" strike="noStrike">
                <a:latin typeface="Arial"/>
              </a:rPr>
              <a:t>block </a:t>
            </a:r>
            <a:r>
              <a:rPr lang="en-US" sz="3200" strike="noStrike">
                <a:latin typeface="Arial"/>
              </a:rPr>
              <a:t>号码； 而 </a:t>
            </a:r>
            <a:r>
              <a:rPr lang="en-US" sz="3200" strike="noStrike">
                <a:latin typeface="Arial"/>
              </a:rPr>
              <a:t>block </a:t>
            </a:r>
            <a:r>
              <a:rPr lang="en-US" sz="3200" strike="noStrike">
                <a:latin typeface="Arial"/>
              </a:rPr>
              <a:t>则是记录在这个目录下的文件名与该文件名占用的 </a:t>
            </a:r>
            <a:r>
              <a:rPr lang="en-US" sz="3200" strike="noStrike">
                <a:latin typeface="Arial"/>
              </a:rPr>
              <a:t>inode </a:t>
            </a:r>
            <a:r>
              <a:rPr lang="en-US" sz="3200" strike="noStrike">
                <a:latin typeface="Arial"/>
              </a:rPr>
              <a:t>号码数据。也就是说目录所占用的 </a:t>
            </a:r>
            <a:r>
              <a:rPr lang="en-US" sz="3200" strike="noStrike">
                <a:latin typeface="Arial"/>
              </a:rPr>
              <a:t>block </a:t>
            </a:r>
            <a:r>
              <a:rPr lang="en-US" sz="3200" strike="noStrike">
                <a:latin typeface="Arial"/>
              </a:rPr>
              <a:t>内容在记录如下的信息：</a:t>
            </a:r>
            <a:endParaRPr/>
          </a:p>
          <a:p>
            <a:pPr>
              <a:lnSpc>
                <a:spcPct val="100000"/>
              </a:lnSpc>
              <a:buSzPct val="45000"/>
              <a:buFont typeface="StarSymbol"/>
              <a:buChar char="l"/>
            </a:pPr>
            <a:r>
              <a:rPr lang="en-US" sz="3200" strike="noStrike">
                <a:latin typeface="Arial"/>
              </a:rPr>
              <a:t>目录占用的 </a:t>
            </a:r>
            <a:r>
              <a:rPr lang="en-US" sz="3200" strike="noStrike">
                <a:latin typeface="Arial"/>
              </a:rPr>
              <a:t>block </a:t>
            </a:r>
            <a:r>
              <a:rPr lang="en-US" sz="3200" strike="noStrike">
                <a:latin typeface="Arial"/>
              </a:rPr>
              <a:t>记录的数据示意图</a:t>
            </a:r>
            <a:endParaRPr/>
          </a:p>
        </p:txBody>
      </p:sp>
      <p:pic>
        <p:nvPicPr>
          <p:cNvPr id="179" name="" descr=""/>
          <p:cNvPicPr/>
          <p:nvPr/>
        </p:nvPicPr>
        <p:blipFill>
          <a:blip r:embed="rId1"/>
          <a:stretch/>
        </p:blipFill>
        <p:spPr>
          <a:xfrm>
            <a:off x="2217240" y="5029200"/>
            <a:ext cx="5189400" cy="246852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 name="TextShape 1"/>
          <p:cNvSpPr txBox="1"/>
          <p:nvPr/>
        </p:nvSpPr>
        <p:spPr>
          <a:xfrm>
            <a:off x="548640" y="1351440"/>
            <a:ext cx="9139680" cy="4957920"/>
          </a:xfrm>
          <a:prstGeom prst="rect">
            <a:avLst/>
          </a:prstGeom>
          <a:noFill/>
          <a:ln>
            <a:noFill/>
          </a:ln>
        </p:spPr>
        <p:txBody>
          <a:bodyPr lIns="90000" rIns="90000" tIns="45000" bIns="45000"/>
          <a:p>
            <a:r>
              <a:rPr lang="zh-CN" sz="2800">
                <a:latin typeface="Arial"/>
              </a:rPr>
              <a:t>VFS:Virtual File System</a:t>
            </a:r>
            <a:r>
              <a:rPr lang="zh-CN" sz="2800">
                <a:latin typeface="Arial"/>
              </a:rPr>
              <a:t>虚拟文件系统，</a:t>
            </a:r>
            <a:endParaRPr/>
          </a:p>
          <a:p>
            <a:r>
              <a:rPr lang="zh-CN" sz="2800">
                <a:latin typeface="Arial"/>
              </a:rPr>
              <a:t>        </a:t>
            </a:r>
            <a:r>
              <a:rPr lang="zh-CN" sz="2800">
                <a:latin typeface="Arial"/>
              </a:rPr>
              <a:t>或</a:t>
            </a:r>
            <a:r>
              <a:rPr lang="zh-CN" sz="2800">
                <a:latin typeface="Arial"/>
              </a:rPr>
              <a:t>Virtual File Switch</a:t>
            </a:r>
            <a:r>
              <a:rPr lang="zh-CN" sz="2800">
                <a:latin typeface="Arial"/>
              </a:rPr>
              <a:t>虚拟文件转换</a:t>
            </a:r>
            <a:r>
              <a:rPr lang="zh-CN" sz="2800">
                <a:latin typeface="Arial"/>
              </a:rPr>
              <a:t>/</a:t>
            </a:r>
            <a:r>
              <a:rPr lang="zh-CN" sz="2800">
                <a:latin typeface="Arial"/>
              </a:rPr>
              <a:t>开关</a:t>
            </a:r>
            <a:endParaRPr/>
          </a:p>
          <a:p>
            <a:r>
              <a:rPr lang="zh-CN" sz="2800">
                <a:latin typeface="Arial"/>
              </a:rPr>
              <a:t>VFS</a:t>
            </a:r>
            <a:r>
              <a:rPr lang="zh-CN" sz="2800">
                <a:latin typeface="Arial"/>
              </a:rPr>
              <a:t>是</a:t>
            </a:r>
            <a:r>
              <a:rPr lang="zh-CN" sz="2800">
                <a:latin typeface="Arial"/>
              </a:rPr>
              <a:t>Linux</a:t>
            </a:r>
            <a:r>
              <a:rPr lang="zh-CN" sz="2800">
                <a:latin typeface="Arial"/>
              </a:rPr>
              <a:t>和</a:t>
            </a:r>
            <a:r>
              <a:rPr lang="zh-CN" sz="2800">
                <a:latin typeface="Arial"/>
              </a:rPr>
              <a:t>UNIX</a:t>
            </a:r>
            <a:r>
              <a:rPr lang="zh-CN" sz="2800">
                <a:latin typeface="Arial"/>
              </a:rPr>
              <a:t>文件系统中采用的一种技术机制，旨在一个操作系统中</a:t>
            </a:r>
            <a:r>
              <a:rPr lang="zh-CN" sz="2800" u="sng">
                <a:solidFill>
                  <a:srgbClr val="0000cc"/>
                </a:solidFill>
                <a:latin typeface="Arial"/>
              </a:rPr>
              <a:t>支持多个不同类型的文件系统</a:t>
            </a:r>
            <a:r>
              <a:rPr lang="zh-CN" sz="2800">
                <a:latin typeface="Arial"/>
              </a:rPr>
              <a:t>。</a:t>
            </a:r>
            <a:r>
              <a:rPr lang="zh-CN" sz="2800">
                <a:latin typeface="Arial"/>
              </a:rPr>
              <a:t>VFS</a:t>
            </a:r>
            <a:r>
              <a:rPr lang="zh-CN" sz="2800">
                <a:latin typeface="Arial"/>
              </a:rPr>
              <a:t>是操作系统内核中这样一组数据结构与子程序的集合，它位于操作系统系统调用界面与具体类型文件系统之间，负责：</a:t>
            </a:r>
            <a:endParaRPr/>
          </a:p>
          <a:p>
            <a:pPr>
              <a:buSzPct val="45000"/>
              <a:buFont typeface="StarSymbol"/>
              <a:buChar char=""/>
            </a:pPr>
            <a:r>
              <a:rPr lang="zh-CN" sz="2400">
                <a:latin typeface="Arial"/>
              </a:rPr>
              <a:t>记录操作系统中可以支持和已经安装有哪些文件系统类型，</a:t>
            </a:r>
            <a:endParaRPr/>
          </a:p>
          <a:p>
            <a:pPr>
              <a:buSzPct val="45000"/>
              <a:buFont typeface="StarSymbol"/>
              <a:buChar char=""/>
            </a:pPr>
            <a:r>
              <a:rPr lang="zh-CN" sz="2400">
                <a:latin typeface="Arial"/>
              </a:rPr>
              <a:t>将相关系统调用转换为对具体类型文件系统的调用，</a:t>
            </a:r>
            <a:endParaRPr/>
          </a:p>
          <a:p>
            <a:pPr>
              <a:buSzPct val="45000"/>
              <a:buFont typeface="StarSymbol"/>
              <a:buChar char=""/>
            </a:pPr>
            <a:r>
              <a:rPr lang="zh-CN" sz="2400">
                <a:latin typeface="Arial"/>
              </a:rPr>
              <a:t>负责不同类型文件系统间的协同工作</a:t>
            </a:r>
            <a:r>
              <a:rPr lang="zh-CN" sz="2400">
                <a:latin typeface="Arial"/>
              </a:rPr>
              <a:t>(</a:t>
            </a:r>
            <a:r>
              <a:rPr lang="zh-CN" sz="2400">
                <a:latin typeface="Arial"/>
              </a:rPr>
              <a:t>例如跨</a:t>
            </a:r>
            <a:r>
              <a:rPr lang="zh-CN" sz="2400">
                <a:latin typeface="Arial"/>
              </a:rPr>
              <a:t>FS</a:t>
            </a:r>
            <a:r>
              <a:rPr lang="zh-CN" sz="2400">
                <a:latin typeface="Arial"/>
              </a:rPr>
              <a:t>复制</a:t>
            </a:r>
            <a:r>
              <a:rPr lang="zh-CN" sz="2400">
                <a:latin typeface="Arial"/>
              </a:rPr>
              <a:t>)</a:t>
            </a:r>
            <a:r>
              <a:rPr lang="zh-CN" sz="2400">
                <a:latin typeface="Arial"/>
              </a:rPr>
              <a:t>，</a:t>
            </a:r>
            <a:endParaRPr/>
          </a:p>
          <a:p>
            <a:pPr>
              <a:buSzPct val="45000"/>
              <a:buFont typeface="StarSymbol"/>
              <a:buChar char=""/>
            </a:pPr>
            <a:r>
              <a:rPr lang="zh-CN" sz="2400">
                <a:latin typeface="Arial"/>
              </a:rPr>
              <a:t>实现对不同类型文件系统的动态装卸和可扩充性等。</a:t>
            </a: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1" name="TextShape 1"/>
          <p:cNvSpPr txBox="1"/>
          <p:nvPr/>
        </p:nvSpPr>
        <p:spPr>
          <a:xfrm>
            <a:off x="548640" y="1351440"/>
            <a:ext cx="9139680" cy="5228640"/>
          </a:xfrm>
          <a:prstGeom prst="rect">
            <a:avLst/>
          </a:prstGeom>
          <a:noFill/>
          <a:ln>
            <a:noFill/>
          </a:ln>
        </p:spPr>
        <p:txBody>
          <a:bodyPr lIns="90000" rIns="90000" tIns="45000" bIns="45000"/>
          <a:p>
            <a:r>
              <a:rPr lang="zh-CN" sz="2800">
                <a:latin typeface="Arial"/>
              </a:rPr>
              <a:t>通过以上功能，</a:t>
            </a:r>
            <a:r>
              <a:rPr lang="zh-CN" sz="2800">
                <a:latin typeface="Arial"/>
              </a:rPr>
              <a:t>VFS——</a:t>
            </a:r>
            <a:endParaRPr/>
          </a:p>
          <a:p>
            <a:r>
              <a:rPr lang="zh-CN" sz="2400">
                <a:latin typeface="Arial"/>
              </a:rPr>
              <a:t>向用户、应用程序、和操作系统其他部件提供了一个</a:t>
            </a:r>
            <a:r>
              <a:rPr lang="zh-CN" sz="2400" u="sng">
                <a:solidFill>
                  <a:srgbClr val="0000cc"/>
                </a:solidFill>
                <a:latin typeface="Arial"/>
              </a:rPr>
              <a:t>通用的、统一的、标准的、抽象的、虚拟的</a:t>
            </a:r>
            <a:r>
              <a:rPr lang="zh-CN" sz="2400">
                <a:latin typeface="Arial"/>
              </a:rPr>
              <a:t>系统调用接口界面</a:t>
            </a:r>
            <a:r>
              <a:rPr lang="zh-CN" sz="2400">
                <a:latin typeface="Arial"/>
              </a:rPr>
              <a:t>(</a:t>
            </a:r>
            <a:r>
              <a:rPr lang="zh-CN" sz="2400">
                <a:latin typeface="Arial"/>
              </a:rPr>
              <a:t>所以称</a:t>
            </a:r>
            <a:r>
              <a:rPr lang="zh-CN" sz="2400" u="sng">
                <a:solidFill>
                  <a:srgbClr val="0000cc"/>
                </a:solidFill>
                <a:latin typeface="Arial"/>
              </a:rPr>
              <a:t>Virtual</a:t>
            </a:r>
            <a:r>
              <a:rPr lang="zh-CN" sz="2400">
                <a:latin typeface="Arial"/>
              </a:rPr>
              <a:t>)</a:t>
            </a:r>
            <a:endParaRPr/>
          </a:p>
          <a:p>
            <a:r>
              <a:rPr lang="zh-CN" sz="2400">
                <a:latin typeface="Arial"/>
              </a:rPr>
              <a:t>对以上应用程序等</a:t>
            </a:r>
            <a:r>
              <a:rPr lang="zh-CN" sz="2400" u="sng">
                <a:solidFill>
                  <a:srgbClr val="0000cc"/>
                </a:solidFill>
                <a:latin typeface="Arial"/>
              </a:rPr>
              <a:t>掩盖</a:t>
            </a:r>
            <a:r>
              <a:rPr lang="zh-CN" sz="2400">
                <a:latin typeface="Arial"/>
              </a:rPr>
              <a:t>不同类型文件系统的差异和细节</a:t>
            </a:r>
            <a:endParaRPr/>
          </a:p>
          <a:p>
            <a:r>
              <a:rPr lang="zh-CN" sz="2400">
                <a:latin typeface="Arial"/>
              </a:rPr>
              <a:t>为以上应用程序等提供了对具体文件系统类型的</a:t>
            </a:r>
            <a:r>
              <a:rPr lang="zh-CN" sz="2400" u="sng">
                <a:solidFill>
                  <a:srgbClr val="0000cc"/>
                </a:solidFill>
                <a:latin typeface="Arial"/>
              </a:rPr>
              <a:t>程序独立性和透明性</a:t>
            </a:r>
            <a:r>
              <a:rPr lang="zh-CN" sz="2400">
                <a:latin typeface="Arial"/>
              </a:rPr>
              <a:t>。</a:t>
            </a:r>
            <a:endParaRPr/>
          </a:p>
          <a:p>
            <a:r>
              <a:rPr lang="zh-CN" sz="2400">
                <a:latin typeface="Arial"/>
              </a:rPr>
              <a:t>例如，当用户程序</a:t>
            </a:r>
            <a:r>
              <a:rPr lang="zh-CN" sz="2400">
                <a:latin typeface="Arial"/>
              </a:rPr>
              <a:t>AP1</a:t>
            </a:r>
            <a:r>
              <a:rPr lang="zh-CN" sz="2400">
                <a:latin typeface="Arial"/>
              </a:rPr>
              <a:t>在两次运行中分别读</a:t>
            </a:r>
            <a:r>
              <a:rPr lang="zh-CN" sz="2400">
                <a:latin typeface="Arial"/>
              </a:rPr>
              <a:t>EXT2</a:t>
            </a:r>
            <a:r>
              <a:rPr lang="zh-CN" sz="2400">
                <a:latin typeface="Arial"/>
              </a:rPr>
              <a:t>、</a:t>
            </a:r>
            <a:r>
              <a:rPr lang="zh-CN" sz="2400">
                <a:latin typeface="Arial"/>
              </a:rPr>
              <a:t>NTFS</a:t>
            </a:r>
            <a:r>
              <a:rPr lang="zh-CN" sz="2400">
                <a:latin typeface="Arial"/>
              </a:rPr>
              <a:t>文件，都使用同样的</a:t>
            </a:r>
            <a:r>
              <a:rPr lang="zh-CN" sz="2400">
                <a:latin typeface="Arial"/>
              </a:rPr>
              <a:t>read(…)</a:t>
            </a:r>
            <a:r>
              <a:rPr lang="zh-CN" sz="2400">
                <a:latin typeface="Arial"/>
              </a:rPr>
              <a:t>系统调用函数</a:t>
            </a:r>
            <a:r>
              <a:rPr lang="zh-CN" sz="2400">
                <a:latin typeface="Arial"/>
              </a:rPr>
              <a:t>,</a:t>
            </a:r>
            <a:r>
              <a:rPr lang="zh-CN" sz="2400">
                <a:latin typeface="Arial"/>
              </a:rPr>
              <a:t>程序</a:t>
            </a:r>
            <a:r>
              <a:rPr lang="zh-CN" sz="2400">
                <a:latin typeface="Arial"/>
              </a:rPr>
              <a:t>AP1</a:t>
            </a:r>
            <a:r>
              <a:rPr lang="zh-CN" sz="2400">
                <a:latin typeface="Arial"/>
              </a:rPr>
              <a:t>不必改变</a:t>
            </a:r>
            <a:endParaRPr/>
          </a:p>
          <a:p>
            <a:r>
              <a:rPr lang="zh-CN" sz="2800">
                <a:latin typeface="Arial"/>
              </a:rPr>
              <a:t>VFS</a:t>
            </a:r>
            <a:r>
              <a:rPr lang="zh-CN" sz="2800">
                <a:latin typeface="Arial"/>
              </a:rPr>
              <a:t>是从</a:t>
            </a:r>
            <a:r>
              <a:rPr lang="zh-CN" sz="2800">
                <a:latin typeface="Arial"/>
              </a:rPr>
              <a:t>OS</a:t>
            </a:r>
            <a:r>
              <a:rPr lang="zh-CN" sz="2800">
                <a:latin typeface="Arial"/>
              </a:rPr>
              <a:t>系统调用界面到各具体类型文件系统之间的中介、</a:t>
            </a:r>
            <a:r>
              <a:rPr lang="zh-CN" sz="2800" u="sng">
                <a:solidFill>
                  <a:srgbClr val="0000cc"/>
                </a:solidFill>
                <a:latin typeface="Arial"/>
              </a:rPr>
              <a:t>分支</a:t>
            </a:r>
            <a:r>
              <a:rPr lang="zh-CN" sz="2800">
                <a:latin typeface="Arial"/>
              </a:rPr>
              <a:t>机构、</a:t>
            </a:r>
            <a:r>
              <a:rPr lang="zh-CN" sz="2800" u="sng">
                <a:solidFill>
                  <a:srgbClr val="0000cc"/>
                </a:solidFill>
                <a:latin typeface="Arial"/>
              </a:rPr>
              <a:t>转换</a:t>
            </a:r>
            <a:r>
              <a:rPr lang="zh-CN" sz="2800">
                <a:latin typeface="Arial"/>
              </a:rPr>
              <a:t>机构</a:t>
            </a:r>
            <a:r>
              <a:rPr lang="zh-CN" sz="2800">
                <a:latin typeface="Arial"/>
              </a:rPr>
              <a:t>(</a:t>
            </a:r>
            <a:r>
              <a:rPr lang="zh-CN" sz="2800">
                <a:latin typeface="Arial"/>
              </a:rPr>
              <a:t>所以称</a:t>
            </a:r>
            <a:r>
              <a:rPr lang="zh-CN" sz="2800" u="sng">
                <a:solidFill>
                  <a:srgbClr val="0000cc"/>
                </a:solidFill>
                <a:latin typeface="Arial"/>
              </a:rPr>
              <a:t>switch</a:t>
            </a:r>
            <a:r>
              <a:rPr lang="zh-CN" sz="2800">
                <a:latin typeface="Arial"/>
              </a:rPr>
              <a:t>）、函数转换表，其作用类似于设备开关表、系统调用分支表、总线、主板插槽等。</a:t>
            </a: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82" name="" descr=""/>
          <p:cNvPicPr/>
          <p:nvPr/>
        </p:nvPicPr>
        <p:blipFill>
          <a:blip r:embed="rId1"/>
          <a:stretch/>
        </p:blipFill>
        <p:spPr>
          <a:xfrm>
            <a:off x="548640" y="457200"/>
            <a:ext cx="9144000" cy="6858000"/>
          </a:xfrm>
          <a:prstGeom prst="rect">
            <a:avLst/>
          </a:prstGeom>
          <a:ln>
            <a:noFill/>
          </a:ln>
        </p:spPr>
      </p:pic>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3" name="TextShape 1"/>
          <p:cNvSpPr txBox="1"/>
          <p:nvPr/>
        </p:nvSpPr>
        <p:spPr>
          <a:xfrm>
            <a:off x="822960" y="914400"/>
            <a:ext cx="8503920" cy="4221360"/>
          </a:xfrm>
          <a:prstGeom prst="rect">
            <a:avLst/>
          </a:prstGeom>
          <a:noFill/>
          <a:ln>
            <a:noFill/>
          </a:ln>
        </p:spPr>
        <p:txBody>
          <a:bodyPr lIns="90000" rIns="90000" tIns="45000" bIns="45000"/>
          <a:p>
            <a:r>
              <a:rPr lang="zh-CN" sz="2400">
                <a:latin typeface="Times New Roman"/>
              </a:rPr>
              <a:t>目前至少</a:t>
            </a:r>
            <a:r>
              <a:rPr lang="zh-CN" sz="2400">
                <a:latin typeface="Times New Roman"/>
              </a:rPr>
              <a:t>50</a:t>
            </a:r>
            <a:r>
              <a:rPr lang="zh-CN" sz="2400">
                <a:latin typeface="Times New Roman"/>
              </a:rPr>
              <a:t>多种，可从</a:t>
            </a:r>
            <a:r>
              <a:rPr lang="zh-CN" sz="2400">
                <a:latin typeface="Times New Roman"/>
              </a:rPr>
              <a:t>fs.h</a:t>
            </a:r>
            <a:r>
              <a:rPr lang="zh-CN" sz="2400">
                <a:latin typeface="Times New Roman"/>
              </a:rPr>
              <a:t>中的</a:t>
            </a:r>
            <a:r>
              <a:rPr lang="zh-CN" sz="2400">
                <a:latin typeface="Times New Roman"/>
              </a:rPr>
              <a:t>union u</a:t>
            </a:r>
            <a:r>
              <a:rPr lang="zh-CN" sz="2400">
                <a:latin typeface="Times New Roman"/>
              </a:rPr>
              <a:t>或</a:t>
            </a:r>
            <a:r>
              <a:rPr lang="zh-CN" sz="2400">
                <a:latin typeface="Times New Roman"/>
              </a:rPr>
              <a:t>fs/*.c</a:t>
            </a:r>
            <a:r>
              <a:rPr lang="zh-CN" sz="2400">
                <a:latin typeface="Times New Roman"/>
              </a:rPr>
              <a:t>或</a:t>
            </a:r>
            <a:r>
              <a:rPr lang="zh-CN" sz="2400">
                <a:latin typeface="Times New Roman"/>
              </a:rPr>
              <a:t>/proc/filesystems</a:t>
            </a:r>
            <a:r>
              <a:rPr lang="zh-CN" sz="2400">
                <a:latin typeface="Times New Roman"/>
              </a:rPr>
              <a:t>看到</a:t>
            </a:r>
            <a:endParaRPr/>
          </a:p>
          <a:p>
            <a:r>
              <a:rPr lang="zh-CN" sz="2400">
                <a:latin typeface="Times New Roman"/>
              </a:rPr>
              <a:t>本地文件系统：</a:t>
            </a:r>
            <a:r>
              <a:rPr lang="zh-CN" sz="2400">
                <a:latin typeface="Times New Roman"/>
              </a:rPr>
              <a:t>EXT2</a:t>
            </a:r>
            <a:r>
              <a:rPr lang="zh-CN" sz="2400">
                <a:latin typeface="Times New Roman"/>
              </a:rPr>
              <a:t>，</a:t>
            </a:r>
            <a:r>
              <a:rPr lang="zh-CN" sz="2400">
                <a:latin typeface="Times New Roman"/>
              </a:rPr>
              <a:t>EXT3</a:t>
            </a:r>
            <a:r>
              <a:rPr lang="zh-CN" sz="2400">
                <a:latin typeface="Times New Roman"/>
              </a:rPr>
              <a:t>，</a:t>
            </a:r>
            <a:r>
              <a:rPr lang="zh-CN" sz="2400">
                <a:latin typeface="Times New Roman"/>
              </a:rPr>
              <a:t>EXT4</a:t>
            </a:r>
            <a:r>
              <a:rPr lang="zh-CN" sz="2400">
                <a:latin typeface="Times New Roman"/>
              </a:rPr>
              <a:t>，</a:t>
            </a:r>
            <a:r>
              <a:rPr lang="zh-CN" sz="2400">
                <a:latin typeface="Times New Roman"/>
              </a:rPr>
              <a:t>FAT</a:t>
            </a:r>
            <a:r>
              <a:rPr lang="zh-CN" sz="2400">
                <a:latin typeface="Times New Roman"/>
              </a:rPr>
              <a:t>，</a:t>
            </a:r>
            <a:r>
              <a:rPr lang="zh-CN" sz="2400">
                <a:latin typeface="Times New Roman"/>
              </a:rPr>
              <a:t>NTFS</a:t>
            </a:r>
            <a:r>
              <a:rPr lang="zh-CN" sz="2400">
                <a:latin typeface="Times New Roman"/>
              </a:rPr>
              <a:t>，</a:t>
            </a:r>
            <a:r>
              <a:rPr lang="zh-CN" sz="2400">
                <a:latin typeface="Times New Roman"/>
              </a:rPr>
              <a:t>minix</a:t>
            </a:r>
            <a:r>
              <a:rPr lang="zh-CN" sz="2400">
                <a:latin typeface="Times New Roman"/>
              </a:rPr>
              <a:t>，</a:t>
            </a:r>
            <a:r>
              <a:rPr lang="zh-CN" sz="2400">
                <a:latin typeface="Times New Roman"/>
              </a:rPr>
              <a:t>UFS</a:t>
            </a:r>
            <a:r>
              <a:rPr lang="zh-CN" sz="2400">
                <a:latin typeface="Times New Roman"/>
              </a:rPr>
              <a:t>，</a:t>
            </a:r>
            <a:r>
              <a:rPr lang="zh-CN" sz="2400">
                <a:latin typeface="Times New Roman"/>
              </a:rPr>
              <a:t>HFS</a:t>
            </a:r>
            <a:r>
              <a:rPr lang="zh-CN" sz="2400">
                <a:latin typeface="Times New Roman"/>
              </a:rPr>
              <a:t>，</a:t>
            </a:r>
            <a:r>
              <a:rPr lang="zh-CN" sz="2400">
                <a:latin typeface="Times New Roman"/>
              </a:rPr>
              <a:t>ISOFS</a:t>
            </a:r>
            <a:r>
              <a:rPr lang="zh-CN" sz="2400">
                <a:latin typeface="Times New Roman"/>
              </a:rPr>
              <a:t>，</a:t>
            </a:r>
            <a:r>
              <a:rPr lang="zh-CN" sz="2400">
                <a:latin typeface="Times New Roman"/>
              </a:rPr>
              <a:t>HPFS</a:t>
            </a:r>
            <a:r>
              <a:rPr lang="zh-CN" sz="2400">
                <a:latin typeface="Times New Roman"/>
              </a:rPr>
              <a:t>，</a:t>
            </a:r>
            <a:r>
              <a:rPr lang="zh-CN" sz="2400">
                <a:latin typeface="Times New Roman"/>
              </a:rPr>
              <a:t>AFFS</a:t>
            </a:r>
            <a:r>
              <a:rPr lang="zh-CN" sz="2400">
                <a:latin typeface="Times New Roman"/>
              </a:rPr>
              <a:t>（</a:t>
            </a:r>
            <a:r>
              <a:rPr lang="zh-CN" sz="2400">
                <a:latin typeface="Times New Roman"/>
              </a:rPr>
              <a:t>FFS</a:t>
            </a:r>
            <a:r>
              <a:rPr lang="zh-CN" sz="2400">
                <a:latin typeface="Times New Roman"/>
              </a:rPr>
              <a:t>），</a:t>
            </a:r>
            <a:r>
              <a:rPr lang="zh-CN" sz="2400">
                <a:latin typeface="Times New Roman"/>
              </a:rPr>
              <a:t>SYSV</a:t>
            </a:r>
            <a:r>
              <a:rPr lang="zh-CN" sz="2400">
                <a:latin typeface="Times New Roman"/>
              </a:rPr>
              <a:t>（</a:t>
            </a:r>
            <a:r>
              <a:rPr lang="zh-CN" sz="2400">
                <a:latin typeface="Times New Roman"/>
              </a:rPr>
              <a:t>S5FS</a:t>
            </a:r>
            <a:r>
              <a:rPr lang="zh-CN" sz="2400">
                <a:latin typeface="Times New Roman"/>
              </a:rPr>
              <a:t>），</a:t>
            </a:r>
            <a:r>
              <a:rPr lang="zh-CN" sz="2400">
                <a:latin typeface="Times New Roman"/>
              </a:rPr>
              <a:t>EFS</a:t>
            </a:r>
            <a:r>
              <a:rPr lang="zh-CN" sz="2400">
                <a:latin typeface="Times New Roman"/>
              </a:rPr>
              <a:t>，</a:t>
            </a:r>
            <a:r>
              <a:rPr lang="zh-CN" sz="2400">
                <a:latin typeface="Times New Roman"/>
              </a:rPr>
              <a:t>UDF</a:t>
            </a:r>
            <a:r>
              <a:rPr lang="zh-CN" sz="2400">
                <a:latin typeface="Times New Roman"/>
              </a:rPr>
              <a:t>等</a:t>
            </a:r>
            <a:endParaRPr/>
          </a:p>
          <a:p>
            <a:r>
              <a:rPr lang="zh-CN" sz="2400">
                <a:latin typeface="Times New Roman"/>
              </a:rPr>
              <a:t>网络文件系统：</a:t>
            </a:r>
            <a:r>
              <a:rPr lang="zh-CN" sz="2400">
                <a:latin typeface="Times New Roman"/>
              </a:rPr>
              <a:t>NFS</a:t>
            </a:r>
            <a:r>
              <a:rPr lang="zh-CN" sz="2400">
                <a:latin typeface="Times New Roman"/>
              </a:rPr>
              <a:t>，</a:t>
            </a:r>
            <a:r>
              <a:rPr lang="zh-CN" sz="2400">
                <a:latin typeface="Times New Roman"/>
              </a:rPr>
              <a:t>coda,SAMBA</a:t>
            </a:r>
            <a:r>
              <a:rPr lang="zh-CN" sz="2400">
                <a:latin typeface="Times New Roman"/>
              </a:rPr>
              <a:t>，等</a:t>
            </a:r>
            <a:endParaRPr/>
          </a:p>
          <a:p>
            <a:r>
              <a:rPr lang="zh-CN" sz="2400">
                <a:latin typeface="Times New Roman"/>
              </a:rPr>
              <a:t>虚拟文件系统：</a:t>
            </a:r>
            <a:r>
              <a:rPr lang="zh-CN" sz="2400">
                <a:latin typeface="Times New Roman"/>
              </a:rPr>
              <a:t>PROC</a:t>
            </a:r>
            <a:r>
              <a:rPr lang="zh-CN" sz="2400">
                <a:latin typeface="Times New Roman"/>
              </a:rPr>
              <a:t>，等</a:t>
            </a:r>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id="184" name="Table 1"/>
          <p:cNvGraphicFramePr/>
          <p:nvPr/>
        </p:nvGraphicFramePr>
        <p:xfrm>
          <a:off x="510480" y="2008800"/>
          <a:ext cx="9144000" cy="4971960"/>
        </p:xfrm>
        <a:graphic>
          <a:graphicData uri="http://schemas.openxmlformats.org/drawingml/2006/table">
            <a:tbl>
              <a:tblPr/>
              <a:tblGrid>
                <a:gridCol w="2050920"/>
                <a:gridCol w="7093080"/>
              </a:tblGrid>
              <a:tr h="399240">
                <a:tc>
                  <a:txBody>
                    <a:bodyPr lIns="90000" rIns="90000" tIns="46800" bIns="46800"/>
                    <a:p>
                      <a:pPr/>
                      <a:r>
                        <a:rPr b="1" lang="en-US" sz="2000">
                          <a:solidFill>
                            <a:srgbClr val="000000"/>
                          </a:solidFill>
                          <a:latin typeface="Arial"/>
                          <a:ea typeface="黑体"/>
                        </a:rPr>
                        <a:t>*.c</a:t>
                      </a:r>
                      <a:endParaRPr/>
                    </a:p>
                  </a:txBody>
                  <a:tcPr/>
                </a:tc>
                <a:tc>
                  <a:txBody>
                    <a:bodyPr lIns="90000" rIns="90000" tIns="46800" bIns="46800"/>
                    <a:p>
                      <a:pPr/>
                      <a:r>
                        <a:rPr b="1" lang="zh-CN" sz="2000">
                          <a:solidFill>
                            <a:srgbClr val="000000"/>
                          </a:solidFill>
                          <a:latin typeface="Arial"/>
                          <a:ea typeface="黑体"/>
                        </a:rPr>
                        <a:t>文件系统所有源码</a:t>
                      </a:r>
                      <a:r>
                        <a:rPr b="1" lang="zh-CN" sz="2000">
                          <a:solidFill>
                            <a:srgbClr val="000000"/>
                          </a:solidFill>
                          <a:latin typeface="Arial"/>
                          <a:ea typeface="黑体"/>
                        </a:rPr>
                        <a:t>(</a:t>
                      </a:r>
                      <a:r>
                        <a:rPr b="1" lang="zh-CN" sz="2000">
                          <a:solidFill>
                            <a:srgbClr val="000000"/>
                          </a:solidFill>
                          <a:latin typeface="Arial"/>
                          <a:ea typeface="黑体"/>
                        </a:rPr>
                        <a:t>包括</a:t>
                      </a:r>
                      <a:r>
                        <a:rPr b="1" lang="zh-CN" sz="2000">
                          <a:solidFill>
                            <a:srgbClr val="000000"/>
                          </a:solidFill>
                          <a:latin typeface="Arial"/>
                          <a:ea typeface="黑体"/>
                        </a:rPr>
                        <a:t>VFS</a:t>
                      </a:r>
                      <a:r>
                        <a:rPr b="1" lang="zh-CN" sz="2000">
                          <a:solidFill>
                            <a:srgbClr val="000000"/>
                          </a:solidFill>
                          <a:latin typeface="Arial"/>
                          <a:ea typeface="黑体"/>
                        </a:rPr>
                        <a:t>和具体类型</a:t>
                      </a:r>
                      <a:r>
                        <a:rPr b="1" lang="zh-CN" sz="2000">
                          <a:solidFill>
                            <a:srgbClr val="000000"/>
                          </a:solidFill>
                          <a:latin typeface="Arial"/>
                          <a:ea typeface="黑体"/>
                        </a:rPr>
                        <a:t>FS)</a:t>
                      </a:r>
                      <a:endParaRPr/>
                    </a:p>
                  </a:txBody>
                  <a:tcPr/>
                </a:tc>
              </a:tr>
              <a:tr h="2608560">
                <a:tc>
                  <a:txBody>
                    <a:bodyPr lIns="90000" rIns="90000" tIns="46800" bIns="46800"/>
                    <a:p>
                      <a:pPr/>
                      <a:r>
                        <a:rPr b="1" lang="zh-CN" sz="2000">
                          <a:solidFill>
                            <a:srgbClr val="000000"/>
                          </a:solidFill>
                          <a:latin typeface="Arial"/>
                          <a:ea typeface="黑体"/>
                        </a:rPr>
                        <a:t>fs.h</a:t>
                      </a:r>
                      <a:endParaRPr/>
                    </a:p>
                  </a:txBody>
                  <a:tcPr/>
                </a:tc>
                <a:tc>
                  <a:txBody>
                    <a:bodyPr lIns="90000" rIns="90000" tIns="46800" bIns="46800"/>
                    <a:p>
                      <a:pPr/>
                      <a:r>
                        <a:rPr b="1" lang="zh-CN" sz="2000">
                          <a:solidFill>
                            <a:srgbClr val="000000"/>
                          </a:solidFill>
                          <a:latin typeface="Arial"/>
                          <a:ea typeface="黑体"/>
                        </a:rPr>
                        <a:t>活动</a:t>
                      </a:r>
                      <a:r>
                        <a:rPr b="1" lang="zh-CN" sz="2000">
                          <a:solidFill>
                            <a:srgbClr val="000000"/>
                          </a:solidFill>
                          <a:latin typeface="Arial"/>
                          <a:ea typeface="黑体"/>
                        </a:rPr>
                        <a:t>I</a:t>
                      </a:r>
                      <a:r>
                        <a:rPr b="1" lang="zh-CN" sz="2000">
                          <a:solidFill>
                            <a:srgbClr val="000000"/>
                          </a:solidFill>
                          <a:latin typeface="Arial"/>
                          <a:ea typeface="黑体"/>
                        </a:rPr>
                        <a:t>结点</a:t>
                      </a:r>
                      <a:r>
                        <a:rPr b="1" lang="zh-CN" sz="2000">
                          <a:solidFill>
                            <a:srgbClr val="000000"/>
                          </a:solidFill>
                          <a:latin typeface="Arial"/>
                          <a:ea typeface="黑体"/>
                        </a:rPr>
                        <a:t>struct inode</a:t>
                      </a:r>
                      <a:endParaRPr/>
                    </a:p>
                    <a:p>
                      <a:pPr/>
                      <a:r>
                        <a:rPr b="1" lang="zh-CN" sz="2000">
                          <a:solidFill>
                            <a:srgbClr val="000000"/>
                          </a:solidFill>
                          <a:latin typeface="Arial"/>
                          <a:ea typeface="黑体"/>
                        </a:rPr>
                        <a:t>进程打开文件表</a:t>
                      </a:r>
                      <a:r>
                        <a:rPr b="1" lang="zh-CN" sz="2000">
                          <a:solidFill>
                            <a:srgbClr val="000000"/>
                          </a:solidFill>
                          <a:latin typeface="Arial"/>
                          <a:ea typeface="黑体"/>
                        </a:rPr>
                        <a:t>struct file</a:t>
                      </a:r>
                      <a:endParaRPr/>
                    </a:p>
                    <a:p>
                      <a:pPr/>
                      <a:r>
                        <a:rPr b="1" lang="zh-CN" sz="2000">
                          <a:solidFill>
                            <a:srgbClr val="000000"/>
                          </a:solidFill>
                          <a:latin typeface="Arial"/>
                          <a:ea typeface="黑体"/>
                        </a:rPr>
                        <a:t>文件系统类型</a:t>
                      </a:r>
                      <a:r>
                        <a:rPr b="1" lang="zh-CN" sz="2000">
                          <a:solidFill>
                            <a:srgbClr val="000000"/>
                          </a:solidFill>
                          <a:latin typeface="Arial"/>
                          <a:ea typeface="黑体"/>
                        </a:rPr>
                        <a:t>struct file_system_type</a:t>
                      </a:r>
                      <a:endParaRPr/>
                    </a:p>
                    <a:p>
                      <a:pPr/>
                      <a:r>
                        <a:rPr b="1" lang="zh-CN" sz="2000">
                          <a:solidFill>
                            <a:srgbClr val="000000"/>
                          </a:solidFill>
                          <a:latin typeface="Arial"/>
                          <a:ea typeface="黑体"/>
                        </a:rPr>
                        <a:t>内存超级块对象</a:t>
                      </a:r>
                      <a:r>
                        <a:rPr b="1" lang="zh-CN" sz="2000">
                          <a:solidFill>
                            <a:srgbClr val="000000"/>
                          </a:solidFill>
                          <a:latin typeface="Arial"/>
                          <a:ea typeface="黑体"/>
                        </a:rPr>
                        <a:t>struct super_block</a:t>
                      </a:r>
                      <a:endParaRPr/>
                    </a:p>
                    <a:p>
                      <a:pPr/>
                      <a:r>
                        <a:rPr b="1" lang="zh-CN" sz="2000">
                          <a:solidFill>
                            <a:srgbClr val="000000"/>
                          </a:solidFill>
                          <a:latin typeface="Arial"/>
                          <a:ea typeface="黑体"/>
                        </a:rPr>
                        <a:t>文件对象操作表</a:t>
                      </a:r>
                      <a:r>
                        <a:rPr b="1" lang="zh-CN" sz="2000">
                          <a:solidFill>
                            <a:srgbClr val="000000"/>
                          </a:solidFill>
                          <a:latin typeface="Arial"/>
                          <a:ea typeface="黑体"/>
                        </a:rPr>
                        <a:t>struct file_operations</a:t>
                      </a:r>
                      <a:endParaRPr/>
                    </a:p>
                    <a:p>
                      <a:pPr/>
                      <a:r>
                        <a:rPr b="1" lang="zh-CN" sz="2000">
                          <a:solidFill>
                            <a:srgbClr val="000000"/>
                          </a:solidFill>
                          <a:latin typeface="Arial"/>
                          <a:ea typeface="黑体"/>
                        </a:rPr>
                        <a:t>I</a:t>
                      </a:r>
                      <a:r>
                        <a:rPr b="1" lang="zh-CN" sz="2000">
                          <a:solidFill>
                            <a:srgbClr val="000000"/>
                          </a:solidFill>
                          <a:latin typeface="Arial"/>
                          <a:ea typeface="黑体"/>
                        </a:rPr>
                        <a:t>结点对象操作表</a:t>
                      </a:r>
                      <a:r>
                        <a:rPr b="1" lang="zh-CN" sz="2000">
                          <a:solidFill>
                            <a:srgbClr val="000000"/>
                          </a:solidFill>
                          <a:latin typeface="Arial"/>
                          <a:ea typeface="黑体"/>
                        </a:rPr>
                        <a:t>struct inode_operations</a:t>
                      </a:r>
                      <a:endParaRPr/>
                    </a:p>
                    <a:p>
                      <a:pPr/>
                      <a:r>
                        <a:rPr b="1" lang="zh-CN" sz="2000">
                          <a:solidFill>
                            <a:srgbClr val="000000"/>
                          </a:solidFill>
                          <a:latin typeface="Arial"/>
                          <a:ea typeface="黑体"/>
                        </a:rPr>
                        <a:t>超级块对象操作表</a:t>
                      </a:r>
                      <a:r>
                        <a:rPr b="1" lang="zh-CN" sz="2000">
                          <a:solidFill>
                            <a:srgbClr val="000000"/>
                          </a:solidFill>
                          <a:latin typeface="Arial"/>
                          <a:ea typeface="黑体"/>
                        </a:rPr>
                        <a:t>struct super_operations</a:t>
                      </a:r>
                      <a:endParaRPr/>
                    </a:p>
                  </a:txBody>
                  <a:tcPr/>
                </a:tc>
              </a:tr>
              <a:tr h="767160">
                <a:tc>
                  <a:txBody>
                    <a:bodyPr lIns="90000" rIns="90000" tIns="46800" bIns="46800"/>
                    <a:p>
                      <a:pPr/>
                      <a:r>
                        <a:rPr b="1" lang="zh-CN" sz="2000">
                          <a:solidFill>
                            <a:srgbClr val="000000"/>
                          </a:solidFill>
                          <a:latin typeface="Arial"/>
                          <a:ea typeface="黑体"/>
                        </a:rPr>
                        <a:t>dcache.h</a:t>
                      </a:r>
                      <a:endParaRPr/>
                    </a:p>
                  </a:txBody>
                  <a:tcPr/>
                </a:tc>
                <a:tc>
                  <a:txBody>
                    <a:bodyPr lIns="90000" rIns="90000" tIns="46800" bIns="46800"/>
                    <a:p>
                      <a:pPr/>
                      <a:r>
                        <a:rPr b="1" lang="zh-CN" sz="2000">
                          <a:solidFill>
                            <a:srgbClr val="000000"/>
                          </a:solidFill>
                          <a:latin typeface="Arial"/>
                          <a:ea typeface="黑体"/>
                        </a:rPr>
                        <a:t>系统打开文件表</a:t>
                      </a:r>
                      <a:r>
                        <a:rPr b="1" lang="zh-CN" sz="2000">
                          <a:solidFill>
                            <a:srgbClr val="000000"/>
                          </a:solidFill>
                          <a:latin typeface="Arial"/>
                          <a:ea typeface="黑体"/>
                        </a:rPr>
                        <a:t>struct dentry</a:t>
                      </a:r>
                      <a:endParaRPr/>
                    </a:p>
                    <a:p>
                      <a:pPr/>
                      <a:r>
                        <a:rPr b="1" lang="zh-CN" sz="2000">
                          <a:solidFill>
                            <a:srgbClr val="000000"/>
                          </a:solidFill>
                          <a:latin typeface="Arial"/>
                          <a:ea typeface="黑体"/>
                        </a:rPr>
                        <a:t>目录项对象操作表</a:t>
                      </a:r>
                      <a:r>
                        <a:rPr b="1" lang="zh-CN" sz="2000">
                          <a:solidFill>
                            <a:srgbClr val="000000"/>
                          </a:solidFill>
                          <a:latin typeface="Arial"/>
                          <a:ea typeface="黑体"/>
                        </a:rPr>
                        <a:t>struct dentry_operations</a:t>
                      </a:r>
                      <a:endParaRPr/>
                    </a:p>
                  </a:txBody>
                  <a:tcPr/>
                </a:tc>
              </a:tr>
              <a:tr h="398880">
                <a:tc>
                  <a:txBody>
                    <a:bodyPr lIns="90000" rIns="90000" tIns="46800" bIns="46800"/>
                    <a:p>
                      <a:pPr/>
                      <a:r>
                        <a:rPr b="1" lang="zh-CN" sz="2000">
                          <a:solidFill>
                            <a:srgbClr val="000000"/>
                          </a:solidFill>
                          <a:latin typeface="Arial"/>
                          <a:ea typeface="黑体"/>
                        </a:rPr>
                        <a:t>fs_struct.h</a:t>
                      </a:r>
                      <a:endParaRPr/>
                    </a:p>
                  </a:txBody>
                  <a:tcPr/>
                </a:tc>
                <a:tc>
                  <a:txBody>
                    <a:bodyPr lIns="90000" rIns="90000" tIns="46800" bIns="46800"/>
                    <a:p>
                      <a:pPr/>
                      <a:r>
                        <a:rPr b="1" lang="zh-CN" sz="2000">
                          <a:solidFill>
                            <a:srgbClr val="000000"/>
                          </a:solidFill>
                          <a:latin typeface="Arial"/>
                          <a:ea typeface="黑体"/>
                        </a:rPr>
                        <a:t>struct fs_struct</a:t>
                      </a:r>
                      <a:endParaRPr/>
                    </a:p>
                  </a:txBody>
                  <a:tcPr/>
                </a:tc>
              </a:tr>
              <a:tr h="399240">
                <a:tc>
                  <a:txBody>
                    <a:bodyPr lIns="90000" rIns="90000" tIns="46800" bIns="46800"/>
                    <a:p>
                      <a:pPr/>
                      <a:r>
                        <a:rPr b="1" lang="zh-CN" sz="2000">
                          <a:solidFill>
                            <a:srgbClr val="000000"/>
                          </a:solidFill>
                          <a:latin typeface="Arial"/>
                          <a:ea typeface="黑体"/>
                        </a:rPr>
                        <a:t>mount.h</a:t>
                      </a:r>
                      <a:endParaRPr/>
                    </a:p>
                  </a:txBody>
                  <a:tcPr/>
                </a:tc>
                <a:tc>
                  <a:txBody>
                    <a:bodyPr lIns="90000" rIns="90000" tIns="46800" bIns="46800"/>
                    <a:p>
                      <a:pPr/>
                      <a:r>
                        <a:rPr b="1" lang="zh-CN" sz="2000">
                          <a:solidFill>
                            <a:srgbClr val="000000"/>
                          </a:solidFill>
                          <a:latin typeface="Arial"/>
                          <a:ea typeface="黑体"/>
                        </a:rPr>
                        <a:t>文件系统安装表</a:t>
                      </a:r>
                      <a:r>
                        <a:rPr b="1" lang="zh-CN" sz="2000">
                          <a:solidFill>
                            <a:srgbClr val="000000"/>
                          </a:solidFill>
                          <a:latin typeface="Arial"/>
                          <a:ea typeface="黑体"/>
                        </a:rPr>
                        <a:t>Struct vfsmount</a:t>
                      </a:r>
                      <a:endParaRPr/>
                    </a:p>
                  </a:txBody>
                  <a:tcPr/>
                </a:tc>
              </a:tr>
              <a:tr h="398880">
                <a:tc>
                  <a:txBody>
                    <a:bodyPr lIns="90000" rIns="90000" tIns="46800" bIns="46800"/>
                    <a:p>
                      <a:pPr/>
                      <a:r>
                        <a:rPr b="1" lang="zh-CN" sz="2000">
                          <a:solidFill>
                            <a:srgbClr val="000000"/>
                          </a:solidFill>
                          <a:latin typeface="Arial"/>
                          <a:ea typeface="黑体"/>
                        </a:rPr>
                        <a:t>sched.h</a:t>
                      </a:r>
                      <a:endParaRPr/>
                    </a:p>
                  </a:txBody>
                  <a:tcPr/>
                </a:tc>
                <a:tc>
                  <a:txBody>
                    <a:bodyPr lIns="90000" rIns="90000" tIns="46800" bIns="46800"/>
                    <a:p>
                      <a:pPr/>
                      <a:r>
                        <a:rPr b="1" lang="zh-CN" sz="2000">
                          <a:solidFill>
                            <a:srgbClr val="000000"/>
                          </a:solidFill>
                          <a:latin typeface="Arial"/>
                          <a:ea typeface="黑体"/>
                        </a:rPr>
                        <a:t>进程表</a:t>
                      </a:r>
                      <a:r>
                        <a:rPr b="1" lang="zh-CN" sz="2000">
                          <a:solidFill>
                            <a:srgbClr val="000000"/>
                          </a:solidFill>
                          <a:latin typeface="Arial"/>
                          <a:ea typeface="黑体"/>
                        </a:rPr>
                        <a:t>struct  task_struct</a:t>
                      </a:r>
                      <a:r>
                        <a:rPr b="1" lang="zh-CN" sz="2000">
                          <a:solidFill>
                            <a:srgbClr val="000000"/>
                          </a:solidFill>
                          <a:latin typeface="Arial"/>
                          <a:ea typeface="黑体"/>
                        </a:rPr>
                        <a:t>（指向进程打开文件表）</a:t>
                      </a:r>
                      <a:endParaRPr/>
                    </a:p>
                  </a:txBody>
                  <a:tcPr/>
                </a:tc>
              </a:tr>
            </a:tbl>
          </a:graphicData>
        </a:graphic>
      </p:graphicFrame>
      <p:sp>
        <p:nvSpPr>
          <p:cNvPr id="185" name="TextShape 2"/>
          <p:cNvSpPr txBox="1"/>
          <p:nvPr/>
        </p:nvSpPr>
        <p:spPr>
          <a:xfrm>
            <a:off x="0" y="634320"/>
            <a:ext cx="10182240" cy="920160"/>
          </a:xfrm>
          <a:prstGeom prst="rect">
            <a:avLst/>
          </a:prstGeom>
          <a:noFill/>
          <a:ln>
            <a:noFill/>
          </a:ln>
        </p:spPr>
        <p:txBody>
          <a:bodyPr lIns="90000" rIns="90000" tIns="45000" bIns="45000"/>
          <a:p>
            <a:r>
              <a:rPr lang="zh-CN" sz="2800">
                <a:latin typeface="Times New Roman"/>
              </a:rPr>
              <a:t>表中所有</a:t>
            </a:r>
            <a:r>
              <a:rPr lang="zh-CN" sz="2800">
                <a:latin typeface="Times New Roman"/>
              </a:rPr>
              <a:t>.h</a:t>
            </a:r>
            <a:r>
              <a:rPr lang="zh-CN" sz="2800">
                <a:latin typeface="Times New Roman"/>
              </a:rPr>
              <a:t>文件在</a:t>
            </a:r>
            <a:r>
              <a:rPr lang="zh-CN" sz="2800">
                <a:latin typeface="Times New Roman"/>
              </a:rPr>
              <a:t>/usr/src/linux/Include/linux</a:t>
            </a:r>
            <a:r>
              <a:rPr lang="zh-CN" sz="2800">
                <a:latin typeface="Times New Roman"/>
              </a:rPr>
              <a:t>下</a:t>
            </a:r>
            <a:r>
              <a:rPr lang="zh-CN" sz="2800">
                <a:latin typeface="Times New Roman"/>
              </a:rPr>
              <a:t>,  </a:t>
            </a:r>
            <a:r>
              <a:rPr lang="zh-CN" sz="2800">
                <a:latin typeface="Times New Roman"/>
              </a:rPr>
              <a:t>所有</a:t>
            </a:r>
            <a:r>
              <a:rPr lang="zh-CN" sz="2800">
                <a:latin typeface="Times New Roman"/>
              </a:rPr>
              <a:t>.c</a:t>
            </a:r>
            <a:r>
              <a:rPr lang="zh-CN" sz="2800">
                <a:latin typeface="Times New Roman"/>
              </a:rPr>
              <a:t>文件在</a:t>
            </a:r>
            <a:r>
              <a:rPr lang="zh-CN" sz="2800">
                <a:latin typeface="Times New Roman"/>
              </a:rPr>
              <a:t>/sr/src/linuc/fs</a:t>
            </a:r>
            <a:r>
              <a:rPr lang="zh-CN" sz="2800">
                <a:latin typeface="Times New Roman"/>
              </a:rPr>
              <a:t>下</a:t>
            </a:r>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6" name="TextShape 1"/>
          <p:cNvSpPr txBox="1"/>
          <p:nvPr/>
        </p:nvSpPr>
        <p:spPr>
          <a:xfrm>
            <a:off x="0" y="634320"/>
            <a:ext cx="10182240" cy="920160"/>
          </a:xfrm>
          <a:prstGeom prst="rect">
            <a:avLst/>
          </a:prstGeom>
          <a:noFill/>
          <a:ln>
            <a:noFill/>
          </a:ln>
        </p:spPr>
        <p:txBody>
          <a:bodyPr lIns="90000" rIns="90000" tIns="45000" bIns="45000"/>
          <a:p>
            <a:r>
              <a:rPr lang="zh-CN" sz="2800">
                <a:latin typeface="Arial"/>
              </a:rPr>
              <a:t>VFS</a:t>
            </a:r>
            <a:r>
              <a:rPr lang="zh-CN" sz="2800">
                <a:latin typeface="Arial"/>
              </a:rPr>
              <a:t>之</a:t>
            </a:r>
            <a:r>
              <a:rPr lang="zh-CN" sz="2800">
                <a:latin typeface="Arial"/>
              </a:rPr>
              <a:t>How——VFS</a:t>
            </a:r>
            <a:r>
              <a:rPr lang="zh-CN" sz="2800">
                <a:latin typeface="Arial"/>
              </a:rPr>
              <a:t>如何工作</a:t>
            </a:r>
            <a:endParaRPr/>
          </a:p>
        </p:txBody>
      </p:sp>
      <p:sp>
        <p:nvSpPr>
          <p:cNvPr id="187" name="TextShape 2"/>
          <p:cNvSpPr txBox="1"/>
          <p:nvPr/>
        </p:nvSpPr>
        <p:spPr>
          <a:xfrm>
            <a:off x="13680" y="2097720"/>
            <a:ext cx="10123200" cy="3851280"/>
          </a:xfrm>
          <a:prstGeom prst="rect">
            <a:avLst/>
          </a:prstGeom>
          <a:noFill/>
          <a:ln>
            <a:noFill/>
          </a:ln>
        </p:spPr>
        <p:txBody>
          <a:bodyPr lIns="90000" rIns="90000" tIns="45000" bIns="45000"/>
          <a:p>
            <a:r>
              <a:rPr lang="zh-CN" sz="2800">
                <a:latin typeface="Times New Roman"/>
              </a:rPr>
              <a:t>关键数据结构：文件操作表，文件系统安装登记表</a:t>
            </a:r>
            <a:endParaRPr/>
          </a:p>
          <a:p>
            <a:r>
              <a:rPr lang="zh-CN" sz="2800">
                <a:latin typeface="Times New Roman"/>
              </a:rPr>
              <a:t>关键流程步骤：根据文件操作表从标准系统调用跳转至相应具体类型文件系统的操作子程序。</a:t>
            </a:r>
            <a:endParaRPr/>
          </a:p>
          <a:p>
            <a:r>
              <a:rPr lang="zh-CN" sz="2800">
                <a:latin typeface="Times New Roman"/>
              </a:rPr>
              <a:t>把“</a:t>
            </a:r>
            <a:r>
              <a:rPr lang="zh-CN" sz="2800">
                <a:latin typeface="Times New Roman"/>
              </a:rPr>
              <a:t>/d1/f1”</a:t>
            </a:r>
            <a:r>
              <a:rPr lang="zh-CN" sz="2800">
                <a:latin typeface="Times New Roman"/>
              </a:rPr>
              <a:t>这整个路径名，一次性地转交给具体类型文件系统去处理？</a:t>
            </a:r>
            <a:endParaRPr/>
          </a:p>
          <a:p>
            <a:r>
              <a:rPr lang="zh-CN" sz="2800">
                <a:latin typeface="Times New Roman"/>
              </a:rPr>
              <a:t>如此简单吗？</a:t>
            </a:r>
            <a:r>
              <a:rPr lang="zh-CN" sz="2800">
                <a:latin typeface="Times New Roman"/>
              </a:rPr>
              <a:t>NO…….</a:t>
            </a:r>
            <a:endParaRPr/>
          </a:p>
          <a:p>
            <a:r>
              <a:rPr lang="zh-CN" sz="2800">
                <a:latin typeface="Times New Roman"/>
              </a:rPr>
              <a:t>VFS</a:t>
            </a:r>
            <a:r>
              <a:rPr lang="zh-CN" sz="2800">
                <a:latin typeface="Times New Roman"/>
              </a:rPr>
              <a:t>内部实现机制包括…种数据结构、…行源代码</a:t>
            </a:r>
            <a:endParaRPr/>
          </a:p>
          <a:p>
            <a:r>
              <a:rPr lang="zh-CN" sz="2800">
                <a:latin typeface="Times New Roman"/>
              </a:rPr>
              <a:t>为何有这些更多的工作要做</a:t>
            </a:r>
            <a:r>
              <a:rPr lang="zh-CN" sz="2800">
                <a:latin typeface="Times New Roman"/>
              </a:rPr>
              <a:t>?</a:t>
            </a:r>
            <a:r>
              <a:rPr lang="zh-CN" sz="2800">
                <a:latin typeface="Times New Roman"/>
              </a:rPr>
              <a:t>有哪些工作</a:t>
            </a:r>
            <a:r>
              <a:rPr lang="zh-CN" sz="2800">
                <a:latin typeface="Times New Roman"/>
              </a:rPr>
              <a:t>?</a:t>
            </a:r>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8" name="TextShape 1"/>
          <p:cNvSpPr txBox="1"/>
          <p:nvPr/>
        </p:nvSpPr>
        <p:spPr>
          <a:xfrm>
            <a:off x="0" y="634320"/>
            <a:ext cx="10182240" cy="920160"/>
          </a:xfrm>
          <a:prstGeom prst="rect">
            <a:avLst/>
          </a:prstGeom>
          <a:noFill/>
          <a:ln>
            <a:noFill/>
          </a:ln>
        </p:spPr>
        <p:txBody>
          <a:bodyPr lIns="90000" rIns="90000" tIns="45000" bIns="45000"/>
          <a:p>
            <a:r>
              <a:rPr lang="zh-CN" sz="2800">
                <a:latin typeface="Arial"/>
              </a:rPr>
              <a:t>VFS</a:t>
            </a:r>
            <a:r>
              <a:rPr lang="zh-CN" sz="2800">
                <a:latin typeface="Arial"/>
              </a:rPr>
              <a:t>之</a:t>
            </a:r>
            <a:r>
              <a:rPr lang="zh-CN" sz="2800">
                <a:latin typeface="Arial"/>
              </a:rPr>
              <a:t>How——VFS</a:t>
            </a:r>
            <a:r>
              <a:rPr lang="zh-CN" sz="2800">
                <a:latin typeface="Arial"/>
              </a:rPr>
              <a:t>如何工作</a:t>
            </a:r>
            <a:endParaRPr/>
          </a:p>
        </p:txBody>
      </p:sp>
      <p:sp>
        <p:nvSpPr>
          <p:cNvPr id="189" name="TextShape 2"/>
          <p:cNvSpPr txBox="1"/>
          <p:nvPr/>
        </p:nvSpPr>
        <p:spPr>
          <a:xfrm>
            <a:off x="13680" y="2097720"/>
            <a:ext cx="10123200" cy="3851280"/>
          </a:xfrm>
          <a:prstGeom prst="rect">
            <a:avLst/>
          </a:prstGeom>
          <a:noFill/>
          <a:ln>
            <a:noFill/>
          </a:ln>
        </p:spPr>
        <p:txBody>
          <a:bodyPr lIns="90000" rIns="90000" tIns="45000" bIns="45000"/>
          <a:p>
            <a:pPr algn="ctr"/>
            <a:r>
              <a:rPr lang="zh-CN" sz="2800">
                <a:latin typeface="Arial"/>
              </a:rPr>
              <a:t>应用程序中</a:t>
            </a:r>
            <a:r>
              <a:rPr lang="zh-CN" sz="2800">
                <a:latin typeface="Arial"/>
              </a:rPr>
              <a:t>open(“/d1/f1”)</a:t>
            </a:r>
            <a:endParaRPr/>
          </a:p>
          <a:p>
            <a:pPr algn="ctr"/>
            <a:r>
              <a:rPr lang="zh-CN">
                <a:latin typeface="Arial"/>
              </a:rPr>
              <a:t>↓</a:t>
            </a:r>
            <a:endParaRPr/>
          </a:p>
          <a:p>
            <a:pPr algn="ctr"/>
            <a:r>
              <a:rPr lang="zh-CN">
                <a:latin typeface="Arial"/>
              </a:rPr>
              <a:t>通过系统调用进入内核</a:t>
            </a:r>
            <a:endParaRPr/>
          </a:p>
          <a:p>
            <a:pPr algn="ctr"/>
            <a:r>
              <a:rPr lang="zh-CN">
                <a:latin typeface="Arial"/>
              </a:rPr>
              <a:t>↓</a:t>
            </a:r>
            <a:endParaRPr/>
          </a:p>
          <a:p>
            <a:pPr algn="ctr"/>
            <a:r>
              <a:rPr lang="zh-CN">
                <a:latin typeface="Arial"/>
              </a:rPr>
              <a:t>VFS</a:t>
            </a:r>
            <a:r>
              <a:rPr lang="zh-CN">
                <a:latin typeface="Arial"/>
              </a:rPr>
              <a:t>判断</a:t>
            </a:r>
            <a:r>
              <a:rPr lang="zh-CN">
                <a:latin typeface="Arial"/>
              </a:rPr>
              <a:t>/d1/f1</a:t>
            </a:r>
            <a:r>
              <a:rPr lang="zh-CN">
                <a:latin typeface="Arial"/>
              </a:rPr>
              <a:t>所属文件系统类型</a:t>
            </a:r>
            <a:endParaRPr/>
          </a:p>
          <a:p>
            <a:pPr algn="ctr"/>
            <a:r>
              <a:rPr lang="zh-CN">
                <a:latin typeface="Arial"/>
              </a:rPr>
              <a:t>↓</a:t>
            </a:r>
            <a:endParaRPr/>
          </a:p>
          <a:p>
            <a:r>
              <a:rPr lang="zh-CN">
                <a:latin typeface="Arial"/>
              </a:rPr>
              <a:t>根据文件操作表跳转至相应具体类型文件系统</a:t>
            </a:r>
            <a:r>
              <a:rPr lang="zh-CN">
                <a:latin typeface="Arial"/>
              </a:rPr>
              <a:t>(</a:t>
            </a:r>
            <a:r>
              <a:rPr lang="zh-CN">
                <a:latin typeface="Arial"/>
              </a:rPr>
              <a:t>例如</a:t>
            </a:r>
            <a:r>
              <a:rPr lang="zh-CN">
                <a:latin typeface="Arial"/>
              </a:rPr>
              <a:t>EXT2</a:t>
            </a:r>
            <a:r>
              <a:rPr lang="zh-CN">
                <a:latin typeface="Arial"/>
              </a:rPr>
              <a:t>）的</a:t>
            </a:r>
            <a:r>
              <a:rPr lang="zh-CN">
                <a:latin typeface="Arial"/>
              </a:rPr>
              <a:t>open</a:t>
            </a:r>
            <a:r>
              <a:rPr lang="zh-CN">
                <a:latin typeface="Arial"/>
              </a:rPr>
              <a:t>操作子程序</a:t>
            </a:r>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0" name="TextShape 1"/>
          <p:cNvSpPr txBox="1"/>
          <p:nvPr/>
        </p:nvSpPr>
        <p:spPr>
          <a:xfrm>
            <a:off x="0" y="634320"/>
            <a:ext cx="10182240" cy="920160"/>
          </a:xfrm>
          <a:prstGeom prst="rect">
            <a:avLst/>
          </a:prstGeom>
          <a:noFill/>
          <a:ln>
            <a:noFill/>
          </a:ln>
        </p:spPr>
        <p:txBody>
          <a:bodyPr lIns="90000" rIns="90000" tIns="45000" bIns="45000"/>
          <a:p>
            <a:r>
              <a:rPr lang="zh-CN" sz="2800">
                <a:latin typeface="Arial"/>
              </a:rPr>
              <a:t>VFS</a:t>
            </a:r>
            <a:r>
              <a:rPr lang="zh-CN" sz="2800">
                <a:latin typeface="Arial"/>
              </a:rPr>
              <a:t>之</a:t>
            </a:r>
            <a:r>
              <a:rPr lang="zh-CN" sz="2800">
                <a:latin typeface="Arial"/>
              </a:rPr>
              <a:t>How——VFS</a:t>
            </a:r>
            <a:r>
              <a:rPr lang="zh-CN" sz="2800">
                <a:latin typeface="Arial"/>
              </a:rPr>
              <a:t>如何工作</a:t>
            </a:r>
            <a:endParaRPr/>
          </a:p>
        </p:txBody>
      </p:sp>
      <p:sp>
        <p:nvSpPr>
          <p:cNvPr id="191" name="TextShape 2"/>
          <p:cNvSpPr txBox="1"/>
          <p:nvPr/>
        </p:nvSpPr>
        <p:spPr>
          <a:xfrm>
            <a:off x="118080" y="1645920"/>
            <a:ext cx="10123200" cy="4892760"/>
          </a:xfrm>
          <a:prstGeom prst="rect">
            <a:avLst/>
          </a:prstGeom>
          <a:noFill/>
          <a:ln>
            <a:noFill/>
          </a:ln>
        </p:spPr>
        <p:txBody>
          <a:bodyPr lIns="90000" rIns="90000" tIns="45000" bIns="45000"/>
          <a:p>
            <a:r>
              <a:rPr lang="zh-CN" sz="2800">
                <a:solidFill>
                  <a:srgbClr val="ff0000"/>
                </a:solidFill>
                <a:latin typeface="Arial"/>
              </a:rPr>
              <a:t>安装点和链接</a:t>
            </a:r>
            <a:endParaRPr/>
          </a:p>
          <a:p>
            <a:r>
              <a:rPr lang="zh-CN" sz="2400">
                <a:latin typeface="Arial"/>
              </a:rPr>
              <a:t>/d1/f1</a:t>
            </a:r>
            <a:r>
              <a:rPr lang="zh-CN" sz="2400">
                <a:latin typeface="Arial"/>
              </a:rPr>
              <a:t>路径上可能存在两个不同类型的文件系统</a:t>
            </a:r>
            <a:endParaRPr/>
          </a:p>
          <a:p>
            <a:r>
              <a:rPr lang="zh-CN" sz="2400">
                <a:latin typeface="Arial"/>
              </a:rPr>
              <a:t>结论：需逐个分量逐次调用具体类型文件系统，而不能一次性的整个路径名转交</a:t>
            </a:r>
            <a:endParaRPr/>
          </a:p>
          <a:p>
            <a:r>
              <a:rPr lang="zh-CN" sz="2400">
                <a:latin typeface="Arial"/>
              </a:rPr>
              <a:t>因此</a:t>
            </a:r>
            <a:r>
              <a:rPr lang="zh-CN" sz="2400">
                <a:latin typeface="Arial"/>
              </a:rPr>
              <a:t>,</a:t>
            </a:r>
            <a:r>
              <a:rPr lang="zh-CN" sz="2400">
                <a:latin typeface="Arial"/>
              </a:rPr>
              <a:t>与具体类型文件系统的交互</a:t>
            </a:r>
            <a:r>
              <a:rPr lang="zh-CN" sz="2400">
                <a:latin typeface="Arial"/>
              </a:rPr>
              <a:t>(</a:t>
            </a:r>
            <a:r>
              <a:rPr lang="zh-CN" sz="2400">
                <a:latin typeface="Arial"/>
              </a:rPr>
              <a:t>即调用次数</a:t>
            </a:r>
            <a:r>
              <a:rPr lang="zh-CN" sz="2400">
                <a:latin typeface="Arial"/>
              </a:rPr>
              <a:t>)</a:t>
            </a:r>
            <a:r>
              <a:rPr lang="zh-CN" sz="2400">
                <a:latin typeface="Arial"/>
              </a:rPr>
              <a:t>增多了</a:t>
            </a:r>
            <a:endParaRPr/>
          </a:p>
          <a:p>
            <a:r>
              <a:rPr lang="zh-CN" sz="2800">
                <a:latin typeface="Arial"/>
              </a:rPr>
              <a:t>因此</a:t>
            </a:r>
            <a:r>
              <a:rPr lang="zh-CN" sz="2800">
                <a:latin typeface="Arial"/>
              </a:rPr>
              <a:t>,</a:t>
            </a:r>
            <a:r>
              <a:rPr lang="zh-CN" sz="2800">
                <a:latin typeface="Arial"/>
              </a:rPr>
              <a:t>内存</a:t>
            </a:r>
            <a:r>
              <a:rPr lang="zh-CN" sz="2800">
                <a:solidFill>
                  <a:srgbClr val="ff0000"/>
                </a:solidFill>
                <a:latin typeface="Arial"/>
              </a:rPr>
              <a:t>缓冲</a:t>
            </a:r>
            <a:r>
              <a:rPr lang="zh-CN" sz="2800">
                <a:latin typeface="Arial"/>
              </a:rPr>
              <a:t>数据结构进入</a:t>
            </a:r>
            <a:r>
              <a:rPr lang="zh-CN" sz="2800">
                <a:latin typeface="Arial"/>
              </a:rPr>
              <a:t>VFS</a:t>
            </a:r>
            <a:endParaRPr/>
          </a:p>
          <a:p>
            <a:r>
              <a:rPr lang="zh-CN" sz="2400">
                <a:latin typeface="Arial"/>
              </a:rPr>
              <a:t>内存活动</a:t>
            </a:r>
            <a:r>
              <a:rPr lang="zh-CN" sz="2400">
                <a:latin typeface="Arial"/>
              </a:rPr>
              <a:t>I</a:t>
            </a:r>
            <a:r>
              <a:rPr lang="zh-CN" sz="2400">
                <a:latin typeface="Arial"/>
              </a:rPr>
              <a:t>结点，目录项，超级块，等</a:t>
            </a:r>
            <a:endParaRPr/>
          </a:p>
          <a:p>
            <a:r>
              <a:rPr lang="zh-CN" sz="2800">
                <a:latin typeface="Arial"/>
              </a:rPr>
              <a:t>为了统一管理和减少代码重复</a:t>
            </a:r>
            <a:r>
              <a:rPr lang="zh-CN" sz="2800">
                <a:latin typeface="Arial"/>
              </a:rPr>
              <a:t>,</a:t>
            </a:r>
            <a:r>
              <a:rPr lang="zh-CN" sz="2800">
                <a:latin typeface="Arial"/>
              </a:rPr>
              <a:t>文件系统</a:t>
            </a:r>
            <a:r>
              <a:rPr lang="zh-CN" sz="2800">
                <a:solidFill>
                  <a:srgbClr val="ff0000"/>
                </a:solidFill>
                <a:latin typeface="Arial"/>
              </a:rPr>
              <a:t>类型无关</a:t>
            </a:r>
            <a:r>
              <a:rPr lang="zh-CN" sz="2800">
                <a:latin typeface="Arial"/>
              </a:rPr>
              <a:t>的操作（即大部分内存操作）进入</a:t>
            </a:r>
            <a:r>
              <a:rPr lang="zh-CN" sz="2800">
                <a:latin typeface="Arial"/>
              </a:rPr>
              <a:t>VFS</a:t>
            </a:r>
            <a:r>
              <a:rPr lang="zh-CN" sz="2800">
                <a:latin typeface="Arial"/>
              </a:rPr>
              <a:t>，文件系统</a:t>
            </a:r>
            <a:r>
              <a:rPr lang="zh-CN" sz="2800">
                <a:solidFill>
                  <a:srgbClr val="ff0000"/>
                </a:solidFill>
                <a:latin typeface="Arial"/>
              </a:rPr>
              <a:t>类型相关</a:t>
            </a:r>
            <a:r>
              <a:rPr lang="zh-CN" sz="2800">
                <a:latin typeface="Arial"/>
              </a:rPr>
              <a:t>的操作（即所有外存操作，及少量内存操作）留在具体类型文件系统中</a:t>
            </a:r>
            <a:endParaRPr/>
          </a:p>
          <a:p>
            <a:r>
              <a:rPr lang="zh-CN" sz="2800">
                <a:latin typeface="Arial"/>
              </a:rPr>
              <a:t>以上这三个因素导致的</a:t>
            </a:r>
            <a:r>
              <a:rPr lang="zh-CN" sz="2800">
                <a:latin typeface="Arial"/>
              </a:rPr>
              <a:t>VFS</a:t>
            </a:r>
            <a:r>
              <a:rPr lang="zh-CN" sz="2800">
                <a:latin typeface="Arial"/>
              </a:rPr>
              <a:t>实际结构和过程——</a:t>
            </a:r>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2" name="TextShape 1"/>
          <p:cNvSpPr txBox="1"/>
          <p:nvPr/>
        </p:nvSpPr>
        <p:spPr>
          <a:xfrm>
            <a:off x="0" y="634320"/>
            <a:ext cx="10182240" cy="920160"/>
          </a:xfrm>
          <a:prstGeom prst="rect">
            <a:avLst/>
          </a:prstGeom>
          <a:noFill/>
          <a:ln>
            <a:noFill/>
          </a:ln>
        </p:spPr>
        <p:txBody>
          <a:bodyPr lIns="90000" rIns="90000" tIns="45000" bIns="45000"/>
          <a:p>
            <a:r>
              <a:rPr lang="zh-CN" sz="2800">
                <a:latin typeface="Arial"/>
              </a:rPr>
              <a:t>VFS</a:t>
            </a:r>
            <a:r>
              <a:rPr lang="zh-CN" sz="2800">
                <a:latin typeface="Arial"/>
              </a:rPr>
              <a:t>之</a:t>
            </a:r>
            <a:r>
              <a:rPr lang="zh-CN" sz="2800">
                <a:latin typeface="Arial"/>
              </a:rPr>
              <a:t>How——VFS</a:t>
            </a:r>
            <a:r>
              <a:rPr lang="zh-CN" sz="2800">
                <a:latin typeface="Arial"/>
              </a:rPr>
              <a:t>如何工作</a:t>
            </a:r>
            <a:endParaRPr/>
          </a:p>
        </p:txBody>
      </p:sp>
      <p:sp>
        <p:nvSpPr>
          <p:cNvPr id="193" name="TextShape 2"/>
          <p:cNvSpPr txBox="1"/>
          <p:nvPr/>
        </p:nvSpPr>
        <p:spPr>
          <a:xfrm>
            <a:off x="0" y="5045040"/>
            <a:ext cx="9573840" cy="2514600"/>
          </a:xfrm>
          <a:prstGeom prst="rect">
            <a:avLst/>
          </a:prstGeom>
          <a:noFill/>
          <a:ln>
            <a:noFill/>
          </a:ln>
        </p:spPr>
        <p:txBody>
          <a:bodyPr lIns="90000" rIns="90000" tIns="46800" bIns="46800"/>
          <a:p>
            <a:pPr>
              <a:buSzPct val="45000"/>
              <a:buFont typeface="StarSymbol"/>
              <a:buChar char=""/>
            </a:pPr>
            <a:r>
              <a:rPr lang="zh-CN" sz="3200">
                <a:latin typeface="Arial"/>
              </a:rPr>
              <a:t>版本</a:t>
            </a:r>
            <a:r>
              <a:rPr lang="zh-CN" sz="3200">
                <a:latin typeface="Arial"/>
              </a:rPr>
              <a:t>version           </a:t>
            </a:r>
            <a:r>
              <a:rPr lang="zh-CN" sz="3200">
                <a:latin typeface="Arial"/>
              </a:rPr>
              <a:t>发布</a:t>
            </a:r>
            <a:r>
              <a:rPr lang="zh-CN" sz="3200">
                <a:latin typeface="Arial"/>
              </a:rPr>
              <a:t>distribute</a:t>
            </a:r>
            <a:endParaRPr/>
          </a:p>
          <a:p>
            <a:pPr>
              <a:buSzPct val="45000"/>
              <a:buFont typeface="StarSymbol"/>
              <a:buChar char=""/>
            </a:pPr>
            <a:r>
              <a:rPr lang="zh-CN" sz="3200">
                <a:latin typeface="Arial"/>
              </a:rPr>
              <a:t>类型</a:t>
            </a:r>
            <a:r>
              <a:rPr lang="zh-CN" sz="3200">
                <a:latin typeface="Arial"/>
              </a:rPr>
              <a:t>type                 </a:t>
            </a:r>
            <a:r>
              <a:rPr lang="zh-CN" sz="3200">
                <a:latin typeface="Arial"/>
              </a:rPr>
              <a:t>登记注册</a:t>
            </a:r>
            <a:r>
              <a:rPr lang="zh-CN" sz="3200">
                <a:latin typeface="Arial"/>
              </a:rPr>
              <a:t>register</a:t>
            </a:r>
            <a:endParaRPr/>
          </a:p>
          <a:p>
            <a:pPr>
              <a:buSzPct val="45000"/>
              <a:buFont typeface="StarSymbol"/>
              <a:buChar char=""/>
            </a:pPr>
            <a:r>
              <a:rPr lang="zh-CN" sz="3200">
                <a:latin typeface="Arial"/>
              </a:rPr>
              <a:t>实例</a:t>
            </a:r>
            <a:r>
              <a:rPr lang="zh-CN" sz="3200">
                <a:latin typeface="Arial"/>
              </a:rPr>
              <a:t>instance           </a:t>
            </a:r>
            <a:r>
              <a:rPr lang="zh-CN" sz="3200">
                <a:latin typeface="Arial"/>
              </a:rPr>
              <a:t>安装</a:t>
            </a:r>
            <a:r>
              <a:rPr lang="zh-CN" sz="3200">
                <a:latin typeface="Arial"/>
              </a:rPr>
              <a:t>mount</a:t>
            </a:r>
            <a:endParaRPr/>
          </a:p>
          <a:p>
            <a:pPr>
              <a:buSzPct val="45000"/>
              <a:buFont typeface="StarSymbol"/>
              <a:buChar char=""/>
            </a:pPr>
            <a:r>
              <a:rPr lang="zh-CN" sz="3200">
                <a:latin typeface="Arial"/>
              </a:rPr>
              <a:t>FS</a:t>
            </a:r>
            <a:r>
              <a:rPr lang="zh-CN" sz="3200">
                <a:latin typeface="Arial"/>
              </a:rPr>
              <a:t>建立（格式化</a:t>
            </a:r>
            <a:r>
              <a:rPr lang="zh-CN" sz="3200">
                <a:latin typeface="Arial"/>
              </a:rPr>
              <a:t>,</a:t>
            </a:r>
            <a:r>
              <a:rPr lang="zh-CN" sz="3200">
                <a:latin typeface="Arial"/>
              </a:rPr>
              <a:t>初始化）：</a:t>
            </a:r>
            <a:r>
              <a:rPr lang="zh-CN" sz="3200">
                <a:latin typeface="Arial"/>
              </a:rPr>
              <a:t>mkfs,formatted,initialize</a:t>
            </a:r>
            <a:endParaRPr/>
          </a:p>
          <a:p>
            <a:pPr>
              <a:buSzPct val="45000"/>
              <a:buFont typeface="StarSymbol"/>
              <a:buChar char=""/>
            </a:pPr>
            <a:endParaRPr/>
          </a:p>
          <a:p>
            <a:pPr>
              <a:buSzPct val="45000"/>
              <a:buFont typeface="StarSymbol"/>
              <a:buChar char=""/>
            </a:pPr>
            <a:endParaRPr/>
          </a:p>
          <a:p>
            <a:pPr>
              <a:buSzPct val="45000"/>
              <a:buFont typeface="StarSymbol"/>
              <a:buChar char=""/>
            </a:pPr>
            <a:endParaRPr/>
          </a:p>
        </p:txBody>
      </p:sp>
      <p:sp>
        <p:nvSpPr>
          <p:cNvPr id="194" name="TextShape 3"/>
          <p:cNvSpPr txBox="1"/>
          <p:nvPr/>
        </p:nvSpPr>
        <p:spPr>
          <a:xfrm>
            <a:off x="5943600" y="182880"/>
            <a:ext cx="4480560" cy="5437800"/>
          </a:xfrm>
          <a:prstGeom prst="rect">
            <a:avLst/>
          </a:prstGeom>
          <a:noFill/>
          <a:ln>
            <a:noFill/>
          </a:ln>
        </p:spPr>
        <p:txBody>
          <a:bodyPr lIns="90000" rIns="90000" tIns="45000" bIns="45000"/>
          <a:p>
            <a:pPr algn="ctr">
              <a:lnSpc>
                <a:spcPct val="90000"/>
              </a:lnSpc>
            </a:pPr>
            <a:r>
              <a:rPr lang="zh-CN" sz="2400">
                <a:solidFill>
                  <a:srgbClr val="ff0000"/>
                </a:solidFill>
                <a:latin typeface="Times New Roman"/>
              </a:rPr>
              <a:t>注册</a:t>
            </a:r>
            <a:r>
              <a:rPr lang="zh-CN" sz="2400">
                <a:solidFill>
                  <a:srgbClr val="ff0000"/>
                </a:solidFill>
                <a:latin typeface="Times New Roman"/>
              </a:rPr>
              <a:t>FS</a:t>
            </a:r>
            <a:r>
              <a:rPr lang="zh-CN" sz="2400">
                <a:solidFill>
                  <a:srgbClr val="ff0000"/>
                </a:solidFill>
                <a:latin typeface="Times New Roman"/>
              </a:rPr>
              <a:t>类型</a:t>
            </a:r>
            <a:r>
              <a:rPr lang="zh-CN" sz="2400">
                <a:solidFill>
                  <a:srgbClr val="ff0000"/>
                </a:solidFill>
                <a:latin typeface="Times New Roman"/>
              </a:rPr>
              <a:t>(</a:t>
            </a:r>
            <a:r>
              <a:rPr lang="zh-CN" sz="2400">
                <a:solidFill>
                  <a:srgbClr val="ff0000"/>
                </a:solidFill>
                <a:latin typeface="Times New Roman"/>
              </a:rPr>
              <a:t>此处是指代码</a:t>
            </a:r>
            <a:r>
              <a:rPr lang="zh-CN" sz="2400">
                <a:solidFill>
                  <a:srgbClr val="ff0000"/>
                </a:solidFill>
                <a:latin typeface="Times New Roman"/>
              </a:rPr>
              <a:t>)</a:t>
            </a:r>
            <a:endParaRPr/>
          </a:p>
          <a:p>
            <a:pPr algn="ctr">
              <a:lnSpc>
                <a:spcPct val="90000"/>
              </a:lnSpc>
            </a:pPr>
            <a:r>
              <a:rPr lang="zh-CN" sz="2400">
                <a:latin typeface="Times New Roman"/>
              </a:rPr>
              <a:t>↓</a:t>
            </a:r>
            <a:endParaRPr/>
          </a:p>
          <a:p>
            <a:pPr algn="ctr">
              <a:lnSpc>
                <a:spcPct val="90000"/>
              </a:lnSpc>
            </a:pPr>
            <a:r>
              <a:rPr lang="zh-CN" sz="2400">
                <a:latin typeface="Times New Roman"/>
              </a:rPr>
              <a:t>安装具体类型</a:t>
            </a:r>
            <a:r>
              <a:rPr lang="zh-CN" sz="2400">
                <a:latin typeface="Times New Roman"/>
              </a:rPr>
              <a:t>FS(</a:t>
            </a:r>
            <a:r>
              <a:rPr lang="zh-CN" sz="2400">
                <a:latin typeface="Times New Roman"/>
              </a:rPr>
              <a:t>此处是指实例</a:t>
            </a:r>
            <a:r>
              <a:rPr lang="zh-CN" sz="2400">
                <a:latin typeface="Times New Roman"/>
              </a:rPr>
              <a:t>,</a:t>
            </a:r>
            <a:r>
              <a:rPr lang="zh-CN" sz="2400">
                <a:latin typeface="Times New Roman"/>
              </a:rPr>
              <a:t>数据</a:t>
            </a:r>
            <a:r>
              <a:rPr lang="zh-CN" sz="2400">
                <a:latin typeface="Times New Roman"/>
              </a:rPr>
              <a:t>)</a:t>
            </a:r>
            <a:endParaRPr/>
          </a:p>
          <a:p>
            <a:pPr algn="ctr">
              <a:lnSpc>
                <a:spcPct val="90000"/>
              </a:lnSpc>
            </a:pPr>
            <a:r>
              <a:rPr lang="zh-CN" sz="2400">
                <a:latin typeface="Times New Roman"/>
              </a:rPr>
              <a:t>↓</a:t>
            </a:r>
            <a:endParaRPr/>
          </a:p>
          <a:p>
            <a:pPr algn="ctr">
              <a:lnSpc>
                <a:spcPct val="90000"/>
              </a:lnSpc>
            </a:pPr>
            <a:r>
              <a:rPr lang="zh-CN" sz="2400">
                <a:latin typeface="Times New Roman"/>
              </a:rPr>
              <a:t>打开文件</a:t>
            </a:r>
            <a:endParaRPr/>
          </a:p>
          <a:p>
            <a:pPr algn="ctr">
              <a:lnSpc>
                <a:spcPct val="90000"/>
              </a:lnSpc>
            </a:pPr>
            <a:r>
              <a:rPr lang="zh-CN" sz="2400">
                <a:latin typeface="Times New Roman"/>
              </a:rPr>
              <a:t>↓</a:t>
            </a:r>
            <a:endParaRPr/>
          </a:p>
          <a:p>
            <a:pPr algn="ctr">
              <a:lnSpc>
                <a:spcPct val="90000"/>
              </a:lnSpc>
            </a:pPr>
            <a:r>
              <a:rPr lang="zh-CN" sz="2400">
                <a:latin typeface="Times New Roman"/>
              </a:rPr>
              <a:t>读写文件</a:t>
            </a:r>
            <a:endParaRPr/>
          </a:p>
          <a:p>
            <a:pPr algn="ctr">
              <a:lnSpc>
                <a:spcPct val="90000"/>
              </a:lnSpc>
            </a:pPr>
            <a:r>
              <a:rPr lang="zh-CN" sz="2400">
                <a:latin typeface="Times New Roman"/>
              </a:rPr>
              <a:t>↓</a:t>
            </a:r>
            <a:endParaRPr/>
          </a:p>
          <a:p>
            <a:pPr algn="ctr">
              <a:lnSpc>
                <a:spcPct val="90000"/>
              </a:lnSpc>
            </a:pPr>
            <a:r>
              <a:rPr lang="zh-CN" sz="2400">
                <a:latin typeface="Times New Roman"/>
              </a:rPr>
              <a:t>关闭文件</a:t>
            </a:r>
            <a:endParaRPr/>
          </a:p>
          <a:p>
            <a:pPr algn="ctr">
              <a:lnSpc>
                <a:spcPct val="90000"/>
              </a:lnSpc>
            </a:pPr>
            <a:r>
              <a:rPr lang="zh-CN" sz="2400">
                <a:latin typeface="Times New Roman"/>
              </a:rPr>
              <a:t>↓</a:t>
            </a:r>
            <a:endParaRPr/>
          </a:p>
          <a:p>
            <a:pPr algn="ctr">
              <a:lnSpc>
                <a:spcPct val="90000"/>
              </a:lnSpc>
            </a:pPr>
            <a:r>
              <a:rPr lang="zh-CN" sz="2400">
                <a:latin typeface="Times New Roman"/>
              </a:rPr>
              <a:t>卸载具体类型</a:t>
            </a:r>
            <a:r>
              <a:rPr lang="zh-CN" sz="2400">
                <a:latin typeface="Times New Roman"/>
              </a:rPr>
              <a:t>FS</a:t>
            </a:r>
            <a:endParaRPr/>
          </a:p>
          <a:p>
            <a:pPr algn="ctr">
              <a:lnSpc>
                <a:spcPct val="90000"/>
              </a:lnSpc>
            </a:pPr>
            <a:r>
              <a:rPr lang="zh-CN" sz="2400">
                <a:latin typeface="Times New Roman"/>
              </a:rPr>
              <a:t>↓</a:t>
            </a:r>
            <a:endParaRPr/>
          </a:p>
          <a:p>
            <a:pPr algn="ctr">
              <a:lnSpc>
                <a:spcPct val="90000"/>
              </a:lnSpc>
            </a:pPr>
            <a:r>
              <a:rPr lang="zh-CN" sz="2400">
                <a:latin typeface="Times New Roman"/>
              </a:rPr>
              <a:t>注销具体类型</a:t>
            </a:r>
            <a:r>
              <a:rPr lang="zh-CN" sz="2400">
                <a:latin typeface="Times New Roman"/>
              </a:rPr>
              <a:t>FS</a:t>
            </a:r>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CustomShape 1"/>
          <p:cNvSpPr/>
          <p:nvPr/>
        </p:nvSpPr>
        <p:spPr>
          <a:xfrm>
            <a:off x="504000" y="301320"/>
            <a:ext cx="9070920" cy="1261440"/>
          </a:xfrm>
          <a:prstGeom prst="rect">
            <a:avLst/>
          </a:prstGeom>
          <a:noFill/>
          <a:ln>
            <a:noFill/>
          </a:ln>
        </p:spPr>
        <p:style>
          <a:lnRef idx="0"/>
          <a:fillRef idx="0"/>
          <a:effectRef idx="0"/>
          <a:fontRef idx="minor"/>
        </p:style>
      </p:sp>
      <p:sp>
        <p:nvSpPr>
          <p:cNvPr id="150"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a:lnSpc>
                <a:spcPct val="100000"/>
              </a:lnSpc>
            </a:pPr>
            <a:endParaRPr/>
          </a:p>
          <a:p>
            <a:pPr>
              <a:lnSpc>
                <a:spcPct val="100000"/>
              </a:lnSpc>
              <a:buSzPct val="45000"/>
              <a:buFont typeface="StarSymbol"/>
              <a:buChar char="l"/>
            </a:pPr>
            <a:r>
              <a:rPr lang="en-US" sz="3200" strike="noStrike">
                <a:solidFill>
                  <a:srgbClr val="000000"/>
                </a:solidFill>
                <a:latin typeface="Arial"/>
                <a:ea typeface="DejaVu Sans"/>
              </a:rPr>
              <a:t>    </a:t>
            </a:r>
            <a:r>
              <a:rPr lang="en-US" sz="3200" strike="noStrike">
                <a:solidFill>
                  <a:srgbClr val="000000"/>
                </a:solidFill>
                <a:latin typeface="Arial"/>
                <a:ea typeface="DejaVu Sans"/>
              </a:rPr>
              <a:t>主要分割与扩展分配最多可以有四笔</a:t>
            </a:r>
            <a:r>
              <a:rPr lang="en-US" sz="3200" strike="noStrike">
                <a:solidFill>
                  <a:srgbClr val="000000"/>
                </a:solidFill>
                <a:latin typeface="Arial"/>
                <a:ea typeface="DejaVu Sans"/>
              </a:rPr>
              <a:t>(</a:t>
            </a:r>
            <a:r>
              <a:rPr lang="en-US" sz="3200" strike="noStrike">
                <a:solidFill>
                  <a:srgbClr val="000000"/>
                </a:solidFill>
                <a:latin typeface="Arial"/>
                <a:ea typeface="DejaVu Sans"/>
              </a:rPr>
              <a:t>硬盘的限制</a:t>
            </a:r>
            <a:r>
              <a:rPr lang="en-US" sz="3200" strike="noStrike">
                <a:solidFill>
                  <a:srgbClr val="000000"/>
                </a:solidFill>
                <a:latin typeface="Arial"/>
                <a:ea typeface="DejaVu Sans"/>
              </a:rPr>
              <a:t>)</a:t>
            </a:r>
            <a:endParaRPr/>
          </a:p>
          <a:p>
            <a:pPr>
              <a:lnSpc>
                <a:spcPct val="100000"/>
              </a:lnSpc>
              <a:buSzPct val="45000"/>
              <a:buFont typeface="StarSymbol"/>
              <a:buChar char="l"/>
            </a:pPr>
            <a:r>
              <a:rPr lang="en-US" sz="3200" strike="noStrike">
                <a:solidFill>
                  <a:srgbClr val="000000"/>
                </a:solidFill>
                <a:latin typeface="Arial"/>
                <a:ea typeface="DejaVu Sans"/>
              </a:rPr>
              <a:t>    </a:t>
            </a:r>
            <a:r>
              <a:rPr lang="en-US" sz="3200" strike="noStrike">
                <a:solidFill>
                  <a:srgbClr val="000000"/>
                </a:solidFill>
                <a:latin typeface="Arial"/>
                <a:ea typeface="DejaVu Sans"/>
              </a:rPr>
              <a:t>扩展分配最多只能有一个</a:t>
            </a:r>
            <a:r>
              <a:rPr lang="en-US" sz="3200" strike="noStrike">
                <a:solidFill>
                  <a:srgbClr val="000000"/>
                </a:solidFill>
                <a:latin typeface="Arial"/>
                <a:ea typeface="DejaVu Sans"/>
              </a:rPr>
              <a:t>(</a:t>
            </a:r>
            <a:r>
              <a:rPr lang="en-US" sz="3200" strike="noStrike">
                <a:solidFill>
                  <a:srgbClr val="000000"/>
                </a:solidFill>
                <a:latin typeface="Arial"/>
                <a:ea typeface="DejaVu Sans"/>
              </a:rPr>
              <a:t>操作系统的限制</a:t>
            </a:r>
            <a:r>
              <a:rPr lang="en-US" sz="3200" strike="noStrike">
                <a:solidFill>
                  <a:srgbClr val="000000"/>
                </a:solidFill>
                <a:latin typeface="Arial"/>
                <a:ea typeface="DejaVu Sans"/>
              </a:rPr>
              <a:t>)</a:t>
            </a:r>
            <a:endParaRPr/>
          </a:p>
          <a:p>
            <a:pPr>
              <a:lnSpc>
                <a:spcPct val="100000"/>
              </a:lnSpc>
              <a:buSzPct val="45000"/>
              <a:buFont typeface="StarSymbol"/>
              <a:buChar char="l"/>
            </a:pPr>
            <a:r>
              <a:rPr lang="en-US" sz="3200" strike="noStrike">
                <a:solidFill>
                  <a:srgbClr val="000000"/>
                </a:solidFill>
                <a:latin typeface="Arial"/>
                <a:ea typeface="DejaVu Sans"/>
              </a:rPr>
              <a:t>    </a:t>
            </a:r>
            <a:r>
              <a:rPr lang="en-US" sz="3200" strike="noStrike">
                <a:solidFill>
                  <a:srgbClr val="000000"/>
                </a:solidFill>
                <a:latin typeface="Arial"/>
                <a:ea typeface="DejaVu Sans"/>
              </a:rPr>
              <a:t>逻辑分割是由扩展分配持续切割出来的分割槽；</a:t>
            </a:r>
            <a:endParaRPr/>
          </a:p>
          <a:p>
            <a:pPr>
              <a:lnSpc>
                <a:spcPct val="100000"/>
              </a:lnSpc>
              <a:buSzPct val="45000"/>
              <a:buFont typeface="StarSymbol"/>
              <a:buChar char="l"/>
            </a:pPr>
            <a:r>
              <a:rPr lang="en-US" sz="3200" strike="noStrike">
                <a:solidFill>
                  <a:srgbClr val="000000"/>
                </a:solidFill>
                <a:latin typeface="Arial"/>
                <a:ea typeface="DejaVu Sans"/>
              </a:rPr>
              <a:t>    </a:t>
            </a:r>
            <a:r>
              <a:rPr lang="en-US" sz="3200" strike="noStrike">
                <a:solidFill>
                  <a:srgbClr val="000000"/>
                </a:solidFill>
                <a:latin typeface="Arial"/>
                <a:ea typeface="DejaVu Sans"/>
              </a:rPr>
              <a:t>能够被格式化后，作为数据存取的分割槽为主要分割与逻辑分割。扩展分配无法格式化；</a:t>
            </a:r>
            <a:endParaRPr/>
          </a:p>
          <a:p>
            <a:pPr>
              <a:lnSpc>
                <a:spcPct val="100000"/>
              </a:lnSpc>
              <a:buSzPct val="45000"/>
              <a:buFont typeface="StarSymbol"/>
              <a:buChar char="l"/>
            </a:pPr>
            <a:r>
              <a:rPr lang="en-US" sz="3200" strike="noStrike">
                <a:solidFill>
                  <a:srgbClr val="000000"/>
                </a:solidFill>
                <a:latin typeface="Arial"/>
                <a:ea typeface="DejaVu Sans"/>
              </a:rPr>
              <a:t>    </a:t>
            </a:r>
            <a:r>
              <a:rPr lang="en-US" sz="3200" strike="noStrike">
                <a:solidFill>
                  <a:srgbClr val="000000"/>
                </a:solidFill>
                <a:latin typeface="Arial"/>
                <a:ea typeface="DejaVu Sans"/>
              </a:rPr>
              <a:t>逻辑分割的数量依操作系统而不同，在</a:t>
            </a:r>
            <a:r>
              <a:rPr lang="en-US" sz="3200" strike="noStrike">
                <a:solidFill>
                  <a:srgbClr val="000000"/>
                </a:solidFill>
                <a:latin typeface="Arial"/>
                <a:ea typeface="DejaVu Sans"/>
              </a:rPr>
              <a:t>Linux</a:t>
            </a:r>
            <a:r>
              <a:rPr lang="en-US" sz="3200" strike="noStrike">
                <a:solidFill>
                  <a:srgbClr val="000000"/>
                </a:solidFill>
                <a:latin typeface="Arial"/>
                <a:ea typeface="DejaVu Sans"/>
              </a:rPr>
              <a:t>系统中，</a:t>
            </a:r>
            <a:r>
              <a:rPr lang="en-US" sz="3200" strike="noStrike">
                <a:solidFill>
                  <a:srgbClr val="000000"/>
                </a:solidFill>
                <a:latin typeface="Arial"/>
                <a:ea typeface="DejaVu Sans"/>
              </a:rPr>
              <a:t>IDE</a:t>
            </a:r>
            <a:r>
              <a:rPr lang="en-US" sz="3200" strike="noStrike">
                <a:solidFill>
                  <a:srgbClr val="000000"/>
                </a:solidFill>
                <a:latin typeface="Arial"/>
                <a:ea typeface="DejaVu Sans"/>
              </a:rPr>
              <a:t>硬盘最多有</a:t>
            </a:r>
            <a:r>
              <a:rPr lang="en-US" sz="3200" strike="noStrike">
                <a:solidFill>
                  <a:srgbClr val="000000"/>
                </a:solidFill>
                <a:latin typeface="Arial"/>
                <a:ea typeface="DejaVu Sans"/>
              </a:rPr>
              <a:t>59</a:t>
            </a:r>
            <a:r>
              <a:rPr lang="en-US" sz="3200" strike="noStrike">
                <a:solidFill>
                  <a:srgbClr val="000000"/>
                </a:solidFill>
                <a:latin typeface="Arial"/>
                <a:ea typeface="DejaVu Sans"/>
              </a:rPr>
              <a:t>个逻辑分割</a:t>
            </a:r>
            <a:r>
              <a:rPr lang="en-US" sz="3200" strike="noStrike">
                <a:solidFill>
                  <a:srgbClr val="000000"/>
                </a:solidFill>
                <a:latin typeface="Arial"/>
                <a:ea typeface="DejaVu Sans"/>
              </a:rPr>
              <a:t>(5</a:t>
            </a:r>
            <a:r>
              <a:rPr lang="en-US" sz="3200" strike="noStrike">
                <a:solidFill>
                  <a:srgbClr val="000000"/>
                </a:solidFill>
                <a:latin typeface="Arial"/>
                <a:ea typeface="DejaVu Sans"/>
              </a:rPr>
              <a:t>号到</a:t>
            </a:r>
            <a:r>
              <a:rPr lang="en-US" sz="3200" strike="noStrike">
                <a:solidFill>
                  <a:srgbClr val="000000"/>
                </a:solidFill>
                <a:latin typeface="Arial"/>
                <a:ea typeface="DejaVu Sans"/>
              </a:rPr>
              <a:t>63</a:t>
            </a:r>
            <a:r>
              <a:rPr lang="en-US" sz="3200" strike="noStrike">
                <a:solidFill>
                  <a:srgbClr val="000000"/>
                </a:solidFill>
                <a:latin typeface="Arial"/>
                <a:ea typeface="DejaVu Sans"/>
              </a:rPr>
              <a:t>号</a:t>
            </a:r>
            <a:r>
              <a:rPr lang="en-US" sz="3200" strike="noStrike">
                <a:solidFill>
                  <a:srgbClr val="000000"/>
                </a:solidFill>
                <a:latin typeface="Arial"/>
                <a:ea typeface="DejaVu Sans"/>
              </a:rPr>
              <a:t>)</a:t>
            </a:r>
            <a:r>
              <a:rPr lang="en-US" sz="3200" strike="noStrike">
                <a:solidFill>
                  <a:srgbClr val="000000"/>
                </a:solidFill>
                <a:latin typeface="Arial"/>
                <a:ea typeface="DejaVu Sans"/>
              </a:rPr>
              <a:t>， </a:t>
            </a:r>
            <a:r>
              <a:rPr lang="en-US" sz="3200" strike="noStrike">
                <a:solidFill>
                  <a:srgbClr val="000000"/>
                </a:solidFill>
                <a:latin typeface="Arial"/>
                <a:ea typeface="DejaVu Sans"/>
              </a:rPr>
              <a:t>SATA</a:t>
            </a:r>
            <a:r>
              <a:rPr lang="en-US" sz="3200" strike="noStrike">
                <a:solidFill>
                  <a:srgbClr val="000000"/>
                </a:solidFill>
                <a:latin typeface="Arial"/>
                <a:ea typeface="DejaVu Sans"/>
              </a:rPr>
              <a:t>硬盘则有</a:t>
            </a:r>
            <a:r>
              <a:rPr lang="en-US" sz="3200" strike="noStrike">
                <a:solidFill>
                  <a:srgbClr val="000000"/>
                </a:solidFill>
                <a:latin typeface="Arial"/>
                <a:ea typeface="DejaVu Sans"/>
              </a:rPr>
              <a:t>11</a:t>
            </a:r>
            <a:r>
              <a:rPr lang="en-US" sz="3200" strike="noStrike">
                <a:solidFill>
                  <a:srgbClr val="000000"/>
                </a:solidFill>
                <a:latin typeface="Arial"/>
                <a:ea typeface="DejaVu Sans"/>
              </a:rPr>
              <a:t>个逻辑分割</a:t>
            </a:r>
            <a:r>
              <a:rPr lang="en-US" sz="3200" strike="noStrike">
                <a:solidFill>
                  <a:srgbClr val="000000"/>
                </a:solidFill>
                <a:latin typeface="Arial"/>
                <a:ea typeface="DejaVu Sans"/>
              </a:rPr>
              <a:t>(5</a:t>
            </a:r>
            <a:r>
              <a:rPr lang="en-US" sz="3200" strike="noStrike">
                <a:solidFill>
                  <a:srgbClr val="000000"/>
                </a:solidFill>
                <a:latin typeface="Arial"/>
                <a:ea typeface="DejaVu Sans"/>
              </a:rPr>
              <a:t>号到</a:t>
            </a:r>
            <a:r>
              <a:rPr lang="en-US" sz="3200" strike="noStrike">
                <a:solidFill>
                  <a:srgbClr val="000000"/>
                </a:solidFill>
                <a:latin typeface="Arial"/>
                <a:ea typeface="DejaVu Sans"/>
              </a:rPr>
              <a:t>15</a:t>
            </a:r>
            <a:r>
              <a:rPr lang="en-US" sz="3200" strike="noStrike">
                <a:solidFill>
                  <a:srgbClr val="000000"/>
                </a:solidFill>
                <a:latin typeface="Arial"/>
                <a:ea typeface="DejaVu Sans"/>
              </a:rPr>
              <a:t>号</a:t>
            </a:r>
            <a:r>
              <a:rPr lang="en-US" sz="3200" strike="noStrike">
                <a:solidFill>
                  <a:srgbClr val="000000"/>
                </a:solidFill>
                <a:latin typeface="Arial"/>
                <a:ea typeface="DejaVu Sans"/>
              </a:rPr>
              <a:t>)</a:t>
            </a:r>
            <a:r>
              <a:rPr lang="en-US" sz="3200" strike="noStrike">
                <a:solidFill>
                  <a:srgbClr val="000000"/>
                </a:solidFill>
                <a:latin typeface="Arial"/>
                <a:ea typeface="DejaVu Sans"/>
              </a:rPr>
              <a:t>。</a:t>
            </a:r>
            <a:endParaRPr/>
          </a:p>
        </p:txBody>
      </p:sp>
      <p:sp>
        <p:nvSpPr>
          <p:cNvPr id="151" name="TextShape 3"/>
          <p:cNvSpPr txBox="1"/>
          <p:nvPr/>
        </p:nvSpPr>
        <p:spPr>
          <a:xfrm>
            <a:off x="449640" y="1433520"/>
            <a:ext cx="180720" cy="346680"/>
          </a:xfrm>
          <a:prstGeom prst="rect">
            <a:avLst/>
          </a:prstGeom>
          <a:noFill/>
          <a:ln>
            <a:noFill/>
          </a:ln>
        </p:spPr>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5" name="TextShape 1"/>
          <p:cNvSpPr txBox="1"/>
          <p:nvPr/>
        </p:nvSpPr>
        <p:spPr>
          <a:xfrm>
            <a:off x="0" y="634320"/>
            <a:ext cx="10182240" cy="920160"/>
          </a:xfrm>
          <a:prstGeom prst="rect">
            <a:avLst/>
          </a:prstGeom>
          <a:noFill/>
          <a:ln>
            <a:noFill/>
          </a:ln>
        </p:spPr>
        <p:txBody>
          <a:bodyPr lIns="90000" rIns="90000" tIns="45000" bIns="45000"/>
          <a:p>
            <a:r>
              <a:rPr lang="zh-CN" sz="2800">
                <a:latin typeface="Arial"/>
              </a:rPr>
              <a:t>VFS</a:t>
            </a:r>
            <a:r>
              <a:rPr lang="zh-CN" sz="2800">
                <a:latin typeface="Arial"/>
              </a:rPr>
              <a:t>之</a:t>
            </a:r>
            <a:r>
              <a:rPr lang="zh-CN" sz="2800">
                <a:latin typeface="Arial"/>
              </a:rPr>
              <a:t>How——VFS</a:t>
            </a:r>
            <a:r>
              <a:rPr lang="zh-CN" sz="2800">
                <a:latin typeface="Arial"/>
              </a:rPr>
              <a:t>如何工作</a:t>
            </a:r>
            <a:endParaRPr/>
          </a:p>
        </p:txBody>
      </p:sp>
      <p:sp>
        <p:nvSpPr>
          <p:cNvPr id="196" name="TextShape 2"/>
          <p:cNvSpPr txBox="1"/>
          <p:nvPr/>
        </p:nvSpPr>
        <p:spPr>
          <a:xfrm>
            <a:off x="301680" y="1600200"/>
            <a:ext cx="8540640" cy="4498920"/>
          </a:xfrm>
          <a:prstGeom prst="rect">
            <a:avLst/>
          </a:prstGeom>
          <a:noFill/>
          <a:ln>
            <a:noFill/>
          </a:ln>
        </p:spPr>
        <p:txBody>
          <a:bodyPr lIns="90000" rIns="90000" tIns="46800" bIns="46800"/>
          <a:p>
            <a:pPr>
              <a:buSzPct val="45000"/>
              <a:buFont typeface="StarSymbol"/>
              <a:buChar char=""/>
            </a:pPr>
            <a:endParaRPr/>
          </a:p>
          <a:p>
            <a:pPr>
              <a:buSzPct val="45000"/>
              <a:buFont typeface="StarSymbol"/>
              <a:buChar char=""/>
            </a:pPr>
            <a:endParaRPr/>
          </a:p>
          <a:p>
            <a:pPr>
              <a:buSzPct val="45000"/>
              <a:buFont typeface="StarSymbol"/>
              <a:buChar char=""/>
            </a:pPr>
            <a:endParaRPr/>
          </a:p>
          <a:p>
            <a:pPr>
              <a:buSzPct val="45000"/>
              <a:buFont typeface="StarSymbol"/>
              <a:buChar char=""/>
            </a:pPr>
            <a:endParaRPr/>
          </a:p>
        </p:txBody>
      </p:sp>
      <p:sp>
        <p:nvSpPr>
          <p:cNvPr id="197" name="CustomShape 3"/>
          <p:cNvSpPr/>
          <p:nvPr/>
        </p:nvSpPr>
        <p:spPr>
          <a:xfrm>
            <a:off x="1370160" y="1288440"/>
            <a:ext cx="7338240" cy="4582800"/>
          </a:xfrm>
          <a:prstGeom prst="rect">
            <a:avLst/>
          </a:prstGeom>
          <a:solidFill>
            <a:srgbClr val="ffffff"/>
          </a:solidFill>
          <a:ln w="9360">
            <a:solidFill>
              <a:srgbClr val="000000"/>
            </a:solidFill>
            <a:miter/>
          </a:ln>
        </p:spPr>
        <p:style>
          <a:lnRef idx="0"/>
          <a:fillRef idx="0"/>
          <a:effectRef idx="0"/>
          <a:fontRef idx="minor"/>
        </p:style>
      </p:sp>
      <p:sp>
        <p:nvSpPr>
          <p:cNvPr id="198" name="CustomShape 4"/>
          <p:cNvSpPr/>
          <p:nvPr/>
        </p:nvSpPr>
        <p:spPr>
          <a:xfrm>
            <a:off x="1696680" y="1557720"/>
            <a:ext cx="1630440" cy="673920"/>
          </a:xfrm>
          <a:prstGeom prst="rect">
            <a:avLst/>
          </a:prstGeom>
          <a:solidFill>
            <a:srgbClr val="ffffff"/>
          </a:solidFill>
          <a:ln w="9360">
            <a:solidFill>
              <a:srgbClr val="000000"/>
            </a:solidFill>
            <a:miter/>
          </a:ln>
        </p:spPr>
        <p:style>
          <a:lnRef idx="0"/>
          <a:fillRef idx="0"/>
          <a:effectRef idx="0"/>
          <a:fontRef idx="minor"/>
        </p:style>
        <p:txBody>
          <a:bodyPr lIns="90000" rIns="90000" tIns="46800" bIns="46800"/>
          <a:p>
            <a:pPr algn="just">
              <a:lnSpc>
                <a:spcPct val="100000"/>
              </a:lnSpc>
            </a:pPr>
            <a:r>
              <a:rPr lang="zh-CN" sz="1000">
                <a:solidFill>
                  <a:srgbClr val="000000"/>
                </a:solidFill>
                <a:latin typeface="Times New Roman"/>
              </a:rPr>
              <a:t>文件系统安装表</a:t>
            </a:r>
            <a:endParaRPr/>
          </a:p>
          <a:p>
            <a:pPr algn="just">
              <a:lnSpc>
                <a:spcPct val="100000"/>
              </a:lnSpc>
            </a:pPr>
            <a:r>
              <a:rPr lang="zh-CN" sz="1000">
                <a:solidFill>
                  <a:srgbClr val="000000"/>
                </a:solidFill>
                <a:latin typeface="Times New Roman"/>
              </a:rPr>
              <a:t>Vfsmount(</a:t>
            </a:r>
            <a:r>
              <a:rPr lang="zh-CN" sz="1000">
                <a:solidFill>
                  <a:srgbClr val="000000"/>
                </a:solidFill>
                <a:latin typeface="Times New Roman"/>
              </a:rPr>
              <a:t>无</a:t>
            </a:r>
            <a:r>
              <a:rPr lang="zh-CN" sz="1000">
                <a:solidFill>
                  <a:srgbClr val="000000"/>
                </a:solidFill>
                <a:latin typeface="Times New Roman"/>
              </a:rPr>
              <a:t>op)</a:t>
            </a:r>
            <a:endParaRPr/>
          </a:p>
        </p:txBody>
      </p:sp>
      <p:sp>
        <p:nvSpPr>
          <p:cNvPr id="199" name="CustomShape 5"/>
          <p:cNvSpPr/>
          <p:nvPr/>
        </p:nvSpPr>
        <p:spPr>
          <a:xfrm>
            <a:off x="4136040" y="1557720"/>
            <a:ext cx="1304280" cy="673920"/>
          </a:xfrm>
          <a:prstGeom prst="rect">
            <a:avLst/>
          </a:prstGeom>
          <a:solidFill>
            <a:srgbClr val="ffffff"/>
          </a:solidFill>
          <a:ln w="9360">
            <a:solidFill>
              <a:srgbClr val="000000"/>
            </a:solidFill>
            <a:miter/>
          </a:ln>
        </p:spPr>
        <p:style>
          <a:lnRef idx="0"/>
          <a:fillRef idx="0"/>
          <a:effectRef idx="0"/>
          <a:fontRef idx="minor"/>
        </p:style>
        <p:txBody>
          <a:bodyPr lIns="90000" rIns="90000" tIns="46800" bIns="46800"/>
          <a:p>
            <a:pPr algn="just">
              <a:lnSpc>
                <a:spcPct val="100000"/>
              </a:lnSpc>
            </a:pPr>
            <a:r>
              <a:rPr lang="zh-CN" sz="1000">
                <a:solidFill>
                  <a:srgbClr val="000000"/>
                </a:solidFill>
                <a:latin typeface="Times New Roman"/>
              </a:rPr>
              <a:t>超级块对象</a:t>
            </a:r>
            <a:endParaRPr/>
          </a:p>
          <a:p>
            <a:pPr algn="just">
              <a:lnSpc>
                <a:spcPct val="100000"/>
              </a:lnSpc>
            </a:pPr>
            <a:r>
              <a:rPr lang="zh-CN" sz="1000">
                <a:solidFill>
                  <a:srgbClr val="000000"/>
                </a:solidFill>
                <a:latin typeface="Times New Roman"/>
              </a:rPr>
              <a:t>Super_block</a:t>
            </a:r>
            <a:endParaRPr/>
          </a:p>
        </p:txBody>
      </p:sp>
      <p:sp>
        <p:nvSpPr>
          <p:cNvPr id="200" name="CustomShape 6"/>
          <p:cNvSpPr/>
          <p:nvPr/>
        </p:nvSpPr>
        <p:spPr>
          <a:xfrm>
            <a:off x="5929920" y="1557720"/>
            <a:ext cx="1630800" cy="943560"/>
          </a:xfrm>
          <a:prstGeom prst="rect">
            <a:avLst/>
          </a:prstGeom>
          <a:solidFill>
            <a:srgbClr val="ffffff"/>
          </a:solidFill>
          <a:ln w="9360">
            <a:solidFill>
              <a:srgbClr val="000000"/>
            </a:solidFill>
            <a:miter/>
          </a:ln>
        </p:spPr>
        <p:style>
          <a:lnRef idx="0"/>
          <a:fillRef idx="0"/>
          <a:effectRef idx="0"/>
          <a:fontRef idx="minor"/>
        </p:style>
        <p:txBody>
          <a:bodyPr lIns="90000" rIns="90000" tIns="46800" bIns="46800"/>
          <a:p>
            <a:pPr algn="just">
              <a:lnSpc>
                <a:spcPct val="100000"/>
              </a:lnSpc>
            </a:pPr>
            <a:r>
              <a:rPr lang="zh-CN" sz="1000">
                <a:solidFill>
                  <a:srgbClr val="ff0000"/>
                </a:solidFill>
                <a:latin typeface="Times New Roman"/>
              </a:rPr>
              <a:t>FS</a:t>
            </a:r>
            <a:r>
              <a:rPr lang="zh-CN" sz="1000">
                <a:solidFill>
                  <a:srgbClr val="ff0000"/>
                </a:solidFill>
                <a:latin typeface="Times New Roman"/>
              </a:rPr>
              <a:t>类型注册表</a:t>
            </a:r>
            <a:endParaRPr/>
          </a:p>
          <a:p>
            <a:pPr algn="just">
              <a:lnSpc>
                <a:spcPct val="100000"/>
              </a:lnSpc>
            </a:pPr>
            <a:r>
              <a:rPr lang="zh-CN" sz="1000">
                <a:solidFill>
                  <a:srgbClr val="000000"/>
                </a:solidFill>
                <a:latin typeface="Times New Roman"/>
              </a:rPr>
              <a:t>File_system_typ</a:t>
            </a:r>
            <a:endParaRPr/>
          </a:p>
          <a:p>
            <a:pPr algn="just">
              <a:lnSpc>
                <a:spcPct val="100000"/>
              </a:lnSpc>
            </a:pPr>
            <a:r>
              <a:rPr lang="zh-CN" sz="1000">
                <a:solidFill>
                  <a:srgbClr val="000000"/>
                </a:solidFill>
                <a:latin typeface="Times New Roman"/>
              </a:rPr>
              <a:t>(</a:t>
            </a:r>
            <a:r>
              <a:rPr lang="zh-CN" sz="1000">
                <a:solidFill>
                  <a:srgbClr val="000000"/>
                </a:solidFill>
                <a:latin typeface="Times New Roman"/>
              </a:rPr>
              <a:t>无</a:t>
            </a:r>
            <a:r>
              <a:rPr lang="zh-CN" sz="1000">
                <a:solidFill>
                  <a:srgbClr val="000000"/>
                </a:solidFill>
                <a:latin typeface="Times New Roman"/>
              </a:rPr>
              <a:t>op)</a:t>
            </a:r>
            <a:endParaRPr/>
          </a:p>
          <a:p>
            <a:pPr algn="ctr">
              <a:lnSpc>
                <a:spcPct val="100000"/>
              </a:lnSpc>
            </a:pPr>
            <a:endParaRPr/>
          </a:p>
        </p:txBody>
      </p:sp>
      <p:sp>
        <p:nvSpPr>
          <p:cNvPr id="201" name="Line 7"/>
          <p:cNvSpPr/>
          <p:nvPr/>
        </p:nvSpPr>
        <p:spPr>
          <a:xfrm>
            <a:off x="3320640" y="1827360"/>
            <a:ext cx="801720" cy="0"/>
          </a:xfrm>
          <a:prstGeom prst="line">
            <a:avLst/>
          </a:prstGeom>
          <a:ln w="9360">
            <a:solidFill>
              <a:srgbClr val="000000"/>
            </a:solidFill>
            <a:miter/>
            <a:tailEnd len="med" type="triangle" w="med"/>
          </a:ln>
        </p:spPr>
      </p:sp>
      <p:sp>
        <p:nvSpPr>
          <p:cNvPr id="202" name="Line 8"/>
          <p:cNvSpPr/>
          <p:nvPr/>
        </p:nvSpPr>
        <p:spPr>
          <a:xfrm>
            <a:off x="5440680" y="1827360"/>
            <a:ext cx="488880" cy="0"/>
          </a:xfrm>
          <a:prstGeom prst="line">
            <a:avLst/>
          </a:prstGeom>
          <a:ln w="9360">
            <a:solidFill>
              <a:srgbClr val="000000"/>
            </a:solidFill>
            <a:miter/>
            <a:tailEnd len="med" type="triangle" w="med"/>
          </a:ln>
        </p:spPr>
      </p:sp>
      <p:sp>
        <p:nvSpPr>
          <p:cNvPr id="203" name="CustomShape 9"/>
          <p:cNvSpPr/>
          <p:nvPr/>
        </p:nvSpPr>
        <p:spPr>
          <a:xfrm>
            <a:off x="711720" y="2770920"/>
            <a:ext cx="488880" cy="943560"/>
          </a:xfrm>
          <a:prstGeom prst="rect">
            <a:avLst/>
          </a:prstGeom>
          <a:solidFill>
            <a:srgbClr val="ffffff"/>
          </a:solidFill>
          <a:ln w="9360">
            <a:solidFill>
              <a:srgbClr val="000000"/>
            </a:solidFill>
            <a:miter/>
          </a:ln>
        </p:spPr>
        <p:style>
          <a:lnRef idx="0"/>
          <a:fillRef idx="0"/>
          <a:effectRef idx="0"/>
          <a:fontRef idx="minor"/>
        </p:style>
        <p:txBody>
          <a:bodyPr lIns="90000" rIns="90000" tIns="46800" bIns="46800"/>
          <a:p>
            <a:pPr algn="just">
              <a:lnSpc>
                <a:spcPct val="100000"/>
              </a:lnSpc>
            </a:pPr>
            <a:r>
              <a:rPr lang="zh-CN" sz="1000">
                <a:solidFill>
                  <a:srgbClr val="000000"/>
                </a:solidFill>
                <a:latin typeface="Times New Roman"/>
              </a:rPr>
              <a:t>进程表</a:t>
            </a:r>
            <a:endParaRPr/>
          </a:p>
        </p:txBody>
      </p:sp>
      <p:sp>
        <p:nvSpPr>
          <p:cNvPr id="204" name="CustomShape 10"/>
          <p:cNvSpPr/>
          <p:nvPr/>
        </p:nvSpPr>
        <p:spPr>
          <a:xfrm>
            <a:off x="1690200" y="4927680"/>
            <a:ext cx="1630440" cy="808560"/>
          </a:xfrm>
          <a:prstGeom prst="rect">
            <a:avLst/>
          </a:prstGeom>
          <a:solidFill>
            <a:srgbClr val="ffffff"/>
          </a:solidFill>
          <a:ln w="9360">
            <a:solidFill>
              <a:srgbClr val="000000"/>
            </a:solidFill>
            <a:miter/>
          </a:ln>
        </p:spPr>
        <p:style>
          <a:lnRef idx="0"/>
          <a:fillRef idx="0"/>
          <a:effectRef idx="0"/>
          <a:fontRef idx="minor"/>
        </p:style>
        <p:txBody>
          <a:bodyPr lIns="90000" rIns="90000" tIns="46800" bIns="46800"/>
          <a:p>
            <a:pPr algn="just">
              <a:lnSpc>
                <a:spcPct val="100000"/>
              </a:lnSpc>
            </a:pPr>
            <a:r>
              <a:rPr lang="zh-CN" sz="1000">
                <a:solidFill>
                  <a:srgbClr val="000000"/>
                </a:solidFill>
                <a:latin typeface="Times New Roman"/>
              </a:rPr>
              <a:t>进程打开文件表</a:t>
            </a:r>
            <a:endParaRPr/>
          </a:p>
          <a:p>
            <a:pPr algn="just">
              <a:lnSpc>
                <a:spcPct val="100000"/>
              </a:lnSpc>
            </a:pPr>
            <a:r>
              <a:rPr lang="zh-CN" sz="1000">
                <a:solidFill>
                  <a:srgbClr val="000000"/>
                </a:solidFill>
                <a:latin typeface="Times New Roman"/>
              </a:rPr>
              <a:t>File</a:t>
            </a:r>
            <a:r>
              <a:rPr lang="zh-CN" sz="1000">
                <a:solidFill>
                  <a:srgbClr val="000000"/>
                </a:solidFill>
                <a:latin typeface="Times New Roman"/>
              </a:rPr>
              <a:t>对象</a:t>
            </a:r>
            <a:endParaRPr/>
          </a:p>
        </p:txBody>
      </p:sp>
      <p:sp>
        <p:nvSpPr>
          <p:cNvPr id="205" name="CustomShape 11"/>
          <p:cNvSpPr/>
          <p:nvPr/>
        </p:nvSpPr>
        <p:spPr>
          <a:xfrm>
            <a:off x="4136040" y="4927680"/>
            <a:ext cx="1630440" cy="808560"/>
          </a:xfrm>
          <a:prstGeom prst="rect">
            <a:avLst/>
          </a:prstGeom>
          <a:solidFill>
            <a:srgbClr val="ffffff"/>
          </a:solidFill>
          <a:ln w="9360">
            <a:solidFill>
              <a:srgbClr val="000000"/>
            </a:solidFill>
            <a:miter/>
          </a:ln>
        </p:spPr>
        <p:style>
          <a:lnRef idx="0"/>
          <a:fillRef idx="0"/>
          <a:effectRef idx="0"/>
          <a:fontRef idx="minor"/>
        </p:style>
        <p:txBody>
          <a:bodyPr lIns="90000" rIns="90000" tIns="46800" bIns="46800"/>
          <a:p>
            <a:pPr algn="just">
              <a:lnSpc>
                <a:spcPct val="100000"/>
              </a:lnSpc>
            </a:pPr>
            <a:r>
              <a:rPr lang="zh-CN" sz="1000">
                <a:solidFill>
                  <a:srgbClr val="000000"/>
                </a:solidFill>
                <a:latin typeface="Times New Roman"/>
              </a:rPr>
              <a:t>系统打开文件表</a:t>
            </a:r>
            <a:endParaRPr/>
          </a:p>
          <a:p>
            <a:pPr algn="just">
              <a:lnSpc>
                <a:spcPct val="100000"/>
              </a:lnSpc>
            </a:pPr>
            <a:r>
              <a:rPr lang="zh-CN" sz="1000">
                <a:solidFill>
                  <a:srgbClr val="000000"/>
                </a:solidFill>
                <a:latin typeface="Times New Roman"/>
              </a:rPr>
              <a:t>Dentry</a:t>
            </a:r>
            <a:r>
              <a:rPr lang="zh-CN" sz="1000">
                <a:solidFill>
                  <a:srgbClr val="000000"/>
                </a:solidFill>
                <a:latin typeface="Times New Roman"/>
              </a:rPr>
              <a:t>对象</a:t>
            </a:r>
            <a:endParaRPr/>
          </a:p>
        </p:txBody>
      </p:sp>
      <p:sp>
        <p:nvSpPr>
          <p:cNvPr id="206" name="CustomShape 12"/>
          <p:cNvSpPr/>
          <p:nvPr/>
        </p:nvSpPr>
        <p:spPr>
          <a:xfrm>
            <a:off x="6256080" y="4927680"/>
            <a:ext cx="1630440" cy="808560"/>
          </a:xfrm>
          <a:prstGeom prst="rect">
            <a:avLst/>
          </a:prstGeom>
          <a:solidFill>
            <a:srgbClr val="ffffff"/>
          </a:solidFill>
          <a:ln w="9360">
            <a:solidFill>
              <a:srgbClr val="000000"/>
            </a:solidFill>
            <a:miter/>
          </a:ln>
        </p:spPr>
        <p:style>
          <a:lnRef idx="0"/>
          <a:fillRef idx="0"/>
          <a:effectRef idx="0"/>
          <a:fontRef idx="minor"/>
        </p:style>
        <p:txBody>
          <a:bodyPr lIns="90000" rIns="90000" tIns="46800" bIns="46800"/>
          <a:p>
            <a:pPr algn="just">
              <a:lnSpc>
                <a:spcPct val="100000"/>
              </a:lnSpc>
            </a:pPr>
            <a:r>
              <a:rPr lang="zh-CN" sz="1000">
                <a:solidFill>
                  <a:srgbClr val="000000"/>
                </a:solidFill>
                <a:latin typeface="Times New Roman"/>
              </a:rPr>
              <a:t>活动</a:t>
            </a:r>
            <a:r>
              <a:rPr lang="zh-CN" sz="1000">
                <a:solidFill>
                  <a:srgbClr val="000000"/>
                </a:solidFill>
                <a:latin typeface="Times New Roman"/>
              </a:rPr>
              <a:t>I</a:t>
            </a:r>
            <a:r>
              <a:rPr lang="zh-CN" sz="1000">
                <a:solidFill>
                  <a:srgbClr val="000000"/>
                </a:solidFill>
                <a:latin typeface="Times New Roman"/>
              </a:rPr>
              <a:t>结点表</a:t>
            </a:r>
            <a:endParaRPr/>
          </a:p>
          <a:p>
            <a:pPr algn="just">
              <a:lnSpc>
                <a:spcPct val="100000"/>
              </a:lnSpc>
            </a:pPr>
            <a:r>
              <a:rPr lang="zh-CN" sz="1000">
                <a:solidFill>
                  <a:srgbClr val="000000"/>
                </a:solidFill>
                <a:latin typeface="Times New Roman"/>
              </a:rPr>
              <a:t>Inode</a:t>
            </a:r>
            <a:r>
              <a:rPr lang="zh-CN" sz="1000">
                <a:solidFill>
                  <a:srgbClr val="000000"/>
                </a:solidFill>
                <a:latin typeface="Times New Roman"/>
              </a:rPr>
              <a:t>对象</a:t>
            </a:r>
            <a:endParaRPr/>
          </a:p>
        </p:txBody>
      </p:sp>
      <p:sp>
        <p:nvSpPr>
          <p:cNvPr id="207" name="Line 13"/>
          <p:cNvSpPr/>
          <p:nvPr/>
        </p:nvSpPr>
        <p:spPr>
          <a:xfrm>
            <a:off x="1200600" y="3310200"/>
            <a:ext cx="489240" cy="2021760"/>
          </a:xfrm>
          <a:prstGeom prst="line">
            <a:avLst/>
          </a:prstGeom>
          <a:ln w="9360">
            <a:solidFill>
              <a:srgbClr val="000000"/>
            </a:solidFill>
            <a:miter/>
            <a:tailEnd len="med" type="triangle" w="med"/>
          </a:ln>
        </p:spPr>
      </p:sp>
      <p:sp>
        <p:nvSpPr>
          <p:cNvPr id="208" name="Line 14"/>
          <p:cNvSpPr/>
          <p:nvPr/>
        </p:nvSpPr>
        <p:spPr>
          <a:xfrm flipV="1">
            <a:off x="1200600" y="1962000"/>
            <a:ext cx="489240" cy="1078200"/>
          </a:xfrm>
          <a:prstGeom prst="line">
            <a:avLst/>
          </a:prstGeom>
          <a:ln w="9360">
            <a:solidFill>
              <a:srgbClr val="000000"/>
            </a:solidFill>
            <a:miter/>
            <a:tailEnd len="med" type="triangle" w="med"/>
          </a:ln>
        </p:spPr>
      </p:sp>
      <p:sp>
        <p:nvSpPr>
          <p:cNvPr id="209" name="Line 15"/>
          <p:cNvSpPr/>
          <p:nvPr/>
        </p:nvSpPr>
        <p:spPr>
          <a:xfrm>
            <a:off x="3320640" y="5331960"/>
            <a:ext cx="815400" cy="0"/>
          </a:xfrm>
          <a:prstGeom prst="line">
            <a:avLst/>
          </a:prstGeom>
          <a:ln w="9360">
            <a:solidFill>
              <a:srgbClr val="000000"/>
            </a:solidFill>
            <a:miter/>
            <a:tailEnd len="med" type="triangle" w="med"/>
          </a:ln>
        </p:spPr>
      </p:sp>
      <p:sp>
        <p:nvSpPr>
          <p:cNvPr id="210" name="Line 16"/>
          <p:cNvSpPr/>
          <p:nvPr/>
        </p:nvSpPr>
        <p:spPr>
          <a:xfrm>
            <a:off x="5766840" y="5331960"/>
            <a:ext cx="489240" cy="0"/>
          </a:xfrm>
          <a:prstGeom prst="line">
            <a:avLst/>
          </a:prstGeom>
          <a:ln w="9360">
            <a:solidFill>
              <a:srgbClr val="000000"/>
            </a:solidFill>
            <a:miter/>
            <a:tailEnd len="med" type="triangle" w="med"/>
          </a:ln>
        </p:spPr>
      </p:sp>
      <p:sp>
        <p:nvSpPr>
          <p:cNvPr id="211" name="CustomShape 17"/>
          <p:cNvSpPr/>
          <p:nvPr/>
        </p:nvSpPr>
        <p:spPr>
          <a:xfrm>
            <a:off x="1690200" y="3714480"/>
            <a:ext cx="1630440" cy="673560"/>
          </a:xfrm>
          <a:prstGeom prst="rect">
            <a:avLst/>
          </a:prstGeom>
          <a:solidFill>
            <a:srgbClr val="ffffff"/>
          </a:solidFill>
          <a:ln w="9360">
            <a:solidFill>
              <a:srgbClr val="000000"/>
            </a:solidFill>
            <a:miter/>
          </a:ln>
        </p:spPr>
        <p:style>
          <a:lnRef idx="0"/>
          <a:fillRef idx="0"/>
          <a:effectRef idx="0"/>
          <a:fontRef idx="minor"/>
        </p:style>
        <p:txBody>
          <a:bodyPr lIns="90000" rIns="90000" tIns="46800" bIns="46800"/>
          <a:p>
            <a:pPr algn="just">
              <a:lnSpc>
                <a:spcPct val="100000"/>
              </a:lnSpc>
            </a:pPr>
            <a:r>
              <a:rPr lang="zh-CN" sz="1000">
                <a:solidFill>
                  <a:srgbClr val="ff0000"/>
                </a:solidFill>
                <a:latin typeface="Times New Roman"/>
              </a:rPr>
              <a:t>文件操作表</a:t>
            </a:r>
            <a:endParaRPr/>
          </a:p>
          <a:p>
            <a:pPr algn="just">
              <a:lnSpc>
                <a:spcPct val="100000"/>
              </a:lnSpc>
            </a:pPr>
            <a:r>
              <a:rPr lang="zh-CN" sz="1000">
                <a:solidFill>
                  <a:srgbClr val="000000"/>
                </a:solidFill>
                <a:latin typeface="Times New Roman"/>
              </a:rPr>
              <a:t>File_operations</a:t>
            </a:r>
            <a:endParaRPr/>
          </a:p>
        </p:txBody>
      </p:sp>
      <p:sp>
        <p:nvSpPr>
          <p:cNvPr id="212" name="CustomShape 18"/>
          <p:cNvSpPr/>
          <p:nvPr/>
        </p:nvSpPr>
        <p:spPr>
          <a:xfrm>
            <a:off x="6256080" y="3714480"/>
            <a:ext cx="1793520" cy="673560"/>
          </a:xfrm>
          <a:prstGeom prst="rect">
            <a:avLst/>
          </a:prstGeom>
          <a:solidFill>
            <a:srgbClr val="ffffff"/>
          </a:solidFill>
          <a:ln w="9360">
            <a:solidFill>
              <a:srgbClr val="000000"/>
            </a:solidFill>
            <a:miter/>
          </a:ln>
        </p:spPr>
        <p:style>
          <a:lnRef idx="0"/>
          <a:fillRef idx="0"/>
          <a:effectRef idx="0"/>
          <a:fontRef idx="minor"/>
        </p:style>
        <p:txBody>
          <a:bodyPr lIns="90000" rIns="90000" tIns="46800" bIns="46800"/>
          <a:p>
            <a:pPr algn="just">
              <a:lnSpc>
                <a:spcPct val="100000"/>
              </a:lnSpc>
            </a:pPr>
            <a:r>
              <a:rPr lang="zh-CN" sz="1000">
                <a:solidFill>
                  <a:srgbClr val="ff0000"/>
                </a:solidFill>
                <a:latin typeface="Times New Roman"/>
              </a:rPr>
              <a:t>Inode</a:t>
            </a:r>
            <a:r>
              <a:rPr lang="zh-CN" sz="1000">
                <a:solidFill>
                  <a:srgbClr val="ff0000"/>
                </a:solidFill>
                <a:latin typeface="Times New Roman"/>
              </a:rPr>
              <a:t>对象操作表</a:t>
            </a:r>
            <a:endParaRPr/>
          </a:p>
          <a:p>
            <a:pPr algn="just">
              <a:lnSpc>
                <a:spcPct val="100000"/>
              </a:lnSpc>
            </a:pPr>
            <a:r>
              <a:rPr b="1" lang="zh-CN" sz="1000">
                <a:solidFill>
                  <a:srgbClr val="000000"/>
                </a:solidFill>
                <a:latin typeface="宋体"/>
              </a:rPr>
              <a:t>inode_operations</a:t>
            </a:r>
            <a:endParaRPr/>
          </a:p>
        </p:txBody>
      </p:sp>
      <p:sp>
        <p:nvSpPr>
          <p:cNvPr id="213" name="Line 19"/>
          <p:cNvSpPr/>
          <p:nvPr/>
        </p:nvSpPr>
        <p:spPr>
          <a:xfrm flipV="1">
            <a:off x="2342520" y="4388040"/>
            <a:ext cx="0" cy="538920"/>
          </a:xfrm>
          <a:prstGeom prst="line">
            <a:avLst/>
          </a:prstGeom>
          <a:ln w="9360">
            <a:solidFill>
              <a:srgbClr val="000000"/>
            </a:solidFill>
            <a:miter/>
            <a:tailEnd len="med" type="triangle" w="med"/>
          </a:ln>
        </p:spPr>
      </p:sp>
      <p:sp>
        <p:nvSpPr>
          <p:cNvPr id="214" name="CustomShape 20"/>
          <p:cNvSpPr/>
          <p:nvPr/>
        </p:nvSpPr>
        <p:spPr>
          <a:xfrm>
            <a:off x="3972960" y="3714480"/>
            <a:ext cx="1956600" cy="808560"/>
          </a:xfrm>
          <a:prstGeom prst="rect">
            <a:avLst/>
          </a:prstGeom>
          <a:solidFill>
            <a:srgbClr val="ffffff"/>
          </a:solidFill>
          <a:ln w="9360">
            <a:solidFill>
              <a:srgbClr val="000000"/>
            </a:solidFill>
            <a:miter/>
          </a:ln>
        </p:spPr>
        <p:style>
          <a:lnRef idx="0"/>
          <a:fillRef idx="0"/>
          <a:effectRef idx="0"/>
          <a:fontRef idx="minor"/>
        </p:style>
        <p:txBody>
          <a:bodyPr lIns="90000" rIns="90000" tIns="46800" bIns="46800"/>
          <a:p>
            <a:pPr algn="just">
              <a:lnSpc>
                <a:spcPct val="100000"/>
              </a:lnSpc>
            </a:pPr>
            <a:r>
              <a:rPr lang="zh-CN" sz="1000">
                <a:solidFill>
                  <a:srgbClr val="ff0000"/>
                </a:solidFill>
                <a:latin typeface="Times New Roman"/>
              </a:rPr>
              <a:t>目录项操作表</a:t>
            </a:r>
            <a:endParaRPr/>
          </a:p>
          <a:p>
            <a:pPr algn="just">
              <a:lnSpc>
                <a:spcPct val="100000"/>
              </a:lnSpc>
            </a:pPr>
            <a:r>
              <a:rPr b="1" lang="zh-CN" sz="1000">
                <a:solidFill>
                  <a:srgbClr val="000000"/>
                </a:solidFill>
                <a:latin typeface="宋体"/>
              </a:rPr>
              <a:t>dentry_operations</a:t>
            </a:r>
            <a:endParaRPr/>
          </a:p>
        </p:txBody>
      </p:sp>
      <p:sp>
        <p:nvSpPr>
          <p:cNvPr id="215" name="CustomShape 21"/>
          <p:cNvSpPr/>
          <p:nvPr/>
        </p:nvSpPr>
        <p:spPr>
          <a:xfrm>
            <a:off x="3972960" y="2636280"/>
            <a:ext cx="1956600" cy="673560"/>
          </a:xfrm>
          <a:prstGeom prst="rect">
            <a:avLst/>
          </a:prstGeom>
          <a:solidFill>
            <a:srgbClr val="ffffff"/>
          </a:solidFill>
          <a:ln w="9360">
            <a:solidFill>
              <a:srgbClr val="000000"/>
            </a:solidFill>
            <a:miter/>
          </a:ln>
        </p:spPr>
        <p:style>
          <a:lnRef idx="0"/>
          <a:fillRef idx="0"/>
          <a:effectRef idx="0"/>
          <a:fontRef idx="minor"/>
        </p:style>
        <p:txBody>
          <a:bodyPr lIns="90000" rIns="90000" tIns="46800" bIns="46800"/>
          <a:p>
            <a:pPr algn="just">
              <a:lnSpc>
                <a:spcPct val="100000"/>
              </a:lnSpc>
            </a:pPr>
            <a:r>
              <a:rPr lang="zh-CN" sz="1000">
                <a:solidFill>
                  <a:srgbClr val="ff0000"/>
                </a:solidFill>
                <a:latin typeface="Times New Roman"/>
              </a:rPr>
              <a:t>超级块对象操作表</a:t>
            </a:r>
            <a:endParaRPr/>
          </a:p>
          <a:p>
            <a:pPr algn="just">
              <a:lnSpc>
                <a:spcPct val="100000"/>
              </a:lnSpc>
            </a:pPr>
            <a:r>
              <a:rPr b="1" lang="zh-CN" sz="1000">
                <a:solidFill>
                  <a:srgbClr val="000000"/>
                </a:solidFill>
                <a:latin typeface="宋体"/>
              </a:rPr>
              <a:t>super_operations</a:t>
            </a:r>
            <a:endParaRPr/>
          </a:p>
        </p:txBody>
      </p:sp>
      <p:sp>
        <p:nvSpPr>
          <p:cNvPr id="216" name="Line 22"/>
          <p:cNvSpPr/>
          <p:nvPr/>
        </p:nvSpPr>
        <p:spPr>
          <a:xfrm>
            <a:off x="4788360" y="2232000"/>
            <a:ext cx="0" cy="404280"/>
          </a:xfrm>
          <a:prstGeom prst="line">
            <a:avLst/>
          </a:prstGeom>
          <a:ln w="9360">
            <a:solidFill>
              <a:srgbClr val="000000"/>
            </a:solidFill>
            <a:miter/>
            <a:tailEnd len="med" type="triangle" w="med"/>
          </a:ln>
        </p:spPr>
      </p:sp>
      <p:sp>
        <p:nvSpPr>
          <p:cNvPr id="217" name="Line 23"/>
          <p:cNvSpPr/>
          <p:nvPr/>
        </p:nvSpPr>
        <p:spPr>
          <a:xfrm flipV="1">
            <a:off x="4951800" y="4522680"/>
            <a:ext cx="0" cy="404280"/>
          </a:xfrm>
          <a:prstGeom prst="line">
            <a:avLst/>
          </a:prstGeom>
          <a:ln w="9360">
            <a:solidFill>
              <a:srgbClr val="000000"/>
            </a:solidFill>
            <a:miter/>
            <a:tailEnd len="med" type="triangle" w="med"/>
          </a:ln>
        </p:spPr>
      </p:sp>
      <p:sp>
        <p:nvSpPr>
          <p:cNvPr id="218" name="Line 24"/>
          <p:cNvSpPr/>
          <p:nvPr/>
        </p:nvSpPr>
        <p:spPr>
          <a:xfrm flipV="1">
            <a:off x="7071480" y="4388040"/>
            <a:ext cx="0" cy="538920"/>
          </a:xfrm>
          <a:prstGeom prst="line">
            <a:avLst/>
          </a:prstGeom>
          <a:ln w="9360">
            <a:solidFill>
              <a:srgbClr val="000000"/>
            </a:solidFill>
            <a:miter/>
            <a:tailEnd len="med" type="triangle" w="med"/>
          </a:ln>
        </p:spPr>
      </p:sp>
      <p:sp>
        <p:nvSpPr>
          <p:cNvPr id="219" name="CustomShape 25"/>
          <p:cNvSpPr/>
          <p:nvPr/>
        </p:nvSpPr>
        <p:spPr>
          <a:xfrm>
            <a:off x="4136040" y="6140520"/>
            <a:ext cx="1630440" cy="673920"/>
          </a:xfrm>
          <a:prstGeom prst="rect">
            <a:avLst/>
          </a:prstGeom>
          <a:solidFill>
            <a:srgbClr val="ffffff"/>
          </a:solidFill>
          <a:ln w="9360">
            <a:solidFill>
              <a:srgbClr val="000000"/>
            </a:solidFill>
            <a:miter/>
          </a:ln>
        </p:spPr>
        <p:style>
          <a:lnRef idx="0"/>
          <a:fillRef idx="0"/>
          <a:effectRef idx="0"/>
          <a:fontRef idx="minor"/>
        </p:style>
        <p:txBody>
          <a:bodyPr lIns="90000" rIns="90000" tIns="46800" bIns="46800"/>
          <a:p>
            <a:pPr algn="just">
              <a:lnSpc>
                <a:spcPct val="100000"/>
              </a:lnSpc>
            </a:pPr>
            <a:r>
              <a:rPr lang="zh-CN" sz="1000">
                <a:solidFill>
                  <a:srgbClr val="000000"/>
                </a:solidFill>
                <a:latin typeface="Times New Roman"/>
              </a:rPr>
              <a:t>外存目录文件中的目录项</a:t>
            </a:r>
            <a:endParaRPr/>
          </a:p>
        </p:txBody>
      </p:sp>
      <p:sp>
        <p:nvSpPr>
          <p:cNvPr id="220" name="CustomShape 26"/>
          <p:cNvSpPr/>
          <p:nvPr/>
        </p:nvSpPr>
        <p:spPr>
          <a:xfrm>
            <a:off x="6256080" y="6140520"/>
            <a:ext cx="1467360" cy="538920"/>
          </a:xfrm>
          <a:prstGeom prst="rect">
            <a:avLst/>
          </a:prstGeom>
          <a:solidFill>
            <a:srgbClr val="ffffff"/>
          </a:solidFill>
          <a:ln w="9360">
            <a:solidFill>
              <a:srgbClr val="000000"/>
            </a:solidFill>
            <a:miter/>
          </a:ln>
        </p:spPr>
        <p:style>
          <a:lnRef idx="0"/>
          <a:fillRef idx="0"/>
          <a:effectRef idx="0"/>
          <a:fontRef idx="minor"/>
        </p:style>
        <p:txBody>
          <a:bodyPr lIns="90000" rIns="90000" tIns="46800" bIns="46800"/>
          <a:p>
            <a:pPr algn="just">
              <a:lnSpc>
                <a:spcPct val="100000"/>
              </a:lnSpc>
            </a:pPr>
            <a:r>
              <a:rPr lang="zh-CN" sz="1000">
                <a:solidFill>
                  <a:srgbClr val="000000"/>
                </a:solidFill>
                <a:latin typeface="Times New Roman"/>
              </a:rPr>
              <a:t>外存</a:t>
            </a:r>
            <a:r>
              <a:rPr lang="zh-CN" sz="1000">
                <a:solidFill>
                  <a:srgbClr val="000000"/>
                </a:solidFill>
                <a:latin typeface="Times New Roman"/>
              </a:rPr>
              <a:t>INODE</a:t>
            </a:r>
            <a:endParaRPr/>
          </a:p>
        </p:txBody>
      </p:sp>
      <p:sp>
        <p:nvSpPr>
          <p:cNvPr id="221" name="CustomShape 27"/>
          <p:cNvSpPr/>
          <p:nvPr/>
        </p:nvSpPr>
        <p:spPr>
          <a:xfrm>
            <a:off x="1690200" y="6275520"/>
            <a:ext cx="1630440" cy="538920"/>
          </a:xfrm>
          <a:prstGeom prst="rect">
            <a:avLst/>
          </a:prstGeom>
          <a:solidFill>
            <a:srgbClr val="ffffff"/>
          </a:solidFill>
          <a:ln w="9360">
            <a:solidFill>
              <a:srgbClr val="000000"/>
            </a:solidFill>
            <a:miter/>
          </a:ln>
        </p:spPr>
        <p:style>
          <a:lnRef idx="0"/>
          <a:fillRef idx="0"/>
          <a:effectRef idx="0"/>
          <a:fontRef idx="minor"/>
        </p:style>
        <p:txBody>
          <a:bodyPr lIns="90000" rIns="90000" tIns="46800" bIns="46800"/>
          <a:p>
            <a:pPr algn="just">
              <a:lnSpc>
                <a:spcPct val="100000"/>
              </a:lnSpc>
            </a:pPr>
            <a:r>
              <a:rPr lang="zh-CN" sz="1000">
                <a:solidFill>
                  <a:srgbClr val="000000"/>
                </a:solidFill>
                <a:latin typeface="Times New Roman"/>
              </a:rPr>
              <a:t>外存超级块</a:t>
            </a:r>
            <a:endParaRPr/>
          </a:p>
        </p:txBody>
      </p:sp>
      <p:sp>
        <p:nvSpPr>
          <p:cNvPr id="222" name="CustomShape 28"/>
          <p:cNvSpPr/>
          <p:nvPr/>
        </p:nvSpPr>
        <p:spPr>
          <a:xfrm>
            <a:off x="548640" y="6275520"/>
            <a:ext cx="489240" cy="673920"/>
          </a:xfrm>
          <a:prstGeom prst="rect">
            <a:avLst/>
          </a:prstGeom>
          <a:solidFill>
            <a:srgbClr val="ffffff"/>
          </a:solidFill>
          <a:ln>
            <a:noFill/>
          </a:ln>
        </p:spPr>
        <p:style>
          <a:lnRef idx="0"/>
          <a:fillRef idx="0"/>
          <a:effectRef idx="0"/>
          <a:fontRef idx="minor"/>
        </p:style>
        <p:txBody>
          <a:bodyPr lIns="90000" rIns="90000" tIns="46800" bIns="46800"/>
          <a:p>
            <a:pPr algn="just">
              <a:lnSpc>
                <a:spcPct val="100000"/>
              </a:lnSpc>
            </a:pPr>
            <a:r>
              <a:rPr lang="zh-CN" sz="1000">
                <a:solidFill>
                  <a:srgbClr val="000000"/>
                </a:solidFill>
                <a:latin typeface="Times New Roman"/>
              </a:rPr>
              <a:t>外存</a:t>
            </a:r>
            <a:endParaRPr/>
          </a:p>
        </p:txBody>
      </p:sp>
      <p:sp>
        <p:nvSpPr>
          <p:cNvPr id="223" name="CustomShape 29"/>
          <p:cNvSpPr/>
          <p:nvPr/>
        </p:nvSpPr>
        <p:spPr>
          <a:xfrm>
            <a:off x="8865360" y="2636280"/>
            <a:ext cx="488880" cy="2695680"/>
          </a:xfrm>
          <a:prstGeom prst="rect">
            <a:avLst/>
          </a:prstGeom>
          <a:solidFill>
            <a:srgbClr val="ffffff"/>
          </a:solidFill>
          <a:ln w="9360">
            <a:solidFill>
              <a:srgbClr val="000000"/>
            </a:solidFill>
            <a:miter/>
          </a:ln>
        </p:spPr>
        <p:style>
          <a:lnRef idx="0"/>
          <a:fillRef idx="0"/>
          <a:effectRef idx="0"/>
          <a:fontRef idx="minor"/>
        </p:style>
        <p:txBody>
          <a:bodyPr lIns="90000" rIns="90000" tIns="46800" bIns="46800"/>
          <a:p>
            <a:pPr algn="just">
              <a:lnSpc>
                <a:spcPct val="100000"/>
              </a:lnSpc>
            </a:pPr>
            <a:r>
              <a:rPr lang="zh-CN" sz="1000">
                <a:solidFill>
                  <a:srgbClr val="000000"/>
                </a:solidFill>
                <a:latin typeface="Times New Roman"/>
              </a:rPr>
              <a:t>具体类型</a:t>
            </a:r>
            <a:r>
              <a:rPr lang="zh-CN" sz="1000">
                <a:solidFill>
                  <a:srgbClr val="000000"/>
                </a:solidFill>
                <a:latin typeface="Times New Roman"/>
              </a:rPr>
              <a:t>FS</a:t>
            </a:r>
            <a:endParaRPr/>
          </a:p>
        </p:txBody>
      </p:sp>
      <p:sp>
        <p:nvSpPr>
          <p:cNvPr id="224" name="Line 30"/>
          <p:cNvSpPr/>
          <p:nvPr/>
        </p:nvSpPr>
        <p:spPr>
          <a:xfrm>
            <a:off x="8049960" y="3984120"/>
            <a:ext cx="815400" cy="0"/>
          </a:xfrm>
          <a:prstGeom prst="line">
            <a:avLst/>
          </a:prstGeom>
          <a:ln w="9360">
            <a:solidFill>
              <a:srgbClr val="000000"/>
            </a:solidFill>
            <a:miter/>
            <a:tailEnd len="med" type="triangle" w="med"/>
          </a:ln>
        </p:spPr>
      </p:sp>
      <p:sp>
        <p:nvSpPr>
          <p:cNvPr id="225" name="Line 31"/>
          <p:cNvSpPr/>
          <p:nvPr/>
        </p:nvSpPr>
        <p:spPr>
          <a:xfrm flipV="1">
            <a:off x="5929920" y="3309840"/>
            <a:ext cx="2935440" cy="404280"/>
          </a:xfrm>
          <a:prstGeom prst="line">
            <a:avLst/>
          </a:prstGeom>
          <a:ln w="9360">
            <a:solidFill>
              <a:srgbClr val="000000"/>
            </a:solidFill>
            <a:miter/>
            <a:tailEnd len="med" type="triangle" w="med"/>
          </a:ln>
        </p:spPr>
      </p:sp>
      <p:sp>
        <p:nvSpPr>
          <p:cNvPr id="226" name="Line 32"/>
          <p:cNvSpPr/>
          <p:nvPr/>
        </p:nvSpPr>
        <p:spPr>
          <a:xfrm flipV="1">
            <a:off x="3320640" y="3174840"/>
            <a:ext cx="5544360" cy="538920"/>
          </a:xfrm>
          <a:prstGeom prst="line">
            <a:avLst/>
          </a:prstGeom>
          <a:ln w="9360">
            <a:solidFill>
              <a:srgbClr val="000000"/>
            </a:solidFill>
            <a:miter/>
            <a:tailEnd len="med" type="triangle" w="med"/>
          </a:ln>
        </p:spPr>
      </p:sp>
      <p:sp>
        <p:nvSpPr>
          <p:cNvPr id="227" name="Line 33"/>
          <p:cNvSpPr/>
          <p:nvPr/>
        </p:nvSpPr>
        <p:spPr>
          <a:xfrm>
            <a:off x="7560720" y="1962360"/>
            <a:ext cx="1304280" cy="673920"/>
          </a:xfrm>
          <a:prstGeom prst="line">
            <a:avLst/>
          </a:prstGeom>
          <a:ln w="9360">
            <a:solidFill>
              <a:srgbClr val="000000"/>
            </a:solidFill>
            <a:miter/>
            <a:tailEnd len="med" type="triangle" w="med"/>
          </a:ln>
        </p:spPr>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8" name="TextShape 1"/>
          <p:cNvSpPr txBox="1"/>
          <p:nvPr/>
        </p:nvSpPr>
        <p:spPr>
          <a:xfrm>
            <a:off x="0" y="634320"/>
            <a:ext cx="10182240" cy="920160"/>
          </a:xfrm>
          <a:prstGeom prst="rect">
            <a:avLst/>
          </a:prstGeom>
          <a:noFill/>
          <a:ln>
            <a:noFill/>
          </a:ln>
        </p:spPr>
        <p:txBody>
          <a:bodyPr lIns="90000" rIns="90000" tIns="45000" bIns="45000"/>
          <a:p>
            <a:r>
              <a:rPr lang="zh-CN" sz="2800">
                <a:latin typeface="Arial"/>
              </a:rPr>
              <a:t>VFS</a:t>
            </a:r>
            <a:r>
              <a:rPr lang="zh-CN" sz="2800">
                <a:latin typeface="Arial"/>
              </a:rPr>
              <a:t>之</a:t>
            </a:r>
            <a:r>
              <a:rPr lang="zh-CN" sz="2800">
                <a:latin typeface="Arial"/>
              </a:rPr>
              <a:t>How——VFS</a:t>
            </a:r>
            <a:r>
              <a:rPr lang="zh-CN" sz="2800">
                <a:latin typeface="Arial"/>
              </a:rPr>
              <a:t>如何工作</a:t>
            </a:r>
            <a:endParaRPr/>
          </a:p>
        </p:txBody>
      </p:sp>
      <p:sp>
        <p:nvSpPr>
          <p:cNvPr id="229" name="TextShape 2"/>
          <p:cNvSpPr txBox="1"/>
          <p:nvPr/>
        </p:nvSpPr>
        <p:spPr>
          <a:xfrm>
            <a:off x="301680" y="1600200"/>
            <a:ext cx="8540640" cy="4498920"/>
          </a:xfrm>
          <a:prstGeom prst="rect">
            <a:avLst/>
          </a:prstGeom>
          <a:noFill/>
          <a:ln>
            <a:noFill/>
          </a:ln>
        </p:spPr>
        <p:txBody>
          <a:bodyPr lIns="90000" rIns="90000" tIns="46800" bIns="46800"/>
          <a:p>
            <a:pPr>
              <a:buSzPct val="45000"/>
              <a:buFont typeface="StarSymbol"/>
              <a:buChar char=""/>
            </a:pPr>
            <a:endParaRPr/>
          </a:p>
          <a:p>
            <a:pPr>
              <a:buSzPct val="45000"/>
              <a:buFont typeface="StarSymbol"/>
              <a:buChar char=""/>
            </a:pPr>
            <a:endParaRPr/>
          </a:p>
          <a:p>
            <a:pPr>
              <a:buSzPct val="45000"/>
              <a:buFont typeface="StarSymbol"/>
              <a:buChar char=""/>
            </a:pPr>
            <a:endParaRPr/>
          </a:p>
          <a:p>
            <a:pPr>
              <a:buSzPct val="45000"/>
              <a:buFont typeface="StarSymbol"/>
              <a:buChar char=""/>
            </a:pPr>
            <a:endParaRPr/>
          </a:p>
        </p:txBody>
      </p:sp>
      <p:sp>
        <p:nvSpPr>
          <p:cNvPr id="230" name="TextShape 3"/>
          <p:cNvSpPr txBox="1"/>
          <p:nvPr/>
        </p:nvSpPr>
        <p:spPr>
          <a:xfrm>
            <a:off x="301680" y="1600200"/>
            <a:ext cx="8540640" cy="5257800"/>
          </a:xfrm>
          <a:prstGeom prst="rect">
            <a:avLst/>
          </a:prstGeom>
          <a:noFill/>
          <a:ln>
            <a:noFill/>
          </a:ln>
        </p:spPr>
        <p:txBody>
          <a:bodyPr lIns="90000" rIns="90000" tIns="46800" bIns="46800"/>
          <a:p>
            <a:pPr>
              <a:lnSpc>
                <a:spcPct val="90000"/>
              </a:lnSpc>
              <a:buSzPct val="45000"/>
              <a:buFont typeface="StarSymbol"/>
              <a:buChar char=""/>
            </a:pPr>
            <a:r>
              <a:rPr lang="zh-CN" sz="3200">
                <a:latin typeface="Arial"/>
              </a:rPr>
              <a:t>与单类型</a:t>
            </a:r>
            <a:r>
              <a:rPr lang="zh-CN" sz="3200">
                <a:latin typeface="Arial"/>
              </a:rPr>
              <a:t>FS</a:t>
            </a:r>
            <a:r>
              <a:rPr lang="zh-CN" sz="3200">
                <a:latin typeface="Arial"/>
              </a:rPr>
              <a:t>数据结构对比：</a:t>
            </a:r>
            <a:endParaRPr/>
          </a:p>
          <a:p>
            <a:pPr lvl="1">
              <a:lnSpc>
                <a:spcPct val="90000"/>
              </a:lnSpc>
              <a:buSzPct val="75000"/>
              <a:buFont typeface="StarSymbol"/>
              <a:buChar char=""/>
            </a:pPr>
            <a:r>
              <a:rPr lang="zh-CN" sz="2800">
                <a:latin typeface="Arial"/>
              </a:rPr>
              <a:t>VFS</a:t>
            </a:r>
            <a:r>
              <a:rPr lang="zh-CN" sz="2800">
                <a:latin typeface="Arial"/>
              </a:rPr>
              <a:t>多了文件系统类型注册表</a:t>
            </a:r>
            <a:endParaRPr/>
          </a:p>
          <a:p>
            <a:pPr lvl="1">
              <a:lnSpc>
                <a:spcPct val="90000"/>
              </a:lnSpc>
              <a:buSzPct val="75000"/>
              <a:buFont typeface="StarSymbol"/>
              <a:buChar char=""/>
            </a:pPr>
            <a:r>
              <a:rPr lang="zh-CN" sz="2800">
                <a:latin typeface="Arial"/>
              </a:rPr>
              <a:t>VFS</a:t>
            </a:r>
            <a:r>
              <a:rPr lang="zh-CN" sz="2800">
                <a:latin typeface="Arial"/>
              </a:rPr>
              <a:t>多了几张对具体类型</a:t>
            </a:r>
            <a:r>
              <a:rPr lang="zh-CN" sz="2800">
                <a:latin typeface="Arial"/>
              </a:rPr>
              <a:t>FS</a:t>
            </a:r>
            <a:r>
              <a:rPr lang="zh-CN" sz="2800">
                <a:latin typeface="Arial"/>
              </a:rPr>
              <a:t>的操作分支表</a:t>
            </a:r>
            <a:endParaRPr/>
          </a:p>
          <a:p>
            <a:pPr lvl="1">
              <a:lnSpc>
                <a:spcPct val="90000"/>
              </a:lnSpc>
              <a:buSzPct val="75000"/>
              <a:buFont typeface="StarSymbol"/>
              <a:buChar char=""/>
            </a:pPr>
            <a:r>
              <a:rPr lang="zh-CN" sz="2800">
                <a:latin typeface="Arial"/>
              </a:rPr>
              <a:t>VFS</a:t>
            </a:r>
            <a:r>
              <a:rPr lang="zh-CN" sz="2800">
                <a:latin typeface="Arial"/>
              </a:rPr>
              <a:t>的与外存对应的内存暂存数据结构内容与格式是通用的、面向多种类型</a:t>
            </a:r>
            <a:r>
              <a:rPr lang="zh-CN" sz="2800">
                <a:latin typeface="Arial"/>
              </a:rPr>
              <a:t>FS</a:t>
            </a:r>
            <a:r>
              <a:rPr lang="zh-CN" sz="2800">
                <a:latin typeface="Arial"/>
              </a:rPr>
              <a:t>的。</a:t>
            </a:r>
            <a:endParaRPr/>
          </a:p>
          <a:p>
            <a:pPr lvl="1">
              <a:lnSpc>
                <a:spcPct val="90000"/>
              </a:lnSpc>
              <a:buSzPct val="75000"/>
              <a:buFont typeface="StarSymbol"/>
              <a:buChar char=""/>
            </a:pPr>
            <a:r>
              <a:rPr lang="zh-CN" sz="2800">
                <a:latin typeface="Arial"/>
              </a:rPr>
              <a:t>VFS</a:t>
            </a:r>
            <a:r>
              <a:rPr lang="zh-CN" sz="2800">
                <a:latin typeface="Arial"/>
              </a:rPr>
              <a:t>的</a:t>
            </a:r>
            <a:r>
              <a:rPr lang="zh-CN" sz="2800">
                <a:latin typeface="Arial"/>
              </a:rPr>
              <a:t>OO</a:t>
            </a:r>
            <a:r>
              <a:rPr lang="zh-CN" sz="2800">
                <a:latin typeface="Arial"/>
              </a:rPr>
              <a:t>（面向对象思想）：</a:t>
            </a:r>
            <a:endParaRPr/>
          </a:p>
          <a:p>
            <a:pPr lvl="2">
              <a:lnSpc>
                <a:spcPct val="90000"/>
              </a:lnSpc>
              <a:buSzPct val="45000"/>
              <a:buFont typeface="StarSymbol"/>
              <a:buChar char=""/>
            </a:pPr>
            <a:r>
              <a:rPr lang="zh-CN" sz="2400">
                <a:latin typeface="Arial"/>
              </a:rPr>
              <a:t>系统打开文件表：目录项对象（</a:t>
            </a:r>
            <a:r>
              <a:rPr lang="zh-CN" sz="2400">
                <a:latin typeface="Arial"/>
              </a:rPr>
              <a:t>dentry</a:t>
            </a:r>
            <a:r>
              <a:rPr lang="zh-CN" sz="2400">
                <a:latin typeface="Arial"/>
              </a:rPr>
              <a:t>对象）</a:t>
            </a:r>
            <a:endParaRPr/>
          </a:p>
          <a:p>
            <a:pPr lvl="2">
              <a:lnSpc>
                <a:spcPct val="90000"/>
              </a:lnSpc>
              <a:buSzPct val="45000"/>
              <a:buFont typeface="StarSymbol"/>
              <a:buChar char=""/>
            </a:pPr>
            <a:r>
              <a:rPr lang="zh-CN" sz="2400">
                <a:latin typeface="Arial"/>
              </a:rPr>
              <a:t>内存活动</a:t>
            </a:r>
            <a:r>
              <a:rPr lang="zh-CN" sz="2400">
                <a:latin typeface="Arial"/>
              </a:rPr>
              <a:t>I</a:t>
            </a:r>
            <a:r>
              <a:rPr lang="zh-CN" sz="2400">
                <a:latin typeface="Arial"/>
              </a:rPr>
              <a:t>结点表：</a:t>
            </a:r>
            <a:r>
              <a:rPr lang="zh-CN" sz="2400">
                <a:latin typeface="Arial"/>
              </a:rPr>
              <a:t>inode</a:t>
            </a:r>
            <a:r>
              <a:rPr lang="zh-CN" sz="2400">
                <a:latin typeface="Arial"/>
              </a:rPr>
              <a:t>对象</a:t>
            </a:r>
            <a:endParaRPr/>
          </a:p>
          <a:p>
            <a:pPr lvl="2">
              <a:lnSpc>
                <a:spcPct val="90000"/>
              </a:lnSpc>
              <a:buSzPct val="45000"/>
              <a:buFont typeface="StarSymbol"/>
              <a:buChar char=""/>
            </a:pPr>
            <a:r>
              <a:rPr lang="zh-CN" sz="2400">
                <a:latin typeface="Arial"/>
              </a:rPr>
              <a:t>进程打开文件表：文件对象（</a:t>
            </a:r>
            <a:r>
              <a:rPr lang="zh-CN" sz="2400">
                <a:latin typeface="Arial"/>
              </a:rPr>
              <a:t>file</a:t>
            </a:r>
            <a:r>
              <a:rPr lang="zh-CN" sz="2400">
                <a:latin typeface="Arial"/>
              </a:rPr>
              <a:t>对象）</a:t>
            </a:r>
            <a:endParaRPr/>
          </a:p>
          <a:p>
            <a:pPr lvl="2">
              <a:lnSpc>
                <a:spcPct val="90000"/>
              </a:lnSpc>
              <a:buSzPct val="45000"/>
              <a:buFont typeface="StarSymbol"/>
              <a:buChar char=""/>
            </a:pPr>
            <a:r>
              <a:rPr lang="zh-CN" sz="2400">
                <a:latin typeface="Arial"/>
              </a:rPr>
              <a:t>内存超级块表：超级块对象</a:t>
            </a:r>
            <a:endParaRPr/>
          </a:p>
          <a:p>
            <a:r>
              <a:rPr lang="zh-CN">
                <a:latin typeface="Arial"/>
              </a:rPr>
              <a:t>Vfs</a:t>
            </a:r>
            <a:r>
              <a:rPr lang="zh-CN">
                <a:latin typeface="Arial"/>
              </a:rPr>
              <a:t>关于</a:t>
            </a:r>
            <a:r>
              <a:rPr lang="zh-CN">
                <a:latin typeface="Arial"/>
              </a:rPr>
              <a:t>FS</a:t>
            </a:r>
            <a:r>
              <a:rPr lang="zh-CN">
                <a:latin typeface="Arial"/>
              </a:rPr>
              <a:t>级的数据结构为何一分为三</a:t>
            </a:r>
            <a:r>
              <a:rPr lang="zh-CN">
                <a:latin typeface="Arial"/>
              </a:rPr>
              <a:t>:</a:t>
            </a:r>
            <a:r>
              <a:rPr b="1" lang="zh-CN" sz="2800">
                <a:solidFill>
                  <a:srgbClr val="000000"/>
                </a:solidFill>
                <a:latin typeface="Arial"/>
                <a:ea typeface="黑体"/>
              </a:rPr>
              <a:t>进程打开文件表</a:t>
            </a:r>
            <a:r>
              <a:rPr b="1" lang="zh-CN" sz="2800">
                <a:solidFill>
                  <a:srgbClr val="000000"/>
                </a:solidFill>
                <a:latin typeface="Arial"/>
                <a:ea typeface="黑体"/>
              </a:rPr>
              <a:t>,</a:t>
            </a:r>
            <a:r>
              <a:rPr b="1" lang="zh-CN" sz="2800">
                <a:solidFill>
                  <a:srgbClr val="000000"/>
                </a:solidFill>
                <a:latin typeface="Arial"/>
                <a:ea typeface="黑体"/>
              </a:rPr>
              <a:t>系统打开文件表</a:t>
            </a:r>
            <a:r>
              <a:rPr b="1" lang="zh-CN" sz="2800">
                <a:solidFill>
                  <a:srgbClr val="000000"/>
                </a:solidFill>
                <a:latin typeface="Arial"/>
                <a:ea typeface="黑体"/>
              </a:rPr>
              <a:t>,</a:t>
            </a:r>
            <a:r>
              <a:rPr b="1" lang="zh-CN" sz="2800">
                <a:solidFill>
                  <a:srgbClr val="000000"/>
                </a:solidFill>
                <a:latin typeface="Arial"/>
                <a:ea typeface="黑体"/>
              </a:rPr>
              <a:t>内存活动</a:t>
            </a:r>
            <a:r>
              <a:rPr b="1" lang="zh-CN" sz="2800">
                <a:solidFill>
                  <a:srgbClr val="000000"/>
                </a:solidFill>
                <a:latin typeface="Arial"/>
                <a:ea typeface="黑体"/>
              </a:rPr>
              <a:t>I</a:t>
            </a:r>
            <a:r>
              <a:rPr b="1" lang="zh-CN" sz="2800">
                <a:solidFill>
                  <a:srgbClr val="000000"/>
                </a:solidFill>
                <a:latin typeface="Arial"/>
                <a:ea typeface="黑体"/>
              </a:rPr>
              <a:t>结点表</a:t>
            </a:r>
            <a:r>
              <a:rPr b="1" lang="zh-CN" sz="2800">
                <a:solidFill>
                  <a:srgbClr val="000000"/>
                </a:solidFill>
                <a:latin typeface="Arial"/>
                <a:ea typeface="黑体"/>
              </a:rPr>
              <a:t>.</a:t>
            </a:r>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31" name="TextShape 1"/>
          <p:cNvSpPr txBox="1"/>
          <p:nvPr/>
        </p:nvSpPr>
        <p:spPr>
          <a:xfrm>
            <a:off x="504000" y="587520"/>
            <a:ext cx="7635960" cy="663120"/>
          </a:xfrm>
          <a:prstGeom prst="rect">
            <a:avLst/>
          </a:prstGeom>
          <a:noFill/>
          <a:ln>
            <a:noFill/>
          </a:ln>
        </p:spPr>
        <p:txBody>
          <a:bodyPr lIns="90000" rIns="90000" tIns="46800" bIns="46800" anchor="b"/>
          <a:p>
            <a:pPr>
              <a:lnSpc>
                <a:spcPct val="100000"/>
              </a:lnSpc>
            </a:pPr>
            <a:r>
              <a:rPr b="1" lang="zh-CN" sz="4000">
                <a:latin typeface="Arial"/>
                <a:ea typeface="黑体"/>
              </a:rPr>
              <a:t>超级块</a:t>
            </a:r>
            <a:endParaRPr/>
          </a:p>
        </p:txBody>
      </p:sp>
      <p:sp>
        <p:nvSpPr>
          <p:cNvPr id="232" name="TextShape 2"/>
          <p:cNvSpPr txBox="1"/>
          <p:nvPr/>
        </p:nvSpPr>
        <p:spPr>
          <a:xfrm>
            <a:off x="252000" y="1259280"/>
            <a:ext cx="9576720" cy="5795640"/>
          </a:xfrm>
          <a:prstGeom prst="rect">
            <a:avLst/>
          </a:prstGeom>
          <a:noFill/>
          <a:ln>
            <a:noFill/>
          </a:ln>
        </p:spPr>
        <p:txBody>
          <a:bodyPr lIns="90000" rIns="90000" tIns="46800" bIns="46800"/>
          <a:p>
            <a:pPr>
              <a:lnSpc>
                <a:spcPct val="90000"/>
              </a:lnSpc>
              <a:buSzPct val="60000"/>
              <a:buFont typeface="Wingdings" charset="2"/>
              <a:buChar char=""/>
            </a:pPr>
            <a:r>
              <a:rPr lang="zh-CN" sz="2800">
                <a:latin typeface="宋体"/>
                <a:ea typeface="Times New Roman"/>
              </a:rPr>
              <a:t>VFS</a:t>
            </a:r>
            <a:r>
              <a:rPr lang="zh-CN" sz="2800">
                <a:latin typeface="Times New Roman"/>
              </a:rPr>
              <a:t>超级块中数据主要来自该文件系统超级块，包括</a:t>
            </a:r>
            <a:endParaRPr/>
          </a:p>
          <a:p>
            <a:pPr lvl="1">
              <a:lnSpc>
                <a:spcPct val="90000"/>
              </a:lnSpc>
              <a:buSzPct val="55000"/>
              <a:buFont typeface="Wingdings" charset="2"/>
              <a:buChar char=""/>
            </a:pPr>
            <a:r>
              <a:rPr lang="zh-CN" sz="2400">
                <a:latin typeface="Times New Roman"/>
              </a:rPr>
              <a:t>文件系统的组织信息，如设备号、块大小、块位数、文件系统魔数等；</a:t>
            </a:r>
            <a:endParaRPr/>
          </a:p>
          <a:p>
            <a:pPr lvl="1">
              <a:lnSpc>
                <a:spcPct val="90000"/>
              </a:lnSpc>
              <a:buSzPct val="55000"/>
              <a:buFont typeface="Wingdings" charset="2"/>
              <a:buChar char=""/>
            </a:pPr>
            <a:r>
              <a:rPr lang="zh-CN" sz="2400">
                <a:latin typeface="Times New Roman"/>
              </a:rPr>
              <a:t>文件系统的注册和挂载信息，如指向注册链表中该文件系统</a:t>
            </a:r>
            <a:r>
              <a:rPr lang="zh-CN" sz="2400">
                <a:latin typeface="宋体"/>
                <a:ea typeface="Times New Roman"/>
              </a:rPr>
              <a:t>file_system_type</a:t>
            </a:r>
            <a:r>
              <a:rPr lang="zh-CN" sz="2400">
                <a:latin typeface="Times New Roman"/>
              </a:rPr>
              <a:t>结构体的指针，指向文件系统树型结构中挂载目录</a:t>
            </a:r>
            <a:r>
              <a:rPr lang="zh-CN" sz="2400">
                <a:latin typeface="宋体"/>
                <a:ea typeface="Times New Roman"/>
              </a:rPr>
              <a:t>i</a:t>
            </a:r>
            <a:r>
              <a:rPr lang="zh-CN" sz="2400">
                <a:latin typeface="Times New Roman"/>
              </a:rPr>
              <a:t>节点的指针，挂载到</a:t>
            </a:r>
            <a:r>
              <a:rPr lang="zh-CN" sz="2400">
                <a:latin typeface="宋体"/>
                <a:ea typeface="Times New Roman"/>
              </a:rPr>
              <a:t>Linux</a:t>
            </a:r>
            <a:r>
              <a:rPr lang="zh-CN" sz="2400">
                <a:latin typeface="Times New Roman"/>
              </a:rPr>
              <a:t>中的文件系统的根目录</a:t>
            </a:r>
            <a:r>
              <a:rPr lang="zh-CN" sz="2400">
                <a:latin typeface="宋体"/>
                <a:ea typeface="Times New Roman"/>
              </a:rPr>
              <a:t>i</a:t>
            </a:r>
            <a:r>
              <a:rPr lang="zh-CN" sz="2400">
                <a:latin typeface="Times New Roman"/>
              </a:rPr>
              <a:t>节点的指针；</a:t>
            </a:r>
            <a:endParaRPr/>
          </a:p>
          <a:p>
            <a:pPr lvl="1">
              <a:lnSpc>
                <a:spcPct val="90000"/>
              </a:lnSpc>
              <a:buSzPct val="55000"/>
              <a:buFont typeface="Wingdings" charset="2"/>
              <a:buChar char=""/>
            </a:pPr>
            <a:r>
              <a:rPr lang="zh-CN" sz="2400">
                <a:latin typeface="Times New Roman"/>
              </a:rPr>
              <a:t>超级块的属性信息，如超级块标志、锁定标志、禁写标志、修改标志等；</a:t>
            </a:r>
            <a:endParaRPr/>
          </a:p>
          <a:p>
            <a:pPr lvl="1">
              <a:lnSpc>
                <a:spcPct val="90000"/>
              </a:lnSpc>
              <a:buSzPct val="55000"/>
              <a:buFont typeface="Wingdings" charset="2"/>
              <a:buChar char=""/>
            </a:pPr>
            <a:r>
              <a:rPr lang="zh-CN" sz="2400">
                <a:latin typeface="Times New Roman"/>
              </a:rPr>
              <a:t>文件系统特有的信息，由联合体</a:t>
            </a:r>
            <a:r>
              <a:rPr lang="zh-CN" sz="2400">
                <a:latin typeface="宋体"/>
                <a:ea typeface="Times New Roman"/>
              </a:rPr>
              <a:t>u</a:t>
            </a:r>
            <a:r>
              <a:rPr lang="zh-CN" sz="2400">
                <a:latin typeface="Times New Roman"/>
              </a:rPr>
              <a:t>的各个成员项表示，它们是各种文件系统的超级块在内存中的映像，如</a:t>
            </a:r>
            <a:r>
              <a:rPr lang="zh-CN" sz="2400">
                <a:latin typeface="宋体"/>
                <a:ea typeface="Times New Roman"/>
              </a:rPr>
              <a:t>EXT2</a:t>
            </a:r>
            <a:r>
              <a:rPr lang="zh-CN" sz="2400">
                <a:latin typeface="Times New Roman"/>
              </a:rPr>
              <a:t>文件系统的</a:t>
            </a:r>
            <a:r>
              <a:rPr lang="zh-CN" sz="2400">
                <a:latin typeface="宋体"/>
                <a:ea typeface="Times New Roman"/>
              </a:rPr>
              <a:t>ext2_sb_info</a:t>
            </a:r>
            <a:r>
              <a:rPr lang="zh-CN" sz="2400">
                <a:latin typeface="Times New Roman"/>
              </a:rPr>
              <a:t>结构。</a:t>
            </a:r>
            <a:r>
              <a:rPr lang="zh-CN" sz="2400">
                <a:latin typeface="宋体"/>
                <a:ea typeface="Times New Roman"/>
              </a:rPr>
              <a:t>u</a:t>
            </a:r>
            <a:r>
              <a:rPr lang="zh-CN" sz="2400">
                <a:latin typeface="Times New Roman"/>
              </a:rPr>
              <a:t>表示的是各种文件系统的个性信息。</a:t>
            </a:r>
            <a:endParaRPr/>
          </a:p>
          <a:p>
            <a:pPr>
              <a:lnSpc>
                <a:spcPct val="90000"/>
              </a:lnSpc>
              <a:buSzPct val="60000"/>
              <a:buFont typeface="Wingdings" charset="2"/>
              <a:buChar char=""/>
            </a:pPr>
            <a:r>
              <a:rPr lang="zh-CN" sz="2800">
                <a:latin typeface="宋体"/>
              </a:rPr>
              <a:t>VFS</a:t>
            </a:r>
            <a:r>
              <a:rPr lang="zh-CN" sz="2800">
                <a:latin typeface="Times New Roman"/>
              </a:rPr>
              <a:t>超级块是一个定义为</a:t>
            </a:r>
            <a:r>
              <a:rPr lang="zh-CN" sz="2800">
                <a:latin typeface="宋体"/>
              </a:rPr>
              <a:t>super_block</a:t>
            </a:r>
            <a:r>
              <a:rPr lang="zh-CN" sz="2800">
                <a:latin typeface="Times New Roman"/>
              </a:rPr>
              <a:t>结构。</a:t>
            </a:r>
            <a:r>
              <a:rPr lang="zh-CN" sz="2800">
                <a:latin typeface="宋体"/>
              </a:rPr>
              <a:t> </a:t>
            </a:r>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33" name="TextShape 1"/>
          <p:cNvSpPr txBox="1"/>
          <p:nvPr/>
        </p:nvSpPr>
        <p:spPr>
          <a:xfrm>
            <a:off x="756000" y="587520"/>
            <a:ext cx="8484480" cy="663120"/>
          </a:xfrm>
          <a:prstGeom prst="rect">
            <a:avLst/>
          </a:prstGeom>
          <a:noFill/>
          <a:ln>
            <a:noFill/>
          </a:ln>
        </p:spPr>
        <p:txBody>
          <a:bodyPr lIns="90000" rIns="90000" tIns="46800" bIns="46800" anchor="b"/>
          <a:p>
            <a:pPr>
              <a:lnSpc>
                <a:spcPct val="100000"/>
              </a:lnSpc>
            </a:pPr>
            <a:r>
              <a:rPr b="1" lang="zh-CN" sz="3600">
                <a:latin typeface="宋体"/>
              </a:rPr>
              <a:t>VFS i</a:t>
            </a:r>
            <a:r>
              <a:rPr b="1" lang="zh-CN" sz="3600">
                <a:latin typeface="宋体"/>
              </a:rPr>
              <a:t>节点 </a:t>
            </a:r>
            <a:endParaRPr/>
          </a:p>
        </p:txBody>
      </p:sp>
      <p:sp>
        <p:nvSpPr>
          <p:cNvPr id="234" name="TextShape 2"/>
          <p:cNvSpPr txBox="1"/>
          <p:nvPr/>
        </p:nvSpPr>
        <p:spPr>
          <a:xfrm>
            <a:off x="251280" y="1259640"/>
            <a:ext cx="9324720" cy="5627880"/>
          </a:xfrm>
          <a:prstGeom prst="rect">
            <a:avLst/>
          </a:prstGeom>
          <a:noFill/>
          <a:ln>
            <a:noFill/>
          </a:ln>
        </p:spPr>
        <p:txBody>
          <a:bodyPr lIns="90000" rIns="90000" tIns="46800" bIns="46800"/>
          <a:p>
            <a:pPr>
              <a:lnSpc>
                <a:spcPct val="100000"/>
              </a:lnSpc>
              <a:buSzPct val="60000"/>
              <a:buFont typeface="Wingdings" charset="2"/>
              <a:buChar char=""/>
            </a:pPr>
            <a:r>
              <a:rPr lang="zh-CN" sz="3200">
                <a:latin typeface="宋体"/>
              </a:rPr>
              <a:t>和</a:t>
            </a:r>
            <a:r>
              <a:rPr lang="zh-CN" sz="3200">
                <a:latin typeface="Tahoma"/>
              </a:rPr>
              <a:t>EXT2</a:t>
            </a:r>
            <a:r>
              <a:rPr lang="zh-CN" sz="3200">
                <a:latin typeface="宋体"/>
              </a:rPr>
              <a:t>文件系统相同，</a:t>
            </a:r>
            <a:r>
              <a:rPr lang="zh-CN" sz="3200">
                <a:latin typeface="Tahoma"/>
              </a:rPr>
              <a:t>VFS</a:t>
            </a:r>
            <a:r>
              <a:rPr lang="zh-CN" sz="3200">
                <a:latin typeface="宋体"/>
              </a:rPr>
              <a:t>中的每个文件、目录等都用且只用一个</a:t>
            </a:r>
            <a:r>
              <a:rPr lang="zh-CN" sz="3200">
                <a:latin typeface="Tahoma"/>
              </a:rPr>
              <a:t>VFS i</a:t>
            </a:r>
            <a:r>
              <a:rPr lang="zh-CN" sz="3200">
                <a:latin typeface="宋体"/>
              </a:rPr>
              <a:t>节点表示。每个</a:t>
            </a:r>
            <a:r>
              <a:rPr lang="zh-CN" sz="3200">
                <a:latin typeface="Tahoma"/>
              </a:rPr>
              <a:t>VFS inode</a:t>
            </a:r>
            <a:r>
              <a:rPr lang="zh-CN" sz="3200">
                <a:latin typeface="宋体"/>
              </a:rPr>
              <a:t>中的信息通过文件系统相关例程从底层文件系统中得到。</a:t>
            </a:r>
            <a:r>
              <a:rPr lang="zh-CN" sz="3200">
                <a:latin typeface="Tahoma"/>
              </a:rPr>
              <a:t>VFS i</a:t>
            </a:r>
            <a:r>
              <a:rPr lang="zh-CN" sz="3200">
                <a:latin typeface="宋体"/>
              </a:rPr>
              <a:t>节点仅存在于核心内存并且保存，只要对系统有用，它们就会被保存在</a:t>
            </a:r>
            <a:r>
              <a:rPr lang="zh-CN" sz="3200">
                <a:latin typeface="Tahoma"/>
              </a:rPr>
              <a:t>VFS i</a:t>
            </a:r>
            <a:r>
              <a:rPr lang="zh-CN" sz="3200">
                <a:latin typeface="宋体"/>
              </a:rPr>
              <a:t>节点缓冲区中。文件系统的</a:t>
            </a:r>
            <a:r>
              <a:rPr lang="zh-CN" sz="3200">
                <a:latin typeface="Tahoma"/>
              </a:rPr>
              <a:t>i</a:t>
            </a:r>
            <a:r>
              <a:rPr lang="zh-CN" sz="3200">
                <a:latin typeface="宋体"/>
              </a:rPr>
              <a:t>节点在外存中并且是长期存在的，</a:t>
            </a:r>
            <a:r>
              <a:rPr lang="zh-CN" sz="3200">
                <a:latin typeface="Tahoma"/>
              </a:rPr>
              <a:t>VFS i</a:t>
            </a:r>
            <a:r>
              <a:rPr lang="zh-CN" sz="3200">
                <a:latin typeface="宋体"/>
              </a:rPr>
              <a:t>节点在内存中，它仅在需要时才建立，不再需要时撤消。文件系统的</a:t>
            </a:r>
            <a:r>
              <a:rPr lang="zh-CN" sz="3200">
                <a:latin typeface="Tahoma"/>
              </a:rPr>
              <a:t>i</a:t>
            </a:r>
            <a:r>
              <a:rPr lang="zh-CN" sz="3200">
                <a:latin typeface="宋体"/>
              </a:rPr>
              <a:t>节点是静态的，而</a:t>
            </a:r>
            <a:r>
              <a:rPr lang="zh-CN" sz="3200">
                <a:latin typeface="Tahoma"/>
              </a:rPr>
              <a:t>VFS</a:t>
            </a:r>
            <a:r>
              <a:rPr lang="zh-CN" sz="3200">
                <a:latin typeface="宋体"/>
              </a:rPr>
              <a:t>的</a:t>
            </a:r>
            <a:r>
              <a:rPr lang="zh-CN" sz="3200">
                <a:latin typeface="Tahoma"/>
              </a:rPr>
              <a:t>i</a:t>
            </a:r>
            <a:r>
              <a:rPr lang="zh-CN" sz="3200">
                <a:latin typeface="宋体"/>
              </a:rPr>
              <a:t>节点是一种动态结构。</a:t>
            </a:r>
            <a:r>
              <a:rPr lang="zh-CN" sz="3200">
                <a:latin typeface="Tahoma"/>
              </a:rPr>
              <a:t> </a:t>
            </a:r>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35" name="TextShape 1"/>
          <p:cNvSpPr txBox="1"/>
          <p:nvPr/>
        </p:nvSpPr>
        <p:spPr>
          <a:xfrm>
            <a:off x="756000" y="587520"/>
            <a:ext cx="8568720" cy="663120"/>
          </a:xfrm>
          <a:prstGeom prst="rect">
            <a:avLst/>
          </a:prstGeom>
          <a:noFill/>
          <a:ln>
            <a:noFill/>
          </a:ln>
        </p:spPr>
        <p:txBody>
          <a:bodyPr lIns="90000" rIns="90000" tIns="46800" bIns="46800" anchor="b"/>
          <a:p>
            <a:pPr>
              <a:lnSpc>
                <a:spcPct val="100000"/>
              </a:lnSpc>
            </a:pPr>
            <a:r>
              <a:rPr b="1" lang="zh-CN" sz="3600">
                <a:latin typeface="宋体"/>
              </a:rPr>
              <a:t>VFS i</a:t>
            </a:r>
            <a:r>
              <a:rPr b="1" lang="zh-CN" sz="3600">
                <a:latin typeface="宋体"/>
              </a:rPr>
              <a:t>节点</a:t>
            </a:r>
            <a:endParaRPr/>
          </a:p>
        </p:txBody>
      </p:sp>
      <p:sp>
        <p:nvSpPr>
          <p:cNvPr id="236" name="TextShape 2"/>
          <p:cNvSpPr txBox="1"/>
          <p:nvPr/>
        </p:nvSpPr>
        <p:spPr>
          <a:xfrm>
            <a:off x="335520" y="1259640"/>
            <a:ext cx="9240480" cy="5543640"/>
          </a:xfrm>
          <a:prstGeom prst="rect">
            <a:avLst/>
          </a:prstGeom>
          <a:noFill/>
          <a:ln>
            <a:noFill/>
          </a:ln>
        </p:spPr>
        <p:txBody>
          <a:bodyPr lIns="90000" rIns="90000" tIns="46800" bIns="46800"/>
          <a:p>
            <a:pPr>
              <a:lnSpc>
                <a:spcPct val="100000"/>
              </a:lnSpc>
            </a:pPr>
            <a:r>
              <a:rPr b="1" lang="zh-CN" sz="2400">
                <a:latin typeface="Times New Roman"/>
              </a:rPr>
              <a:t>VFS</a:t>
            </a:r>
            <a:r>
              <a:rPr b="1" lang="zh-CN" sz="2400">
                <a:latin typeface="宋体"/>
              </a:rPr>
              <a:t>的</a:t>
            </a:r>
            <a:r>
              <a:rPr b="1" lang="zh-CN" sz="2400">
                <a:latin typeface="Times New Roman"/>
              </a:rPr>
              <a:t>i</a:t>
            </a:r>
            <a:r>
              <a:rPr b="1" lang="zh-CN" sz="2400">
                <a:latin typeface="宋体"/>
              </a:rPr>
              <a:t>节点与某个文件的对应关系是通过设备号</a:t>
            </a:r>
            <a:r>
              <a:rPr b="1" lang="zh-CN" sz="2400">
                <a:latin typeface="Times New Roman"/>
              </a:rPr>
              <a:t>i_dev</a:t>
            </a:r>
            <a:r>
              <a:rPr b="1" lang="zh-CN" sz="2400">
                <a:latin typeface="宋体"/>
              </a:rPr>
              <a:t>与</a:t>
            </a:r>
            <a:r>
              <a:rPr b="1" lang="zh-CN" sz="2400">
                <a:latin typeface="Times New Roman"/>
              </a:rPr>
              <a:t>inode</a:t>
            </a:r>
            <a:r>
              <a:rPr b="1" lang="zh-CN" sz="2400">
                <a:latin typeface="宋体"/>
              </a:rPr>
              <a:t>号</a:t>
            </a:r>
            <a:r>
              <a:rPr b="1" lang="zh-CN" sz="2400">
                <a:latin typeface="Times New Roman"/>
              </a:rPr>
              <a:t>i_ino</a:t>
            </a:r>
            <a:r>
              <a:rPr b="1" lang="zh-CN" sz="2400">
                <a:latin typeface="宋体"/>
              </a:rPr>
              <a:t>建立的，它们唯一地指定了某个设备上的一个文件或目录。</a:t>
            </a:r>
            <a:r>
              <a:rPr b="1" lang="zh-CN" sz="2400">
                <a:latin typeface="Times New Roman"/>
              </a:rPr>
              <a:t>VFS</a:t>
            </a:r>
            <a:r>
              <a:rPr b="1" lang="zh-CN" sz="2400">
                <a:latin typeface="宋体"/>
              </a:rPr>
              <a:t>的</a:t>
            </a:r>
            <a:r>
              <a:rPr b="1" lang="zh-CN" sz="2400">
                <a:latin typeface="Times New Roman"/>
              </a:rPr>
              <a:t>inode</a:t>
            </a:r>
            <a:r>
              <a:rPr b="1" lang="zh-CN" sz="2400">
                <a:latin typeface="宋体"/>
              </a:rPr>
              <a:t>是设备上的文件或目录的</a:t>
            </a:r>
            <a:r>
              <a:rPr b="1" lang="zh-CN" sz="2400">
                <a:latin typeface="Times New Roman"/>
              </a:rPr>
              <a:t>inode</a:t>
            </a:r>
            <a:r>
              <a:rPr b="1" lang="zh-CN" sz="2400">
                <a:latin typeface="宋体"/>
              </a:rPr>
              <a:t>在内存中的统一映像。并且在</a:t>
            </a:r>
            <a:r>
              <a:rPr b="1" lang="zh-CN" sz="2400">
                <a:latin typeface="Times New Roman"/>
              </a:rPr>
              <a:t>u</a:t>
            </a:r>
            <a:r>
              <a:rPr b="1" lang="zh-CN" sz="2400">
                <a:latin typeface="宋体"/>
              </a:rPr>
              <a:t>中给出了不同文件系统特有的信息。</a:t>
            </a:r>
            <a:r>
              <a:rPr b="1" lang="zh-CN" sz="2400">
                <a:latin typeface="Times New Roman"/>
              </a:rPr>
              <a:t> </a:t>
            </a:r>
            <a:endParaRPr/>
          </a:p>
          <a:p>
            <a:pPr>
              <a:lnSpc>
                <a:spcPct val="100000"/>
              </a:lnSpc>
            </a:pPr>
            <a:r>
              <a:rPr b="1" lang="zh-CN" sz="2400">
                <a:latin typeface="宋体"/>
              </a:rPr>
              <a:t>在</a:t>
            </a:r>
            <a:r>
              <a:rPr b="1" lang="zh-CN" sz="2400">
                <a:latin typeface="Times New Roman"/>
              </a:rPr>
              <a:t>VFS</a:t>
            </a:r>
            <a:r>
              <a:rPr b="1" lang="zh-CN" sz="2400">
                <a:latin typeface="宋体"/>
              </a:rPr>
              <a:t>中配备了对</a:t>
            </a:r>
            <a:r>
              <a:rPr b="1" lang="zh-CN" sz="2400">
                <a:latin typeface="Times New Roman"/>
              </a:rPr>
              <a:t>inode</a:t>
            </a:r>
            <a:r>
              <a:rPr b="1" lang="zh-CN" sz="2400">
                <a:latin typeface="宋体"/>
              </a:rPr>
              <a:t>进行各种操作的函数。</a:t>
            </a:r>
            <a:r>
              <a:rPr b="1" lang="zh-CN" sz="2400">
                <a:latin typeface="Times New Roman"/>
              </a:rPr>
              <a:t>VFS</a:t>
            </a:r>
            <a:r>
              <a:rPr b="1" lang="zh-CN" sz="2400">
                <a:latin typeface="宋体"/>
              </a:rPr>
              <a:t>提供的</a:t>
            </a:r>
            <a:r>
              <a:rPr b="1" lang="zh-CN" sz="2400">
                <a:latin typeface="Times New Roman"/>
              </a:rPr>
              <a:t>inide</a:t>
            </a:r>
            <a:r>
              <a:rPr b="1" lang="zh-CN" sz="2400">
                <a:latin typeface="宋体"/>
              </a:rPr>
              <a:t>操作函数实质上是一个面向各种不同文件系统进行操作的转换接口。</a:t>
            </a:r>
            <a:r>
              <a:rPr b="1" lang="zh-CN" sz="2400">
                <a:latin typeface="Times New Roman"/>
              </a:rPr>
              <a:t>VFS</a:t>
            </a:r>
            <a:r>
              <a:rPr b="1" lang="zh-CN" sz="2400">
                <a:latin typeface="宋体"/>
              </a:rPr>
              <a:t>提供的</a:t>
            </a:r>
            <a:r>
              <a:rPr b="1" lang="zh-CN" sz="2400">
                <a:latin typeface="Times New Roman"/>
              </a:rPr>
              <a:t>inode</a:t>
            </a:r>
            <a:r>
              <a:rPr b="1" lang="zh-CN" sz="2400">
                <a:latin typeface="宋体"/>
              </a:rPr>
              <a:t>操作函数在</a:t>
            </a:r>
            <a:r>
              <a:rPr b="1" lang="zh-CN" sz="2400">
                <a:latin typeface="Times New Roman"/>
              </a:rPr>
              <a:t>inode_operations</a:t>
            </a:r>
            <a:r>
              <a:rPr b="1" lang="zh-CN" sz="2400">
                <a:latin typeface="宋体"/>
              </a:rPr>
              <a:t>结构中，它们由一系列对</a:t>
            </a:r>
            <a:r>
              <a:rPr b="1" lang="zh-CN" sz="2400">
                <a:latin typeface="Times New Roman"/>
              </a:rPr>
              <a:t>inode</a:t>
            </a:r>
            <a:r>
              <a:rPr b="1" lang="zh-CN" sz="2400">
                <a:latin typeface="宋体"/>
              </a:rPr>
              <a:t>进行操作的函数指针组成，</a:t>
            </a:r>
            <a:r>
              <a:rPr b="1" lang="zh-CN" sz="2400">
                <a:latin typeface="Times New Roman"/>
              </a:rPr>
              <a:t>i</a:t>
            </a:r>
            <a:r>
              <a:rPr b="1" lang="zh-CN" sz="2400">
                <a:latin typeface="宋体"/>
              </a:rPr>
              <a:t>节点结构体中</a:t>
            </a:r>
            <a:r>
              <a:rPr b="1" lang="zh-CN" sz="2400">
                <a:latin typeface="Times New Roman"/>
              </a:rPr>
              <a:t>i_op</a:t>
            </a:r>
            <a:r>
              <a:rPr b="1" lang="zh-CN" sz="2400">
                <a:latin typeface="宋体"/>
              </a:rPr>
              <a:t>指向</a:t>
            </a:r>
            <a:r>
              <a:rPr b="1" lang="zh-CN" sz="2400">
                <a:latin typeface="Times New Roman"/>
              </a:rPr>
              <a:t>inode_operations</a:t>
            </a:r>
            <a:r>
              <a:rPr b="1" lang="zh-CN" sz="2400">
                <a:latin typeface="宋体"/>
              </a:rPr>
              <a:t>结构。不同文件系统配备了自己的一整套</a:t>
            </a:r>
            <a:r>
              <a:rPr b="1" lang="zh-CN" sz="2400">
                <a:latin typeface="Times New Roman"/>
              </a:rPr>
              <a:t>i</a:t>
            </a:r>
            <a:r>
              <a:rPr b="1" lang="zh-CN" sz="2400">
                <a:latin typeface="宋体"/>
              </a:rPr>
              <a:t>节点操作函数。函数的入口地址记录在各自的</a:t>
            </a:r>
            <a:r>
              <a:rPr b="1" lang="zh-CN" sz="2400">
                <a:latin typeface="Times New Roman"/>
              </a:rPr>
              <a:t>inode_operations</a:t>
            </a:r>
            <a:r>
              <a:rPr b="1" lang="zh-CN" sz="2400">
                <a:latin typeface="宋体"/>
              </a:rPr>
              <a:t>结构体中。</a:t>
            </a:r>
            <a:r>
              <a:rPr b="1" lang="zh-CN" sz="2400">
                <a:latin typeface="Times New Roman"/>
              </a:rPr>
              <a:t> </a:t>
            </a:r>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7" name="TextShape 1"/>
          <p:cNvSpPr txBox="1"/>
          <p:nvPr/>
        </p:nvSpPr>
        <p:spPr>
          <a:xfrm>
            <a:off x="0" y="634320"/>
            <a:ext cx="10182240" cy="920160"/>
          </a:xfrm>
          <a:prstGeom prst="rect">
            <a:avLst/>
          </a:prstGeom>
          <a:noFill/>
          <a:ln>
            <a:noFill/>
          </a:ln>
        </p:spPr>
        <p:txBody>
          <a:bodyPr lIns="90000" rIns="90000" tIns="45000" bIns="45000"/>
          <a:p>
            <a:r>
              <a:rPr lang="zh-CN" sz="2800">
                <a:latin typeface="Arial"/>
              </a:rPr>
              <a:t>VFS</a:t>
            </a:r>
            <a:r>
              <a:rPr lang="zh-CN" sz="2800">
                <a:latin typeface="Arial"/>
              </a:rPr>
              <a:t>之</a:t>
            </a:r>
            <a:r>
              <a:rPr lang="zh-CN" sz="2800">
                <a:latin typeface="Arial"/>
              </a:rPr>
              <a:t>How——VFS</a:t>
            </a:r>
            <a:r>
              <a:rPr lang="zh-CN" sz="2800">
                <a:latin typeface="Arial"/>
              </a:rPr>
              <a:t>如何工作</a:t>
            </a:r>
            <a:endParaRPr/>
          </a:p>
        </p:txBody>
      </p:sp>
      <p:sp>
        <p:nvSpPr>
          <p:cNvPr id="238" name="TextShape 2"/>
          <p:cNvSpPr txBox="1"/>
          <p:nvPr/>
        </p:nvSpPr>
        <p:spPr>
          <a:xfrm>
            <a:off x="301680" y="1600200"/>
            <a:ext cx="8540640" cy="4498920"/>
          </a:xfrm>
          <a:prstGeom prst="rect">
            <a:avLst/>
          </a:prstGeom>
          <a:noFill/>
          <a:ln>
            <a:noFill/>
          </a:ln>
        </p:spPr>
        <p:txBody>
          <a:bodyPr lIns="90000" rIns="90000" tIns="46800" bIns="46800"/>
          <a:p>
            <a:pPr>
              <a:buSzPct val="45000"/>
              <a:buFont typeface="StarSymbol"/>
              <a:buChar char=""/>
            </a:pPr>
            <a:endParaRPr/>
          </a:p>
          <a:p>
            <a:pPr>
              <a:buSzPct val="45000"/>
              <a:buFont typeface="StarSymbol"/>
              <a:buChar char=""/>
            </a:pPr>
            <a:endParaRPr/>
          </a:p>
          <a:p>
            <a:pPr>
              <a:buSzPct val="45000"/>
              <a:buFont typeface="StarSymbol"/>
              <a:buChar char=""/>
            </a:pPr>
            <a:endParaRPr/>
          </a:p>
          <a:p>
            <a:pPr>
              <a:buSzPct val="45000"/>
              <a:buFont typeface="StarSymbol"/>
              <a:buChar char=""/>
            </a:pPr>
            <a:endParaRPr/>
          </a:p>
        </p:txBody>
      </p:sp>
      <p:sp>
        <p:nvSpPr>
          <p:cNvPr id="239" name="TextShape 3"/>
          <p:cNvSpPr txBox="1"/>
          <p:nvPr/>
        </p:nvSpPr>
        <p:spPr>
          <a:xfrm>
            <a:off x="301680" y="1600200"/>
            <a:ext cx="8540640" cy="5257800"/>
          </a:xfrm>
          <a:prstGeom prst="rect">
            <a:avLst/>
          </a:prstGeom>
          <a:noFill/>
          <a:ln>
            <a:noFill/>
          </a:ln>
        </p:spPr>
        <p:txBody>
          <a:bodyPr lIns="90000" rIns="90000" tIns="46800" bIns="46800"/>
          <a:p>
            <a:r>
              <a:rPr lang="zh-CN" sz="2800">
                <a:latin typeface="Arial"/>
              </a:rPr>
              <a:t>外存数据结构：超级块，</a:t>
            </a:r>
            <a:r>
              <a:rPr lang="zh-CN" sz="2800">
                <a:latin typeface="Arial"/>
              </a:rPr>
              <a:t>I</a:t>
            </a:r>
            <a:r>
              <a:rPr lang="zh-CN" sz="2800">
                <a:latin typeface="Arial"/>
              </a:rPr>
              <a:t>结点，目录项等</a:t>
            </a:r>
            <a:endParaRPr/>
          </a:p>
          <a:p>
            <a:r>
              <a:rPr lang="zh-CN" sz="2800">
                <a:latin typeface="Arial"/>
              </a:rPr>
              <a:t>内存数据结构包括两种</a:t>
            </a:r>
            <a:r>
              <a:rPr lang="zh-CN" sz="2400">
                <a:latin typeface="Arial"/>
              </a:rPr>
              <a:t>①</a:t>
            </a:r>
            <a:r>
              <a:rPr lang="zh-CN" sz="2800">
                <a:latin typeface="Arial"/>
              </a:rPr>
              <a:t>与外存对应暂存信息</a:t>
            </a:r>
            <a:r>
              <a:rPr lang="zh-CN" sz="2400">
                <a:latin typeface="Arial"/>
              </a:rPr>
              <a:t>②</a:t>
            </a:r>
            <a:r>
              <a:rPr lang="zh-CN" sz="2800">
                <a:latin typeface="Arial"/>
              </a:rPr>
              <a:t>当前使用信息（与外存没有对应）</a:t>
            </a:r>
            <a:endParaRPr/>
          </a:p>
          <a:p>
            <a:r>
              <a:rPr lang="zh-CN" sz="2400">
                <a:latin typeface="Arial"/>
              </a:rPr>
              <a:t>为提高效率，凡是正使用或已打开的外存数据，都在内存留存，以便再次使用时不必重复读写外存。</a:t>
            </a:r>
            <a:endParaRPr/>
          </a:p>
          <a:p>
            <a:pPr>
              <a:buSzPct val="45000"/>
              <a:buFont typeface="StarSymbol"/>
              <a:buChar char=""/>
            </a:pPr>
            <a:r>
              <a:rPr lang="zh-CN" sz="2400">
                <a:latin typeface="Arial"/>
              </a:rPr>
              <a:t>关于卷的内存数据结构：</a:t>
            </a:r>
            <a:endParaRPr/>
          </a:p>
          <a:p>
            <a:r>
              <a:rPr lang="zh-CN" sz="2000">
                <a:latin typeface="Arial"/>
              </a:rPr>
              <a:t>内存超级块——外存超级块</a:t>
            </a:r>
            <a:endParaRPr/>
          </a:p>
          <a:p>
            <a:pPr>
              <a:buSzPct val="45000"/>
              <a:buFont typeface="StarSymbol"/>
              <a:buChar char=""/>
            </a:pPr>
            <a:r>
              <a:rPr lang="zh-CN" sz="2400">
                <a:latin typeface="Arial"/>
              </a:rPr>
              <a:t>关于文件的内存数据结构：</a:t>
            </a:r>
            <a:endParaRPr/>
          </a:p>
          <a:p>
            <a:r>
              <a:rPr lang="zh-CN" sz="2000">
                <a:latin typeface="Arial"/>
              </a:rPr>
              <a:t>内存活动</a:t>
            </a:r>
            <a:r>
              <a:rPr lang="zh-CN" sz="2000">
                <a:latin typeface="Arial"/>
              </a:rPr>
              <a:t>I</a:t>
            </a:r>
            <a:r>
              <a:rPr lang="zh-CN" sz="2000">
                <a:latin typeface="Arial"/>
              </a:rPr>
              <a:t>结点表——外存</a:t>
            </a:r>
            <a:r>
              <a:rPr lang="zh-CN" sz="2000">
                <a:latin typeface="Arial"/>
              </a:rPr>
              <a:t>I</a:t>
            </a:r>
            <a:r>
              <a:rPr lang="zh-CN" sz="2000">
                <a:latin typeface="Arial"/>
              </a:rPr>
              <a:t>结点</a:t>
            </a:r>
            <a:endParaRPr/>
          </a:p>
          <a:p>
            <a:r>
              <a:rPr lang="zh-CN" sz="2000">
                <a:latin typeface="Arial"/>
              </a:rPr>
              <a:t>系统打开文件表——外存目录项</a:t>
            </a:r>
            <a:endParaRPr/>
          </a:p>
          <a:p>
            <a:r>
              <a:rPr lang="zh-CN" sz="2000">
                <a:latin typeface="Arial"/>
              </a:rPr>
              <a:t>进程打开文件表——在外存没有对应</a:t>
            </a:r>
            <a:endParaRPr/>
          </a:p>
          <a:p>
            <a:pPr>
              <a:buSzPct val="45000"/>
              <a:buFont typeface="StarSymbol"/>
              <a:buChar char=""/>
            </a:pPr>
            <a:r>
              <a:rPr lang="zh-CN" sz="2800">
                <a:latin typeface="Arial"/>
              </a:rPr>
              <a:t>为何关于文件的内存数据结构是一分为三的？</a:t>
            </a:r>
            <a:endParaRPr/>
          </a:p>
          <a:p>
            <a:r>
              <a:rPr lang="zh-CN" sz="2400" u="sng">
                <a:solidFill>
                  <a:srgbClr val="0000cc"/>
                </a:solidFill>
                <a:latin typeface="Arial"/>
              </a:rPr>
              <a:t>链接</a:t>
            </a:r>
            <a:r>
              <a:rPr lang="zh-CN" sz="2400">
                <a:latin typeface="Arial"/>
              </a:rPr>
              <a:t>导致系统打开文件表与活动</a:t>
            </a:r>
            <a:r>
              <a:rPr lang="zh-CN" sz="2400">
                <a:latin typeface="Arial"/>
              </a:rPr>
              <a:t>I</a:t>
            </a:r>
            <a:r>
              <a:rPr lang="zh-CN" sz="2400">
                <a:latin typeface="Arial"/>
              </a:rPr>
              <a:t>结点分离</a:t>
            </a:r>
            <a:endParaRPr/>
          </a:p>
          <a:p>
            <a:r>
              <a:rPr lang="zh-CN" sz="2400" u="sng">
                <a:solidFill>
                  <a:srgbClr val="0000cc"/>
                </a:solidFill>
                <a:latin typeface="Arial"/>
              </a:rPr>
              <a:t>多进程同时打开一个文件</a:t>
            </a:r>
            <a:r>
              <a:rPr lang="zh-CN" sz="2400">
                <a:latin typeface="Arial"/>
              </a:rPr>
              <a:t>，导致系统</a:t>
            </a:r>
            <a:r>
              <a:rPr lang="zh-CN">
                <a:latin typeface="Arial"/>
              </a:rPr>
              <a:t>打开文件表与进程打开文件表的分离</a:t>
            </a:r>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0" name="TextShape 1"/>
          <p:cNvSpPr txBox="1"/>
          <p:nvPr/>
        </p:nvSpPr>
        <p:spPr>
          <a:xfrm>
            <a:off x="548640" y="22680"/>
            <a:ext cx="7772400" cy="1989000"/>
          </a:xfrm>
          <a:prstGeom prst="rect">
            <a:avLst/>
          </a:prstGeom>
          <a:noFill/>
          <a:ln>
            <a:noFill/>
          </a:ln>
        </p:spPr>
        <p:txBody>
          <a:bodyPr lIns="90000" rIns="90000" tIns="45000" bIns="45000"/>
          <a:p>
            <a:r>
              <a:rPr lang="en-US" sz="1600">
                <a:latin typeface="Arial"/>
              </a:rPr>
              <a:t>dentry</a:t>
            </a:r>
            <a:r>
              <a:rPr lang="en-US" sz="1600">
                <a:latin typeface="Arial"/>
              </a:rPr>
              <a:t>对象存在于三个双向链表中</a:t>
            </a:r>
            <a:r>
              <a:rPr lang="en-US" sz="1600">
                <a:latin typeface="Arial"/>
              </a:rPr>
              <a:t>:</a:t>
            </a:r>
            <a:endParaRPr/>
          </a:p>
          <a:p>
            <a:r>
              <a:rPr lang="en-US" sz="1600">
                <a:latin typeface="Arial"/>
              </a:rPr>
              <a:t>所有未用的目录项</a:t>
            </a:r>
            <a:r>
              <a:rPr lang="en-US" sz="1600">
                <a:latin typeface="Arial"/>
              </a:rPr>
              <a:t>: dentry_unused </a:t>
            </a:r>
            <a:r>
              <a:rPr lang="en-US" sz="1600">
                <a:latin typeface="Arial"/>
              </a:rPr>
              <a:t>链表</a:t>
            </a:r>
            <a:endParaRPr/>
          </a:p>
          <a:p>
            <a:r>
              <a:rPr lang="en-US" sz="1600">
                <a:latin typeface="Arial"/>
              </a:rPr>
              <a:t>正在使用的目录项</a:t>
            </a:r>
            <a:r>
              <a:rPr lang="en-US" sz="1600">
                <a:latin typeface="Arial"/>
              </a:rPr>
              <a:t>: </a:t>
            </a:r>
            <a:r>
              <a:rPr lang="en-US" sz="1600">
                <a:latin typeface="Arial"/>
              </a:rPr>
              <a:t>对应</a:t>
            </a:r>
            <a:r>
              <a:rPr lang="en-US" sz="1600">
                <a:latin typeface="Arial"/>
              </a:rPr>
              <a:t>inode</a:t>
            </a:r>
            <a:r>
              <a:rPr lang="en-US" sz="1600">
                <a:latin typeface="Arial"/>
              </a:rPr>
              <a:t>的 </a:t>
            </a:r>
            <a:r>
              <a:rPr lang="en-US" sz="1600">
                <a:latin typeface="Arial"/>
              </a:rPr>
              <a:t>i_dentry </a:t>
            </a:r>
            <a:r>
              <a:rPr lang="en-US" sz="1600">
                <a:latin typeface="Arial"/>
              </a:rPr>
              <a:t>链表</a:t>
            </a:r>
            <a:endParaRPr/>
          </a:p>
          <a:p>
            <a:r>
              <a:rPr lang="en-US" sz="1600">
                <a:latin typeface="Arial"/>
              </a:rPr>
              <a:t>表示父子目录结构的链表</a:t>
            </a:r>
            <a:endParaRPr/>
          </a:p>
        </p:txBody>
      </p:sp>
      <p:sp>
        <p:nvSpPr>
          <p:cNvPr id="241" name="TextShape 2"/>
          <p:cNvSpPr txBox="1"/>
          <p:nvPr/>
        </p:nvSpPr>
        <p:spPr>
          <a:xfrm>
            <a:off x="3383280" y="1920240"/>
            <a:ext cx="6309360" cy="5843880"/>
          </a:xfrm>
          <a:prstGeom prst="rect">
            <a:avLst/>
          </a:prstGeom>
          <a:noFill/>
          <a:ln>
            <a:noFill/>
          </a:ln>
        </p:spPr>
        <p:txBody>
          <a:bodyPr lIns="90000" rIns="90000" tIns="45000" bIns="45000"/>
          <a:p>
            <a:r>
              <a:rPr lang="en-US" sz="1600">
                <a:latin typeface="Arial"/>
              </a:rPr>
              <a:t>和进程相关的信息</a:t>
            </a:r>
            <a:r>
              <a:rPr lang="en-US" sz="1600">
                <a:latin typeface="Arial"/>
              </a:rPr>
              <a:t>, </a:t>
            </a:r>
            <a:r>
              <a:rPr lang="en-US" sz="1600">
                <a:latin typeface="Arial"/>
              </a:rPr>
              <a:t>涉及到四个重要的数据结构</a:t>
            </a:r>
            <a:r>
              <a:rPr lang="en-US" sz="1600">
                <a:latin typeface="Arial"/>
              </a:rPr>
              <a:t>:</a:t>
            </a:r>
            <a:endParaRPr/>
          </a:p>
          <a:p>
            <a:r>
              <a:rPr lang="en-US" sz="1600">
                <a:latin typeface="Arial"/>
              </a:rPr>
              <a:t>file, fs_struct, files_struct </a:t>
            </a:r>
            <a:r>
              <a:rPr lang="en-US" sz="1600">
                <a:latin typeface="Arial"/>
              </a:rPr>
              <a:t>和 </a:t>
            </a:r>
            <a:r>
              <a:rPr lang="en-US" sz="1600">
                <a:latin typeface="Arial"/>
              </a:rPr>
              <a:t>namespac</a:t>
            </a:r>
            <a:r>
              <a:rPr lang="en-US" sz="1000">
                <a:latin typeface="Arial"/>
              </a:rPr>
              <a:t>e</a:t>
            </a:r>
            <a:endParaRPr/>
          </a:p>
          <a:p>
            <a:r>
              <a:rPr lang="en-US">
                <a:latin typeface="Arial"/>
              </a:rPr>
              <a:t>每个进程都有自己的</a:t>
            </a:r>
            <a:r>
              <a:rPr lang="en-US">
                <a:latin typeface="Arial"/>
              </a:rPr>
              <a:t>namespace.</a:t>
            </a:r>
            <a:endParaRPr/>
          </a:p>
          <a:p>
            <a:r>
              <a:rPr lang="en-US">
                <a:latin typeface="Arial"/>
              </a:rPr>
              <a:t>fs_struct</a:t>
            </a:r>
            <a:r>
              <a:rPr lang="en-US">
                <a:latin typeface="Arial"/>
              </a:rPr>
              <a:t>用于表示进程与文件系统之间的结构关系</a:t>
            </a:r>
            <a:r>
              <a:rPr lang="en-US">
                <a:latin typeface="Arial"/>
              </a:rPr>
              <a:t>,</a:t>
            </a:r>
            <a:r>
              <a:rPr lang="en-US">
                <a:latin typeface="Arial"/>
              </a:rPr>
              <a:t>比如当前的工作目录</a:t>
            </a:r>
            <a:r>
              <a:rPr lang="en-US">
                <a:latin typeface="Arial"/>
              </a:rPr>
              <a:t>,</a:t>
            </a:r>
            <a:r>
              <a:rPr lang="en-US">
                <a:latin typeface="Arial"/>
              </a:rPr>
              <a:t>进程的根目录等等</a:t>
            </a:r>
            <a:r>
              <a:rPr lang="en-US">
                <a:latin typeface="Arial"/>
              </a:rPr>
              <a:t>.</a:t>
            </a:r>
            <a:endParaRPr/>
          </a:p>
          <a:p>
            <a:r>
              <a:rPr lang="en-US">
                <a:latin typeface="Arial"/>
              </a:rPr>
              <a:t>files_struct </a:t>
            </a:r>
            <a:r>
              <a:rPr lang="en-US">
                <a:latin typeface="Arial"/>
              </a:rPr>
              <a:t>用于表示当前进程打开的文件</a:t>
            </a:r>
            <a:r>
              <a:rPr lang="en-US">
                <a:latin typeface="Arial"/>
              </a:rPr>
              <a:t>.</a:t>
            </a:r>
            <a:endParaRPr/>
          </a:p>
          <a:p>
            <a:r>
              <a:rPr lang="en-US">
                <a:latin typeface="Arial"/>
              </a:rPr>
              <a:t>而对于每一个打开的文件</a:t>
            </a:r>
            <a:r>
              <a:rPr lang="en-US">
                <a:latin typeface="Arial"/>
              </a:rPr>
              <a:t>,</a:t>
            </a:r>
            <a:r>
              <a:rPr lang="en-US">
                <a:latin typeface="Arial"/>
              </a:rPr>
              <a:t>由</a:t>
            </a:r>
            <a:r>
              <a:rPr lang="en-US">
                <a:latin typeface="Arial"/>
              </a:rPr>
              <a:t>file</a:t>
            </a:r>
            <a:r>
              <a:rPr lang="en-US">
                <a:latin typeface="Arial"/>
              </a:rPr>
              <a:t>对象来表示</a:t>
            </a:r>
            <a:r>
              <a:rPr lang="en-US">
                <a:latin typeface="Arial"/>
              </a:rPr>
              <a:t>.</a:t>
            </a:r>
            <a:endParaRPr/>
          </a:p>
          <a:p>
            <a:r>
              <a:rPr lang="en-US">
                <a:latin typeface="Arial"/>
              </a:rPr>
              <a:t>Linux</a:t>
            </a:r>
            <a:r>
              <a:rPr lang="en-US">
                <a:latin typeface="Arial"/>
              </a:rPr>
              <a:t>中</a:t>
            </a:r>
            <a:r>
              <a:rPr lang="en-US">
                <a:latin typeface="Arial"/>
              </a:rPr>
              <a:t>,</a:t>
            </a:r>
            <a:r>
              <a:rPr lang="en-US">
                <a:latin typeface="Arial"/>
              </a:rPr>
              <a:t>常常用文件描述符</a:t>
            </a:r>
            <a:r>
              <a:rPr lang="en-US">
                <a:latin typeface="Arial"/>
              </a:rPr>
              <a:t>(file descriptor)</a:t>
            </a:r>
            <a:r>
              <a:rPr lang="en-US">
                <a:latin typeface="Arial"/>
              </a:rPr>
              <a:t>来表示一个打开的文件</a:t>
            </a:r>
            <a:r>
              <a:rPr lang="en-US">
                <a:latin typeface="Arial"/>
              </a:rPr>
              <a:t>,</a:t>
            </a:r>
            <a:r>
              <a:rPr lang="en-US">
                <a:latin typeface="Arial"/>
              </a:rPr>
              <a:t>这个描述符的值往往是一个大于或等于</a:t>
            </a:r>
            <a:r>
              <a:rPr lang="en-US">
                <a:latin typeface="Arial"/>
              </a:rPr>
              <a:t>0</a:t>
            </a:r>
            <a:r>
              <a:rPr lang="en-US">
                <a:latin typeface="Arial"/>
              </a:rPr>
              <a:t>的整数</a:t>
            </a:r>
            <a:r>
              <a:rPr lang="en-US">
                <a:latin typeface="Arial"/>
              </a:rPr>
              <a:t>.</a:t>
            </a:r>
            <a:endParaRPr/>
          </a:p>
          <a:p>
            <a:r>
              <a:rPr lang="en-US">
                <a:latin typeface="Arial"/>
              </a:rPr>
              <a:t>而这个整数</a:t>
            </a:r>
            <a:r>
              <a:rPr lang="en-US">
                <a:latin typeface="Arial"/>
              </a:rPr>
              <a:t>,</a:t>
            </a:r>
            <a:r>
              <a:rPr lang="en-US">
                <a:latin typeface="Arial"/>
              </a:rPr>
              <a:t>其实就是在</a:t>
            </a:r>
            <a:r>
              <a:rPr lang="en-US">
                <a:latin typeface="Arial"/>
              </a:rPr>
              <a:t>files_struct</a:t>
            </a:r>
            <a:r>
              <a:rPr lang="en-US">
                <a:latin typeface="Arial"/>
              </a:rPr>
              <a:t>中</a:t>
            </a:r>
            <a:r>
              <a:rPr lang="en-US">
                <a:latin typeface="Arial"/>
              </a:rPr>
              <a:t>file</a:t>
            </a:r>
            <a:r>
              <a:rPr lang="en-US">
                <a:latin typeface="Arial"/>
              </a:rPr>
              <a:t>数组</a:t>
            </a:r>
            <a:r>
              <a:rPr lang="en-US">
                <a:latin typeface="Arial"/>
              </a:rPr>
              <a:t>fd</a:t>
            </a:r>
            <a:r>
              <a:rPr lang="en-US">
                <a:latin typeface="Arial"/>
              </a:rPr>
              <a:t>的下标</a:t>
            </a:r>
            <a:r>
              <a:rPr lang="en-US">
                <a:latin typeface="Arial"/>
              </a:rPr>
              <a:t>.</a:t>
            </a:r>
            <a:endParaRPr/>
          </a:p>
          <a:p>
            <a:r>
              <a:rPr lang="en-US">
                <a:latin typeface="Arial"/>
              </a:rPr>
              <a:t>对于所有打开的文件</a:t>
            </a:r>
            <a:r>
              <a:rPr lang="en-US">
                <a:latin typeface="Arial"/>
              </a:rPr>
              <a:t>, </a:t>
            </a:r>
            <a:r>
              <a:rPr lang="en-US">
                <a:latin typeface="Arial"/>
              </a:rPr>
              <a:t>这些文件描述符会存储在</a:t>
            </a:r>
            <a:r>
              <a:rPr lang="en-US">
                <a:latin typeface="Arial"/>
              </a:rPr>
              <a:t>open_fds</a:t>
            </a:r>
            <a:r>
              <a:rPr lang="en-US">
                <a:latin typeface="Arial"/>
              </a:rPr>
              <a:t>的位图中</a:t>
            </a:r>
            <a:r>
              <a:rPr lang="en-US">
                <a:latin typeface="Arial"/>
              </a:rPr>
              <a:t>.</a:t>
            </a:r>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2" name="TextShape 1"/>
          <p:cNvSpPr txBox="1"/>
          <p:nvPr/>
        </p:nvSpPr>
        <p:spPr>
          <a:xfrm>
            <a:off x="-341640" y="1139760"/>
            <a:ext cx="10833840" cy="5312160"/>
          </a:xfrm>
          <a:prstGeom prst="rect">
            <a:avLst/>
          </a:prstGeom>
          <a:noFill/>
          <a:ln>
            <a:noFill/>
          </a:ln>
        </p:spPr>
        <p:txBody>
          <a:bodyPr lIns="90000" rIns="90000" tIns="45000" bIns="45000"/>
          <a:p>
            <a:pPr algn="ctr">
              <a:lnSpc>
                <a:spcPct val="90000"/>
              </a:lnSpc>
            </a:pPr>
            <a:r>
              <a:rPr lang="zh-CN" sz="2400">
                <a:latin typeface="Tahoma"/>
              </a:rPr>
              <a:t>应用程序通过</a:t>
            </a:r>
            <a:r>
              <a:rPr lang="zh-CN" sz="2400">
                <a:latin typeface="Tahoma"/>
              </a:rPr>
              <a:t>open</a:t>
            </a:r>
            <a:r>
              <a:rPr lang="zh-CN" sz="2400">
                <a:latin typeface="Tahoma"/>
              </a:rPr>
              <a:t>系统调用进入内核</a:t>
            </a:r>
            <a:endParaRPr/>
          </a:p>
          <a:p>
            <a:pPr algn="ctr">
              <a:lnSpc>
                <a:spcPct val="90000"/>
              </a:lnSpc>
            </a:pPr>
            <a:r>
              <a:rPr lang="zh-CN" sz="2400">
                <a:latin typeface="Tahoma"/>
              </a:rPr>
              <a:t>参数</a:t>
            </a:r>
            <a:r>
              <a:rPr lang="zh-CN" sz="2400">
                <a:latin typeface="Tahoma"/>
              </a:rPr>
              <a:t>:</a:t>
            </a:r>
            <a:r>
              <a:rPr lang="zh-CN" sz="2400">
                <a:latin typeface="Tahoma"/>
              </a:rPr>
              <a:t>路径名等</a:t>
            </a:r>
            <a:r>
              <a:rPr lang="zh-CN" sz="2400">
                <a:latin typeface="Tahoma"/>
              </a:rPr>
              <a:t>(</a:t>
            </a:r>
            <a:r>
              <a:rPr lang="zh-CN" sz="2400">
                <a:latin typeface="Tahoma"/>
              </a:rPr>
              <a:t>例如</a:t>
            </a:r>
            <a:r>
              <a:rPr lang="zh-CN" sz="2400">
                <a:latin typeface="Tahoma"/>
              </a:rPr>
              <a:t>/d1/f1)</a:t>
            </a:r>
            <a:endParaRPr/>
          </a:p>
          <a:p>
            <a:pPr algn="ctr">
              <a:lnSpc>
                <a:spcPct val="90000"/>
              </a:lnSpc>
            </a:pPr>
            <a:r>
              <a:rPr lang="zh-CN" sz="2400">
                <a:latin typeface="Tahoma"/>
              </a:rPr>
              <a:t>↓</a:t>
            </a:r>
            <a:endParaRPr/>
          </a:p>
          <a:p>
            <a:pPr algn="ctr">
              <a:lnSpc>
                <a:spcPct val="90000"/>
              </a:lnSpc>
            </a:pPr>
            <a:r>
              <a:rPr lang="zh-CN" sz="2400">
                <a:latin typeface="Tahoma"/>
              </a:rPr>
              <a:t>根据</a:t>
            </a:r>
            <a:r>
              <a:rPr lang="zh-CN" sz="2400">
                <a:latin typeface="Tahoma"/>
              </a:rPr>
              <a:t>/</a:t>
            </a:r>
            <a:r>
              <a:rPr lang="zh-CN" sz="2400">
                <a:latin typeface="Tahoma"/>
              </a:rPr>
              <a:t>的</a:t>
            </a:r>
            <a:r>
              <a:rPr lang="zh-CN" sz="2400">
                <a:latin typeface="Tahoma"/>
              </a:rPr>
              <a:t>inode(OS</a:t>
            </a:r>
            <a:r>
              <a:rPr lang="zh-CN" sz="2400">
                <a:latin typeface="Tahoma"/>
              </a:rPr>
              <a:t>初启时已进内存</a:t>
            </a:r>
            <a:r>
              <a:rPr lang="zh-CN" sz="2400">
                <a:latin typeface="Tahoma"/>
              </a:rPr>
              <a:t>)</a:t>
            </a:r>
            <a:r>
              <a:rPr lang="zh-CN" sz="2400">
                <a:latin typeface="Tahoma"/>
              </a:rPr>
              <a:t>查</a:t>
            </a:r>
            <a:r>
              <a:rPr lang="zh-CN" sz="2400">
                <a:latin typeface="Tahoma"/>
              </a:rPr>
              <a:t>d1</a:t>
            </a:r>
            <a:r>
              <a:rPr lang="zh-CN" sz="2400">
                <a:latin typeface="Tahoma"/>
              </a:rPr>
              <a:t>目录项已在内存</a:t>
            </a:r>
            <a:r>
              <a:rPr lang="zh-CN" sz="2400">
                <a:latin typeface="Tahoma"/>
              </a:rPr>
              <a:t>(</a:t>
            </a:r>
            <a:r>
              <a:rPr lang="zh-CN" sz="2400">
                <a:latin typeface="Tahoma"/>
              </a:rPr>
              <a:t>系统打开文件表等</a:t>
            </a:r>
            <a:r>
              <a:rPr lang="zh-CN" sz="2400">
                <a:latin typeface="Tahoma"/>
              </a:rPr>
              <a:t>)</a:t>
            </a:r>
            <a:r>
              <a:rPr lang="zh-CN" sz="2400">
                <a:latin typeface="Tahoma"/>
              </a:rPr>
              <a:t>否</a:t>
            </a:r>
            <a:r>
              <a:rPr lang="zh-CN" sz="2400">
                <a:latin typeface="Tahoma"/>
              </a:rPr>
              <a:t>,</a:t>
            </a:r>
            <a:r>
              <a:rPr lang="zh-CN" sz="2400">
                <a:latin typeface="Tahoma"/>
              </a:rPr>
              <a:t>是则判断是否安装点并作处理，否则</a:t>
            </a:r>
            <a:r>
              <a:rPr lang="zh-CN" sz="2400">
                <a:solidFill>
                  <a:srgbClr val="ff0000"/>
                </a:solidFill>
                <a:latin typeface="Tahoma"/>
              </a:rPr>
              <a:t>根据操作表调用</a:t>
            </a:r>
            <a:r>
              <a:rPr lang="zh-CN" sz="2400">
                <a:solidFill>
                  <a:srgbClr val="ff0000"/>
                </a:solidFill>
                <a:latin typeface="Tahoma"/>
              </a:rPr>
              <a:t>FS</a:t>
            </a:r>
            <a:r>
              <a:rPr lang="zh-CN" sz="2400">
                <a:solidFill>
                  <a:srgbClr val="ff0000"/>
                </a:solidFill>
                <a:latin typeface="Tahoma"/>
              </a:rPr>
              <a:t>类型相关函数读盘上根目录文件内容</a:t>
            </a:r>
            <a:r>
              <a:rPr lang="zh-CN" sz="2400">
                <a:latin typeface="Tahoma"/>
              </a:rPr>
              <a:t>查有无</a:t>
            </a:r>
            <a:r>
              <a:rPr lang="zh-CN" sz="2400">
                <a:latin typeface="Tahoma"/>
              </a:rPr>
              <a:t>d1,</a:t>
            </a:r>
            <a:r>
              <a:rPr lang="zh-CN" sz="2400">
                <a:latin typeface="Tahoma"/>
              </a:rPr>
              <a:t>无则错返</a:t>
            </a:r>
            <a:r>
              <a:rPr lang="zh-CN" sz="2400">
                <a:latin typeface="Tahoma"/>
              </a:rPr>
              <a:t>,</a:t>
            </a:r>
            <a:r>
              <a:rPr lang="zh-CN" sz="2400">
                <a:latin typeface="Tahoma"/>
              </a:rPr>
              <a:t>有则建填</a:t>
            </a:r>
            <a:r>
              <a:rPr lang="zh-CN" sz="2400">
                <a:latin typeface="Tahoma"/>
              </a:rPr>
              <a:t>d1</a:t>
            </a:r>
            <a:r>
              <a:rPr lang="zh-CN" sz="2400">
                <a:latin typeface="Tahoma"/>
              </a:rPr>
              <a:t>的</a:t>
            </a:r>
            <a:r>
              <a:rPr lang="zh-CN" sz="2400">
                <a:latin typeface="Tahoma"/>
              </a:rPr>
              <a:t>dentry</a:t>
            </a:r>
            <a:r>
              <a:rPr lang="zh-CN" sz="2400">
                <a:latin typeface="Tahoma"/>
              </a:rPr>
              <a:t>对象和</a:t>
            </a:r>
            <a:r>
              <a:rPr lang="zh-CN" sz="2400">
                <a:latin typeface="Tahoma"/>
              </a:rPr>
              <a:t>inode</a:t>
            </a:r>
            <a:r>
              <a:rPr lang="zh-CN" sz="2400">
                <a:latin typeface="Tahoma"/>
              </a:rPr>
              <a:t>对象</a:t>
            </a:r>
            <a:r>
              <a:rPr lang="zh-CN" sz="2400">
                <a:latin typeface="Tahoma"/>
              </a:rPr>
              <a:t>(</a:t>
            </a:r>
            <a:r>
              <a:rPr lang="zh-CN" sz="2400">
                <a:latin typeface="Tahoma"/>
              </a:rPr>
              <a:t>可能</a:t>
            </a:r>
            <a:r>
              <a:rPr lang="zh-CN" sz="2400">
                <a:solidFill>
                  <a:srgbClr val="ff0000"/>
                </a:solidFill>
                <a:latin typeface="Tahoma"/>
              </a:rPr>
              <a:t>读盘</a:t>
            </a:r>
            <a:r>
              <a:rPr lang="zh-CN" sz="2400">
                <a:solidFill>
                  <a:srgbClr val="ff0000"/>
                </a:solidFill>
                <a:latin typeface="Tahoma"/>
              </a:rPr>
              <a:t>inode</a:t>
            </a:r>
            <a:r>
              <a:rPr lang="zh-CN" sz="2400">
                <a:latin typeface="Tahoma"/>
              </a:rPr>
              <a:t>)</a:t>
            </a:r>
            <a:endParaRPr/>
          </a:p>
          <a:p>
            <a:pPr algn="ctr">
              <a:lnSpc>
                <a:spcPct val="90000"/>
              </a:lnSpc>
            </a:pPr>
            <a:r>
              <a:rPr lang="zh-CN" sz="2400">
                <a:latin typeface="Tahoma"/>
              </a:rPr>
              <a:t>↓</a:t>
            </a:r>
            <a:endParaRPr/>
          </a:p>
          <a:p>
            <a:pPr algn="ctr">
              <a:lnSpc>
                <a:spcPct val="90000"/>
              </a:lnSpc>
            </a:pPr>
            <a:r>
              <a:rPr lang="zh-CN" sz="2400">
                <a:latin typeface="Tahoma"/>
              </a:rPr>
              <a:t>根据</a:t>
            </a:r>
            <a:r>
              <a:rPr lang="zh-CN" sz="2400">
                <a:latin typeface="Tahoma"/>
              </a:rPr>
              <a:t>d1</a:t>
            </a:r>
            <a:r>
              <a:rPr lang="zh-CN" sz="2400">
                <a:latin typeface="Tahoma"/>
              </a:rPr>
              <a:t>的</a:t>
            </a:r>
            <a:r>
              <a:rPr lang="zh-CN" sz="2400">
                <a:latin typeface="Tahoma"/>
              </a:rPr>
              <a:t>inode</a:t>
            </a:r>
            <a:r>
              <a:rPr lang="zh-CN" sz="2400">
                <a:latin typeface="Tahoma"/>
              </a:rPr>
              <a:t>查</a:t>
            </a:r>
            <a:r>
              <a:rPr lang="zh-CN" sz="2400">
                <a:latin typeface="Tahoma"/>
              </a:rPr>
              <a:t>f1</a:t>
            </a:r>
            <a:r>
              <a:rPr lang="zh-CN" sz="2400">
                <a:latin typeface="Tahoma"/>
              </a:rPr>
              <a:t>目录项已在内存否</a:t>
            </a:r>
            <a:r>
              <a:rPr lang="zh-CN" sz="2400">
                <a:latin typeface="Tahoma"/>
              </a:rPr>
              <a:t>,</a:t>
            </a:r>
            <a:r>
              <a:rPr lang="zh-CN" sz="2400">
                <a:latin typeface="Tahoma"/>
              </a:rPr>
              <a:t>否则</a:t>
            </a:r>
            <a:r>
              <a:rPr lang="zh-CN" sz="2400">
                <a:solidFill>
                  <a:srgbClr val="ff0000"/>
                </a:solidFill>
                <a:latin typeface="Tahoma"/>
              </a:rPr>
              <a:t>根据操作表调用</a:t>
            </a:r>
            <a:r>
              <a:rPr lang="zh-CN" sz="2400">
                <a:solidFill>
                  <a:srgbClr val="ff0000"/>
                </a:solidFill>
                <a:latin typeface="Tahoma"/>
              </a:rPr>
              <a:t>FS</a:t>
            </a:r>
            <a:r>
              <a:rPr lang="zh-CN" sz="2400">
                <a:solidFill>
                  <a:srgbClr val="ff0000"/>
                </a:solidFill>
                <a:latin typeface="Tahoma"/>
              </a:rPr>
              <a:t>类型相关函数读盘上</a:t>
            </a:r>
            <a:r>
              <a:rPr lang="zh-CN" sz="2400">
                <a:solidFill>
                  <a:srgbClr val="ff0000"/>
                </a:solidFill>
                <a:latin typeface="Tahoma"/>
              </a:rPr>
              <a:t>d1</a:t>
            </a:r>
            <a:r>
              <a:rPr lang="zh-CN" sz="2400">
                <a:solidFill>
                  <a:srgbClr val="ff0000"/>
                </a:solidFill>
                <a:latin typeface="Tahoma"/>
              </a:rPr>
              <a:t>目录文件内容</a:t>
            </a:r>
            <a:r>
              <a:rPr lang="zh-CN" sz="2400">
                <a:latin typeface="Tahoma"/>
              </a:rPr>
              <a:t>查有无</a:t>
            </a:r>
            <a:r>
              <a:rPr lang="zh-CN" sz="2400">
                <a:latin typeface="Tahoma"/>
              </a:rPr>
              <a:t>f1,</a:t>
            </a:r>
            <a:r>
              <a:rPr lang="zh-CN" sz="2400">
                <a:latin typeface="Tahoma"/>
              </a:rPr>
              <a:t>无则错返</a:t>
            </a:r>
            <a:r>
              <a:rPr lang="zh-CN" sz="2400">
                <a:latin typeface="Tahoma"/>
              </a:rPr>
              <a:t>,</a:t>
            </a:r>
            <a:r>
              <a:rPr lang="zh-CN" sz="2400">
                <a:latin typeface="Tahoma"/>
              </a:rPr>
              <a:t>有则建填</a:t>
            </a:r>
            <a:r>
              <a:rPr lang="zh-CN" sz="2400">
                <a:latin typeface="Tahoma"/>
              </a:rPr>
              <a:t>f1</a:t>
            </a:r>
            <a:r>
              <a:rPr lang="zh-CN" sz="2400">
                <a:latin typeface="Tahoma"/>
              </a:rPr>
              <a:t>的</a:t>
            </a:r>
            <a:r>
              <a:rPr lang="zh-CN" sz="2400">
                <a:latin typeface="Tahoma"/>
              </a:rPr>
              <a:t>dentry</a:t>
            </a:r>
            <a:r>
              <a:rPr lang="zh-CN" sz="2400">
                <a:latin typeface="Tahoma"/>
              </a:rPr>
              <a:t>对象、</a:t>
            </a:r>
            <a:r>
              <a:rPr lang="zh-CN" sz="2400">
                <a:latin typeface="Tahoma"/>
              </a:rPr>
              <a:t>inode</a:t>
            </a:r>
            <a:r>
              <a:rPr lang="zh-CN" sz="2400">
                <a:latin typeface="Tahoma"/>
              </a:rPr>
              <a:t>对象</a:t>
            </a:r>
            <a:r>
              <a:rPr lang="zh-CN" sz="2400">
                <a:latin typeface="Tahoma"/>
              </a:rPr>
              <a:t>(</a:t>
            </a:r>
            <a:r>
              <a:rPr lang="zh-CN" sz="2400">
                <a:latin typeface="Tahoma"/>
              </a:rPr>
              <a:t>可能</a:t>
            </a:r>
            <a:r>
              <a:rPr lang="zh-CN" sz="2400">
                <a:solidFill>
                  <a:srgbClr val="ff0000"/>
                </a:solidFill>
                <a:latin typeface="Tahoma"/>
              </a:rPr>
              <a:t>读盘</a:t>
            </a:r>
            <a:r>
              <a:rPr lang="zh-CN" sz="2400">
                <a:solidFill>
                  <a:srgbClr val="ff0000"/>
                </a:solidFill>
                <a:latin typeface="Tahoma"/>
              </a:rPr>
              <a:t>inode</a:t>
            </a:r>
            <a:r>
              <a:rPr lang="zh-CN" sz="2400">
                <a:latin typeface="Tahoma"/>
              </a:rPr>
              <a:t>)</a:t>
            </a:r>
            <a:r>
              <a:rPr lang="zh-CN" sz="2400">
                <a:latin typeface="Tahoma"/>
              </a:rPr>
              <a:t>和</a:t>
            </a:r>
            <a:r>
              <a:rPr lang="zh-CN" sz="2400">
                <a:latin typeface="Tahoma"/>
              </a:rPr>
              <a:t>file</a:t>
            </a:r>
            <a:r>
              <a:rPr lang="zh-CN" sz="2400">
                <a:latin typeface="Tahoma"/>
              </a:rPr>
              <a:t>对象</a:t>
            </a:r>
            <a:endParaRPr/>
          </a:p>
          <a:p>
            <a:pPr algn="ctr">
              <a:lnSpc>
                <a:spcPct val="90000"/>
              </a:lnSpc>
            </a:pPr>
            <a:r>
              <a:rPr lang="zh-CN" sz="2400">
                <a:latin typeface="Tahoma"/>
              </a:rPr>
              <a:t>↓</a:t>
            </a:r>
            <a:endParaRPr/>
          </a:p>
          <a:p>
            <a:pPr algn="ctr">
              <a:lnSpc>
                <a:spcPct val="90000"/>
              </a:lnSpc>
            </a:pPr>
            <a:r>
              <a:rPr lang="zh-CN" sz="2400">
                <a:latin typeface="Tahoma"/>
              </a:rPr>
              <a:t>成功返回文件句柄（进程打开文件表的行号）</a:t>
            </a:r>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3" name="TextShape 1"/>
          <p:cNvSpPr txBox="1"/>
          <p:nvPr/>
        </p:nvSpPr>
        <p:spPr>
          <a:xfrm>
            <a:off x="-365760" y="1188720"/>
            <a:ext cx="10915200" cy="4742640"/>
          </a:xfrm>
          <a:prstGeom prst="rect">
            <a:avLst/>
          </a:prstGeom>
          <a:noFill/>
          <a:ln>
            <a:noFill/>
          </a:ln>
        </p:spPr>
        <p:txBody>
          <a:bodyPr lIns="90000" rIns="90000" tIns="45000" bIns="45000"/>
          <a:p>
            <a:pPr algn="ctr">
              <a:lnSpc>
                <a:spcPct val="90000"/>
              </a:lnSpc>
            </a:pPr>
            <a:r>
              <a:rPr lang="zh-CN" sz="2400">
                <a:latin typeface="Tahoma"/>
              </a:rPr>
              <a:t>应用程序通过</a:t>
            </a:r>
            <a:r>
              <a:rPr lang="zh-CN" sz="2400">
                <a:latin typeface="Tahoma"/>
              </a:rPr>
              <a:t>read</a:t>
            </a:r>
            <a:r>
              <a:rPr lang="zh-CN" sz="2400">
                <a:latin typeface="Tahoma"/>
              </a:rPr>
              <a:t>系统调用进入内核</a:t>
            </a:r>
            <a:endParaRPr/>
          </a:p>
          <a:p>
            <a:pPr algn="ctr">
              <a:lnSpc>
                <a:spcPct val="90000"/>
              </a:lnSpc>
            </a:pPr>
            <a:r>
              <a:rPr lang="zh-CN" sz="2400">
                <a:latin typeface="Tahoma"/>
              </a:rPr>
              <a:t>参数</a:t>
            </a:r>
            <a:r>
              <a:rPr lang="zh-CN" sz="2400">
                <a:latin typeface="Tahoma"/>
              </a:rPr>
              <a:t>:</a:t>
            </a:r>
            <a:r>
              <a:rPr lang="zh-CN" sz="2400">
                <a:latin typeface="Tahoma"/>
              </a:rPr>
              <a:t>文件句柄</a:t>
            </a:r>
            <a:r>
              <a:rPr lang="zh-CN" sz="2400">
                <a:latin typeface="Tahoma"/>
              </a:rPr>
              <a:t>,</a:t>
            </a:r>
            <a:r>
              <a:rPr lang="zh-CN" sz="2400">
                <a:latin typeface="Tahoma"/>
              </a:rPr>
              <a:t>读字节数</a:t>
            </a:r>
            <a:r>
              <a:rPr lang="zh-CN" sz="2400">
                <a:latin typeface="Tahoma"/>
              </a:rPr>
              <a:t>,</a:t>
            </a:r>
            <a:r>
              <a:rPr lang="zh-CN" sz="2400">
                <a:latin typeface="Tahoma"/>
              </a:rPr>
              <a:t>目标地址</a:t>
            </a:r>
            <a:endParaRPr/>
          </a:p>
          <a:p>
            <a:pPr algn="ctr">
              <a:lnSpc>
                <a:spcPct val="90000"/>
              </a:lnSpc>
            </a:pPr>
            <a:r>
              <a:rPr lang="zh-CN" sz="2400">
                <a:latin typeface="Tahoma"/>
              </a:rPr>
              <a:t>↓</a:t>
            </a:r>
            <a:endParaRPr/>
          </a:p>
          <a:p>
            <a:pPr algn="ctr">
              <a:lnSpc>
                <a:spcPct val="90000"/>
              </a:lnSpc>
            </a:pPr>
            <a:r>
              <a:rPr lang="zh-CN" sz="2400">
                <a:latin typeface="Tahoma"/>
              </a:rPr>
              <a:t>计算应读盘块号</a:t>
            </a:r>
            <a:endParaRPr/>
          </a:p>
          <a:p>
            <a:pPr algn="ctr">
              <a:lnSpc>
                <a:spcPct val="90000"/>
              </a:lnSpc>
            </a:pPr>
            <a:r>
              <a:rPr lang="zh-CN" sz="2400">
                <a:latin typeface="Tahoma"/>
              </a:rPr>
              <a:t>↓ </a:t>
            </a:r>
            <a:r>
              <a:rPr lang="zh-CN" sz="2400">
                <a:latin typeface="Tahoma"/>
              </a:rPr>
              <a:t>*</a:t>
            </a:r>
            <a:endParaRPr/>
          </a:p>
          <a:p>
            <a:pPr algn="ctr">
              <a:lnSpc>
                <a:spcPct val="90000"/>
              </a:lnSpc>
            </a:pPr>
            <a:r>
              <a:rPr lang="zh-CN" sz="2400">
                <a:latin typeface="Tahoma"/>
              </a:rPr>
              <a:t>根据</a:t>
            </a:r>
            <a:r>
              <a:rPr lang="zh-CN" sz="2400">
                <a:latin typeface="Tahoma"/>
              </a:rPr>
              <a:t>inode</a:t>
            </a:r>
            <a:r>
              <a:rPr lang="zh-CN" sz="2400">
                <a:latin typeface="Tahoma"/>
              </a:rPr>
              <a:t>查该块已在内存</a:t>
            </a:r>
            <a:r>
              <a:rPr lang="zh-CN" sz="2400">
                <a:latin typeface="Tahoma"/>
              </a:rPr>
              <a:t>(</a:t>
            </a:r>
            <a:r>
              <a:rPr lang="zh-CN" sz="2400">
                <a:latin typeface="Tahoma"/>
              </a:rPr>
              <a:t>文件</a:t>
            </a:r>
            <a:r>
              <a:rPr lang="zh-CN" sz="2400">
                <a:latin typeface="Tahoma"/>
              </a:rPr>
              <a:t>cache)</a:t>
            </a:r>
            <a:r>
              <a:rPr lang="zh-CN" sz="2400">
                <a:latin typeface="Tahoma"/>
              </a:rPr>
              <a:t>否</a:t>
            </a:r>
            <a:r>
              <a:rPr lang="zh-CN" sz="2400">
                <a:latin typeface="Tahoma"/>
              </a:rPr>
              <a:t>,</a:t>
            </a:r>
            <a:r>
              <a:rPr lang="zh-CN" sz="2400">
                <a:latin typeface="Tahoma"/>
              </a:rPr>
              <a:t>否则</a:t>
            </a:r>
            <a:r>
              <a:rPr lang="zh-CN" sz="2400">
                <a:solidFill>
                  <a:srgbClr val="ff0000"/>
                </a:solidFill>
                <a:latin typeface="Tahoma"/>
              </a:rPr>
              <a:t>根据文件操作表调用相应类型</a:t>
            </a:r>
            <a:r>
              <a:rPr lang="zh-CN" sz="2400">
                <a:solidFill>
                  <a:srgbClr val="ff0000"/>
                </a:solidFill>
                <a:latin typeface="Tahoma"/>
              </a:rPr>
              <a:t>FS</a:t>
            </a:r>
            <a:r>
              <a:rPr lang="zh-CN" sz="2400">
                <a:solidFill>
                  <a:srgbClr val="ff0000"/>
                </a:solidFill>
                <a:latin typeface="Tahoma"/>
              </a:rPr>
              <a:t>的</a:t>
            </a:r>
            <a:r>
              <a:rPr lang="zh-CN" sz="2400">
                <a:solidFill>
                  <a:srgbClr val="ff0000"/>
                </a:solidFill>
                <a:latin typeface="Tahoma"/>
              </a:rPr>
              <a:t>read</a:t>
            </a:r>
            <a:r>
              <a:rPr lang="zh-CN" sz="2400">
                <a:solidFill>
                  <a:srgbClr val="ff0000"/>
                </a:solidFill>
                <a:latin typeface="Tahoma"/>
              </a:rPr>
              <a:t>子程序去读盘上该块入</a:t>
            </a:r>
            <a:r>
              <a:rPr lang="zh-CN" sz="2400">
                <a:solidFill>
                  <a:srgbClr val="ff0000"/>
                </a:solidFill>
                <a:latin typeface="Tahoma"/>
              </a:rPr>
              <a:t>cache</a:t>
            </a:r>
            <a:endParaRPr/>
          </a:p>
          <a:p>
            <a:pPr algn="ctr">
              <a:lnSpc>
                <a:spcPct val="90000"/>
              </a:lnSpc>
            </a:pPr>
            <a:r>
              <a:rPr lang="zh-CN" sz="2400">
                <a:latin typeface="Tahoma"/>
              </a:rPr>
              <a:t>↓</a:t>
            </a:r>
            <a:endParaRPr/>
          </a:p>
          <a:p>
            <a:pPr algn="ctr">
              <a:lnSpc>
                <a:spcPct val="90000"/>
              </a:lnSpc>
            </a:pPr>
            <a:r>
              <a:rPr lang="zh-CN" sz="2400">
                <a:latin typeface="Tahoma"/>
              </a:rPr>
              <a:t> </a:t>
            </a:r>
            <a:r>
              <a:rPr lang="zh-CN" sz="2400">
                <a:latin typeface="Tahoma"/>
              </a:rPr>
              <a:t>将所需要的字节数从</a:t>
            </a:r>
            <a:r>
              <a:rPr lang="zh-CN" sz="2400">
                <a:latin typeface="Tahoma"/>
              </a:rPr>
              <a:t>cache</a:t>
            </a:r>
            <a:r>
              <a:rPr lang="zh-CN" sz="2400">
                <a:latin typeface="Tahoma"/>
              </a:rPr>
              <a:t>读入</a:t>
            </a:r>
            <a:r>
              <a:rPr lang="zh-CN" sz="2400">
                <a:latin typeface="Tahoma"/>
              </a:rPr>
              <a:t>AP</a:t>
            </a:r>
            <a:r>
              <a:rPr lang="zh-CN" sz="2400">
                <a:latin typeface="Tahoma"/>
              </a:rPr>
              <a:t>空间</a:t>
            </a:r>
            <a:endParaRPr/>
          </a:p>
          <a:p>
            <a:pPr algn="ctr">
              <a:lnSpc>
                <a:spcPct val="90000"/>
              </a:lnSpc>
            </a:pPr>
            <a:r>
              <a:rPr lang="zh-CN" sz="2400">
                <a:latin typeface="Tahoma"/>
              </a:rPr>
              <a:t>↓</a:t>
            </a:r>
            <a:endParaRPr/>
          </a:p>
          <a:p>
            <a:pPr algn="ctr">
              <a:lnSpc>
                <a:spcPct val="90000"/>
              </a:lnSpc>
            </a:pPr>
            <a:r>
              <a:rPr lang="zh-CN" sz="2400">
                <a:latin typeface="Tahoma"/>
              </a:rPr>
              <a:t>计算还要读下一块否</a:t>
            </a:r>
            <a:r>
              <a:rPr lang="zh-CN" sz="2400">
                <a:latin typeface="Tahoma"/>
              </a:rPr>
              <a:t>,</a:t>
            </a:r>
            <a:r>
              <a:rPr lang="zh-CN" sz="2400">
                <a:latin typeface="Tahoma"/>
              </a:rPr>
              <a:t>是则至</a:t>
            </a:r>
            <a:r>
              <a:rPr lang="zh-CN" sz="2400">
                <a:latin typeface="Tahoma"/>
              </a:rPr>
              <a:t>*</a:t>
            </a:r>
            <a:r>
              <a:rPr lang="zh-CN" sz="2400">
                <a:latin typeface="Tahoma"/>
              </a:rPr>
              <a:t>处</a:t>
            </a:r>
            <a:r>
              <a:rPr lang="zh-CN" sz="2400">
                <a:latin typeface="Tahoma"/>
              </a:rPr>
              <a:t>,</a:t>
            </a:r>
            <a:r>
              <a:rPr lang="zh-CN" sz="2400">
                <a:latin typeface="Tahoma"/>
              </a:rPr>
              <a:t>否则成功返回</a:t>
            </a:r>
            <a:r>
              <a:rPr lang="zh-CN" sz="2400">
                <a:latin typeface="Tahoma"/>
              </a:rPr>
              <a:t>.</a:t>
            </a: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CustomShape 1"/>
          <p:cNvSpPr/>
          <p:nvPr/>
        </p:nvSpPr>
        <p:spPr>
          <a:xfrm>
            <a:off x="504000" y="301320"/>
            <a:ext cx="9070920" cy="1261440"/>
          </a:xfrm>
          <a:prstGeom prst="rect">
            <a:avLst/>
          </a:prstGeom>
          <a:noFill/>
          <a:ln>
            <a:noFill/>
          </a:ln>
        </p:spPr>
        <p:style>
          <a:lnRef idx="0"/>
          <a:fillRef idx="0"/>
          <a:effectRef idx="0"/>
          <a:fontRef idx="minor"/>
        </p:style>
      </p:sp>
      <p:sp>
        <p:nvSpPr>
          <p:cNvPr id="153" name="CustomShape 2"/>
          <p:cNvSpPr/>
          <p:nvPr/>
        </p:nvSpPr>
        <p:spPr>
          <a:xfrm>
            <a:off x="504000" y="279720"/>
            <a:ext cx="9070920" cy="438372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US" sz="2800" strike="noStrike">
                <a:solidFill>
                  <a:srgbClr val="000000"/>
                </a:solidFill>
                <a:latin typeface="Arial"/>
                <a:ea typeface="DejaVu Sans"/>
              </a:rPr>
              <a:t>我们都知道磁盘分区完毕后还需要进行格式化</a:t>
            </a:r>
            <a:r>
              <a:rPr lang="en-US" sz="2800" strike="noStrike">
                <a:solidFill>
                  <a:srgbClr val="000000"/>
                </a:solidFill>
                <a:latin typeface="Arial"/>
                <a:ea typeface="DejaVu Sans"/>
              </a:rPr>
              <a:t>(format)</a:t>
            </a:r>
            <a:r>
              <a:rPr lang="en-US" sz="2800" strike="noStrike">
                <a:solidFill>
                  <a:srgbClr val="000000"/>
                </a:solidFill>
                <a:latin typeface="Arial"/>
                <a:ea typeface="DejaVu Sans"/>
              </a:rPr>
              <a:t>，之后操作系统才能够使用这个分割槽。 为什么需要进行『格式化』呢？这是因为每种操作系统所配置的文件属性</a:t>
            </a:r>
            <a:r>
              <a:rPr lang="en-US" sz="2800" strike="noStrike">
                <a:solidFill>
                  <a:srgbClr val="000000"/>
                </a:solidFill>
                <a:latin typeface="Arial"/>
                <a:ea typeface="DejaVu Sans"/>
              </a:rPr>
              <a:t>/</a:t>
            </a:r>
            <a:r>
              <a:rPr lang="en-US" sz="2800" strike="noStrike">
                <a:solidFill>
                  <a:srgbClr val="000000"/>
                </a:solidFill>
                <a:latin typeface="Arial"/>
                <a:ea typeface="DejaVu Sans"/>
              </a:rPr>
              <a:t>权限并不相同， 为了存放这些文件所需的数据，因此就需要将分割槽进行格式化，以成为操作系统能够利用的『文件系统格式</a:t>
            </a:r>
            <a:r>
              <a:rPr lang="en-US" sz="2800" strike="noStrike">
                <a:solidFill>
                  <a:srgbClr val="000000"/>
                </a:solidFill>
                <a:latin typeface="Arial"/>
                <a:ea typeface="DejaVu Sans"/>
              </a:rPr>
              <a:t>(filesystem)</a:t>
            </a:r>
            <a:r>
              <a:rPr lang="en-US" sz="2800" strike="noStrike">
                <a:solidFill>
                  <a:srgbClr val="000000"/>
                </a:solidFill>
                <a:latin typeface="Arial"/>
                <a:ea typeface="DejaVu Sans"/>
              </a:rPr>
              <a:t>』。</a:t>
            </a:r>
            <a:endParaRPr/>
          </a:p>
          <a:p>
            <a:pPr>
              <a:lnSpc>
                <a:spcPct val="100000"/>
              </a:lnSpc>
            </a:pPr>
            <a:endParaRPr/>
          </a:p>
          <a:p>
            <a:pPr>
              <a:lnSpc>
                <a:spcPct val="100000"/>
              </a:lnSpc>
            </a:pPr>
            <a:r>
              <a:rPr lang="en-US" sz="2800" strike="noStrike">
                <a:solidFill>
                  <a:srgbClr val="000000"/>
                </a:solidFill>
                <a:latin typeface="Arial"/>
                <a:ea typeface="DejaVu Sans"/>
              </a:rPr>
              <a:t>由此我们也能够知道，每种操作系统能够使用的文件系统并不相同。 举例来说，</a:t>
            </a:r>
            <a:r>
              <a:rPr lang="en-US" sz="2800" strike="noStrike">
                <a:solidFill>
                  <a:srgbClr val="000000"/>
                </a:solidFill>
                <a:latin typeface="Arial"/>
                <a:ea typeface="DejaVu Sans"/>
              </a:rPr>
              <a:t>windows 98 </a:t>
            </a:r>
            <a:r>
              <a:rPr lang="en-US" sz="2800" strike="noStrike">
                <a:solidFill>
                  <a:srgbClr val="000000"/>
                </a:solidFill>
                <a:latin typeface="Arial"/>
                <a:ea typeface="DejaVu Sans"/>
              </a:rPr>
              <a:t>以前的微软操作系统主要利用的文件系统是 </a:t>
            </a:r>
            <a:r>
              <a:rPr lang="en-US" sz="2800" strike="noStrike">
                <a:solidFill>
                  <a:srgbClr val="000000"/>
                </a:solidFill>
                <a:latin typeface="Arial"/>
                <a:ea typeface="DejaVu Sans"/>
              </a:rPr>
              <a:t>FAT (</a:t>
            </a:r>
            <a:r>
              <a:rPr lang="en-US" sz="2800" strike="noStrike">
                <a:solidFill>
                  <a:srgbClr val="000000"/>
                </a:solidFill>
                <a:latin typeface="Arial"/>
                <a:ea typeface="DejaVu Sans"/>
              </a:rPr>
              <a:t>或 </a:t>
            </a:r>
            <a:r>
              <a:rPr lang="en-US" sz="2800" strike="noStrike">
                <a:solidFill>
                  <a:srgbClr val="000000"/>
                </a:solidFill>
                <a:latin typeface="Arial"/>
                <a:ea typeface="DejaVu Sans"/>
              </a:rPr>
              <a:t>FAT16)</a:t>
            </a:r>
            <a:r>
              <a:rPr lang="en-US" sz="2800" strike="noStrike">
                <a:solidFill>
                  <a:srgbClr val="000000"/>
                </a:solidFill>
                <a:latin typeface="Arial"/>
                <a:ea typeface="DejaVu Sans"/>
              </a:rPr>
              <a:t>，</a:t>
            </a:r>
            <a:r>
              <a:rPr lang="en-US" sz="2800" strike="noStrike">
                <a:solidFill>
                  <a:srgbClr val="000000"/>
                </a:solidFill>
                <a:latin typeface="Arial"/>
                <a:ea typeface="DejaVu Sans"/>
              </a:rPr>
              <a:t>windows 2000 </a:t>
            </a:r>
            <a:r>
              <a:rPr lang="en-US" sz="2800" strike="noStrike">
                <a:solidFill>
                  <a:srgbClr val="000000"/>
                </a:solidFill>
                <a:latin typeface="Arial"/>
                <a:ea typeface="DejaVu Sans"/>
              </a:rPr>
              <a:t>以后的版本有所谓的 </a:t>
            </a:r>
            <a:r>
              <a:rPr lang="en-US" sz="2800" strike="noStrike">
                <a:solidFill>
                  <a:srgbClr val="000000"/>
                </a:solidFill>
                <a:latin typeface="Arial"/>
                <a:ea typeface="DejaVu Sans"/>
              </a:rPr>
              <a:t>NTFS </a:t>
            </a:r>
            <a:r>
              <a:rPr lang="en-US" sz="2800" strike="noStrike">
                <a:solidFill>
                  <a:srgbClr val="000000"/>
                </a:solidFill>
                <a:latin typeface="Arial"/>
                <a:ea typeface="DejaVu Sans"/>
              </a:rPr>
              <a:t>文件系统，至于 </a:t>
            </a:r>
            <a:r>
              <a:rPr lang="en-US" sz="2800" strike="noStrike">
                <a:solidFill>
                  <a:srgbClr val="000000"/>
                </a:solidFill>
                <a:latin typeface="Arial"/>
                <a:ea typeface="DejaVu Sans"/>
              </a:rPr>
              <a:t>Linux </a:t>
            </a:r>
            <a:r>
              <a:rPr lang="en-US" sz="2800" strike="noStrike">
                <a:solidFill>
                  <a:srgbClr val="000000"/>
                </a:solidFill>
                <a:latin typeface="Arial"/>
                <a:ea typeface="DejaVu Sans"/>
              </a:rPr>
              <a:t>的正统文件系统则为 </a:t>
            </a:r>
            <a:r>
              <a:rPr lang="en-US" sz="2800" strike="noStrike">
                <a:solidFill>
                  <a:srgbClr val="000000"/>
                </a:solidFill>
                <a:latin typeface="Arial"/>
                <a:ea typeface="DejaVu Sans"/>
              </a:rPr>
              <a:t>Ext2 (Linux second extended file system, ext2fs)</a:t>
            </a:r>
            <a:r>
              <a:rPr lang="en-US" sz="2800" strike="noStrike">
                <a:solidFill>
                  <a:srgbClr val="000000"/>
                </a:solidFill>
                <a:latin typeface="Arial"/>
                <a:ea typeface="DejaVu Sans"/>
              </a:rPr>
              <a:t>这一个。此外，在默认的情况下，</a:t>
            </a:r>
            <a:r>
              <a:rPr lang="en-US" sz="2800" strike="noStrike">
                <a:solidFill>
                  <a:srgbClr val="000000"/>
                </a:solidFill>
                <a:latin typeface="Arial"/>
                <a:ea typeface="DejaVu Sans"/>
              </a:rPr>
              <a:t>windows </a:t>
            </a:r>
            <a:r>
              <a:rPr lang="en-US" sz="2800" strike="noStrike">
                <a:solidFill>
                  <a:srgbClr val="000000"/>
                </a:solidFill>
                <a:latin typeface="Arial"/>
                <a:ea typeface="DejaVu Sans"/>
              </a:rPr>
              <a:t>操作系统是不会认识 </a:t>
            </a:r>
            <a:r>
              <a:rPr lang="en-US" sz="2800" strike="noStrike">
                <a:solidFill>
                  <a:srgbClr val="000000"/>
                </a:solidFill>
                <a:latin typeface="Arial"/>
                <a:ea typeface="DejaVu Sans"/>
              </a:rPr>
              <a:t>Linux </a:t>
            </a:r>
            <a:r>
              <a:rPr lang="en-US" sz="2800" strike="noStrike">
                <a:solidFill>
                  <a:srgbClr val="000000"/>
                </a:solidFill>
                <a:latin typeface="Arial"/>
                <a:ea typeface="DejaVu Sans"/>
              </a:rPr>
              <a:t>的 </a:t>
            </a:r>
            <a:r>
              <a:rPr lang="en-US" sz="2800" strike="noStrike">
                <a:solidFill>
                  <a:srgbClr val="000000"/>
                </a:solidFill>
                <a:latin typeface="Arial"/>
                <a:ea typeface="DejaVu Sans"/>
              </a:rPr>
              <a:t>Ext2 </a:t>
            </a:r>
            <a:r>
              <a:rPr lang="en-US" sz="2800" strike="noStrike">
                <a:solidFill>
                  <a:srgbClr val="000000"/>
                </a:solidFill>
                <a:latin typeface="Arial"/>
                <a:ea typeface="DejaVu Sans"/>
              </a:rPr>
              <a:t>的。</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CustomShape 1"/>
          <p:cNvSpPr/>
          <p:nvPr/>
        </p:nvSpPr>
        <p:spPr>
          <a:xfrm>
            <a:off x="504000" y="301320"/>
            <a:ext cx="9070920" cy="1261440"/>
          </a:xfrm>
          <a:prstGeom prst="rect">
            <a:avLst/>
          </a:prstGeom>
          <a:noFill/>
          <a:ln>
            <a:noFill/>
          </a:ln>
        </p:spPr>
        <p:style>
          <a:lnRef idx="0"/>
          <a:fillRef idx="0"/>
          <a:effectRef idx="0"/>
          <a:fontRef idx="minor"/>
        </p:style>
      </p:sp>
      <p:sp>
        <p:nvSpPr>
          <p:cNvPr id="155" name="CustomShape 2"/>
          <p:cNvSpPr/>
          <p:nvPr/>
        </p:nvSpPr>
        <p:spPr>
          <a:xfrm>
            <a:off x="504000" y="457200"/>
            <a:ext cx="9070920" cy="438372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US" sz="2600" strike="noStrike">
                <a:solidFill>
                  <a:srgbClr val="000000"/>
                </a:solidFill>
                <a:latin typeface="Arial"/>
                <a:ea typeface="DejaVu Sans"/>
              </a:rPr>
              <a:t>传统的磁盘与文件系统之应用中，一个分割槽就是只能够被格式化成为一个文件系统，所以我们可以说一个 </a:t>
            </a:r>
            <a:r>
              <a:rPr lang="en-US" sz="2600" strike="noStrike">
                <a:solidFill>
                  <a:srgbClr val="000000"/>
                </a:solidFill>
                <a:latin typeface="Arial"/>
                <a:ea typeface="DejaVu Sans"/>
              </a:rPr>
              <a:t>filesystem </a:t>
            </a:r>
            <a:r>
              <a:rPr lang="en-US" sz="2600" strike="noStrike">
                <a:solidFill>
                  <a:srgbClr val="000000"/>
                </a:solidFill>
                <a:latin typeface="Arial"/>
                <a:ea typeface="DejaVu Sans"/>
              </a:rPr>
              <a:t>就是一个 </a:t>
            </a:r>
            <a:r>
              <a:rPr lang="en-US" sz="2600" strike="noStrike">
                <a:solidFill>
                  <a:srgbClr val="000000"/>
                </a:solidFill>
                <a:latin typeface="Arial"/>
                <a:ea typeface="DejaVu Sans"/>
              </a:rPr>
              <a:t>partition</a:t>
            </a:r>
            <a:r>
              <a:rPr lang="en-US" sz="2600" strike="noStrike">
                <a:solidFill>
                  <a:srgbClr val="000000"/>
                </a:solidFill>
                <a:latin typeface="Arial"/>
                <a:ea typeface="DejaVu Sans"/>
              </a:rPr>
              <a:t>。但是由于新技术的利用，例如我们常听到的</a:t>
            </a:r>
            <a:r>
              <a:rPr lang="en-US" sz="2600" strike="noStrike">
                <a:solidFill>
                  <a:srgbClr val="000000"/>
                </a:solidFill>
                <a:latin typeface="Arial"/>
                <a:ea typeface="DejaVu Sans"/>
              </a:rPr>
              <a:t>LVM</a:t>
            </a:r>
            <a:r>
              <a:rPr lang="en-US" sz="2600" strike="noStrike">
                <a:solidFill>
                  <a:srgbClr val="000000"/>
                </a:solidFill>
                <a:latin typeface="Arial"/>
                <a:ea typeface="DejaVu Sans"/>
              </a:rPr>
              <a:t>与软件磁盘阵列</a:t>
            </a:r>
            <a:r>
              <a:rPr lang="en-US" sz="2600" strike="noStrike">
                <a:solidFill>
                  <a:srgbClr val="000000"/>
                </a:solidFill>
                <a:latin typeface="Arial"/>
                <a:ea typeface="DejaVu Sans"/>
              </a:rPr>
              <a:t>(software raid)</a:t>
            </a:r>
            <a:r>
              <a:rPr lang="en-US" sz="2600" strike="noStrike">
                <a:solidFill>
                  <a:srgbClr val="000000"/>
                </a:solidFill>
                <a:latin typeface="Arial"/>
                <a:ea typeface="DejaVu Sans"/>
              </a:rPr>
              <a:t>， 这些技术可以将一个分割槽格式化为多个文件系统</a:t>
            </a:r>
            <a:r>
              <a:rPr lang="en-US" sz="2600" strike="noStrike">
                <a:solidFill>
                  <a:srgbClr val="000000"/>
                </a:solidFill>
                <a:latin typeface="Arial"/>
                <a:ea typeface="DejaVu Sans"/>
              </a:rPr>
              <a:t>(</a:t>
            </a:r>
            <a:r>
              <a:rPr lang="en-US" sz="2600" strike="noStrike">
                <a:solidFill>
                  <a:srgbClr val="000000"/>
                </a:solidFill>
                <a:latin typeface="Arial"/>
                <a:ea typeface="DejaVu Sans"/>
              </a:rPr>
              <a:t>例如</a:t>
            </a:r>
            <a:r>
              <a:rPr lang="en-US" sz="2600" strike="noStrike">
                <a:solidFill>
                  <a:srgbClr val="000000"/>
                </a:solidFill>
                <a:latin typeface="Arial"/>
                <a:ea typeface="DejaVu Sans"/>
              </a:rPr>
              <a:t>LVM)</a:t>
            </a:r>
            <a:r>
              <a:rPr lang="en-US" sz="2600" strike="noStrike">
                <a:solidFill>
                  <a:srgbClr val="000000"/>
                </a:solidFill>
                <a:latin typeface="Arial"/>
                <a:ea typeface="DejaVu Sans"/>
              </a:rPr>
              <a:t>，也能够将多个分割槽合成一个文件系统</a:t>
            </a:r>
            <a:r>
              <a:rPr lang="en-US" sz="2600" strike="noStrike">
                <a:solidFill>
                  <a:srgbClr val="000000"/>
                </a:solidFill>
                <a:latin typeface="Arial"/>
                <a:ea typeface="DejaVu Sans"/>
              </a:rPr>
              <a:t>(LVM, RAID)</a:t>
            </a:r>
            <a:r>
              <a:rPr lang="en-US" sz="2600" strike="noStrike">
                <a:solidFill>
                  <a:srgbClr val="000000"/>
                </a:solidFill>
                <a:latin typeface="Arial"/>
                <a:ea typeface="DejaVu Sans"/>
              </a:rPr>
              <a:t>！ 所以说，目前我们在格式化时已经不再说成针对 </a:t>
            </a:r>
            <a:r>
              <a:rPr lang="en-US" sz="2600" strike="noStrike">
                <a:solidFill>
                  <a:srgbClr val="000000"/>
                </a:solidFill>
                <a:latin typeface="Arial"/>
                <a:ea typeface="DejaVu Sans"/>
              </a:rPr>
              <a:t>partition </a:t>
            </a:r>
            <a:r>
              <a:rPr lang="en-US" sz="2600" strike="noStrike">
                <a:solidFill>
                  <a:srgbClr val="000000"/>
                </a:solidFill>
                <a:latin typeface="Arial"/>
                <a:ea typeface="DejaVu Sans"/>
              </a:rPr>
              <a:t>来格式化了， 通常我们可以称呼一个可被挂载的数据为一个文件系统而不是一个分割槽！</a:t>
            </a:r>
            <a:endParaRPr/>
          </a:p>
          <a:p>
            <a:pPr>
              <a:lnSpc>
                <a:spcPct val="100000"/>
              </a:lnSpc>
            </a:pPr>
            <a:r>
              <a:rPr lang="en-US" sz="2600" strike="noStrike">
                <a:solidFill>
                  <a:srgbClr val="000000"/>
                </a:solidFill>
                <a:latin typeface="Arial"/>
                <a:ea typeface="DejaVu Sans"/>
              </a:rPr>
              <a:t>那么文件系统是如何运行的呢？这与操作系统的文件数据有关。较新的操作系统的文件数据除了文件实际内容外， 通常含有非常多的属性，例如 </a:t>
            </a:r>
            <a:r>
              <a:rPr lang="en-US" sz="2600" strike="noStrike">
                <a:solidFill>
                  <a:srgbClr val="000000"/>
                </a:solidFill>
                <a:latin typeface="Arial"/>
                <a:ea typeface="DejaVu Sans"/>
              </a:rPr>
              <a:t>Linux </a:t>
            </a:r>
            <a:r>
              <a:rPr lang="en-US" sz="2600" strike="noStrike">
                <a:solidFill>
                  <a:srgbClr val="000000"/>
                </a:solidFill>
                <a:latin typeface="Arial"/>
                <a:ea typeface="DejaVu Sans"/>
              </a:rPr>
              <a:t>操作系统的文件权限</a:t>
            </a:r>
            <a:r>
              <a:rPr lang="en-US" sz="2600" strike="noStrike">
                <a:solidFill>
                  <a:srgbClr val="000000"/>
                </a:solidFill>
                <a:latin typeface="Arial"/>
                <a:ea typeface="DejaVu Sans"/>
              </a:rPr>
              <a:t>(rwx)</a:t>
            </a:r>
            <a:r>
              <a:rPr lang="en-US" sz="2600" strike="noStrike">
                <a:solidFill>
                  <a:srgbClr val="000000"/>
                </a:solidFill>
                <a:latin typeface="Arial"/>
                <a:ea typeface="DejaVu Sans"/>
              </a:rPr>
              <a:t>与文件属性</a:t>
            </a:r>
            <a:r>
              <a:rPr lang="en-US" sz="2600" strike="noStrike">
                <a:solidFill>
                  <a:srgbClr val="000000"/>
                </a:solidFill>
                <a:latin typeface="Arial"/>
                <a:ea typeface="DejaVu Sans"/>
              </a:rPr>
              <a:t>(</a:t>
            </a:r>
            <a:r>
              <a:rPr lang="en-US" sz="2600" strike="noStrike">
                <a:solidFill>
                  <a:srgbClr val="000000"/>
                </a:solidFill>
                <a:latin typeface="Arial"/>
                <a:ea typeface="DejaVu Sans"/>
              </a:rPr>
              <a:t>拥有者、群组、时间参数等</a:t>
            </a:r>
            <a:r>
              <a:rPr lang="en-US" sz="2600" strike="noStrike">
                <a:solidFill>
                  <a:srgbClr val="000000"/>
                </a:solidFill>
                <a:latin typeface="Arial"/>
                <a:ea typeface="DejaVu Sans"/>
              </a:rPr>
              <a:t>)</a:t>
            </a:r>
            <a:r>
              <a:rPr lang="en-US" sz="2600" strike="noStrike">
                <a:solidFill>
                  <a:srgbClr val="000000"/>
                </a:solidFill>
                <a:latin typeface="Arial"/>
                <a:ea typeface="DejaVu Sans"/>
              </a:rPr>
              <a:t>。 文件系统通常会将这两部份的数据分别存放在不同的区块，权限与属性放置到 </a:t>
            </a:r>
            <a:r>
              <a:rPr lang="en-US" sz="2600" strike="noStrike">
                <a:solidFill>
                  <a:srgbClr val="000000"/>
                </a:solidFill>
                <a:latin typeface="Arial"/>
                <a:ea typeface="DejaVu Sans"/>
              </a:rPr>
              <a:t>inode </a:t>
            </a:r>
            <a:r>
              <a:rPr lang="en-US" sz="2600" strike="noStrike">
                <a:solidFill>
                  <a:srgbClr val="000000"/>
                </a:solidFill>
                <a:latin typeface="Arial"/>
                <a:ea typeface="DejaVu Sans"/>
              </a:rPr>
              <a:t>中，至于实际数据则放置到 </a:t>
            </a:r>
            <a:r>
              <a:rPr lang="en-US" sz="2600" strike="noStrike">
                <a:solidFill>
                  <a:srgbClr val="000000"/>
                </a:solidFill>
                <a:latin typeface="Arial"/>
                <a:ea typeface="DejaVu Sans"/>
              </a:rPr>
              <a:t>data block </a:t>
            </a:r>
            <a:r>
              <a:rPr lang="en-US" sz="2600" strike="noStrike">
                <a:solidFill>
                  <a:srgbClr val="000000"/>
                </a:solidFill>
                <a:latin typeface="Arial"/>
                <a:ea typeface="DejaVu Sans"/>
              </a:rPr>
              <a:t>区块中。 另外，还有一个超级区块 </a:t>
            </a:r>
            <a:r>
              <a:rPr lang="en-US" sz="2600" strike="noStrike">
                <a:solidFill>
                  <a:srgbClr val="000000"/>
                </a:solidFill>
                <a:latin typeface="Arial"/>
                <a:ea typeface="DejaVu Sans"/>
              </a:rPr>
              <a:t>(superblock) </a:t>
            </a:r>
            <a:r>
              <a:rPr lang="en-US" sz="2600" strike="noStrike">
                <a:solidFill>
                  <a:srgbClr val="000000"/>
                </a:solidFill>
                <a:latin typeface="Arial"/>
                <a:ea typeface="DejaVu Sans"/>
              </a:rPr>
              <a:t>会记录整个文件系统的整体信息，包括 </a:t>
            </a:r>
            <a:r>
              <a:rPr lang="en-US" sz="2600" strike="noStrike">
                <a:solidFill>
                  <a:srgbClr val="000000"/>
                </a:solidFill>
                <a:latin typeface="Arial"/>
                <a:ea typeface="DejaVu Sans"/>
              </a:rPr>
              <a:t>inode </a:t>
            </a:r>
            <a:r>
              <a:rPr lang="en-US" sz="2600" strike="noStrike">
                <a:solidFill>
                  <a:srgbClr val="000000"/>
                </a:solidFill>
                <a:latin typeface="Arial"/>
                <a:ea typeface="DejaVu Sans"/>
              </a:rPr>
              <a:t>与 </a:t>
            </a:r>
            <a:r>
              <a:rPr lang="en-US" sz="2600" strike="noStrike">
                <a:solidFill>
                  <a:srgbClr val="000000"/>
                </a:solidFill>
                <a:latin typeface="Arial"/>
                <a:ea typeface="DejaVu Sans"/>
              </a:rPr>
              <a:t>block </a:t>
            </a:r>
            <a:r>
              <a:rPr lang="en-US" sz="2600" strike="noStrike">
                <a:solidFill>
                  <a:srgbClr val="000000"/>
                </a:solidFill>
                <a:latin typeface="Arial"/>
                <a:ea typeface="DejaVu Sans"/>
              </a:rPr>
              <a:t>的总量、使用量、剩余量等</a:t>
            </a:r>
            <a:r>
              <a:rPr lang="en-US" sz="3200" strike="noStrike">
                <a:solidFill>
                  <a:srgbClr val="000000"/>
                </a:solidFill>
                <a:latin typeface="Arial"/>
                <a:ea typeface="DejaVu Sans"/>
              </a:rPr>
              <a:t>。</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CustomShape 1"/>
          <p:cNvSpPr/>
          <p:nvPr/>
        </p:nvSpPr>
        <p:spPr>
          <a:xfrm>
            <a:off x="504000" y="301320"/>
            <a:ext cx="9070920" cy="1261440"/>
          </a:xfrm>
          <a:prstGeom prst="rect">
            <a:avLst/>
          </a:prstGeom>
          <a:noFill/>
          <a:ln>
            <a:noFill/>
          </a:ln>
        </p:spPr>
        <p:style>
          <a:lnRef idx="0"/>
          <a:fillRef idx="0"/>
          <a:effectRef idx="0"/>
          <a:fontRef idx="minor"/>
        </p:style>
      </p:sp>
      <p:sp>
        <p:nvSpPr>
          <p:cNvPr id="157" name="CustomShape 2"/>
          <p:cNvSpPr/>
          <p:nvPr/>
        </p:nvSpPr>
        <p:spPr>
          <a:xfrm>
            <a:off x="438840" y="274320"/>
            <a:ext cx="9070920" cy="438372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US" sz="2200" strike="noStrike">
                <a:solidFill>
                  <a:srgbClr val="000000"/>
                </a:solidFill>
                <a:latin typeface="Arial"/>
                <a:ea typeface="DejaVu Sans"/>
              </a:rPr>
              <a:t>每个 </a:t>
            </a:r>
            <a:r>
              <a:rPr lang="en-US" sz="2200" strike="noStrike">
                <a:solidFill>
                  <a:srgbClr val="000000"/>
                </a:solidFill>
                <a:latin typeface="Arial"/>
                <a:ea typeface="DejaVu Sans"/>
              </a:rPr>
              <a:t>inode </a:t>
            </a:r>
            <a:r>
              <a:rPr lang="en-US" sz="2200" strike="noStrike">
                <a:solidFill>
                  <a:srgbClr val="000000"/>
                </a:solidFill>
                <a:latin typeface="Arial"/>
                <a:ea typeface="DejaVu Sans"/>
              </a:rPr>
              <a:t>与 </a:t>
            </a:r>
            <a:r>
              <a:rPr lang="en-US" sz="2200" strike="noStrike">
                <a:solidFill>
                  <a:srgbClr val="000000"/>
                </a:solidFill>
                <a:latin typeface="Arial"/>
                <a:ea typeface="DejaVu Sans"/>
              </a:rPr>
              <a:t>block </a:t>
            </a:r>
            <a:r>
              <a:rPr lang="en-US" sz="2200" strike="noStrike">
                <a:solidFill>
                  <a:srgbClr val="000000"/>
                </a:solidFill>
                <a:latin typeface="Arial"/>
                <a:ea typeface="DejaVu Sans"/>
              </a:rPr>
              <a:t>都有编号，至于这三个数据的意义可以简略说明如下：</a:t>
            </a:r>
            <a:endParaRPr/>
          </a:p>
          <a:p>
            <a:pPr>
              <a:lnSpc>
                <a:spcPct val="100000"/>
              </a:lnSpc>
              <a:buSzPct val="45000"/>
              <a:buFont typeface="StarSymbol"/>
              <a:buChar char="l"/>
            </a:pPr>
            <a:r>
              <a:rPr lang="en-US" sz="2200" strike="noStrike">
                <a:solidFill>
                  <a:srgbClr val="000000"/>
                </a:solidFill>
                <a:latin typeface="Arial"/>
                <a:ea typeface="DejaVu Sans"/>
              </a:rPr>
              <a:t> </a:t>
            </a:r>
            <a:r>
              <a:rPr lang="en-US" sz="2200" strike="noStrike">
                <a:solidFill>
                  <a:srgbClr val="000000"/>
                </a:solidFill>
                <a:latin typeface="Arial"/>
                <a:ea typeface="DejaVu Sans"/>
              </a:rPr>
              <a:t>superblock</a:t>
            </a:r>
            <a:r>
              <a:rPr lang="en-US" sz="2200" strike="noStrike">
                <a:solidFill>
                  <a:srgbClr val="000000"/>
                </a:solidFill>
                <a:latin typeface="Arial"/>
                <a:ea typeface="DejaVu Sans"/>
              </a:rPr>
              <a:t>：记录此 </a:t>
            </a:r>
            <a:r>
              <a:rPr lang="en-US" sz="2200" strike="noStrike">
                <a:solidFill>
                  <a:srgbClr val="000000"/>
                </a:solidFill>
                <a:latin typeface="Arial"/>
                <a:ea typeface="DejaVu Sans"/>
              </a:rPr>
              <a:t>filesystem </a:t>
            </a:r>
            <a:r>
              <a:rPr lang="en-US" sz="2200" strike="noStrike">
                <a:solidFill>
                  <a:srgbClr val="000000"/>
                </a:solidFill>
                <a:latin typeface="Arial"/>
                <a:ea typeface="DejaVu Sans"/>
              </a:rPr>
              <a:t>的整体信息，包括</a:t>
            </a:r>
            <a:r>
              <a:rPr lang="en-US" sz="2200" strike="noStrike">
                <a:solidFill>
                  <a:srgbClr val="000000"/>
                </a:solidFill>
                <a:latin typeface="Arial"/>
                <a:ea typeface="DejaVu Sans"/>
              </a:rPr>
              <a:t>inode/block</a:t>
            </a:r>
            <a:r>
              <a:rPr lang="en-US" sz="2200" strike="noStrike">
                <a:solidFill>
                  <a:srgbClr val="000000"/>
                </a:solidFill>
                <a:latin typeface="Arial"/>
                <a:ea typeface="DejaVu Sans"/>
              </a:rPr>
              <a:t>的总量、使用量、剩余量， 以及文件系统的格式与相关信息等；</a:t>
            </a:r>
            <a:endParaRPr/>
          </a:p>
          <a:p>
            <a:pPr>
              <a:lnSpc>
                <a:spcPct val="100000"/>
              </a:lnSpc>
              <a:buSzPct val="45000"/>
              <a:buFont typeface="StarSymbol"/>
              <a:buChar char="l"/>
            </a:pPr>
            <a:r>
              <a:rPr lang="en-US" sz="2200" strike="noStrike">
                <a:solidFill>
                  <a:srgbClr val="000000"/>
                </a:solidFill>
                <a:latin typeface="Arial"/>
                <a:ea typeface="DejaVu Sans"/>
              </a:rPr>
              <a:t>    </a:t>
            </a:r>
            <a:r>
              <a:rPr lang="en-US" sz="2200" strike="noStrike">
                <a:solidFill>
                  <a:srgbClr val="000000"/>
                </a:solidFill>
                <a:latin typeface="Arial"/>
                <a:ea typeface="DejaVu Sans"/>
              </a:rPr>
              <a:t>inode</a:t>
            </a:r>
            <a:r>
              <a:rPr lang="en-US" sz="2200" strike="noStrike">
                <a:solidFill>
                  <a:srgbClr val="000000"/>
                </a:solidFill>
                <a:latin typeface="Arial"/>
                <a:ea typeface="DejaVu Sans"/>
              </a:rPr>
              <a:t>：记录文件的属性，一个文件占用一个</a:t>
            </a:r>
            <a:r>
              <a:rPr lang="en-US" sz="2200" strike="noStrike">
                <a:solidFill>
                  <a:srgbClr val="000000"/>
                </a:solidFill>
                <a:latin typeface="Arial"/>
                <a:ea typeface="DejaVu Sans"/>
              </a:rPr>
              <a:t>inode</a:t>
            </a:r>
            <a:r>
              <a:rPr lang="en-US" sz="2200" strike="noStrike">
                <a:solidFill>
                  <a:srgbClr val="000000"/>
                </a:solidFill>
                <a:latin typeface="Arial"/>
                <a:ea typeface="DejaVu Sans"/>
              </a:rPr>
              <a:t>，同时记录此文件的数据所在的 </a:t>
            </a:r>
            <a:r>
              <a:rPr lang="en-US" sz="2200" strike="noStrike">
                <a:solidFill>
                  <a:srgbClr val="000000"/>
                </a:solidFill>
                <a:latin typeface="Arial"/>
                <a:ea typeface="DejaVu Sans"/>
              </a:rPr>
              <a:t>block </a:t>
            </a:r>
            <a:r>
              <a:rPr lang="en-US" sz="2200" strike="noStrike">
                <a:solidFill>
                  <a:srgbClr val="000000"/>
                </a:solidFill>
                <a:latin typeface="Arial"/>
                <a:ea typeface="DejaVu Sans"/>
              </a:rPr>
              <a:t>号码；</a:t>
            </a:r>
            <a:endParaRPr/>
          </a:p>
          <a:p>
            <a:pPr>
              <a:lnSpc>
                <a:spcPct val="100000"/>
              </a:lnSpc>
              <a:buSzPct val="45000"/>
              <a:buFont typeface="StarSymbol"/>
              <a:buChar char="l"/>
            </a:pPr>
            <a:r>
              <a:rPr lang="en-US" sz="2200" strike="noStrike">
                <a:solidFill>
                  <a:srgbClr val="000000"/>
                </a:solidFill>
                <a:latin typeface="Arial"/>
                <a:ea typeface="DejaVu Sans"/>
              </a:rPr>
              <a:t>    </a:t>
            </a:r>
            <a:r>
              <a:rPr lang="en-US" sz="2200" strike="noStrike">
                <a:solidFill>
                  <a:srgbClr val="000000"/>
                </a:solidFill>
                <a:latin typeface="Arial"/>
                <a:ea typeface="DejaVu Sans"/>
              </a:rPr>
              <a:t>block</a:t>
            </a:r>
            <a:r>
              <a:rPr lang="en-US" sz="2200" strike="noStrike">
                <a:solidFill>
                  <a:srgbClr val="000000"/>
                </a:solidFill>
                <a:latin typeface="Arial"/>
                <a:ea typeface="DejaVu Sans"/>
              </a:rPr>
              <a:t>：实际记录文件的内容，若文件太大时，会占用多个 </a:t>
            </a:r>
            <a:r>
              <a:rPr lang="en-US" sz="2200" strike="noStrike">
                <a:solidFill>
                  <a:srgbClr val="000000"/>
                </a:solidFill>
                <a:latin typeface="Arial"/>
                <a:ea typeface="DejaVu Sans"/>
              </a:rPr>
              <a:t>block </a:t>
            </a:r>
            <a:r>
              <a:rPr lang="en-US" sz="2200" strike="noStrike">
                <a:solidFill>
                  <a:srgbClr val="000000"/>
                </a:solidFill>
                <a:latin typeface="Arial"/>
                <a:ea typeface="DejaVu Sans"/>
              </a:rPr>
              <a:t>。</a:t>
            </a:r>
            <a:endParaRPr/>
          </a:p>
          <a:p>
            <a:pPr>
              <a:lnSpc>
                <a:spcPct val="100000"/>
              </a:lnSpc>
              <a:buSzPct val="45000"/>
              <a:buFont typeface="StarSymbol"/>
              <a:buChar char="l"/>
            </a:pPr>
            <a:r>
              <a:rPr lang="en-US" sz="2200" strike="noStrike">
                <a:solidFill>
                  <a:srgbClr val="000000"/>
                </a:solidFill>
                <a:latin typeface="Arial"/>
                <a:ea typeface="DejaVu Sans"/>
              </a:rPr>
              <a:t>由于每个 </a:t>
            </a:r>
            <a:r>
              <a:rPr lang="en-US" sz="2200" strike="noStrike">
                <a:solidFill>
                  <a:srgbClr val="000000"/>
                </a:solidFill>
                <a:latin typeface="Arial"/>
                <a:ea typeface="DejaVu Sans"/>
              </a:rPr>
              <a:t>inode </a:t>
            </a:r>
            <a:r>
              <a:rPr lang="en-US" sz="2200" strike="noStrike">
                <a:solidFill>
                  <a:srgbClr val="000000"/>
                </a:solidFill>
                <a:latin typeface="Arial"/>
                <a:ea typeface="DejaVu Sans"/>
              </a:rPr>
              <a:t>与 </a:t>
            </a:r>
            <a:r>
              <a:rPr lang="en-US" sz="2200" strike="noStrike">
                <a:solidFill>
                  <a:srgbClr val="000000"/>
                </a:solidFill>
                <a:latin typeface="Arial"/>
                <a:ea typeface="DejaVu Sans"/>
              </a:rPr>
              <a:t>block </a:t>
            </a:r>
            <a:r>
              <a:rPr lang="en-US" sz="2200" strike="noStrike">
                <a:solidFill>
                  <a:srgbClr val="000000"/>
                </a:solidFill>
                <a:latin typeface="Arial"/>
                <a:ea typeface="DejaVu Sans"/>
              </a:rPr>
              <a:t>都有编号，而每个文件都会占用一个 </a:t>
            </a:r>
            <a:r>
              <a:rPr lang="en-US" sz="2200" strike="noStrike">
                <a:solidFill>
                  <a:srgbClr val="000000"/>
                </a:solidFill>
                <a:latin typeface="Arial"/>
                <a:ea typeface="DejaVu Sans"/>
              </a:rPr>
              <a:t>inode </a:t>
            </a:r>
            <a:r>
              <a:rPr lang="en-US" sz="2200" strike="noStrike">
                <a:solidFill>
                  <a:srgbClr val="000000"/>
                </a:solidFill>
                <a:latin typeface="Arial"/>
                <a:ea typeface="DejaVu Sans"/>
              </a:rPr>
              <a:t>，</a:t>
            </a:r>
            <a:r>
              <a:rPr lang="en-US" sz="2200" strike="noStrike">
                <a:solidFill>
                  <a:srgbClr val="000000"/>
                </a:solidFill>
                <a:latin typeface="Arial"/>
                <a:ea typeface="DejaVu Sans"/>
              </a:rPr>
              <a:t>inode </a:t>
            </a:r>
            <a:r>
              <a:rPr lang="en-US" sz="2200" strike="noStrike">
                <a:solidFill>
                  <a:srgbClr val="000000"/>
                </a:solidFill>
                <a:latin typeface="Arial"/>
                <a:ea typeface="DejaVu Sans"/>
              </a:rPr>
              <a:t>内则有文件数据放置的 </a:t>
            </a:r>
            <a:r>
              <a:rPr lang="en-US" sz="2200" strike="noStrike">
                <a:solidFill>
                  <a:srgbClr val="000000"/>
                </a:solidFill>
                <a:latin typeface="Arial"/>
                <a:ea typeface="DejaVu Sans"/>
              </a:rPr>
              <a:t>block </a:t>
            </a:r>
            <a:r>
              <a:rPr lang="en-US" sz="2200" strike="noStrike">
                <a:solidFill>
                  <a:srgbClr val="000000"/>
                </a:solidFill>
                <a:latin typeface="Arial"/>
                <a:ea typeface="DejaVu Sans"/>
              </a:rPr>
              <a:t>号码。 因此，我们可以知道的是，如果能够找到文件的 </a:t>
            </a:r>
            <a:r>
              <a:rPr lang="en-US" sz="2200" strike="noStrike">
                <a:solidFill>
                  <a:srgbClr val="000000"/>
                </a:solidFill>
                <a:latin typeface="Arial"/>
                <a:ea typeface="DejaVu Sans"/>
              </a:rPr>
              <a:t>inode </a:t>
            </a:r>
            <a:r>
              <a:rPr lang="en-US" sz="2200" strike="noStrike">
                <a:solidFill>
                  <a:srgbClr val="000000"/>
                </a:solidFill>
                <a:latin typeface="Arial"/>
                <a:ea typeface="DejaVu Sans"/>
              </a:rPr>
              <a:t>的话，那么自然就会知道这个文件所放置数据的 </a:t>
            </a:r>
            <a:r>
              <a:rPr lang="en-US" sz="2200" strike="noStrike">
                <a:solidFill>
                  <a:srgbClr val="000000"/>
                </a:solidFill>
                <a:latin typeface="Arial"/>
                <a:ea typeface="DejaVu Sans"/>
              </a:rPr>
              <a:t>block </a:t>
            </a:r>
            <a:r>
              <a:rPr lang="en-US" sz="2200" strike="noStrike">
                <a:solidFill>
                  <a:srgbClr val="000000"/>
                </a:solidFill>
                <a:latin typeface="Arial"/>
                <a:ea typeface="DejaVu Sans"/>
              </a:rPr>
              <a:t>号码， 当然也就能够读出该文件的实际数据了。这是个比较有效率的作法，因为如此一来我们的磁盘就能够在短时间内读取出全部的数据， 读写的效能比较好啰。</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CustomShape 1"/>
          <p:cNvSpPr/>
          <p:nvPr/>
        </p:nvSpPr>
        <p:spPr>
          <a:xfrm>
            <a:off x="504000" y="401040"/>
            <a:ext cx="9070920" cy="2432880"/>
          </a:xfrm>
          <a:prstGeom prst="rect">
            <a:avLst/>
          </a:prstGeom>
          <a:noFill/>
          <a:ln>
            <a:noFill/>
          </a:ln>
        </p:spPr>
        <p:style>
          <a:lnRef idx="0"/>
          <a:fillRef idx="0"/>
          <a:effectRef idx="0"/>
          <a:fontRef idx="minor"/>
        </p:style>
        <p:txBody>
          <a:bodyPr lIns="0" rIns="0" tIns="0" bIns="0"/>
          <a:p>
            <a:pPr algn="just">
              <a:lnSpc>
                <a:spcPct val="100000"/>
              </a:lnSpc>
              <a:buSzPct val="45000"/>
              <a:buFont typeface="StarSymbol"/>
              <a:buChar char="l"/>
            </a:pPr>
            <a:r>
              <a:rPr lang="en-US" strike="noStrike">
                <a:solidFill>
                  <a:srgbClr val="000000"/>
                </a:solidFill>
                <a:latin typeface="Arial"/>
                <a:ea typeface="DejaVu Sans"/>
              </a:rPr>
              <a:t>我们将 </a:t>
            </a:r>
            <a:r>
              <a:rPr lang="en-US" strike="noStrike">
                <a:solidFill>
                  <a:srgbClr val="000000"/>
                </a:solidFill>
                <a:latin typeface="Arial"/>
                <a:ea typeface="DejaVu Sans"/>
              </a:rPr>
              <a:t>inode </a:t>
            </a:r>
            <a:r>
              <a:rPr lang="en-US" strike="noStrike">
                <a:solidFill>
                  <a:srgbClr val="000000"/>
                </a:solidFill>
                <a:latin typeface="Arial"/>
                <a:ea typeface="DejaVu Sans"/>
              </a:rPr>
              <a:t>与 </a:t>
            </a:r>
            <a:r>
              <a:rPr lang="en-US" strike="noStrike">
                <a:solidFill>
                  <a:srgbClr val="000000"/>
                </a:solidFill>
                <a:latin typeface="Arial"/>
                <a:ea typeface="DejaVu Sans"/>
              </a:rPr>
              <a:t>block </a:t>
            </a:r>
            <a:r>
              <a:rPr lang="en-US" strike="noStrike">
                <a:solidFill>
                  <a:srgbClr val="000000"/>
                </a:solidFill>
                <a:latin typeface="Arial"/>
                <a:ea typeface="DejaVu Sans"/>
              </a:rPr>
              <a:t>区块用图解来说明一下，如下图所示，文件系统先格式化出 </a:t>
            </a:r>
            <a:r>
              <a:rPr lang="en-US" strike="noStrike">
                <a:solidFill>
                  <a:srgbClr val="000000"/>
                </a:solidFill>
                <a:latin typeface="Arial"/>
                <a:ea typeface="DejaVu Sans"/>
              </a:rPr>
              <a:t>inode </a:t>
            </a:r>
            <a:r>
              <a:rPr lang="en-US" strike="noStrike">
                <a:solidFill>
                  <a:srgbClr val="000000"/>
                </a:solidFill>
                <a:latin typeface="Arial"/>
                <a:ea typeface="DejaVu Sans"/>
              </a:rPr>
              <a:t>与 </a:t>
            </a:r>
            <a:r>
              <a:rPr lang="en-US" strike="noStrike">
                <a:solidFill>
                  <a:srgbClr val="000000"/>
                </a:solidFill>
                <a:latin typeface="Arial"/>
                <a:ea typeface="DejaVu Sans"/>
              </a:rPr>
              <a:t>block </a:t>
            </a:r>
            <a:r>
              <a:rPr lang="en-US" strike="noStrike">
                <a:solidFill>
                  <a:srgbClr val="000000"/>
                </a:solidFill>
                <a:latin typeface="Arial"/>
                <a:ea typeface="DejaVu Sans"/>
              </a:rPr>
              <a:t>的区块，假设某一个文件的属性与权限数据是放置到 </a:t>
            </a:r>
            <a:r>
              <a:rPr lang="en-US" strike="noStrike">
                <a:solidFill>
                  <a:srgbClr val="000000"/>
                </a:solidFill>
                <a:latin typeface="Arial"/>
                <a:ea typeface="DejaVu Sans"/>
              </a:rPr>
              <a:t>inode 4 </a:t>
            </a:r>
            <a:r>
              <a:rPr lang="en-US" strike="noStrike">
                <a:solidFill>
                  <a:srgbClr val="000000"/>
                </a:solidFill>
                <a:latin typeface="Arial"/>
                <a:ea typeface="DejaVu Sans"/>
              </a:rPr>
              <a:t>号</a:t>
            </a:r>
            <a:r>
              <a:rPr lang="en-US" strike="noStrike">
                <a:solidFill>
                  <a:srgbClr val="000000"/>
                </a:solidFill>
                <a:latin typeface="Arial"/>
                <a:ea typeface="DejaVu Sans"/>
              </a:rPr>
              <a:t>(</a:t>
            </a:r>
            <a:r>
              <a:rPr lang="en-US" strike="noStrike">
                <a:solidFill>
                  <a:srgbClr val="000000"/>
                </a:solidFill>
                <a:latin typeface="Arial"/>
                <a:ea typeface="DejaVu Sans"/>
              </a:rPr>
              <a:t>下图较小方格内</a:t>
            </a:r>
            <a:r>
              <a:rPr lang="en-US" strike="noStrike">
                <a:solidFill>
                  <a:srgbClr val="000000"/>
                </a:solidFill>
                <a:latin typeface="Arial"/>
                <a:ea typeface="DejaVu Sans"/>
              </a:rPr>
              <a:t>)</a:t>
            </a:r>
            <a:r>
              <a:rPr lang="en-US" strike="noStrike">
                <a:solidFill>
                  <a:srgbClr val="000000"/>
                </a:solidFill>
                <a:latin typeface="Arial"/>
                <a:ea typeface="DejaVu Sans"/>
              </a:rPr>
              <a:t>，而这个 </a:t>
            </a:r>
            <a:r>
              <a:rPr lang="en-US" strike="noStrike">
                <a:solidFill>
                  <a:srgbClr val="000000"/>
                </a:solidFill>
                <a:latin typeface="Arial"/>
                <a:ea typeface="DejaVu Sans"/>
              </a:rPr>
              <a:t>inode </a:t>
            </a:r>
            <a:r>
              <a:rPr lang="en-US" strike="noStrike">
                <a:solidFill>
                  <a:srgbClr val="000000"/>
                </a:solidFill>
                <a:latin typeface="Arial"/>
                <a:ea typeface="DejaVu Sans"/>
              </a:rPr>
              <a:t>记录了文件数据的实际放置点为 </a:t>
            </a:r>
            <a:r>
              <a:rPr lang="en-US" strike="noStrike">
                <a:solidFill>
                  <a:srgbClr val="000000"/>
                </a:solidFill>
                <a:latin typeface="Arial"/>
                <a:ea typeface="DejaVu Sans"/>
              </a:rPr>
              <a:t>2, 7, 13, 15 </a:t>
            </a:r>
            <a:r>
              <a:rPr lang="en-US" strike="noStrike">
                <a:solidFill>
                  <a:srgbClr val="000000"/>
                </a:solidFill>
                <a:latin typeface="Arial"/>
                <a:ea typeface="DejaVu Sans"/>
              </a:rPr>
              <a:t>这四个 </a:t>
            </a:r>
            <a:r>
              <a:rPr lang="en-US" strike="noStrike">
                <a:solidFill>
                  <a:srgbClr val="000000"/>
                </a:solidFill>
                <a:latin typeface="Arial"/>
                <a:ea typeface="DejaVu Sans"/>
              </a:rPr>
              <a:t>block </a:t>
            </a:r>
            <a:r>
              <a:rPr lang="en-US" strike="noStrike">
                <a:solidFill>
                  <a:srgbClr val="000000"/>
                </a:solidFill>
                <a:latin typeface="Arial"/>
                <a:ea typeface="DejaVu Sans"/>
              </a:rPr>
              <a:t>号码，此时我们的操作系统就能够据此来排列磁盘的阅读顺序，可以一口气将四个 </a:t>
            </a:r>
            <a:r>
              <a:rPr lang="en-US" strike="noStrike">
                <a:solidFill>
                  <a:srgbClr val="000000"/>
                </a:solidFill>
                <a:latin typeface="Arial"/>
                <a:ea typeface="DejaVu Sans"/>
              </a:rPr>
              <a:t>block </a:t>
            </a:r>
            <a:r>
              <a:rPr lang="en-US" strike="noStrike">
                <a:solidFill>
                  <a:srgbClr val="000000"/>
                </a:solidFill>
                <a:latin typeface="Arial"/>
                <a:ea typeface="DejaVu Sans"/>
              </a:rPr>
              <a:t>内容读出来！ 那么数据的读取就如同下图中的箭头所指定的模样了。上图中我们假设文件的数据依序写入</a:t>
            </a:r>
            <a:r>
              <a:rPr lang="en-US" strike="noStrike">
                <a:solidFill>
                  <a:srgbClr val="000000"/>
                </a:solidFill>
                <a:latin typeface="Arial"/>
                <a:ea typeface="DejaVu Sans"/>
              </a:rPr>
              <a:t>1-&gt;7-&gt;4-&gt;15</a:t>
            </a:r>
            <a:r>
              <a:rPr lang="en-US" strike="noStrike">
                <a:solidFill>
                  <a:srgbClr val="000000"/>
                </a:solidFill>
                <a:latin typeface="Arial"/>
                <a:ea typeface="DejaVu Sans"/>
              </a:rPr>
              <a:t>号这四个 </a:t>
            </a:r>
            <a:r>
              <a:rPr lang="en-US" strike="noStrike">
                <a:solidFill>
                  <a:srgbClr val="000000"/>
                </a:solidFill>
                <a:latin typeface="Arial"/>
                <a:ea typeface="DejaVu Sans"/>
              </a:rPr>
              <a:t>block </a:t>
            </a:r>
            <a:r>
              <a:rPr lang="en-US" strike="noStrike">
                <a:solidFill>
                  <a:srgbClr val="000000"/>
                </a:solidFill>
                <a:latin typeface="Arial"/>
                <a:ea typeface="DejaVu Sans"/>
              </a:rPr>
              <a:t>号码中， 但这个文件系统没有办法一口气就知道四个 </a:t>
            </a:r>
            <a:r>
              <a:rPr lang="en-US" strike="noStrike">
                <a:solidFill>
                  <a:srgbClr val="000000"/>
                </a:solidFill>
                <a:latin typeface="Arial"/>
                <a:ea typeface="DejaVu Sans"/>
              </a:rPr>
              <a:t>block </a:t>
            </a:r>
            <a:r>
              <a:rPr lang="en-US" strike="noStrike">
                <a:solidFill>
                  <a:srgbClr val="000000"/>
                </a:solidFill>
                <a:latin typeface="Arial"/>
                <a:ea typeface="DejaVu Sans"/>
              </a:rPr>
              <a:t>的号码，他得要一个一个的将 </a:t>
            </a:r>
            <a:r>
              <a:rPr lang="en-US" strike="noStrike">
                <a:solidFill>
                  <a:srgbClr val="000000"/>
                </a:solidFill>
                <a:latin typeface="Arial"/>
                <a:ea typeface="DejaVu Sans"/>
              </a:rPr>
              <a:t>block </a:t>
            </a:r>
            <a:r>
              <a:rPr lang="en-US" strike="noStrike">
                <a:solidFill>
                  <a:srgbClr val="000000"/>
                </a:solidFill>
                <a:latin typeface="Arial"/>
                <a:ea typeface="DejaVu Sans"/>
              </a:rPr>
              <a:t>读出后，才会知道下一个 </a:t>
            </a:r>
            <a:r>
              <a:rPr lang="en-US" strike="noStrike">
                <a:solidFill>
                  <a:srgbClr val="000000"/>
                </a:solidFill>
                <a:latin typeface="Arial"/>
                <a:ea typeface="DejaVu Sans"/>
              </a:rPr>
              <a:t>block </a:t>
            </a:r>
            <a:r>
              <a:rPr lang="en-US" strike="noStrike">
                <a:solidFill>
                  <a:srgbClr val="000000"/>
                </a:solidFill>
                <a:latin typeface="Arial"/>
                <a:ea typeface="DejaVu Sans"/>
              </a:rPr>
              <a:t>在何处。 如果同一个文件数据写入的 </a:t>
            </a:r>
            <a:r>
              <a:rPr lang="en-US" strike="noStrike">
                <a:solidFill>
                  <a:srgbClr val="000000"/>
                </a:solidFill>
                <a:latin typeface="Arial"/>
                <a:ea typeface="DejaVu Sans"/>
              </a:rPr>
              <a:t>block </a:t>
            </a:r>
            <a:r>
              <a:rPr lang="en-US" strike="noStrike">
                <a:solidFill>
                  <a:srgbClr val="000000"/>
                </a:solidFill>
                <a:latin typeface="Arial"/>
                <a:ea typeface="DejaVu Sans"/>
              </a:rPr>
              <a:t>分散的太过厉害时，则我们的磁盘读取头将无法在磁盘转一圈就读到所有的数据， 因此磁盘就会多转好几圈才能完整的读取到这个文件的内容！</a:t>
            </a:r>
            <a:endParaRPr/>
          </a:p>
        </p:txBody>
      </p:sp>
      <p:pic>
        <p:nvPicPr>
          <p:cNvPr id="159" name="" descr=""/>
          <p:cNvPicPr/>
          <p:nvPr/>
        </p:nvPicPr>
        <p:blipFill>
          <a:blip r:embed="rId1"/>
          <a:stretch/>
        </p:blipFill>
        <p:spPr>
          <a:xfrm>
            <a:off x="1463040" y="3292560"/>
            <a:ext cx="7131600" cy="383976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CustomShape 1"/>
          <p:cNvSpPr/>
          <p:nvPr/>
        </p:nvSpPr>
        <p:spPr>
          <a:xfrm>
            <a:off x="504000" y="274320"/>
            <a:ext cx="9070920" cy="143064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US" sz="2400" strike="noStrike">
                <a:solidFill>
                  <a:srgbClr val="000000"/>
                </a:solidFill>
                <a:latin typeface="Arial"/>
                <a:ea typeface="DejaVu Sans"/>
              </a:rPr>
              <a:t>有的，那就是我们惯用的闪盘</a:t>
            </a:r>
            <a:r>
              <a:rPr lang="en-US" sz="2400" strike="noStrike">
                <a:solidFill>
                  <a:srgbClr val="000000"/>
                </a:solidFill>
                <a:latin typeface="Arial"/>
                <a:ea typeface="DejaVu Sans"/>
              </a:rPr>
              <a:t>(</a:t>
            </a:r>
            <a:r>
              <a:rPr lang="en-US" sz="2400" strike="noStrike">
                <a:solidFill>
                  <a:srgbClr val="000000"/>
                </a:solidFill>
                <a:latin typeface="Arial"/>
                <a:ea typeface="DejaVu Sans"/>
              </a:rPr>
              <a:t>闪存</a:t>
            </a:r>
            <a:r>
              <a:rPr lang="en-US" sz="2400" strike="noStrike">
                <a:solidFill>
                  <a:srgbClr val="000000"/>
                </a:solidFill>
                <a:latin typeface="Arial"/>
                <a:ea typeface="DejaVu Sans"/>
              </a:rPr>
              <a:t>)</a:t>
            </a:r>
            <a:r>
              <a:rPr lang="en-US" sz="2400" strike="noStrike">
                <a:solidFill>
                  <a:srgbClr val="000000"/>
                </a:solidFill>
                <a:latin typeface="Arial"/>
                <a:ea typeface="DejaVu Sans"/>
              </a:rPr>
              <a:t>，闪盘使用的文件系统一般为 </a:t>
            </a:r>
            <a:r>
              <a:rPr lang="en-US" sz="2400" strike="noStrike">
                <a:solidFill>
                  <a:srgbClr val="000000"/>
                </a:solidFill>
                <a:latin typeface="Arial"/>
                <a:ea typeface="DejaVu Sans"/>
              </a:rPr>
              <a:t>FAT </a:t>
            </a:r>
            <a:r>
              <a:rPr lang="en-US" sz="2400" strike="noStrike">
                <a:solidFill>
                  <a:srgbClr val="000000"/>
                </a:solidFill>
                <a:latin typeface="Arial"/>
                <a:ea typeface="DejaVu Sans"/>
              </a:rPr>
              <a:t>格式。</a:t>
            </a:r>
            <a:r>
              <a:rPr lang="en-US" sz="2400" strike="noStrike">
                <a:solidFill>
                  <a:srgbClr val="000000"/>
                </a:solidFill>
                <a:latin typeface="Arial"/>
                <a:ea typeface="DejaVu Sans"/>
              </a:rPr>
              <a:t>FAT </a:t>
            </a:r>
            <a:r>
              <a:rPr lang="en-US" sz="2400" strike="noStrike">
                <a:solidFill>
                  <a:srgbClr val="000000"/>
                </a:solidFill>
                <a:latin typeface="Arial"/>
                <a:ea typeface="DejaVu Sans"/>
              </a:rPr>
              <a:t>这种格式的文件系统并没有 </a:t>
            </a:r>
            <a:r>
              <a:rPr lang="en-US" sz="2400" strike="noStrike">
                <a:solidFill>
                  <a:srgbClr val="000000"/>
                </a:solidFill>
                <a:latin typeface="Arial"/>
                <a:ea typeface="DejaVu Sans"/>
              </a:rPr>
              <a:t>inode </a:t>
            </a:r>
            <a:r>
              <a:rPr lang="en-US" sz="2400" strike="noStrike">
                <a:solidFill>
                  <a:srgbClr val="000000"/>
                </a:solidFill>
                <a:latin typeface="Arial"/>
                <a:ea typeface="DejaVu Sans"/>
              </a:rPr>
              <a:t>存在，所以 </a:t>
            </a:r>
            <a:r>
              <a:rPr lang="en-US" sz="2400" strike="noStrike">
                <a:solidFill>
                  <a:srgbClr val="000000"/>
                </a:solidFill>
                <a:latin typeface="Arial"/>
                <a:ea typeface="DejaVu Sans"/>
              </a:rPr>
              <a:t>FAT </a:t>
            </a:r>
            <a:r>
              <a:rPr lang="en-US" sz="2400" strike="noStrike">
                <a:solidFill>
                  <a:srgbClr val="000000"/>
                </a:solidFill>
                <a:latin typeface="Arial"/>
                <a:ea typeface="DejaVu Sans"/>
              </a:rPr>
              <a:t>没有办法将这个文件的所有 </a:t>
            </a:r>
            <a:r>
              <a:rPr lang="en-US" sz="2400" strike="noStrike">
                <a:solidFill>
                  <a:srgbClr val="000000"/>
                </a:solidFill>
                <a:latin typeface="Arial"/>
                <a:ea typeface="DejaVu Sans"/>
              </a:rPr>
              <a:t>block </a:t>
            </a:r>
            <a:r>
              <a:rPr lang="en-US" sz="2400" strike="noStrike">
                <a:solidFill>
                  <a:srgbClr val="000000"/>
                </a:solidFill>
                <a:latin typeface="Arial"/>
                <a:ea typeface="DejaVu Sans"/>
              </a:rPr>
              <a:t>在一开始就读取出来。每个 </a:t>
            </a:r>
            <a:r>
              <a:rPr lang="en-US" sz="2400" strike="noStrike">
                <a:solidFill>
                  <a:srgbClr val="000000"/>
                </a:solidFill>
                <a:latin typeface="Arial"/>
                <a:ea typeface="DejaVu Sans"/>
              </a:rPr>
              <a:t>block </a:t>
            </a:r>
            <a:r>
              <a:rPr lang="en-US" sz="2400" strike="noStrike">
                <a:solidFill>
                  <a:srgbClr val="000000"/>
                </a:solidFill>
                <a:latin typeface="Arial"/>
                <a:ea typeface="DejaVu Sans"/>
              </a:rPr>
              <a:t>号码都记录在前一个 </a:t>
            </a:r>
            <a:r>
              <a:rPr lang="en-US" sz="2400" strike="noStrike">
                <a:solidFill>
                  <a:srgbClr val="000000"/>
                </a:solidFill>
                <a:latin typeface="Arial"/>
                <a:ea typeface="DejaVu Sans"/>
              </a:rPr>
              <a:t>block </a:t>
            </a:r>
            <a:r>
              <a:rPr lang="en-US" sz="2400" strike="noStrike">
                <a:solidFill>
                  <a:srgbClr val="000000"/>
                </a:solidFill>
                <a:latin typeface="Arial"/>
                <a:ea typeface="DejaVu Sans"/>
              </a:rPr>
              <a:t>当中， 他的读取方式有点像底下这样：</a:t>
            </a:r>
            <a:endParaRPr/>
          </a:p>
        </p:txBody>
      </p:sp>
      <p:pic>
        <p:nvPicPr>
          <p:cNvPr id="161" name="" descr=""/>
          <p:cNvPicPr/>
          <p:nvPr/>
        </p:nvPicPr>
        <p:blipFill>
          <a:blip r:embed="rId1"/>
          <a:stretch/>
        </p:blipFill>
        <p:spPr>
          <a:xfrm>
            <a:off x="1737360" y="2103120"/>
            <a:ext cx="6582960" cy="401832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2" name="CustomShape 1"/>
          <p:cNvSpPr/>
          <p:nvPr/>
        </p:nvSpPr>
        <p:spPr>
          <a:xfrm>
            <a:off x="504000" y="301320"/>
            <a:ext cx="9070920" cy="1261440"/>
          </a:xfrm>
          <a:prstGeom prst="rect">
            <a:avLst/>
          </a:prstGeom>
          <a:noFill/>
          <a:ln>
            <a:noFill/>
          </a:ln>
        </p:spPr>
        <p:style>
          <a:lnRef idx="0"/>
          <a:fillRef idx="0"/>
          <a:effectRef idx="0"/>
          <a:fontRef idx="minor"/>
        </p:style>
      </p:sp>
      <p:sp>
        <p:nvSpPr>
          <p:cNvPr id="163"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US" sz="2400" strike="noStrike">
                <a:solidFill>
                  <a:srgbClr val="000000"/>
                </a:solidFill>
                <a:latin typeface="Arial"/>
                <a:ea typeface="DejaVu Sans"/>
              </a:rPr>
              <a:t>常常会听到所谓的『碎片整理』吧？ 需要碎片整理的原因就是文件写入的 </a:t>
            </a:r>
            <a:r>
              <a:rPr lang="en-US" sz="2400" strike="noStrike">
                <a:solidFill>
                  <a:srgbClr val="000000"/>
                </a:solidFill>
                <a:latin typeface="Arial"/>
                <a:ea typeface="DejaVu Sans"/>
              </a:rPr>
              <a:t>block </a:t>
            </a:r>
            <a:r>
              <a:rPr lang="en-US" sz="2400" strike="noStrike">
                <a:solidFill>
                  <a:srgbClr val="000000"/>
                </a:solidFill>
                <a:latin typeface="Arial"/>
                <a:ea typeface="DejaVu Sans"/>
              </a:rPr>
              <a:t>太过于离散了，此时文件读取的效能将会变的很差所致。 这个时候可以透过碎片整理将同一个文件所属的 </a:t>
            </a:r>
            <a:r>
              <a:rPr lang="en-US" sz="2400" strike="noStrike">
                <a:solidFill>
                  <a:srgbClr val="000000"/>
                </a:solidFill>
                <a:latin typeface="Arial"/>
                <a:ea typeface="DejaVu Sans"/>
              </a:rPr>
              <a:t>blocks </a:t>
            </a:r>
            <a:r>
              <a:rPr lang="en-US" sz="2400" strike="noStrike">
                <a:solidFill>
                  <a:srgbClr val="000000"/>
                </a:solidFill>
                <a:latin typeface="Arial"/>
                <a:ea typeface="DejaVu Sans"/>
              </a:rPr>
              <a:t>汇整在一起，这样数据的读取会比较容易啊！ 想当然尔，</a:t>
            </a:r>
            <a:r>
              <a:rPr lang="en-US" sz="2400" strike="noStrike">
                <a:solidFill>
                  <a:srgbClr val="000000"/>
                </a:solidFill>
                <a:latin typeface="Arial"/>
                <a:ea typeface="DejaVu Sans"/>
              </a:rPr>
              <a:t>FAT </a:t>
            </a:r>
            <a:r>
              <a:rPr lang="en-US" sz="2400" strike="noStrike">
                <a:solidFill>
                  <a:srgbClr val="000000"/>
                </a:solidFill>
                <a:latin typeface="Arial"/>
                <a:ea typeface="DejaVu Sans"/>
              </a:rPr>
              <a:t>的文件系统需要经常的碎片整理一下，那么 </a:t>
            </a:r>
            <a:r>
              <a:rPr lang="en-US" sz="2400" strike="noStrike">
                <a:solidFill>
                  <a:srgbClr val="000000"/>
                </a:solidFill>
                <a:latin typeface="Arial"/>
                <a:ea typeface="DejaVu Sans"/>
              </a:rPr>
              <a:t>Ext2 </a:t>
            </a:r>
            <a:r>
              <a:rPr lang="en-US" sz="2400" strike="noStrike">
                <a:solidFill>
                  <a:srgbClr val="000000"/>
                </a:solidFill>
                <a:latin typeface="Arial"/>
                <a:ea typeface="DejaVu Sans"/>
              </a:rPr>
              <a:t>是否需要磁盘重整呢？</a:t>
            </a:r>
            <a:endParaRPr/>
          </a:p>
          <a:p>
            <a:pPr>
              <a:lnSpc>
                <a:spcPct val="100000"/>
              </a:lnSpc>
            </a:pPr>
            <a:endParaRPr/>
          </a:p>
          <a:p>
            <a:pPr>
              <a:lnSpc>
                <a:spcPct val="100000"/>
              </a:lnSpc>
              <a:buSzPct val="45000"/>
              <a:buFont typeface="StarSymbol"/>
              <a:buChar char="l"/>
            </a:pPr>
            <a:r>
              <a:rPr lang="en-US" sz="2400" strike="noStrike">
                <a:solidFill>
                  <a:srgbClr val="000000"/>
                </a:solidFill>
                <a:latin typeface="Arial"/>
                <a:ea typeface="DejaVu Sans"/>
              </a:rPr>
              <a:t>由于 </a:t>
            </a:r>
            <a:r>
              <a:rPr lang="en-US" sz="2400" strike="noStrike">
                <a:solidFill>
                  <a:srgbClr val="000000"/>
                </a:solidFill>
                <a:latin typeface="Arial"/>
                <a:ea typeface="DejaVu Sans"/>
              </a:rPr>
              <a:t>Ext2 </a:t>
            </a:r>
            <a:r>
              <a:rPr lang="en-US" sz="2400" strike="noStrike">
                <a:solidFill>
                  <a:srgbClr val="000000"/>
                </a:solidFill>
                <a:latin typeface="Arial"/>
                <a:ea typeface="DejaVu Sans"/>
              </a:rPr>
              <a:t>是索引式文件系统，基本上不太需要常常进行碎片整理的。但是如果文件系统使用太久， 常常删除</a:t>
            </a:r>
            <a:r>
              <a:rPr lang="en-US" sz="2400" strike="noStrike">
                <a:solidFill>
                  <a:srgbClr val="000000"/>
                </a:solidFill>
                <a:latin typeface="Arial"/>
                <a:ea typeface="DejaVu Sans"/>
              </a:rPr>
              <a:t>/</a:t>
            </a:r>
            <a:r>
              <a:rPr lang="en-US" sz="2400" strike="noStrike">
                <a:solidFill>
                  <a:srgbClr val="000000"/>
                </a:solidFill>
                <a:latin typeface="Arial"/>
                <a:ea typeface="DejaVu Sans"/>
              </a:rPr>
              <a:t>编辑</a:t>
            </a:r>
            <a:r>
              <a:rPr lang="en-US" sz="2400" strike="noStrike">
                <a:solidFill>
                  <a:srgbClr val="000000"/>
                </a:solidFill>
                <a:latin typeface="Arial"/>
                <a:ea typeface="DejaVu Sans"/>
              </a:rPr>
              <a:t>/</a:t>
            </a:r>
            <a:r>
              <a:rPr lang="en-US" sz="2400" strike="noStrike">
                <a:solidFill>
                  <a:srgbClr val="000000"/>
                </a:solidFill>
                <a:latin typeface="Arial"/>
                <a:ea typeface="DejaVu Sans"/>
              </a:rPr>
              <a:t>新增文件时，那么还是可能会造成文件数据太过于离散的问题，此时或许会需要进行重整一下的。</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