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45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3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7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95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9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8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3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9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13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359B7-B8A8-4EBB-A4B4-1B1296907B1C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5EC9-9A37-4923-B358-F95FCBEB3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www.cdc.gov/brfss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lightgbm.readthedocs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0CDDA69-27EF-9B32-1E23-F7EEE643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26" y="0"/>
            <a:ext cx="3609474" cy="200040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456FBF-7851-94BE-988F-CB115F343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糖尿病预测数据建模项目汇报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6F8150-89EC-D400-BF97-3A28604F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基于 </a:t>
            </a:r>
            <a:r>
              <a:rPr lang="en-US" altLang="zh-CN" dirty="0"/>
              <a:t>BRFSS </a:t>
            </a:r>
            <a:r>
              <a:rPr lang="zh-CN" altLang="en-US" dirty="0"/>
              <a:t>调查数据的机器学习建模与分析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F7E40A-BE62-806D-4B7D-492DDF70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36" y="305428"/>
            <a:ext cx="1030313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8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0DB8C-186B-7933-952D-0304BDE7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E4A61-24DE-7D59-26CD-CF98C917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五、结果与可视化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AE75D-A0BA-36F9-E217-90146BB88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分类指标表格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准确率、召回率、</a:t>
            </a:r>
            <a:r>
              <a:rPr lang="en-US" altLang="zh-CN" dirty="0"/>
              <a:t>F1 </a:t>
            </a:r>
            <a:r>
              <a:rPr lang="zh-CN" altLang="en-US" dirty="0"/>
              <a:t>分数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BCF59B-6C09-9CEB-EC35-32C2E33F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14" y="2987495"/>
            <a:ext cx="6236020" cy="35053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EBADCF-4908-82C0-8C78-594C314C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0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BCC54-AAA9-947E-0145-39AD28FE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</a:t>
            </a:r>
            <a:r>
              <a:rPr lang="zh-CN" altLang="en-US" b="1" dirty="0"/>
              <a:t>总结与展望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A8A97-3C2B-1EB4-43C8-BB7FB8FA5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模型优势：</a:t>
            </a:r>
            <a:endParaRPr lang="en-US" altLang="zh-CN" dirty="0"/>
          </a:p>
          <a:p>
            <a:endParaRPr lang="zh-CN" altLang="en-US" sz="2400" dirty="0"/>
          </a:p>
          <a:p>
            <a:r>
              <a:rPr lang="zh-CN" altLang="en-US" sz="2400" b="1" dirty="0"/>
              <a:t>性能优秀</a:t>
            </a:r>
            <a:r>
              <a:rPr lang="zh-CN" altLang="en-US" sz="2400" dirty="0"/>
              <a:t>：集成学习方案在准确率与鲁棒性方面均优于单一模型；</a:t>
            </a:r>
          </a:p>
          <a:p>
            <a:r>
              <a:rPr lang="zh-CN" altLang="en-US" sz="2400" b="1" dirty="0"/>
              <a:t>实现简便</a:t>
            </a:r>
            <a:r>
              <a:rPr lang="zh-CN" altLang="en-US" sz="2400" dirty="0"/>
              <a:t>：无需依赖云平台，解压数据后本地即可完成训练与预测；</a:t>
            </a:r>
          </a:p>
          <a:p>
            <a:r>
              <a:rPr lang="zh-CN" altLang="en-US" sz="2400" b="1" dirty="0"/>
              <a:t>可扩展性强</a:t>
            </a:r>
            <a:r>
              <a:rPr lang="zh-CN" altLang="en-US" sz="2400" dirty="0"/>
              <a:t>：通过新增特征与优化训练策略，可进一步提升模型表现；</a:t>
            </a:r>
          </a:p>
          <a:p>
            <a:r>
              <a:rPr lang="zh-CN" altLang="en-US" sz="2400" b="1" dirty="0"/>
              <a:t>应用价值高</a:t>
            </a:r>
            <a:r>
              <a:rPr lang="zh-CN" altLang="en-US" sz="2400" dirty="0"/>
              <a:t>：适用于社区健康筛查、疾病干预决策等场景。</a:t>
            </a:r>
          </a:p>
          <a:p>
            <a:endParaRPr lang="en-US" altLang="zh-CN" sz="2400" b="1" dirty="0"/>
          </a:p>
          <a:p>
            <a:endParaRPr lang="en-US" altLang="zh-CN" b="1" dirty="0"/>
          </a:p>
          <a:p>
            <a:r>
              <a:rPr lang="zh-CN" altLang="en-US" b="1" dirty="0"/>
              <a:t>未来展望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引入更多医疗变量（如血压、糖化血红蛋白）</a:t>
            </a:r>
          </a:p>
          <a:p>
            <a:r>
              <a:rPr lang="zh-CN" altLang="en-US" dirty="0"/>
              <a:t>使用深度学习模型（如神经网络）进行对比实验</a:t>
            </a:r>
          </a:p>
          <a:p>
            <a:r>
              <a:rPr lang="zh-CN" altLang="en-US" dirty="0"/>
              <a:t>封装为前端应用接口，服务于健康管理平台或医生助手系统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8CCAE9-509B-87F7-4264-A9CE5CAC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1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4506D-B322-AFBA-4386-EA3E4275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5070"/>
            <a:ext cx="10515600" cy="2852737"/>
          </a:xfrm>
        </p:spPr>
        <p:txBody>
          <a:bodyPr/>
          <a:lstStyle/>
          <a:p>
            <a:r>
              <a:rPr lang="zh-CN" altLang="en-US" dirty="0"/>
              <a:t>                 谢谢观看！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8AAA4-3E47-CAC9-8CE9-C2113C295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sz="4800" b="1" dirty="0"/>
              <a:t>参考文献</a:t>
            </a:r>
          </a:p>
          <a:p>
            <a:r>
              <a:rPr lang="en-US" altLang="zh-CN" sz="4800" dirty="0"/>
              <a:t>Friedman, J.H. (2001). </a:t>
            </a:r>
            <a:r>
              <a:rPr lang="en-US" altLang="zh-CN" sz="4800" i="1" dirty="0"/>
              <a:t>Greedy Function Approximation: A Gradient Boosting Machine</a:t>
            </a:r>
            <a:r>
              <a:rPr lang="en-US" altLang="zh-CN" sz="4800" dirty="0"/>
              <a:t>. Annals of Statistics.</a:t>
            </a:r>
          </a:p>
          <a:p>
            <a:r>
              <a:rPr lang="en-US" altLang="zh-CN" sz="4800" dirty="0" err="1"/>
              <a:t>Breiman</a:t>
            </a:r>
            <a:r>
              <a:rPr lang="en-US" altLang="zh-CN" sz="4800" dirty="0"/>
              <a:t>, L. (2001). </a:t>
            </a:r>
            <a:r>
              <a:rPr lang="en-US" altLang="zh-CN" sz="4800" i="1" dirty="0"/>
              <a:t>Random Forests</a:t>
            </a:r>
            <a:r>
              <a:rPr lang="en-US" altLang="zh-CN" sz="4800" dirty="0"/>
              <a:t>. Machine Learning.</a:t>
            </a:r>
          </a:p>
          <a:p>
            <a:r>
              <a:rPr lang="en-US" altLang="zh-CN" sz="4800" dirty="0"/>
              <a:t>Chen, T., &amp; </a:t>
            </a:r>
            <a:r>
              <a:rPr lang="en-US" altLang="zh-CN" sz="4800" dirty="0" err="1"/>
              <a:t>Guestrin</a:t>
            </a:r>
            <a:r>
              <a:rPr lang="en-US" altLang="zh-CN" sz="4800" dirty="0"/>
              <a:t>, C. (2016). </a:t>
            </a:r>
            <a:r>
              <a:rPr lang="en-US" altLang="zh-CN" sz="4800" i="1" dirty="0" err="1"/>
              <a:t>XGBoost</a:t>
            </a:r>
            <a:r>
              <a:rPr lang="en-US" altLang="zh-CN" sz="4800" i="1" dirty="0"/>
              <a:t>: A scalable tree boosting system</a:t>
            </a:r>
            <a:r>
              <a:rPr lang="en-US" altLang="zh-CN" sz="4800" dirty="0"/>
              <a:t>. ACM SIGKDD.</a:t>
            </a:r>
          </a:p>
          <a:p>
            <a:r>
              <a:rPr lang="en-US" altLang="zh-CN" sz="4800" dirty="0"/>
              <a:t>Chawla, N.V., et al. (2002). </a:t>
            </a:r>
            <a:r>
              <a:rPr lang="en-US" altLang="zh-CN" sz="4800" i="1" dirty="0"/>
              <a:t>SMOTE: Synthetic Minority Over-sampling Technique</a:t>
            </a:r>
            <a:r>
              <a:rPr lang="en-US" altLang="zh-CN" sz="4800" dirty="0"/>
              <a:t>. Journal of Artificial Intelligence Research.</a:t>
            </a:r>
          </a:p>
          <a:p>
            <a:r>
              <a:rPr lang="en-US" altLang="zh-CN" sz="4800" dirty="0"/>
              <a:t>BRFSS </a:t>
            </a:r>
            <a:r>
              <a:rPr lang="zh-CN" altLang="en-US" sz="4800" dirty="0"/>
              <a:t>官网：</a:t>
            </a:r>
            <a:r>
              <a:rPr lang="en-US" altLang="zh-CN" sz="4800" dirty="0">
                <a:hlinkClick r:id="rId2"/>
              </a:rPr>
              <a:t>https://www.cdc.gov/brfss/</a:t>
            </a:r>
            <a:endParaRPr lang="en-US" altLang="zh-CN" sz="4800" dirty="0"/>
          </a:p>
          <a:p>
            <a:r>
              <a:rPr lang="en-US" altLang="zh-CN" sz="4800" dirty="0"/>
              <a:t>scikit-learn </a:t>
            </a:r>
            <a:r>
              <a:rPr lang="zh-CN" altLang="en-US" sz="4800" dirty="0"/>
              <a:t>文档：</a:t>
            </a:r>
            <a:r>
              <a:rPr lang="en-US" altLang="zh-CN" sz="4800" dirty="0">
                <a:hlinkClick r:id="rId3"/>
              </a:rPr>
              <a:t>https://scikit-learn.org/</a:t>
            </a:r>
            <a:endParaRPr lang="en-US" altLang="zh-CN" sz="4800" dirty="0"/>
          </a:p>
          <a:p>
            <a:r>
              <a:rPr lang="en-US" altLang="zh-CN" sz="4800" dirty="0" err="1"/>
              <a:t>LightGBM</a:t>
            </a:r>
            <a:r>
              <a:rPr lang="en-US" altLang="zh-CN" sz="4800" dirty="0"/>
              <a:t> </a:t>
            </a:r>
            <a:r>
              <a:rPr lang="zh-CN" altLang="en-US" sz="4800" dirty="0"/>
              <a:t>文档：</a:t>
            </a:r>
            <a:r>
              <a:rPr lang="en-US" altLang="zh-CN" sz="4800" dirty="0">
                <a:hlinkClick r:id="rId4"/>
              </a:rPr>
              <a:t>https://lightgbm.readthedocs.io/</a:t>
            </a:r>
            <a:endParaRPr lang="en-US" altLang="zh-CN" sz="48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C83814-2956-2C56-54CF-782985BA1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1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E2FB12-54ED-9FAC-4EB3-5C628C857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F006DF4-A642-AC81-B1F7-AC508326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一、研究内容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9ED2E-3646-5D7C-341B-B7FE412D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本项目基于 </a:t>
            </a:r>
            <a:r>
              <a:rPr lang="en-US" altLang="zh-CN" dirty="0"/>
              <a:t>BRFSS </a:t>
            </a:r>
            <a:r>
              <a:rPr lang="zh-CN" altLang="en-US" dirty="0"/>
              <a:t>数据集，构建了一个可在本地运行的糖尿病预测系统，旨在探索如何通过行为和健康指标数据预测个体患糖尿病的可能性。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项目包含从数据预处理、特征构造、类别平衡处理，到模型训练、集成学习及结果评估的全过程。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5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BCBB6-8107-9099-8A92-5C6D42C4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二、设计方案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B79CF-9858-6E11-0557-4634BF0302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69859"/>
            <a:ext cx="833648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整体设计方案如下：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数据获取与准备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BRFSS 原始数据解压后可直接使用。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运行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model.ipynb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即可执行完整流程，无需上云平台，本地即可完成训练和评估。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数据预处理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数据清洗（剔除不合理值）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特征构造与编码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类别变量编码 + 数值标准化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 合成样本以缓解类别不平衡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962F0C-5ED8-5307-CA8F-E3BAE59B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9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86F10-6A2F-204A-C76E-8171D2411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737B2-708F-F717-2C69-CC3F0B4C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二、设计方案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AB134E-1160-744B-720F-D6C8966B16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405473"/>
            <a:ext cx="8336485" cy="319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模型训练</a:t>
            </a:r>
            <a:endParaRPr lang="zh-CN" altLang="en-US" dirty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/>
              <a:t>XGBoost</a:t>
            </a:r>
            <a:r>
              <a:rPr lang="zh-CN" altLang="en-US" dirty="0"/>
              <a:t>、</a:t>
            </a:r>
            <a:r>
              <a:rPr lang="en-US" altLang="zh-CN" dirty="0" err="1"/>
              <a:t>LightGBM</a:t>
            </a:r>
            <a:r>
              <a:rPr lang="zh-CN" altLang="en-US" dirty="0"/>
              <a:t>、</a:t>
            </a:r>
            <a:r>
              <a:rPr lang="en-US" altLang="zh-CN" dirty="0"/>
              <a:t>Random Forest </a:t>
            </a:r>
            <a:r>
              <a:rPr lang="zh-CN" altLang="en-US" dirty="0"/>
              <a:t>构建基模型。</a:t>
            </a:r>
          </a:p>
          <a:p>
            <a:pPr lvl="1"/>
            <a:r>
              <a:rPr lang="zh-CN" altLang="en-US" dirty="0"/>
              <a:t>基于 </a:t>
            </a:r>
            <a:r>
              <a:rPr lang="en-US" altLang="zh-CN" dirty="0" err="1"/>
              <a:t>StackingClassifier</a:t>
            </a:r>
            <a:r>
              <a:rPr lang="en-US" altLang="zh-CN" dirty="0"/>
              <a:t> </a:t>
            </a:r>
            <a:r>
              <a:rPr lang="zh-CN" altLang="en-US" dirty="0"/>
              <a:t>构建集成模型进行最终预测。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模型评估与可视化</a:t>
            </a:r>
            <a:endParaRPr lang="zh-CN" altLang="en-US" dirty="0"/>
          </a:p>
          <a:p>
            <a:pPr lvl="1"/>
            <a:r>
              <a:rPr lang="zh-CN" altLang="en-US" dirty="0"/>
              <a:t>使用多种指标和图表全面评估模型性能，包括准确率、</a:t>
            </a:r>
            <a:r>
              <a:rPr lang="en-US" altLang="zh-CN" dirty="0"/>
              <a:t>AUC</a:t>
            </a:r>
            <a:r>
              <a:rPr lang="zh-CN" altLang="en-US" dirty="0"/>
              <a:t>、混淆矩阵和特征重要性等。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730DBE-34B6-1FDA-EC44-3DDD8B48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0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37CC1-DB8E-C949-4D46-CBCA3D80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三、数据预处理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CADFA-63C3-888B-C6B3-9506657E2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114361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数据清洗：剔除不合理 BMI 值（10~60）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特征构造：新增肥胖特征、健康风险评分、BMI 与年龄分箱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编码处理：对 Sex、Education、Income、BMI_Category、AgeGroup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One-Hot 编码（避免多重共线性）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数值标准化：用 StandardScaler 标准化 BMI、年龄、健康评分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类别不平衡处理：使用 SMOTE 进行少数类合成过采样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BF5404-5074-DB21-17AF-A473B51B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199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3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B52F9C-319A-436A-4108-FD37604B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CAD163-FE7C-9FBB-EF56-E0BFF5DD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四、模型训练策略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D09D7B5-D4E4-6EE4-B6E9-ED70D61AD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基模型（Base Learners）：</a:t>
            </a:r>
          </a:p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647AD2-8BF8-F426-D1A7-4C909A91C33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2740" y="2228900"/>
            <a:ext cx="5519460" cy="250632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z="2000" dirty="0"/>
              <a:t>基模型（Base Learners）：</a:t>
            </a:r>
          </a:p>
          <a:p>
            <a:pPr lvl="0"/>
            <a:r>
              <a:rPr lang="zh-CN" altLang="zh-CN" sz="2000" dirty="0"/>
              <a:t>XGBoost：正则化 + 子样本采样，抑制过拟合</a:t>
            </a:r>
          </a:p>
          <a:p>
            <a:pPr lvl="0"/>
            <a:r>
              <a:rPr lang="zh-CN" altLang="zh-CN" sz="2000" dirty="0"/>
              <a:t>LightGBM：训练快，支持类别不平衡处理</a:t>
            </a:r>
          </a:p>
          <a:p>
            <a:pPr lvl="0"/>
            <a:r>
              <a:rPr lang="zh-CN" altLang="zh-CN" sz="2000" dirty="0"/>
              <a:t>随机森林：采用 class_weight='balanced’</a:t>
            </a:r>
          </a:p>
          <a:p>
            <a:pPr lvl="0"/>
            <a:endParaRPr lang="en-US" altLang="zh-CN" sz="2000" dirty="0"/>
          </a:p>
          <a:p>
            <a:pPr lvl="0"/>
            <a:endParaRPr lang="zh-CN" altLang="zh-CN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12D1E01-35D4-5CAA-4B8A-766621E18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zh-CN" dirty="0"/>
              <a:t>集成方法（Ensemble）：</a:t>
            </a:r>
          </a:p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9CEB23C2-2C23-E97A-3430-4F5CD6026E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zh-CN" altLang="zh-CN" sz="2400" dirty="0"/>
              <a:t>使用 StackingClassifier 进行堆叠融合</a:t>
            </a:r>
          </a:p>
          <a:p>
            <a:pPr lvl="0"/>
            <a:r>
              <a:rPr lang="zh-CN" altLang="zh-CN" sz="2400" dirty="0"/>
              <a:t>第一层输出作为新特征输入 LightGBM 次级学习器</a:t>
            </a:r>
          </a:p>
          <a:p>
            <a:pPr lvl="0"/>
            <a:r>
              <a:rPr lang="zh-CN" altLang="zh-CN" sz="2400" dirty="0"/>
              <a:t>使用 5 折交叉验证，passthrough=True 保留原始特征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836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2DEDA-49FB-5775-73DA-C164C3D392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zh-CN" altLang="en-US" b="1" dirty="0"/>
              <a:t>五、结果与可视化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02B876-C251-357C-9C8B-57C3D9335D9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506538"/>
            <a:ext cx="69532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en-US" b="1" dirty="0"/>
              <a:t>混淆矩阵</a:t>
            </a:r>
            <a:r>
              <a:rPr lang="zh-CN" altLang="en-US" dirty="0"/>
              <a:t>：展示 </a:t>
            </a:r>
            <a:r>
              <a:rPr lang="en-US" altLang="zh-CN" dirty="0"/>
              <a:t>TP/FP/FN/TN </a:t>
            </a:r>
            <a:r>
              <a:rPr lang="zh-CN" altLang="en-US" dirty="0"/>
              <a:t>分类结果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61864D-88A1-45C8-A392-99FF2F07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04" y="2307200"/>
            <a:ext cx="5273497" cy="40846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5B9AC87-3B32-49BE-C95D-BB2EDF7B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2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74D8-6563-ACE5-2898-CF598E4E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五、结果与可视化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6FA01-5D82-72B7-BD7E-64371E75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ROC </a:t>
            </a:r>
            <a:r>
              <a:rPr lang="zh-CN" altLang="en-US" b="1" dirty="0"/>
              <a:t>曲线 </a:t>
            </a:r>
            <a:r>
              <a:rPr lang="en-US" altLang="zh-CN" b="1" dirty="0"/>
              <a:t>&amp; AUC </a:t>
            </a:r>
            <a:r>
              <a:rPr lang="zh-CN" altLang="en-US" b="1" dirty="0"/>
              <a:t>值</a:t>
            </a:r>
            <a:r>
              <a:rPr lang="zh-CN" altLang="en-US" dirty="0"/>
              <a:t>：评估分类性能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F8173A-2191-171F-3D90-AD49FBD2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03" y="2335043"/>
            <a:ext cx="5273497" cy="41578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BB3C11F-6332-D288-0B7F-9828AE58A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7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5F213-CAEC-5E3C-03F8-BA63D6EA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CF109-A959-9BD7-37BE-75B8F571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五、结果与可视化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A7BE6-578C-631F-18D1-D1BAF26A8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特征重要性图</a:t>
            </a:r>
            <a:r>
              <a:rPr lang="zh-CN" altLang="en-US" dirty="0"/>
              <a:t>：分析模型决策依据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140BDA-CF0A-389C-3BCA-D5C376446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43" y="2542325"/>
            <a:ext cx="5273497" cy="3950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1F8A5F-4E2F-0ACC-4A0A-58249511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855" y="0"/>
            <a:ext cx="360914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669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主题​​</vt:lpstr>
      <vt:lpstr>糖尿病预测数据建模项目汇报</vt:lpstr>
      <vt:lpstr>一、研究内容</vt:lpstr>
      <vt:lpstr>二、设计方案</vt:lpstr>
      <vt:lpstr>二、设计方案</vt:lpstr>
      <vt:lpstr>三、数据预处理</vt:lpstr>
      <vt:lpstr>四、模型训练策略</vt:lpstr>
      <vt:lpstr>五、结果与可视化 </vt:lpstr>
      <vt:lpstr>五、结果与可视化</vt:lpstr>
      <vt:lpstr>五、结果与可视化</vt:lpstr>
      <vt:lpstr>五、结果与可视化</vt:lpstr>
      <vt:lpstr>六、总结与展望 </vt:lpstr>
      <vt:lpstr>                 谢谢观看！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Hanlin Qu</dc:creator>
  <cp:lastModifiedBy>Hanlin Qu</cp:lastModifiedBy>
  <cp:revision>4</cp:revision>
  <dcterms:created xsi:type="dcterms:W3CDTF">2025-06-08T02:35:28Z</dcterms:created>
  <dcterms:modified xsi:type="dcterms:W3CDTF">2025-06-08T04:45:49Z</dcterms:modified>
</cp:coreProperties>
</file>