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1" r:id="rId11"/>
    <p:sldId id="268" r:id="rId12"/>
    <p:sldId id="265" r:id="rId13"/>
    <p:sldId id="270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E8"/>
    <a:srgbClr val="D64025"/>
    <a:srgbClr val="262626"/>
    <a:srgbClr val="D8D0F2"/>
    <a:srgbClr val="142273"/>
    <a:srgbClr val="D930AC"/>
    <a:srgbClr val="F2F2F2"/>
    <a:srgbClr val="F2E2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21"/>
    <p:restoredTop sz="86372"/>
  </p:normalViewPr>
  <p:slideViewPr>
    <p:cSldViewPr snapToGrid="0">
      <p:cViewPr varScale="1">
        <p:scale>
          <a:sx n="91" d="100"/>
          <a:sy n="91" d="100"/>
        </p:scale>
        <p:origin x="216" y="39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230" d="100"/>
          <a:sy n="230" d="100"/>
        </p:scale>
        <p:origin x="176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42813-F979-AE40-8A8B-2C378C5B80D9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917B7-F4B5-AB46-80C1-BC44752296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12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Today I’ll be sharing a data-driven exploration of how English has influenced the German language, specifically through what often termed as </a:t>
            </a:r>
            <a:r>
              <a:rPr lang="en-GB" dirty="0" err="1"/>
              <a:t>Denglish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We’ll look at:</a:t>
            </a:r>
          </a:p>
          <a:p>
            <a:endParaRPr lang="en-GB" dirty="0"/>
          </a:p>
          <a:p>
            <a:r>
              <a:rPr lang="en-GB" dirty="0"/>
              <a:t>- How often English words appear in German articles</a:t>
            </a:r>
          </a:p>
          <a:p>
            <a:r>
              <a:rPr lang="en-GB" dirty="0"/>
              <a:t>- Why they are used</a:t>
            </a:r>
          </a:p>
          <a:p>
            <a:r>
              <a:rPr lang="en-GB" dirty="0"/>
              <a:t>- What this tells us about culture, tone and identity in the media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917B7-F4B5-AB46-80C1-BC44752296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29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wrap up:</a:t>
            </a:r>
          </a:p>
          <a:p>
            <a:endParaRPr lang="en-GB" dirty="0"/>
          </a:p>
          <a:p>
            <a:r>
              <a:rPr lang="en-GB" dirty="0"/>
              <a:t>English loanwords are rising in German news – especially in tech, business, and positive-tone content. </a:t>
            </a:r>
          </a:p>
          <a:p>
            <a:endParaRPr lang="en-GB" dirty="0"/>
          </a:p>
          <a:p>
            <a:r>
              <a:rPr lang="en-GB" dirty="0"/>
              <a:t>This suggests a shift not just in language but in identity and branding.</a:t>
            </a:r>
          </a:p>
          <a:p>
            <a:endParaRPr lang="en-GB" dirty="0"/>
          </a:p>
          <a:p>
            <a:r>
              <a:rPr lang="en-GB" dirty="0"/>
              <a:t>I used both quantitative and qualitative methods to show how deep this goes.</a:t>
            </a:r>
          </a:p>
          <a:p>
            <a:endParaRPr lang="en-GB" dirty="0"/>
          </a:p>
          <a:p>
            <a:r>
              <a:rPr lang="en-GB" dirty="0"/>
              <a:t>Importantly we used statistical tools like the 95% confidence internal to ensure our findings.</a:t>
            </a:r>
          </a:p>
          <a:p>
            <a:endParaRPr lang="en-GB" dirty="0"/>
          </a:p>
          <a:p>
            <a:r>
              <a:rPr lang="en-GB" dirty="0"/>
              <a:t>Like the growth in loanword density – are robust and meaningful not just random.</a:t>
            </a:r>
          </a:p>
          <a:p>
            <a:endParaRPr lang="en-GB" dirty="0"/>
          </a:p>
          <a:p>
            <a:r>
              <a:rPr lang="en-GB" dirty="0"/>
              <a:t>In the future, adding more sites and modelling adoption trends could deepen even further</a:t>
            </a:r>
          </a:p>
          <a:p>
            <a:endParaRPr lang="en-GB" dirty="0"/>
          </a:p>
          <a:p>
            <a:r>
              <a:rPr lang="en-GB" dirty="0"/>
              <a:t>Next steps:</a:t>
            </a:r>
          </a:p>
          <a:p>
            <a:endParaRPr lang="en-GB" dirty="0"/>
          </a:p>
          <a:p>
            <a:r>
              <a:rPr lang="en-GB" dirty="0"/>
              <a:t>Add more sources (e.g. Reddit, tech blogs, news).</a:t>
            </a:r>
          </a:p>
          <a:p>
            <a:endParaRPr lang="en-GB" dirty="0"/>
          </a:p>
          <a:p>
            <a:r>
              <a:rPr lang="en-GB" dirty="0"/>
              <a:t>Model prediction: can we forecast loanword adoption?</a:t>
            </a:r>
          </a:p>
          <a:p>
            <a:endParaRPr lang="en-GB" dirty="0"/>
          </a:p>
          <a:p>
            <a:r>
              <a:rPr lang="en-GB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917B7-F4B5-AB46-80C1-BC447522964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52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Here, I compared average loanword density by article domain. </a:t>
            </a:r>
          </a:p>
          <a:p>
            <a:endParaRPr lang="en-GB" dirty="0"/>
          </a:p>
          <a:p>
            <a:r>
              <a:rPr lang="en-GB" dirty="0"/>
              <a:t>As expected, Business and Tech articles used more English than Politics or Lifestyle.</a:t>
            </a:r>
          </a:p>
          <a:p>
            <a:endParaRPr lang="en-GB" dirty="0"/>
          </a:p>
          <a:p>
            <a:r>
              <a:rPr lang="en-GB" dirty="0"/>
              <a:t>This aligns with global branding and tech influence.</a:t>
            </a:r>
          </a:p>
          <a:p>
            <a:endParaRPr lang="en-GB" dirty="0"/>
          </a:p>
          <a:p>
            <a:r>
              <a:rPr lang="en-GB" dirty="0"/>
              <a:t>And helps show where English is embedded in the content most.</a:t>
            </a:r>
          </a:p>
          <a:p>
            <a:endParaRPr lang="en-GB" dirty="0"/>
          </a:p>
          <a:p>
            <a:r>
              <a:rPr lang="en-GB" dirty="0"/>
              <a:t>Insight: Business articles show consistently higher loanword usage compared to other topic areas.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917B7-F4B5-AB46-80C1-BC447522964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109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b="0" dirty="0"/>
              <a:t>I also asked an LLM to label tone and explain </a:t>
            </a:r>
            <a:r>
              <a:rPr lang="en-GB" b="0" dirty="0" err="1"/>
              <a:t>whiy</a:t>
            </a:r>
            <a:r>
              <a:rPr lang="en-GB" b="0" dirty="0"/>
              <a:t> English is used. </a:t>
            </a:r>
          </a:p>
          <a:p>
            <a:pPr>
              <a:buNone/>
            </a:pPr>
            <a:endParaRPr lang="en-GB" b="0" dirty="0"/>
          </a:p>
          <a:p>
            <a:pPr>
              <a:buNone/>
            </a:pPr>
            <a:r>
              <a:rPr lang="en-GB" b="0" dirty="0"/>
              <a:t>Many words like “Startup” or “Smartphone” reflect aspiration, modernity or trendiness.</a:t>
            </a:r>
          </a:p>
          <a:p>
            <a:pPr>
              <a:buNone/>
            </a:pPr>
            <a:endParaRPr lang="en-GB" b="0" dirty="0"/>
          </a:p>
          <a:p>
            <a:pPr>
              <a:buNone/>
            </a:pPr>
            <a:r>
              <a:rPr lang="en-GB" b="0" dirty="0"/>
              <a:t>Most articles were formal in tone – which reinforces the idea that English adds perceived authority or professionalism.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Slide 8: Qualitative Insights (LLM)</a:t>
            </a:r>
          </a:p>
          <a:p>
            <a:pPr>
              <a:buNone/>
            </a:pPr>
            <a:r>
              <a:rPr lang="en-GB" b="1" dirty="0"/>
              <a:t>But Why Are These Words Used?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LLM response: English signals modernity, tech-savviness, and trendiness.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 "Performance", "Startup", "Smartphone" used for aspirational tone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Tone classification: ~80% formal, 20% informal in sample</a:t>
            </a:r>
          </a:p>
          <a:p>
            <a:r>
              <a:rPr lang="en-GB" i="1" dirty="0"/>
              <a:t>Extra</a:t>
            </a:r>
            <a:r>
              <a:rPr lang="en-GB" dirty="0"/>
              <a:t>: LLM also generated summaries + contextual reasoning for loanword use.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917B7-F4B5-AB46-80C1-BC447522964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88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brings us to a bolder idea – maybe English isn’t just accidental.</a:t>
            </a:r>
          </a:p>
          <a:p>
            <a:endParaRPr lang="en-GB" dirty="0"/>
          </a:p>
          <a:p>
            <a:r>
              <a:rPr lang="en-GB" dirty="0"/>
              <a:t>Maybe it’s used deliberately as a branding tool.</a:t>
            </a:r>
          </a:p>
          <a:p>
            <a:endParaRPr lang="en-GB" dirty="0"/>
          </a:p>
          <a:p>
            <a:r>
              <a:rPr lang="en-GB" dirty="0"/>
              <a:t>My data supports this: English words appear more in formal, business-focused and positive content.</a:t>
            </a:r>
          </a:p>
          <a:p>
            <a:endParaRPr lang="en-GB" dirty="0"/>
          </a:p>
          <a:p>
            <a:r>
              <a:rPr lang="en-GB" dirty="0"/>
              <a:t>It’s not random – it’s strategic.</a:t>
            </a:r>
          </a:p>
          <a:p>
            <a:endParaRPr lang="en-GB" dirty="0"/>
          </a:p>
          <a:p>
            <a:r>
              <a:rPr lang="en-GB" dirty="0"/>
              <a:t>Interpretation: English words aren’t just filler – they’re signals of professionalism, ambition and global alignment.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917B7-F4B5-AB46-80C1-BC447522964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255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solidFill>
                  <a:srgbClr val="142273"/>
                </a:solidFill>
                <a:latin typeface="Mulish" pitchFamily="2" charset="77"/>
              </a:rPr>
              <a:t>These are the guiding question for my analysis. These questions helped me stay focused throughout the pipeline</a:t>
            </a:r>
          </a:p>
          <a:p>
            <a:endParaRPr lang="en-GB" sz="1200" dirty="0">
              <a:solidFill>
                <a:srgbClr val="142273"/>
              </a:solidFill>
              <a:latin typeface="Mulish" pitchFamily="2" charset="77"/>
            </a:endParaRPr>
          </a:p>
          <a:p>
            <a:r>
              <a:rPr lang="en-GB" sz="1200" dirty="0">
                <a:solidFill>
                  <a:srgbClr val="142273"/>
                </a:solidFill>
                <a:latin typeface="Mulish" pitchFamily="2" charset="77"/>
              </a:rPr>
              <a:t>I wanted to explore and get to a better understanding about whether English usage is growing in German journalism.</a:t>
            </a:r>
          </a:p>
          <a:p>
            <a:endParaRPr lang="en-GB" sz="1200" dirty="0">
              <a:solidFill>
                <a:srgbClr val="142273"/>
              </a:solidFill>
              <a:latin typeface="Mulish" pitchFamily="2" charset="77"/>
            </a:endParaRPr>
          </a:p>
          <a:p>
            <a:r>
              <a:rPr lang="en-GB" sz="1200" dirty="0">
                <a:solidFill>
                  <a:srgbClr val="142273"/>
                </a:solidFill>
                <a:latin typeface="Mulish" pitchFamily="2" charset="77"/>
              </a:rPr>
              <a:t>Also, whether there’s a tone or sentiment attached to using English words.</a:t>
            </a:r>
          </a:p>
          <a:p>
            <a:endParaRPr lang="en-GB" sz="1200" dirty="0">
              <a:solidFill>
                <a:srgbClr val="142273"/>
              </a:solidFill>
              <a:latin typeface="Mulish" pitchFamily="2" charset="77"/>
            </a:endParaRPr>
          </a:p>
          <a:p>
            <a:r>
              <a:rPr lang="en-GB" sz="1200" dirty="0">
                <a:solidFill>
                  <a:srgbClr val="142273"/>
                </a:solidFill>
                <a:latin typeface="Mulish" pitchFamily="2" charset="77"/>
              </a:rPr>
              <a:t>Thesis:</a:t>
            </a:r>
          </a:p>
          <a:p>
            <a:endParaRPr lang="en-GB" sz="1200" dirty="0">
              <a:solidFill>
                <a:srgbClr val="142273"/>
              </a:solidFill>
              <a:latin typeface="Mulish" pitchFamily="2" charset="77"/>
            </a:endParaRPr>
          </a:p>
          <a:p>
            <a:r>
              <a:rPr lang="en-GB" sz="1200" dirty="0">
                <a:solidFill>
                  <a:srgbClr val="142273"/>
                </a:solidFill>
                <a:latin typeface="Mulish" pitchFamily="2" charset="77"/>
              </a:rPr>
              <a:t>English usage has grown due to globalisation and appear more often in tech/business content.</a:t>
            </a:r>
          </a:p>
          <a:p>
            <a:endParaRPr lang="en-GB" sz="1200" dirty="0">
              <a:solidFill>
                <a:srgbClr val="142273"/>
              </a:solidFill>
              <a:latin typeface="Mulish" pitchFamily="2" charset="77"/>
            </a:endParaRPr>
          </a:p>
          <a:p>
            <a:r>
              <a:rPr lang="en-GB" sz="1200" dirty="0">
                <a:solidFill>
                  <a:srgbClr val="142273"/>
                </a:solidFill>
                <a:latin typeface="Mulish" pitchFamily="2" charset="77"/>
              </a:rPr>
              <a:t>English usage in German news media is increasing and it appears linked to aspirational tone, professionalism, and global branding; not just convenience.</a:t>
            </a:r>
          </a:p>
          <a:p>
            <a:endParaRPr lang="en-GB" sz="1200" dirty="0">
              <a:solidFill>
                <a:srgbClr val="142273"/>
              </a:solidFill>
              <a:latin typeface="Mulish" pitchFamily="2" charset="77"/>
            </a:endParaRPr>
          </a:p>
          <a:p>
            <a:r>
              <a:rPr lang="en-GB" sz="1200" dirty="0">
                <a:solidFill>
                  <a:srgbClr val="142273"/>
                </a:solidFill>
                <a:latin typeface="Mulish" pitchFamily="2" charset="77"/>
              </a:rPr>
              <a:t>English usage has grown due to globalisation and appears more often in tech/business content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917B7-F4B5-AB46-80C1-BC447522964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877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1EAD0-2626-A9D4-8A99-1768DE581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E089E8-2793-CAAD-9B81-BDA63A998D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5C8E45-E301-BE7F-898E-09E1489F3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solidFill>
                  <a:srgbClr val="142273"/>
                </a:solidFill>
                <a:latin typeface="Mulish" pitchFamily="2" charset="77"/>
              </a:rPr>
              <a:t>I used one primary source, Business Insider Germany.</a:t>
            </a:r>
          </a:p>
          <a:p>
            <a:endParaRPr lang="en-GB" sz="1200" dirty="0">
              <a:solidFill>
                <a:srgbClr val="142273"/>
              </a:solidFill>
              <a:latin typeface="Mulish" pitchFamily="2" charset="77"/>
            </a:endParaRPr>
          </a:p>
          <a:p>
            <a:r>
              <a:rPr lang="en-GB" sz="1200" dirty="0">
                <a:solidFill>
                  <a:srgbClr val="142273"/>
                </a:solidFill>
                <a:latin typeface="Mulish" pitchFamily="2" charset="77"/>
              </a:rPr>
              <a:t>I created a pipeline to detect English loanwords inside German articles.</a:t>
            </a:r>
          </a:p>
          <a:p>
            <a:endParaRPr lang="en-GB" sz="1200" dirty="0">
              <a:solidFill>
                <a:srgbClr val="142273"/>
              </a:solidFill>
              <a:latin typeface="Mulish" pitchFamily="2" charset="77"/>
            </a:endParaRPr>
          </a:p>
          <a:p>
            <a:r>
              <a:rPr lang="en-GB" sz="1200" dirty="0">
                <a:solidFill>
                  <a:srgbClr val="142273"/>
                </a:solidFill>
                <a:latin typeface="Mulish" pitchFamily="2" charset="77"/>
              </a:rPr>
              <a:t>I also calculated statistics like word count and density.</a:t>
            </a:r>
          </a:p>
          <a:p>
            <a:endParaRPr lang="en-GB" sz="1200" dirty="0">
              <a:solidFill>
                <a:srgbClr val="142273"/>
              </a:solidFill>
              <a:latin typeface="Mulish" pitchFamily="2" charset="77"/>
            </a:endParaRPr>
          </a:p>
          <a:p>
            <a:r>
              <a:rPr lang="en-GB" sz="1200" dirty="0">
                <a:solidFill>
                  <a:srgbClr val="142273"/>
                </a:solidFill>
                <a:latin typeface="Mulish" pitchFamily="2" charset="77"/>
              </a:rPr>
              <a:t>And ran sentiment models on each article.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C4DDC-6DC9-D045-8764-678C3DEAE9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917B7-F4B5-AB46-80C1-BC447522964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17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690F3-423C-AC7F-9888-B0A5C3EE8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651270-4CB2-8B8A-91B7-C5AA03F37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6D3FB3-47D1-41EC-E313-EF1722335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200" b="1" dirty="0">
                <a:latin typeface="Space Mono" panose="02010509030202000204" pitchFamily="49" charset="77"/>
              </a:rPr>
              <a:t>Key Finding # 1: Loanword usage has increased since 2015 / Usage is increasing</a:t>
            </a:r>
          </a:p>
          <a:p>
            <a:endParaRPr lang="en-GB" dirty="0"/>
          </a:p>
          <a:p>
            <a:r>
              <a:rPr lang="en-GB" dirty="0"/>
              <a:t>The first chart shows the average loanword density over time, from 2016 to 2024. </a:t>
            </a:r>
          </a:p>
          <a:p>
            <a:endParaRPr lang="en-GB" dirty="0"/>
          </a:p>
          <a:p>
            <a:r>
              <a:rPr lang="en-GB" dirty="0"/>
              <a:t>As you can see, there’s a noticeable increase, particularly over 2020.</a:t>
            </a:r>
          </a:p>
          <a:p>
            <a:endParaRPr lang="en-GB" dirty="0"/>
          </a:p>
          <a:p>
            <a:r>
              <a:rPr lang="en-GB" dirty="0"/>
              <a:t>This supports the idea that </a:t>
            </a:r>
            <a:r>
              <a:rPr lang="en-GB" dirty="0" err="1"/>
              <a:t>Denglish</a:t>
            </a:r>
            <a:r>
              <a:rPr lang="en-GB" dirty="0"/>
              <a:t> is becoming more common, possibly accelerated by globalisation, tech growth, possibly even pandemic-era remote work and global digital culture.</a:t>
            </a:r>
          </a:p>
          <a:p>
            <a:endParaRPr lang="en-GB" dirty="0"/>
          </a:p>
          <a:p>
            <a:r>
              <a:rPr lang="en-GB" dirty="0"/>
              <a:t>The shaded area around the line represents the 95% confidence interval meaning we’re 95% confident the true average for each year lies within that range. </a:t>
            </a:r>
          </a:p>
          <a:p>
            <a:endParaRPr lang="en-GB" dirty="0"/>
          </a:p>
          <a:p>
            <a:r>
              <a:rPr lang="en-GB" dirty="0"/>
              <a:t>This helps show the trend we see is statistically meaningful and not just due to chance</a:t>
            </a:r>
          </a:p>
          <a:p>
            <a:endParaRPr lang="en-GB" dirty="0"/>
          </a:p>
          <a:p>
            <a:r>
              <a:rPr lang="en-GB" b="1" dirty="0"/>
              <a:t>Insight</a:t>
            </a:r>
            <a:r>
              <a:rPr lang="en-GB" dirty="0"/>
              <a:t>: Since 2017, English loanword density has steadily risen, especially in post-2020 articles</a:t>
            </a:r>
          </a:p>
          <a:p>
            <a:endParaRPr lang="en-GB" dirty="0"/>
          </a:p>
          <a:p>
            <a:r>
              <a:rPr lang="en-GB" dirty="0"/>
              <a:t>Visualisation: Line chart with shaded 95% confidence interval</a:t>
            </a:r>
          </a:p>
          <a:p>
            <a:endParaRPr lang="en-GB" dirty="0"/>
          </a:p>
          <a:p>
            <a:r>
              <a:rPr lang="en-GB" dirty="0"/>
              <a:t>Interestingly, we see a rise in English loanword usage through 2019 and early 2020, possibly linked to globalisation and digital trends.</a:t>
            </a:r>
          </a:p>
          <a:p>
            <a:endParaRPr lang="en-GB" dirty="0"/>
          </a:p>
          <a:p>
            <a:r>
              <a:rPr lang="en-GB" dirty="0"/>
              <a:t>But from 2021 onwards, there’s a decline. </a:t>
            </a:r>
          </a:p>
          <a:p>
            <a:endParaRPr lang="en-GB" dirty="0"/>
          </a:p>
          <a:p>
            <a:r>
              <a:rPr lang="en-GB" dirty="0"/>
              <a:t>This may reflect a shift in media tone during the pandemic or editorial moves towards clarity and native language.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53067-1D40-6C29-2E56-9551F692F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917B7-F4B5-AB46-80C1-BC447522964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356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34EFE-DA1C-B679-8AB4-22E4B7E4A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9555A4-88FA-F945-31C0-33C5F3F0DC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379723-E6C2-89F6-1863-19CB94FF2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200" dirty="0"/>
              <a:t>This histogram (plot #2) shows the spread of the loanword usage across all articles. </a:t>
            </a:r>
          </a:p>
          <a:p>
            <a:endParaRPr lang="en-GB" sz="3200" dirty="0"/>
          </a:p>
          <a:p>
            <a:r>
              <a:rPr lang="en-GB" sz="3200" dirty="0"/>
              <a:t>Most articles use very few English words, but there a long tail of articles that use a lot, which suggests that certain types of content lean heavily into English. </a:t>
            </a:r>
          </a:p>
          <a:p>
            <a:endParaRPr lang="en-GB" sz="3200" dirty="0"/>
          </a:p>
          <a:p>
            <a:r>
              <a:rPr lang="en-GB" sz="3200" dirty="0"/>
              <a:t>And we will explore this further in later slides.</a:t>
            </a:r>
          </a:p>
          <a:p>
            <a:endParaRPr lang="en-GB" sz="3200" dirty="0"/>
          </a:p>
          <a:p>
            <a:r>
              <a:rPr lang="en-GB" sz="3200" dirty="0"/>
              <a:t>Insight: While most articles use few loanwords, a notable number are highly English influenced. </a:t>
            </a:r>
          </a:p>
          <a:p>
            <a:endParaRPr lang="en-GB" sz="3200" dirty="0"/>
          </a:p>
          <a:p>
            <a:r>
              <a:rPr lang="en-GB" sz="3200" dirty="0"/>
              <a:t>Visualisation: Histogram of loanword density across all articles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4E12E-47BF-13E2-C86F-60D6AD3D0A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917B7-F4B5-AB46-80C1-BC447522964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303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A1102-52DB-C800-CAF5-4B84130CC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55FDAC-D429-E073-C390-9D8B3C0527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F3BD1C-F950-62C0-B52E-1E57A70DA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200" dirty="0"/>
              <a:t>This histogram (plot #2) shows the spread of the loanword usage across all articles. </a:t>
            </a:r>
          </a:p>
          <a:p>
            <a:endParaRPr lang="en-GB" sz="3200" dirty="0"/>
          </a:p>
          <a:p>
            <a:r>
              <a:rPr lang="en-GB" sz="3200" dirty="0"/>
              <a:t>Most articles use very few English words, but there a long tail of articles that use a lot, which suggests that certain types of content lean heavily into English. </a:t>
            </a:r>
          </a:p>
          <a:p>
            <a:endParaRPr lang="en-GB" sz="3200" dirty="0"/>
          </a:p>
          <a:p>
            <a:r>
              <a:rPr lang="en-GB" sz="3200" dirty="0"/>
              <a:t>And we will explore this further in later slides.</a:t>
            </a:r>
          </a:p>
          <a:p>
            <a:endParaRPr lang="en-GB" sz="3200" dirty="0"/>
          </a:p>
          <a:p>
            <a:r>
              <a:rPr lang="en-GB" sz="3200" dirty="0"/>
              <a:t>Insight: While most articles use few loanwords, a notable number are highly English influenced. </a:t>
            </a:r>
          </a:p>
          <a:p>
            <a:endParaRPr lang="en-GB" sz="3200" dirty="0"/>
          </a:p>
          <a:p>
            <a:r>
              <a:rPr lang="en-GB" sz="3200" dirty="0"/>
              <a:t>Visualisation: Histogram of loanword density across all articles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0AB66-D5C9-18C4-89DA-707F8C10D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917B7-F4B5-AB46-80C1-BC447522964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264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3A96E-543C-DDA3-6A8E-1CC0D0231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E58205-78CB-4F0D-11D0-1702B9CC88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B92FEC-CACF-CCBC-92D4-C2179F59C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200" dirty="0"/>
              <a:t>Insight: English appears more in upbeat, aspirational articles – possible signalling positivity.</a:t>
            </a:r>
          </a:p>
          <a:p>
            <a:endParaRPr lang="en-GB" sz="3200" dirty="0"/>
          </a:p>
          <a:p>
            <a:r>
              <a:rPr lang="en-GB" sz="3200" dirty="0"/>
              <a:t>Visualisation: Boxplot of loanword density by sentiment label.</a:t>
            </a:r>
          </a:p>
          <a:p>
            <a:endParaRPr lang="en-GB" sz="3200" dirty="0"/>
          </a:p>
          <a:p>
            <a:r>
              <a:rPr lang="en-GB" sz="3200" dirty="0"/>
              <a:t>In this boxplot, articles with higher English loanword density tend to show more positive sentiment. </a:t>
            </a:r>
          </a:p>
          <a:p>
            <a:endParaRPr lang="en-GB" sz="3200" dirty="0"/>
          </a:p>
          <a:p>
            <a:r>
              <a:rPr lang="en-GB" sz="3200" dirty="0"/>
              <a:t>In fact, there’s a modest positive correlation here – meaning the more English loanwords an article uses, the more likely its overall tone is upbeat or aspirational.</a:t>
            </a:r>
          </a:p>
          <a:p>
            <a:endParaRPr lang="en-GB" sz="3200" dirty="0"/>
          </a:p>
          <a:p>
            <a:r>
              <a:rPr lang="en-GB" sz="3200" dirty="0"/>
              <a:t>This might reflect how English words are used in German media not just for clarity, but to signal ambition, trendiness, or international relevance.</a:t>
            </a:r>
          </a:p>
          <a:p>
            <a:endParaRPr lang="en-GB" sz="3200" dirty="0"/>
          </a:p>
          <a:p>
            <a:r>
              <a:rPr lang="en-GB" sz="3200" dirty="0"/>
              <a:t>Think of terms like “Startup” or “Performance”. They carry energy and modernity. </a:t>
            </a:r>
          </a:p>
          <a:p>
            <a:endParaRPr lang="en-GB" sz="3200" dirty="0"/>
          </a:p>
          <a:p>
            <a:r>
              <a:rPr lang="en-GB" sz="3200" dirty="0"/>
              <a:t>When you read these kinds of words in a German, Spanish, French article, what feeling do they evoke?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82AE1-E68D-D09F-0DD7-B6E62B69C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917B7-F4B5-AB46-80C1-BC447522964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413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7F2D1-AD52-6072-F8B3-47BB9146C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F8C00A-BB76-FAE5-CB01-E46E9E3BB4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764FFF-8843-043F-B1E5-B3BE4A601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b="0" dirty="0"/>
              <a:t>Before I show you the top 10 words from the data. Lets have a quick game. </a:t>
            </a:r>
          </a:p>
          <a:p>
            <a:pPr>
              <a:buNone/>
            </a:pPr>
            <a:endParaRPr lang="en-GB" b="0" dirty="0"/>
          </a:p>
          <a:p>
            <a:pPr>
              <a:buNone/>
            </a:pPr>
            <a:r>
              <a:rPr lang="en-GB" b="0" dirty="0"/>
              <a:t>Can you guess the top 5 most common English words in German articles?</a:t>
            </a:r>
          </a:p>
          <a:p>
            <a:pPr>
              <a:buNone/>
            </a:pPr>
            <a:endParaRPr lang="en-GB" b="0" dirty="0"/>
          </a:p>
          <a:p>
            <a:pPr>
              <a:buNone/>
            </a:pPr>
            <a:r>
              <a:rPr lang="en-GB" b="0" dirty="0"/>
              <a:t>Let’s play a quick game of Family Fortunes. Based on the articles scraped from Business Insider, what do you think were the top 5 most common English loanwords?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Slide 7: Audience Round – Guess the Top 5</a:t>
            </a:r>
          </a:p>
          <a:p>
            <a:pPr>
              <a:buNone/>
            </a:pPr>
            <a:r>
              <a:rPr lang="en-GB" b="1" dirty="0"/>
              <a:t>Interactive Moment: What Are the Most Common English Words?</a:t>
            </a:r>
            <a:endParaRPr lang="en-GB" dirty="0"/>
          </a:p>
          <a:p>
            <a:pPr>
              <a:buNone/>
            </a:pPr>
            <a:r>
              <a:rPr lang="en-CH" dirty="0"/>
              <a:t>🧠 </a:t>
            </a:r>
            <a:r>
              <a:rPr lang="en-GB" i="1" dirty="0"/>
              <a:t>Mini Game: 'Family Fortunes' Style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Invite the audience to guess the top 5 most frequent English loanwords in the dataset</a:t>
            </a:r>
          </a:p>
          <a:p>
            <a:pPr>
              <a:buNone/>
            </a:pPr>
            <a:r>
              <a:rPr lang="en-CH" dirty="0"/>
              <a:t>🖼️ </a:t>
            </a:r>
            <a:r>
              <a:rPr lang="en-GB" dirty="0"/>
              <a:t>Visual Game Board:</a:t>
            </a:r>
          </a:p>
          <a:p>
            <a:pPr>
              <a:buNone/>
            </a:pPr>
            <a:r>
              <a:rPr lang="en-GB" dirty="0"/>
              <a:t>1. __________ 2. __________ 3. __________ 4. __________ 5. __________</a:t>
            </a:r>
            <a:r>
              <a:rPr lang="en-CH" dirty="0"/>
              <a:t>🎙️ </a:t>
            </a:r>
            <a:r>
              <a:rPr lang="en-GB" dirty="0"/>
              <a:t>Prompt: “Let’s play a quick game! Based on 30,000+ German articles scraped from Business Insider, what do you think were the top 5 most common English loanwords?”</a:t>
            </a:r>
          </a:p>
          <a:p>
            <a:pPr>
              <a:buNone/>
            </a:pPr>
            <a:r>
              <a:rPr lang="en-CH" dirty="0"/>
              <a:t>📣 </a:t>
            </a:r>
            <a:r>
              <a:rPr lang="en-GB" dirty="0"/>
              <a:t>As they guess: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Fill in correct answers one by 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Reveal the full list</a:t>
            </a:r>
          </a:p>
          <a:p>
            <a:pPr>
              <a:buNone/>
            </a:pPr>
            <a:r>
              <a:rPr lang="en-CH" dirty="0"/>
              <a:t>📊 </a:t>
            </a:r>
            <a:r>
              <a:rPr lang="en-GB" dirty="0"/>
              <a:t>Then transition to: A bar chart of actual top 10 loanwords (frequency-based)</a:t>
            </a:r>
          </a:p>
          <a:p>
            <a:r>
              <a:rPr lang="en-CH" dirty="0"/>
              <a:t>🎯 </a:t>
            </a:r>
            <a:r>
              <a:rPr lang="en-GB" dirty="0"/>
              <a:t>This interactive moment will build energy and make your findings more memorable.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720EA-3B95-5B29-CF4C-799571206A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917B7-F4B5-AB46-80C1-BC447522964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055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EC176-E2A4-21D6-C7AA-F700714E3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95895C-AB62-8F04-2108-A38FE8DE3D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0E38A7-267F-0A97-A4CB-739E5A980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200" dirty="0"/>
              <a:t>Insight: Many words come from business, tech and HR culture – showing domains / topic of influence.</a:t>
            </a:r>
          </a:p>
          <a:p>
            <a:endParaRPr lang="en-GB" sz="3200" dirty="0"/>
          </a:p>
          <a:p>
            <a:r>
              <a:rPr lang="en-GB" sz="3200" dirty="0"/>
              <a:t>Visualisation: Horizontal bar chart of top 10 loanwords by frequency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644D5-F702-DC07-F163-714705237C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917B7-F4B5-AB46-80C1-BC447522964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56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CD8F-0E0E-0376-8512-E0A307F7A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8F7FC-7551-6EF1-2D08-BB7C6A647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5F856-BBA7-DFDD-C285-ED13CE22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A2BD-3271-AE44-A1D3-D8AF76639709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B8277-8FAB-74B9-3CEF-790EFB7A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884DB-4C07-95CF-BEE5-BC410AB2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449D-A071-8E42-B465-CAFCC5D6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95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7639-9046-5E5C-EF40-524F8409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A04E2-95DE-C99B-E4BC-035C5930D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A77F3-ACB7-3853-6978-D0A3C7CC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A2BD-3271-AE44-A1D3-D8AF76639709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F80F-62E8-039C-AF00-0C4AFB20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D03E3-AAE7-7C22-4992-40854D65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449D-A071-8E42-B465-CAFCC5D6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00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76F98-DF05-6FE2-E200-D77EAF7F1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6F567-6A46-7C2C-0FDB-333756486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EFA3D-6690-897A-B645-9FAC0BA3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A2BD-3271-AE44-A1D3-D8AF76639709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00834-BAF4-5F1D-F3C5-E83B2212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ACE05-B250-8D5F-673E-33BFE4F0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449D-A071-8E42-B465-CAFCC5D6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38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07C5-5E5F-D683-D685-BEACA2DD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77E7E-BE6D-BDFE-6D62-4A60847E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09579-134C-0CD8-A116-0F82BE60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A2BD-3271-AE44-A1D3-D8AF76639709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58D78-2561-75E3-21F0-C42D6272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8754-7120-84DC-515B-E7117241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449D-A071-8E42-B465-CAFCC5D6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09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7E2B-010E-A77F-5DCA-E0B96ADA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849A-40DA-2FEE-9BB7-F9C063C73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B3CD-4EC9-3007-80E3-5A83653E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A2BD-3271-AE44-A1D3-D8AF76639709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F0DEC-B698-CDDB-2315-4B070B3D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B92CF-98AC-D8C2-25A7-41DED6B3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449D-A071-8E42-B465-CAFCC5D6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65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AFD1-223B-3AF3-422A-CCCD1AE1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9A494-8405-6EDC-9967-D349E9331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D88C5-0E3F-6AA6-548F-F873C7DE8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44D12-9AD9-64B2-CE37-28A2EEB0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A2BD-3271-AE44-A1D3-D8AF76639709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FB0F7-889A-B90C-5B20-7A089364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9EA72-F326-0E7A-9B06-05EE5D54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449D-A071-8E42-B465-CAFCC5D6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46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C21D-473B-AF8E-F108-2FFA5916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635F8-C7DA-1FA3-BEEE-85B4120D7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3A52A-4828-7ABF-1179-D93D62713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0DA39-14B5-0F1C-DA03-57088A658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FA73D-82B6-D709-3601-650F0D87A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FE21B-F52B-9FC3-AFA6-02AE34D5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A2BD-3271-AE44-A1D3-D8AF76639709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5C85C-8083-5BD6-1D07-1C6FCF6F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F0E1F-B08F-ECA1-272B-F4FCD231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449D-A071-8E42-B465-CAFCC5D6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0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CC3C-7F64-5399-188E-E35A748E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ABB1D-925B-C7CA-BA53-CCBF2664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A2BD-3271-AE44-A1D3-D8AF76639709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CFD7C-994D-DE18-6D1D-BEBE799C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03970-6674-3702-810B-4CFB0FD3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449D-A071-8E42-B465-CAFCC5D6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41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7A2D1-FB4D-DAE1-0895-BD5C62DD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A2BD-3271-AE44-A1D3-D8AF76639709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02033-5DD7-DBCC-85A7-91FC12B2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0B588-9FD0-BAFE-AABD-4418B3E1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449D-A071-8E42-B465-CAFCC5D6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41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4315-B150-E1F5-BCB5-C3EE699F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6CC12-AF02-49E2-3181-D8A5B45CD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F356E-E883-BE19-C81B-9F0DF14D9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0EEF1-DCDE-DFDF-A347-C19E219E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A2BD-3271-AE44-A1D3-D8AF76639709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D13A8-9915-9EA7-191A-FDE7B878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2B9A0-0C7A-F919-F6F9-F5718A6D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449D-A071-8E42-B465-CAFCC5D6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21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EB8D-CD21-33C6-761C-C1CA16DE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8BBD0-A83F-A6B2-77BA-4979910E9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6DAB7-4513-3280-1F5B-4BA6B4484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FFF2A-F7FA-59B5-FB60-6A83F709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A2BD-3271-AE44-A1D3-D8AF76639709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8E985-4515-148D-D20F-28C28C6D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2B8DB-6C06-E6E1-1765-9523B15A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449D-A071-8E42-B465-CAFCC5D6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67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F2F2F2"/>
            </a:gs>
            <a:gs pos="51000">
              <a:srgbClr val="D8D0F2"/>
            </a:gs>
            <a:gs pos="100000">
              <a:srgbClr val="D930AC">
                <a:alpha val="34743"/>
                <a:lumMod val="99929"/>
                <a:lumOff val="71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383F0-366E-7DC4-B9DD-ADCD9F40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FBAD4-E1B1-8225-EFD3-9020A280C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1106E-AF52-528F-EBB8-041708535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E7A2BD-3271-AE44-A1D3-D8AF76639709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E269F-8248-B9B9-17F8-6DF3486EC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9F7B-3C8B-950A-EBD6-60CFE777D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2C449D-A071-8E42-B465-CAFCC5D6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63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40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roup 341">
            <a:extLst>
              <a:ext uri="{FF2B5EF4-FFF2-40B4-BE49-F238E27FC236}">
                <a16:creationId xmlns:a16="http://schemas.microsoft.com/office/drawing/2014/main" id="{5DD036EE-05C2-44FC-0B2A-D813DA8D4E2D}"/>
              </a:ext>
            </a:extLst>
          </p:cNvPr>
          <p:cNvGrpSpPr/>
          <p:nvPr/>
        </p:nvGrpSpPr>
        <p:grpSpPr>
          <a:xfrm>
            <a:off x="-45754" y="-15302"/>
            <a:ext cx="12270408" cy="7000405"/>
            <a:chOff x="-45754" y="-15302"/>
            <a:chExt cx="12270408" cy="7000405"/>
          </a:xfrm>
        </p:grpSpPr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14026539-9017-C858-0CA9-7710C72C6A5E}"/>
                </a:ext>
              </a:extLst>
            </p:cNvPr>
            <p:cNvGrpSpPr/>
            <p:nvPr/>
          </p:nvGrpSpPr>
          <p:grpSpPr>
            <a:xfrm>
              <a:off x="8468670" y="-15302"/>
              <a:ext cx="3755984" cy="3882978"/>
              <a:chOff x="8468670" y="-15302"/>
              <a:chExt cx="3755984" cy="3882978"/>
            </a:xfrm>
          </p:grpSpPr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FF121422-4031-D561-EC7D-445F20371EB1}"/>
                  </a:ext>
                </a:extLst>
              </p:cNvPr>
              <p:cNvCxnSpPr>
                <a:cxnSpLocks/>
                <a:stCxn id="303" idx="5"/>
                <a:endCxn id="296" idx="1"/>
              </p:cNvCxnSpPr>
              <p:nvPr/>
            </p:nvCxnSpPr>
            <p:spPr>
              <a:xfrm>
                <a:off x="10255333" y="495780"/>
                <a:ext cx="1430752" cy="876698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7D648B9A-2B9D-CCE1-9368-A89AEE3CDFEC}"/>
                  </a:ext>
                </a:extLst>
              </p:cNvPr>
              <p:cNvCxnSpPr>
                <a:cxnSpLocks/>
                <a:stCxn id="297" idx="6"/>
                <a:endCxn id="294" idx="2"/>
              </p:cNvCxnSpPr>
              <p:nvPr/>
            </p:nvCxnSpPr>
            <p:spPr>
              <a:xfrm>
                <a:off x="9510355" y="1788287"/>
                <a:ext cx="1237126" cy="649592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0634D64B-42DA-B01F-E3B6-90B8B269A343}"/>
                  </a:ext>
                </a:extLst>
              </p:cNvPr>
              <p:cNvCxnSpPr>
                <a:cxnSpLocks/>
                <a:stCxn id="303" idx="4"/>
                <a:endCxn id="295" idx="1"/>
              </p:cNvCxnSpPr>
              <p:nvPr/>
            </p:nvCxnSpPr>
            <p:spPr>
              <a:xfrm>
                <a:off x="10192382" y="521606"/>
                <a:ext cx="412666" cy="3195547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3587A0CB-8FDF-CD5E-FDC1-4A7150B95276}"/>
                  </a:ext>
                </a:extLst>
              </p:cNvPr>
              <p:cNvCxnSpPr>
                <a:cxnSpLocks/>
                <a:stCxn id="295" idx="3"/>
                <a:endCxn id="296" idx="7"/>
              </p:cNvCxnSpPr>
              <p:nvPr/>
            </p:nvCxnSpPr>
            <p:spPr>
              <a:xfrm flipV="1">
                <a:off x="10605048" y="1372478"/>
                <a:ext cx="1206940" cy="2469372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E8028D7D-53BE-AADE-6725-283F2D86FE55}"/>
                  </a:ext>
                </a:extLst>
              </p:cNvPr>
              <p:cNvCxnSpPr>
                <a:cxnSpLocks/>
                <a:stCxn id="296" idx="2"/>
                <a:endCxn id="298" idx="5"/>
              </p:cNvCxnSpPr>
              <p:nvPr/>
            </p:nvCxnSpPr>
            <p:spPr>
              <a:xfrm flipH="1" flipV="1">
                <a:off x="8620648" y="628178"/>
                <a:ext cx="3039362" cy="806649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244C3E93-32D6-767C-B3A2-11ED534619D1}"/>
                  </a:ext>
                </a:extLst>
              </p:cNvPr>
              <p:cNvCxnSpPr>
                <a:cxnSpLocks/>
                <a:endCxn id="296" idx="5"/>
              </p:cNvCxnSpPr>
              <p:nvPr/>
            </p:nvCxnSpPr>
            <p:spPr>
              <a:xfrm flipH="1" flipV="1">
                <a:off x="11811988" y="1497175"/>
                <a:ext cx="412666" cy="1372478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8F606C81-7394-77F3-A39B-14A5A7500815}"/>
                  </a:ext>
                </a:extLst>
              </p:cNvPr>
              <p:cNvCxnSpPr>
                <a:cxnSpLocks/>
                <a:endCxn id="303" idx="7"/>
              </p:cNvCxnSpPr>
              <p:nvPr/>
            </p:nvCxnSpPr>
            <p:spPr>
              <a:xfrm flipH="1">
                <a:off x="10255333" y="-15302"/>
                <a:ext cx="715376" cy="386385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1B728489-D908-B5DE-B20A-EC08EA9BD6D4}"/>
                  </a:ext>
                </a:extLst>
              </p:cNvPr>
              <p:cNvCxnSpPr>
                <a:cxnSpLocks/>
                <a:stCxn id="298" idx="4"/>
                <a:endCxn id="297" idx="4"/>
              </p:cNvCxnSpPr>
              <p:nvPr/>
            </p:nvCxnSpPr>
            <p:spPr>
              <a:xfrm>
                <a:off x="8557697" y="654004"/>
                <a:ext cx="863632" cy="1222457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71ED313-4A1C-B202-BC43-EE30AE5D2DB1}"/>
                  </a:ext>
                </a:extLst>
              </p:cNvPr>
              <p:cNvCxnSpPr>
                <a:cxnSpLocks/>
                <a:endCxn id="294" idx="3"/>
              </p:cNvCxnSpPr>
              <p:nvPr/>
            </p:nvCxnSpPr>
            <p:spPr>
              <a:xfrm flipH="1" flipV="1">
                <a:off x="10773556" y="2500227"/>
                <a:ext cx="1444519" cy="1151788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FD3BCEB6-5D24-5C25-E76A-9E343D81F4A5}"/>
                  </a:ext>
                </a:extLst>
              </p:cNvPr>
              <p:cNvSpPr/>
              <p:nvPr/>
            </p:nvSpPr>
            <p:spPr>
              <a:xfrm>
                <a:off x="10747481" y="2349704"/>
                <a:ext cx="178053" cy="176349"/>
              </a:xfrm>
              <a:prstGeom prst="ellipse">
                <a:avLst/>
              </a:prstGeom>
              <a:solidFill>
                <a:srgbClr val="D8D0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C5236F08-D5DC-6755-396E-C645587773F3}"/>
                  </a:ext>
                </a:extLst>
              </p:cNvPr>
              <p:cNvSpPr/>
              <p:nvPr/>
            </p:nvSpPr>
            <p:spPr>
              <a:xfrm>
                <a:off x="10578973" y="3691327"/>
                <a:ext cx="178053" cy="176349"/>
              </a:xfrm>
              <a:prstGeom prst="ellipse">
                <a:avLst/>
              </a:prstGeom>
              <a:solidFill>
                <a:srgbClr val="D8D0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2C621337-8C0C-81B7-A8F3-28ECACC3034C}"/>
                  </a:ext>
                </a:extLst>
              </p:cNvPr>
              <p:cNvSpPr/>
              <p:nvPr/>
            </p:nvSpPr>
            <p:spPr>
              <a:xfrm>
                <a:off x="11660010" y="1346652"/>
                <a:ext cx="178053" cy="176349"/>
              </a:xfrm>
              <a:prstGeom prst="ellipse">
                <a:avLst/>
              </a:prstGeom>
              <a:solidFill>
                <a:srgbClr val="D8D0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D310A5CC-605B-1FFE-FDE3-8969A425A38C}"/>
                  </a:ext>
                </a:extLst>
              </p:cNvPr>
              <p:cNvSpPr/>
              <p:nvPr/>
            </p:nvSpPr>
            <p:spPr>
              <a:xfrm>
                <a:off x="9332302" y="1700112"/>
                <a:ext cx="178053" cy="176349"/>
              </a:xfrm>
              <a:prstGeom prst="ellipse">
                <a:avLst/>
              </a:prstGeom>
              <a:solidFill>
                <a:srgbClr val="D8D0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07D97013-8F55-D432-2488-C36EBBD7CBEF}"/>
                  </a:ext>
                </a:extLst>
              </p:cNvPr>
              <p:cNvSpPr/>
              <p:nvPr/>
            </p:nvSpPr>
            <p:spPr>
              <a:xfrm>
                <a:off x="8468670" y="477655"/>
                <a:ext cx="178053" cy="176349"/>
              </a:xfrm>
              <a:prstGeom prst="ellipse">
                <a:avLst/>
              </a:prstGeom>
              <a:solidFill>
                <a:srgbClr val="D8D0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FF532296-2547-46C7-CEE2-A9D78B721BCF}"/>
                  </a:ext>
                </a:extLst>
              </p:cNvPr>
              <p:cNvSpPr/>
              <p:nvPr/>
            </p:nvSpPr>
            <p:spPr>
              <a:xfrm>
                <a:off x="10103355" y="345257"/>
                <a:ext cx="178053" cy="176349"/>
              </a:xfrm>
              <a:prstGeom prst="ellipse">
                <a:avLst/>
              </a:prstGeom>
              <a:solidFill>
                <a:srgbClr val="EEEC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140EC582-B342-C84E-05FE-475CDF57D7C6}"/>
                  </a:ext>
                </a:extLst>
              </p:cNvPr>
              <p:cNvCxnSpPr>
                <a:cxnSpLocks/>
                <a:endCxn id="303" idx="0"/>
              </p:cNvCxnSpPr>
              <p:nvPr/>
            </p:nvCxnSpPr>
            <p:spPr>
              <a:xfrm>
                <a:off x="10192382" y="-15302"/>
                <a:ext cx="0" cy="360559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D78C655-658D-7AD5-6EDA-B7F57509176E}"/>
                  </a:ext>
                </a:extLst>
              </p:cNvPr>
              <p:cNvCxnSpPr>
                <a:cxnSpLocks/>
                <a:stCxn id="297" idx="0"/>
                <a:endCxn id="303" idx="3"/>
              </p:cNvCxnSpPr>
              <p:nvPr/>
            </p:nvCxnSpPr>
            <p:spPr>
              <a:xfrm flipV="1">
                <a:off x="9421329" y="495780"/>
                <a:ext cx="708101" cy="1204332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E6574039-314A-3105-928F-E2F110011D7F}"/>
                  </a:ext>
                </a:extLst>
              </p:cNvPr>
              <p:cNvCxnSpPr>
                <a:cxnSpLocks/>
                <a:endCxn id="296" idx="1"/>
              </p:cNvCxnSpPr>
              <p:nvPr/>
            </p:nvCxnSpPr>
            <p:spPr>
              <a:xfrm>
                <a:off x="10925534" y="-15302"/>
                <a:ext cx="760551" cy="1387780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C5663BCA-CD40-3B1E-07FC-0884CC4A52DB}"/>
                  </a:ext>
                </a:extLst>
              </p:cNvPr>
              <p:cNvCxnSpPr>
                <a:cxnSpLocks/>
                <a:endCxn id="294" idx="7"/>
              </p:cNvCxnSpPr>
              <p:nvPr/>
            </p:nvCxnSpPr>
            <p:spPr>
              <a:xfrm flipH="1">
                <a:off x="10899459" y="-15302"/>
                <a:ext cx="938604" cy="2390832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14794E12-BFD2-B49F-2E13-96B171CFF82F}"/>
                  </a:ext>
                </a:extLst>
              </p:cNvPr>
              <p:cNvCxnSpPr>
                <a:cxnSpLocks/>
                <a:stCxn id="296" idx="3"/>
                <a:endCxn id="294" idx="7"/>
              </p:cNvCxnSpPr>
              <p:nvPr/>
            </p:nvCxnSpPr>
            <p:spPr>
              <a:xfrm flipH="1">
                <a:off x="10899459" y="1497175"/>
                <a:ext cx="786626" cy="878355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9AE82CB2-ED41-3B02-B3D0-2E7CA894AADD}"/>
                  </a:ext>
                </a:extLst>
              </p:cNvPr>
              <p:cNvCxnSpPr>
                <a:cxnSpLocks/>
                <a:endCxn id="296" idx="0"/>
              </p:cNvCxnSpPr>
              <p:nvPr/>
            </p:nvCxnSpPr>
            <p:spPr>
              <a:xfrm flipH="1">
                <a:off x="11749037" y="-15302"/>
                <a:ext cx="264910" cy="1361954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B4DD98BF-C337-D953-69E5-7ABFC64E72F5}"/>
                  </a:ext>
                </a:extLst>
              </p:cNvPr>
              <p:cNvCxnSpPr>
                <a:cxnSpLocks/>
                <a:stCxn id="296" idx="3"/>
                <a:endCxn id="297" idx="6"/>
              </p:cNvCxnSpPr>
              <p:nvPr/>
            </p:nvCxnSpPr>
            <p:spPr>
              <a:xfrm flipH="1">
                <a:off x="9510355" y="1497175"/>
                <a:ext cx="2175730" cy="291112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3361374-4704-70F8-7CA3-CF0F38C0AED9}"/>
                  </a:ext>
                </a:extLst>
              </p:cNvPr>
              <p:cNvCxnSpPr>
                <a:cxnSpLocks/>
                <a:stCxn id="298" idx="6"/>
                <a:endCxn id="303" idx="2"/>
              </p:cNvCxnSpPr>
              <p:nvPr/>
            </p:nvCxnSpPr>
            <p:spPr>
              <a:xfrm flipV="1">
                <a:off x="8646723" y="433432"/>
                <a:ext cx="1456632" cy="132398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99385CEE-8569-F618-CE0A-21F053D26130}"/>
                </a:ext>
              </a:extLst>
            </p:cNvPr>
            <p:cNvGrpSpPr/>
            <p:nvPr/>
          </p:nvGrpSpPr>
          <p:grpSpPr>
            <a:xfrm>
              <a:off x="-45754" y="4525384"/>
              <a:ext cx="3175444" cy="2459719"/>
              <a:chOff x="-45754" y="4525384"/>
              <a:chExt cx="3175444" cy="2459719"/>
            </a:xfrm>
          </p:grpSpPr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C333E031-72D9-1B69-8C37-60244DC4F390}"/>
                  </a:ext>
                </a:extLst>
              </p:cNvPr>
              <p:cNvCxnSpPr>
                <a:cxnSpLocks/>
                <a:endCxn id="247" idx="1"/>
              </p:cNvCxnSpPr>
              <p:nvPr/>
            </p:nvCxnSpPr>
            <p:spPr>
              <a:xfrm>
                <a:off x="0" y="4525384"/>
                <a:ext cx="1780541" cy="2309196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A0169791-92B7-855D-AA8C-1A5FD0949784}"/>
                  </a:ext>
                </a:extLst>
              </p:cNvPr>
              <p:cNvCxnSpPr>
                <a:cxnSpLocks/>
                <a:stCxn id="248" idx="6"/>
                <a:endCxn id="245" idx="2"/>
              </p:cNvCxnSpPr>
              <p:nvPr/>
            </p:nvCxnSpPr>
            <p:spPr>
              <a:xfrm flipV="1">
                <a:off x="374280" y="5410934"/>
                <a:ext cx="1292370" cy="116524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8122DDFB-E34C-53DF-63E5-A5F4C4D00C8A}"/>
                  </a:ext>
                </a:extLst>
              </p:cNvPr>
              <p:cNvCxnSpPr>
                <a:cxnSpLocks/>
                <a:endCxn id="246" idx="1"/>
              </p:cNvCxnSpPr>
              <p:nvPr/>
            </p:nvCxnSpPr>
            <p:spPr>
              <a:xfrm>
                <a:off x="1765190" y="5406887"/>
                <a:ext cx="1212522" cy="542895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7342CEA8-ABD1-6A3E-9465-8D0F8047B088}"/>
                  </a:ext>
                </a:extLst>
              </p:cNvPr>
              <p:cNvCxnSpPr>
                <a:cxnSpLocks/>
                <a:stCxn id="246" idx="3"/>
                <a:endCxn id="247" idx="7"/>
              </p:cNvCxnSpPr>
              <p:nvPr/>
            </p:nvCxnSpPr>
            <p:spPr>
              <a:xfrm flipH="1">
                <a:off x="1906444" y="6074479"/>
                <a:ext cx="1071268" cy="760101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92CA96B2-3984-C552-F65F-51D65A8C9486}"/>
                  </a:ext>
                </a:extLst>
              </p:cNvPr>
              <p:cNvCxnSpPr>
                <a:cxnSpLocks/>
                <a:stCxn id="247" idx="2"/>
              </p:cNvCxnSpPr>
              <p:nvPr/>
            </p:nvCxnSpPr>
            <p:spPr>
              <a:xfrm flipH="1" flipV="1">
                <a:off x="45720" y="6760029"/>
                <a:ext cx="1708746" cy="136900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177B4C85-4651-C087-9D8A-EC0433990CAB}"/>
                  </a:ext>
                </a:extLst>
              </p:cNvPr>
              <p:cNvCxnSpPr>
                <a:cxnSpLocks/>
                <a:endCxn id="248" idx="5"/>
              </p:cNvCxnSpPr>
              <p:nvPr/>
            </p:nvCxnSpPr>
            <p:spPr>
              <a:xfrm flipH="1" flipV="1">
                <a:off x="348205" y="5589806"/>
                <a:ext cx="104452" cy="1279273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0F617D25-5B66-BB89-16D3-616AAA23A756}"/>
                  </a:ext>
                </a:extLst>
              </p:cNvPr>
              <p:cNvCxnSpPr>
                <a:cxnSpLocks/>
                <a:stCxn id="248" idx="2"/>
              </p:cNvCxnSpPr>
              <p:nvPr/>
            </p:nvCxnSpPr>
            <p:spPr>
              <a:xfrm flipH="1" flipV="1">
                <a:off x="0" y="5438119"/>
                <a:ext cx="196227" cy="89339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8AE4C2D5-663C-5D3B-6A90-D376B56BE648}"/>
                  </a:ext>
                </a:extLst>
              </p:cNvPr>
              <p:cNvCxnSpPr>
                <a:cxnSpLocks/>
                <a:endCxn id="248" idx="4"/>
              </p:cNvCxnSpPr>
              <p:nvPr/>
            </p:nvCxnSpPr>
            <p:spPr>
              <a:xfrm flipV="1">
                <a:off x="45720" y="5615632"/>
                <a:ext cx="239534" cy="1144397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C44332DA-03BF-15E5-52F9-776C2FFDFF12}"/>
                  </a:ext>
                </a:extLst>
              </p:cNvPr>
              <p:cNvCxnSpPr>
                <a:cxnSpLocks/>
                <a:endCxn id="245" idx="3"/>
              </p:cNvCxnSpPr>
              <p:nvPr/>
            </p:nvCxnSpPr>
            <p:spPr>
              <a:xfrm flipV="1">
                <a:off x="45720" y="5473282"/>
                <a:ext cx="1647005" cy="1294435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6D1BFFB7-4002-53F7-E3E2-55F8633A0E54}"/>
                  </a:ext>
                </a:extLst>
              </p:cNvPr>
              <p:cNvSpPr/>
              <p:nvPr/>
            </p:nvSpPr>
            <p:spPr>
              <a:xfrm>
                <a:off x="1666650" y="5322759"/>
                <a:ext cx="178053" cy="176349"/>
              </a:xfrm>
              <a:prstGeom prst="ellipse">
                <a:avLst/>
              </a:prstGeom>
              <a:solidFill>
                <a:srgbClr val="D8D0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32A65AC1-2AE9-B27E-DC74-9B889E4DD108}"/>
                  </a:ext>
                </a:extLst>
              </p:cNvPr>
              <p:cNvSpPr/>
              <p:nvPr/>
            </p:nvSpPr>
            <p:spPr>
              <a:xfrm>
                <a:off x="2951637" y="5923956"/>
                <a:ext cx="178053" cy="176349"/>
              </a:xfrm>
              <a:prstGeom prst="ellipse">
                <a:avLst/>
              </a:prstGeom>
              <a:solidFill>
                <a:srgbClr val="D8D0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4C86710C-8672-6A0D-9B25-2A6D775B6119}"/>
                  </a:ext>
                </a:extLst>
              </p:cNvPr>
              <p:cNvSpPr/>
              <p:nvPr/>
            </p:nvSpPr>
            <p:spPr>
              <a:xfrm>
                <a:off x="1754466" y="6808754"/>
                <a:ext cx="178053" cy="176349"/>
              </a:xfrm>
              <a:prstGeom prst="ellipse">
                <a:avLst/>
              </a:prstGeom>
              <a:solidFill>
                <a:srgbClr val="D8D0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AC0B8009-8287-3732-D83E-E9742D1B3CEE}"/>
                  </a:ext>
                </a:extLst>
              </p:cNvPr>
              <p:cNvSpPr/>
              <p:nvPr/>
            </p:nvSpPr>
            <p:spPr>
              <a:xfrm>
                <a:off x="196227" y="5439283"/>
                <a:ext cx="178053" cy="176349"/>
              </a:xfrm>
              <a:prstGeom prst="ellipse">
                <a:avLst/>
              </a:prstGeom>
              <a:solidFill>
                <a:srgbClr val="D8D0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3FBE2F4-D11E-BA6E-EAF6-B53340877F28}"/>
                  </a:ext>
                </a:extLst>
              </p:cNvPr>
              <p:cNvSpPr/>
              <p:nvPr/>
            </p:nvSpPr>
            <p:spPr>
              <a:xfrm>
                <a:off x="-45754" y="6712883"/>
                <a:ext cx="178053" cy="176349"/>
              </a:xfrm>
              <a:prstGeom prst="ellipse">
                <a:avLst/>
              </a:prstGeom>
              <a:solidFill>
                <a:srgbClr val="D8D0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857D98-573F-6505-9BF1-D6B574973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5537" y="4774110"/>
            <a:ext cx="9769080" cy="1901360"/>
          </a:xfrm>
        </p:spPr>
        <p:txBody>
          <a:bodyPr>
            <a:normAutofit/>
          </a:bodyPr>
          <a:lstStyle/>
          <a:p>
            <a:pPr algn="r"/>
            <a:r>
              <a:rPr lang="en-GB" b="1" dirty="0" err="1">
                <a:solidFill>
                  <a:srgbClr val="EEECE8"/>
                </a:solidFill>
                <a:latin typeface="Hanken Grotesk" pitchFamily="2" charset="77"/>
                <a:cs typeface="Speak Pro" panose="020F0502020204030204" pitchFamily="34" charset="0"/>
              </a:rPr>
              <a:t>english</a:t>
            </a:r>
            <a:r>
              <a:rPr lang="en-GB" b="1" dirty="0">
                <a:solidFill>
                  <a:srgbClr val="EEECE8"/>
                </a:solidFill>
                <a:latin typeface="Hanken Grotesk" pitchFamily="2" charset="77"/>
                <a:cs typeface="Speak Pro" panose="020F0502020204030204" pitchFamily="34" charset="0"/>
              </a:rPr>
              <a:t> influence </a:t>
            </a:r>
            <a:br>
              <a:rPr lang="en-GB" b="1" dirty="0">
                <a:solidFill>
                  <a:srgbClr val="EEECE8"/>
                </a:solidFill>
                <a:latin typeface="Hanken Grotesk" pitchFamily="2" charset="77"/>
                <a:cs typeface="Speak Pro" panose="020F0502020204030204" pitchFamily="34" charset="0"/>
              </a:rPr>
            </a:br>
            <a:r>
              <a:rPr lang="en-GB" b="1" dirty="0">
                <a:solidFill>
                  <a:srgbClr val="EEECE8"/>
                </a:solidFill>
                <a:latin typeface="Hanken Grotesk" pitchFamily="2" charset="77"/>
                <a:cs typeface="Aptos Mono" panose="020F0502020204030204" pitchFamily="34" charset="0"/>
              </a:rPr>
              <a:t>on</a:t>
            </a:r>
            <a:r>
              <a:rPr lang="en-GB" b="1" dirty="0">
                <a:solidFill>
                  <a:srgbClr val="EEECE8"/>
                </a:solidFill>
                <a:latin typeface="Hanken Grotesk" pitchFamily="2" charset="77"/>
                <a:cs typeface="Speak Pro" panose="020F0502020204030204" pitchFamily="34" charset="0"/>
              </a:rPr>
              <a:t> </a:t>
            </a:r>
            <a:r>
              <a:rPr lang="en-GB" b="1" dirty="0" err="1">
                <a:solidFill>
                  <a:srgbClr val="EEECE8"/>
                </a:solidFill>
                <a:latin typeface="Hanken Grotesk" pitchFamily="2" charset="77"/>
                <a:cs typeface="Speak Pro" panose="020F0502020204030204" pitchFamily="34" charset="0"/>
              </a:rPr>
              <a:t>german</a:t>
            </a:r>
            <a:r>
              <a:rPr lang="en-GB" b="1" dirty="0">
                <a:solidFill>
                  <a:srgbClr val="EEECE8"/>
                </a:solidFill>
                <a:latin typeface="Hanken Grotesk" pitchFamily="2" charset="77"/>
                <a:cs typeface="Speak Pro" panose="020F0502020204030204" pitchFamily="34" charset="0"/>
              </a:rPr>
              <a:t>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12CD3-2A74-2E56-FD6C-CEC030B4C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7492" y="4597761"/>
            <a:ext cx="9144000" cy="402885"/>
          </a:xfrm>
        </p:spPr>
        <p:txBody>
          <a:bodyPr>
            <a:normAutofit/>
          </a:bodyPr>
          <a:lstStyle/>
          <a:p>
            <a:pPr algn="r"/>
            <a:r>
              <a:rPr lang="en-GB" sz="1800" dirty="0">
                <a:solidFill>
                  <a:srgbClr val="EEECE8"/>
                </a:solidFill>
                <a:latin typeface="Barlow Light" pitchFamily="2" charset="77"/>
                <a:ea typeface="Roboto Condensed Light" panose="02000000000000000000" pitchFamily="2" charset="0"/>
              </a:rPr>
              <a:t>EXPLORING DENGLISH THROUGH DATA AND NLP</a:t>
            </a:r>
          </a:p>
        </p:txBody>
      </p:sp>
    </p:spTree>
    <p:extLst>
      <p:ext uri="{BB962C8B-B14F-4D97-AF65-F5344CB8AC3E}">
        <p14:creationId xmlns:p14="http://schemas.microsoft.com/office/powerpoint/2010/main" val="2920064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40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8BB7-2222-9A98-3D3E-D0F532D24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02" y="2798835"/>
            <a:ext cx="7236655" cy="954000"/>
          </a:xfrm>
          <a:noFill/>
          <a:ln w="50800"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4800" b="1" dirty="0">
                <a:solidFill>
                  <a:srgbClr val="EEECE8"/>
                </a:solidFill>
                <a:latin typeface="Hanken Grotesk" pitchFamily="2" charset="77"/>
              </a:rPr>
              <a:t>Conclusion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47FA3-D852-BDFA-C63B-4A2893AE5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02" y="4456283"/>
            <a:ext cx="10515600" cy="199028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EEECE8"/>
                </a:solidFill>
                <a:latin typeface="Inter Thin" panose="02000503000000020004" pitchFamily="2" charset="0"/>
                <a:ea typeface="Inter Thin" panose="02000503000000020004" pitchFamily="2" charset="0"/>
              </a:rPr>
              <a:t>Impact</a:t>
            </a:r>
            <a:r>
              <a:rPr lang="en-GB" sz="2000" dirty="0">
                <a:solidFill>
                  <a:srgbClr val="EEECE8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: </a:t>
            </a:r>
            <a:r>
              <a:rPr lang="en-GB" sz="2000" b="1" dirty="0">
                <a:solidFill>
                  <a:srgbClr val="EEECE8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English loanwords are shaping modern German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EEECE8"/>
                </a:solidFill>
                <a:latin typeface="Inter Thin" panose="02000503000000020004" pitchFamily="2" charset="0"/>
                <a:ea typeface="Inter Thin" panose="02000503000000020004" pitchFamily="2" charset="0"/>
              </a:rPr>
              <a:t>Usage</a:t>
            </a:r>
            <a:r>
              <a:rPr lang="en-GB" sz="2000" dirty="0">
                <a:solidFill>
                  <a:srgbClr val="EEECE8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: </a:t>
            </a:r>
            <a:r>
              <a:rPr lang="en-GB" sz="2000" b="1" dirty="0">
                <a:solidFill>
                  <a:srgbClr val="EEECE8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Rising in globalised sectors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EEECE8"/>
                </a:solidFill>
                <a:latin typeface="Inter Thin" panose="02000503000000020004" pitchFamily="2" charset="0"/>
                <a:ea typeface="Inter Thin" panose="02000503000000020004" pitchFamily="2" charset="0"/>
              </a:rPr>
              <a:t>Density</a:t>
            </a:r>
            <a:r>
              <a:rPr lang="en-GB" sz="2000" dirty="0">
                <a:solidFill>
                  <a:srgbClr val="EEECE8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: </a:t>
            </a:r>
            <a:r>
              <a:rPr lang="en-GB" sz="2000" b="1" dirty="0">
                <a:solidFill>
                  <a:srgbClr val="EEECE8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Business content shows the highest concentration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EEECE8"/>
                </a:solidFill>
                <a:latin typeface="Inter Thin" panose="02000503000000020004" pitchFamily="2" charset="0"/>
                <a:ea typeface="Inter Thin" panose="02000503000000020004" pitchFamily="2" charset="0"/>
              </a:rPr>
              <a:t>Trends</a:t>
            </a:r>
            <a:r>
              <a:rPr lang="en-GB" sz="2000" dirty="0">
                <a:solidFill>
                  <a:srgbClr val="EEECE8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: </a:t>
            </a:r>
            <a:r>
              <a:rPr lang="en-GB" sz="2000" b="1" dirty="0">
                <a:solidFill>
                  <a:srgbClr val="EEECE8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Sentiment suggest English adds positive tone or perceived authority</a:t>
            </a:r>
            <a:endParaRPr lang="en-GB" sz="2000" dirty="0">
              <a:solidFill>
                <a:srgbClr val="EEECE8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EEECE8"/>
                </a:solidFill>
                <a:latin typeface="Inter Thin" panose="02000503000000020004" pitchFamily="2" charset="0"/>
                <a:ea typeface="Inter Thin" panose="02000503000000020004" pitchFamily="2" charset="0"/>
              </a:rPr>
              <a:t>Limitations</a:t>
            </a:r>
            <a:r>
              <a:rPr lang="en-GB" sz="2000" dirty="0">
                <a:solidFill>
                  <a:srgbClr val="EEECE8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: </a:t>
            </a:r>
            <a:r>
              <a:rPr lang="en-GB" sz="2000" b="1" dirty="0">
                <a:solidFill>
                  <a:srgbClr val="EEECE8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One source site (</a:t>
            </a:r>
            <a:r>
              <a:rPr lang="en-GB" sz="2000" b="1" dirty="0" err="1">
                <a:solidFill>
                  <a:srgbClr val="EEECE8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businessinsider.de</a:t>
            </a:r>
            <a:r>
              <a:rPr lang="en-GB" sz="2000" b="1" dirty="0">
                <a:solidFill>
                  <a:srgbClr val="EEECE8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) limits domain diversity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E51EDF9-1A3D-0366-6F1E-C0EDECEE8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607568" y="648768"/>
            <a:ext cx="5877569" cy="62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77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8D3B-FDAE-3319-0ADF-DCFAE3C68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4000"/>
          </a:xfrm>
          <a:solidFill>
            <a:srgbClr val="D8D0F2"/>
          </a:solidFill>
          <a:ln w="50800">
            <a:solidFill>
              <a:srgbClr val="142273"/>
            </a:solidFill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b="1" dirty="0">
                <a:solidFill>
                  <a:srgbClr val="142273"/>
                </a:solidFill>
                <a:latin typeface="Space Mono" panose="02010509030202000204" pitchFamily="49" charset="77"/>
              </a:rPr>
              <a:t>Domains (sector) &amp; Loanwords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910DD-CE40-37F2-7BAD-D453B6E9D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Mulish" pitchFamily="2" charset="77"/>
              </a:rPr>
              <a:t>TODO: Plot #3 Boxplot Loanword density by domain (limited to </a:t>
            </a:r>
            <a:r>
              <a:rPr lang="en-GB" dirty="0" err="1">
                <a:latin typeface="Mulish" pitchFamily="2" charset="77"/>
              </a:rPr>
              <a:t>businessinsider.de</a:t>
            </a:r>
            <a:r>
              <a:rPr lang="en-GB" dirty="0">
                <a:latin typeface="Mulish" pitchFamily="2" charset="77"/>
              </a:rPr>
              <a:t>) so using topic (LLM)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87326B-8E73-0460-8774-210632F457B5}"/>
              </a:ext>
            </a:extLst>
          </p:cNvPr>
          <p:cNvSpPr/>
          <p:nvPr/>
        </p:nvSpPr>
        <p:spPr>
          <a:xfrm>
            <a:off x="3571539" y="3141234"/>
            <a:ext cx="4894730" cy="1710466"/>
          </a:xfrm>
          <a:prstGeom prst="roundRect">
            <a:avLst/>
          </a:prstGeom>
          <a:solidFill>
            <a:srgbClr val="D8D0F2"/>
          </a:solidFill>
          <a:ln w="50800">
            <a:solidFill>
              <a:srgbClr val="1422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142273"/>
                </a:solidFill>
                <a:latin typeface="Mulish" pitchFamily="2" charset="77"/>
              </a:rPr>
              <a:t>Stat Highlights:</a:t>
            </a:r>
          </a:p>
          <a:p>
            <a:r>
              <a:rPr lang="en-GB" b="1" dirty="0">
                <a:solidFill>
                  <a:srgbClr val="142273"/>
                </a:solidFill>
                <a:latin typeface="Mulish" pitchFamily="2" charset="77"/>
              </a:rPr>
              <a:t>Business</a:t>
            </a:r>
            <a:r>
              <a:rPr lang="en-GB" dirty="0">
                <a:solidFill>
                  <a:srgbClr val="142273"/>
                </a:solidFill>
                <a:latin typeface="Mulish" pitchFamily="2" charset="77"/>
              </a:rPr>
              <a:t> mean: </a:t>
            </a:r>
            <a:r>
              <a:rPr lang="en-GB" b="1" dirty="0">
                <a:solidFill>
                  <a:srgbClr val="142273"/>
                </a:solidFill>
                <a:latin typeface="Mulish" pitchFamily="2" charset="77"/>
              </a:rPr>
              <a:t>0.0081</a:t>
            </a:r>
            <a:r>
              <a:rPr lang="en-GB" dirty="0">
                <a:solidFill>
                  <a:srgbClr val="142273"/>
                </a:solidFill>
                <a:latin typeface="Mulish" pitchFamily="2" charset="77"/>
              </a:rPr>
              <a:t> (std. dev: 0.0029)</a:t>
            </a:r>
          </a:p>
          <a:p>
            <a:r>
              <a:rPr lang="en-GB" b="1" dirty="0">
                <a:solidFill>
                  <a:srgbClr val="142273"/>
                </a:solidFill>
                <a:latin typeface="Mulish" pitchFamily="2" charset="77"/>
              </a:rPr>
              <a:t>Lifestyle</a:t>
            </a:r>
            <a:r>
              <a:rPr lang="en-GB" dirty="0">
                <a:solidFill>
                  <a:srgbClr val="142273"/>
                </a:solidFill>
                <a:latin typeface="Mulish" pitchFamily="2" charset="77"/>
              </a:rPr>
              <a:t> mean: </a:t>
            </a:r>
            <a:r>
              <a:rPr lang="en-GB" b="1" dirty="0">
                <a:solidFill>
                  <a:srgbClr val="142273"/>
                </a:solidFill>
                <a:latin typeface="Mulish" pitchFamily="2" charset="77"/>
              </a:rPr>
              <a:t>0.0064</a:t>
            </a:r>
          </a:p>
          <a:p>
            <a:r>
              <a:rPr lang="en-GB" b="1" dirty="0">
                <a:solidFill>
                  <a:srgbClr val="142273"/>
                </a:solidFill>
                <a:latin typeface="Mulish" pitchFamily="2" charset="77"/>
              </a:rPr>
              <a:t>Politics</a:t>
            </a:r>
            <a:r>
              <a:rPr lang="en-GB" dirty="0">
                <a:solidFill>
                  <a:srgbClr val="142273"/>
                </a:solidFill>
                <a:latin typeface="Mulish" pitchFamily="2" charset="77"/>
              </a:rPr>
              <a:t> mean: </a:t>
            </a:r>
            <a:r>
              <a:rPr lang="en-GB" b="1" dirty="0">
                <a:solidFill>
                  <a:srgbClr val="142273"/>
                </a:solidFill>
                <a:latin typeface="Mulish" pitchFamily="2" charset="77"/>
              </a:rPr>
              <a:t>0.0021</a:t>
            </a:r>
            <a:r>
              <a:rPr lang="en-GB" dirty="0">
                <a:solidFill>
                  <a:srgbClr val="142273"/>
                </a:solidFill>
                <a:latin typeface="Mulish" pitchFamily="2" charset="77"/>
              </a:rPr>
              <a:t> (narrow IQR)</a:t>
            </a:r>
          </a:p>
        </p:txBody>
      </p:sp>
    </p:spTree>
    <p:extLst>
      <p:ext uri="{BB962C8B-B14F-4D97-AF65-F5344CB8AC3E}">
        <p14:creationId xmlns:p14="http://schemas.microsoft.com/office/powerpoint/2010/main" val="292388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6237-4A2B-4CC9-C3BA-999AA1DE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4000"/>
          </a:xfrm>
          <a:solidFill>
            <a:srgbClr val="D8D0F2"/>
          </a:solidFill>
          <a:ln w="50800">
            <a:solidFill>
              <a:srgbClr val="142273"/>
            </a:solidFill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b="1" dirty="0">
                <a:solidFill>
                  <a:srgbClr val="142273"/>
                </a:solidFill>
                <a:latin typeface="Space Mono" panose="02010509030202000204" pitchFamily="49" charset="77"/>
              </a:rPr>
              <a:t>Qualitative Insights (LLM)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438B-7CD1-6DFB-BA7F-1EA7225C5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Why Are These Words Used?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LLM Response: modernity, tech-savviness, trendiness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Aspirational tone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Tone classification: ~80% formal, 20% informal in sample</a:t>
            </a:r>
          </a:p>
        </p:txBody>
      </p:sp>
    </p:spTree>
    <p:extLst>
      <p:ext uri="{BB962C8B-B14F-4D97-AF65-F5344CB8AC3E}">
        <p14:creationId xmlns:p14="http://schemas.microsoft.com/office/powerpoint/2010/main" val="2786154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575E-5DCA-B55C-5A5D-4043D3AACE1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8D0F2"/>
          </a:solidFill>
          <a:ln w="50800">
            <a:solidFill>
              <a:srgbClr val="142273"/>
            </a:solidFill>
          </a:ln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GB" b="1" dirty="0">
                <a:solidFill>
                  <a:srgbClr val="142273"/>
                </a:solidFill>
                <a:latin typeface="Space Mono" panose="02010509030202000204" pitchFamily="49" charset="77"/>
              </a:rPr>
              <a:t>Branding, Aspiration &amp; </a:t>
            </a:r>
            <a:br>
              <a:rPr lang="en-GB" b="1" dirty="0">
                <a:solidFill>
                  <a:srgbClr val="142273"/>
                </a:solidFill>
                <a:latin typeface="Space Mono" panose="02010509030202000204" pitchFamily="49" charset="77"/>
              </a:rPr>
            </a:br>
            <a:r>
              <a:rPr lang="en-GB" b="1" dirty="0">
                <a:solidFill>
                  <a:srgbClr val="142273"/>
                </a:solidFill>
                <a:latin typeface="Space Mono" panose="02010509030202000204" pitchFamily="49" charset="77"/>
              </a:rPr>
              <a:t>Global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0C2C8-D07F-E703-FC3F-05F8BCE9E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Mulish" pitchFamily="2" charset="77"/>
              </a:rPr>
              <a:t>Is Denglish a linguistic tool for branding and aspiration?</a:t>
            </a:r>
          </a:p>
        </p:txBody>
      </p:sp>
    </p:spTree>
    <p:extLst>
      <p:ext uri="{BB962C8B-B14F-4D97-AF65-F5344CB8AC3E}">
        <p14:creationId xmlns:p14="http://schemas.microsoft.com/office/powerpoint/2010/main" val="273075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200D-E3AD-570B-2EB2-386B1AED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5569804"/>
            <a:ext cx="10515600" cy="830997"/>
          </a:xfrm>
          <a:noFill/>
          <a:ln w="50800">
            <a:noFill/>
          </a:ln>
        </p:spPr>
        <p:txBody>
          <a:bodyPr wrap="square" anchor="b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800" b="1" spc="-150" dirty="0">
                <a:solidFill>
                  <a:srgbClr val="D64025"/>
                </a:solidFill>
                <a:latin typeface="Hanken Grotesk" pitchFamily="2" charset="77"/>
              </a:rPr>
              <a:t>research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85220-7FAF-B0E2-DBBE-C96967B8ADB1}"/>
              </a:ext>
            </a:extLst>
          </p:cNvPr>
          <p:cNvSpPr txBox="1"/>
          <p:nvPr/>
        </p:nvSpPr>
        <p:spPr>
          <a:xfrm>
            <a:off x="6691702" y="2117229"/>
            <a:ext cx="5147873" cy="415498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2000" b="1" dirty="0">
                <a:solidFill>
                  <a:srgbClr val="262626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HYPOTHESIS</a:t>
            </a:r>
          </a:p>
          <a:p>
            <a:endParaRPr lang="en-GB" sz="2000" dirty="0">
              <a:solidFill>
                <a:srgbClr val="262626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en-GB" dirty="0">
                <a:solidFill>
                  <a:srgbClr val="262626"/>
                </a:solidFill>
                <a:latin typeface="Inter" panose="02000503000000020004" pitchFamily="2" charset="0"/>
                <a:ea typeface="Inter" panose="02000503000000020004" pitchFamily="2" charset="0"/>
              </a:rPr>
              <a:t>English usage has grown due to globalisation and appears more often in tech/business content.</a:t>
            </a:r>
          </a:p>
          <a:p>
            <a:endParaRPr lang="en-GB" sz="2000" dirty="0">
              <a:solidFill>
                <a:srgbClr val="262626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en-GB" sz="2000" dirty="0">
              <a:solidFill>
                <a:srgbClr val="262626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en-GB" sz="2000" b="1" dirty="0">
                <a:solidFill>
                  <a:srgbClr val="262626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RESEARCH QUESTIONS</a:t>
            </a:r>
          </a:p>
          <a:p>
            <a:endParaRPr lang="en-GB" sz="2000" dirty="0">
              <a:solidFill>
                <a:srgbClr val="262626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en-GB" dirty="0">
                <a:solidFill>
                  <a:srgbClr val="262626"/>
                </a:solidFill>
                <a:latin typeface="Inter" panose="02000503000000020004" pitchFamily="2" charset="0"/>
                <a:ea typeface="Inter" panose="02000503000000020004" pitchFamily="2" charset="0"/>
              </a:rPr>
              <a:t>Has English loanword usage in German increased over time?</a:t>
            </a:r>
          </a:p>
          <a:p>
            <a:endParaRPr lang="en-GB" dirty="0">
              <a:solidFill>
                <a:srgbClr val="262626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en-GB" dirty="0">
                <a:solidFill>
                  <a:srgbClr val="262626"/>
                </a:solidFill>
                <a:latin typeface="Inter" panose="02000503000000020004" pitchFamily="2" charset="0"/>
                <a:ea typeface="Inter" panose="02000503000000020004" pitchFamily="2" charset="0"/>
              </a:rPr>
              <a:t>Is there a relationship between sentiment and loanwords?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E43766F-731F-4E80-204E-A13566DA2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425" y="2289721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0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F9518A-3462-1E6C-ABBC-365EF2388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F52B-BCF7-FE01-D885-7FD7B2E5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5615971"/>
            <a:ext cx="10515600" cy="784830"/>
          </a:xfrm>
          <a:noFill/>
          <a:ln w="50800">
            <a:noFill/>
          </a:ln>
        </p:spPr>
        <p:txBody>
          <a:bodyPr bIns="0" anchor="b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800" b="1" spc="-150" dirty="0">
                <a:solidFill>
                  <a:srgbClr val="D64025"/>
                </a:solidFill>
                <a:latin typeface="Hanken Grotesk" pitchFamily="2" charset="77"/>
              </a:rPr>
              <a:t>data &amp; pipeline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4238E6D-0EE5-787E-0477-D71FC198A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87936" y="2175302"/>
            <a:ext cx="3810000" cy="381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3EC22E-D8DA-A856-768F-5CC471D03934}"/>
              </a:ext>
            </a:extLst>
          </p:cNvPr>
          <p:cNvSpPr/>
          <p:nvPr/>
        </p:nvSpPr>
        <p:spPr>
          <a:xfrm>
            <a:off x="4958071" y="1360379"/>
            <a:ext cx="2672861" cy="914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&gt; 100, 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670E7-B34D-8ABE-4AAB-B22E56AE9029}"/>
              </a:ext>
            </a:extLst>
          </p:cNvPr>
          <p:cNvSpPr txBox="1"/>
          <p:nvPr/>
        </p:nvSpPr>
        <p:spPr>
          <a:xfrm>
            <a:off x="4958071" y="836414"/>
            <a:ext cx="6303329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000" b="1" dirty="0">
                <a:solidFill>
                  <a:srgbClr val="262626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SCRAPED ARTICLES FROM BUSINESSINSIDER.DE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AA841-F1A0-C60E-88E0-D3C667ED71EE}"/>
              </a:ext>
            </a:extLst>
          </p:cNvPr>
          <p:cNvSpPr/>
          <p:nvPr/>
        </p:nvSpPr>
        <p:spPr>
          <a:xfrm>
            <a:off x="4958071" y="3994999"/>
            <a:ext cx="1992171" cy="914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spaCy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691560-0E03-B17E-DBFD-E23E15779649}"/>
              </a:ext>
            </a:extLst>
          </p:cNvPr>
          <p:cNvSpPr txBox="1"/>
          <p:nvPr/>
        </p:nvSpPr>
        <p:spPr>
          <a:xfrm>
            <a:off x="4958071" y="3469669"/>
            <a:ext cx="959558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000" b="1" dirty="0">
                <a:solidFill>
                  <a:srgbClr val="262626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TOOLS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5B1BC6-598E-279F-A9E2-4DB6D810E48E}"/>
              </a:ext>
            </a:extLst>
          </p:cNvPr>
          <p:cNvSpPr/>
          <p:nvPr/>
        </p:nvSpPr>
        <p:spPr>
          <a:xfrm>
            <a:off x="7239970" y="3994999"/>
            <a:ext cx="1992171" cy="914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langdetect</a:t>
            </a:r>
            <a:endParaRPr lang="en-GB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370D66-B4FB-B2D5-0A00-F31064F8FE54}"/>
              </a:ext>
            </a:extLst>
          </p:cNvPr>
          <p:cNvSpPr/>
          <p:nvPr/>
        </p:nvSpPr>
        <p:spPr>
          <a:xfrm>
            <a:off x="9521869" y="3994999"/>
            <a:ext cx="1992171" cy="914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regex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A55EE6-7EE7-8E61-7EED-4FDBF18023E0}"/>
              </a:ext>
            </a:extLst>
          </p:cNvPr>
          <p:cNvSpPr/>
          <p:nvPr/>
        </p:nvSpPr>
        <p:spPr>
          <a:xfrm>
            <a:off x="4958071" y="5341652"/>
            <a:ext cx="1992171" cy="914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filters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674249-6196-9C42-6E9F-FCA1B0E243C6}"/>
              </a:ext>
            </a:extLst>
          </p:cNvPr>
          <p:cNvSpPr/>
          <p:nvPr/>
        </p:nvSpPr>
        <p:spPr>
          <a:xfrm>
            <a:off x="7237649" y="5341651"/>
            <a:ext cx="4270737" cy="914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62487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0FC5B7-6C8E-5D25-48C6-8043219D1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9F07-59BE-082B-371C-EBF20997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5615971"/>
            <a:ext cx="10515600" cy="784830"/>
          </a:xfrm>
          <a:noFill/>
          <a:ln w="50800">
            <a:noFill/>
          </a:ln>
        </p:spPr>
        <p:txBody>
          <a:bodyPr bIns="0" anchor="b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800" b="1" spc="-150" dirty="0">
                <a:solidFill>
                  <a:srgbClr val="D64025"/>
                </a:solidFill>
                <a:latin typeface="Hanken Grotesk" pitchFamily="2" charset="77"/>
              </a:rPr>
              <a:t>usage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A069D-C211-4C3F-7A28-4E4B12D6E138}"/>
              </a:ext>
            </a:extLst>
          </p:cNvPr>
          <p:cNvSpPr txBox="1"/>
          <p:nvPr/>
        </p:nvSpPr>
        <p:spPr>
          <a:xfrm>
            <a:off x="4958071" y="836414"/>
            <a:ext cx="4003660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000" b="1" dirty="0">
                <a:solidFill>
                  <a:srgbClr val="262626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LOANWORD USAGE OVER TIME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F5923D1-9DAA-42AD-35EF-E25BEC241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7271" y="208999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0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88F783-794C-8F04-1327-034DAE56D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1358-1C6C-BAD9-E06C-0A74842D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5615971"/>
            <a:ext cx="10515600" cy="784830"/>
          </a:xfrm>
          <a:noFill/>
          <a:ln w="50800">
            <a:noFill/>
          </a:ln>
        </p:spPr>
        <p:txBody>
          <a:bodyPr bIns="0" anchor="b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800" b="1" spc="-150" dirty="0">
                <a:solidFill>
                  <a:srgbClr val="D64025"/>
                </a:solidFill>
                <a:latin typeface="Hanken Grotesk" pitchFamily="2" charset="77"/>
              </a:rPr>
              <a:t>loanwords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88647-4A5B-2CE4-04AC-CD1CA67A2275}"/>
              </a:ext>
            </a:extLst>
          </p:cNvPr>
          <p:cNvSpPr txBox="1"/>
          <p:nvPr/>
        </p:nvSpPr>
        <p:spPr>
          <a:xfrm>
            <a:off x="4958071" y="836414"/>
            <a:ext cx="3263073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000" b="1" dirty="0">
                <a:solidFill>
                  <a:srgbClr val="262626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DISTRIBUTION OF USAGE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D680C77-F930-0EED-8D66-FD56B270E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7271" y="2089999"/>
            <a:ext cx="3810000" cy="381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A34556-D52A-0C85-9162-4E01F50BBEE1}"/>
              </a:ext>
            </a:extLst>
          </p:cNvPr>
          <p:cNvSpPr txBox="1"/>
          <p:nvPr/>
        </p:nvSpPr>
        <p:spPr>
          <a:xfrm>
            <a:off x="4958071" y="1544661"/>
            <a:ext cx="48269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dirty="0">
                <a:latin typeface="Inter Light" panose="02000503000000020004" pitchFamily="2" charset="0"/>
                <a:ea typeface="Inter Light" panose="02000503000000020004" pitchFamily="2" charset="0"/>
              </a:rPr>
              <a:t>TODO: Plot #2 Histogram</a:t>
            </a:r>
          </a:p>
          <a:p>
            <a:pPr marL="0" indent="0">
              <a:buNone/>
            </a:pPr>
            <a:endParaRPr lang="en-GB" dirty="0"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 marL="0" indent="0">
              <a:buNone/>
            </a:pPr>
            <a:r>
              <a:rPr lang="en-GB" dirty="0">
                <a:latin typeface="Inter Light" panose="02000503000000020004" pitchFamily="2" charset="0"/>
                <a:ea typeface="Inter Light" panose="02000503000000020004" pitchFamily="2" charset="0"/>
              </a:rPr>
              <a:t>How common are “English-heavy” articles?</a:t>
            </a:r>
          </a:p>
          <a:p>
            <a:pPr marL="0" indent="0">
              <a:buNone/>
            </a:pPr>
            <a:endParaRPr lang="en-GB" dirty="0"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 marL="0" indent="0">
              <a:buNone/>
            </a:pPr>
            <a:r>
              <a:rPr lang="en-GB" dirty="0">
                <a:latin typeface="Inter Light" panose="02000503000000020004" pitchFamily="2" charset="0"/>
                <a:ea typeface="Inter Light" panose="02000503000000020004" pitchFamily="2" charset="0"/>
              </a:rPr>
              <a:t>Stat Highlights:</a:t>
            </a:r>
          </a:p>
          <a:p>
            <a:r>
              <a:rPr lang="en-GB" dirty="0">
                <a:latin typeface="Inter Light" panose="02000503000000020004" pitchFamily="2" charset="0"/>
                <a:ea typeface="Inter Light" panose="02000503000000020004" pitchFamily="2" charset="0"/>
              </a:rPr>
              <a:t>Long tail: most articles have &lt;1% density</a:t>
            </a:r>
          </a:p>
          <a:p>
            <a:r>
              <a:rPr lang="en-GB" dirty="0">
                <a:latin typeface="Inter Light" panose="02000503000000020004" pitchFamily="2" charset="0"/>
                <a:ea typeface="Inter Light" panose="02000503000000020004" pitchFamily="2" charset="0"/>
              </a:rPr>
              <a:t>A minority are dense with English terms</a:t>
            </a:r>
          </a:p>
          <a:p>
            <a:endParaRPr lang="en-GB" dirty="0"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97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79D22A-7D11-14FE-5CB3-58898A116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7956-C373-59AF-5D6D-E725E732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5615971"/>
            <a:ext cx="10515600" cy="784830"/>
          </a:xfrm>
          <a:noFill/>
          <a:ln w="50800">
            <a:noFill/>
          </a:ln>
        </p:spPr>
        <p:txBody>
          <a:bodyPr bIns="0" anchor="b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800" b="1" spc="-150" dirty="0">
                <a:solidFill>
                  <a:srgbClr val="D64025"/>
                </a:solidFill>
                <a:latin typeface="Hanken Grotesk" pitchFamily="2" charset="77"/>
              </a:rPr>
              <a:t>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6812B-8231-1B94-2B2B-5F5F91E3701D}"/>
              </a:ext>
            </a:extLst>
          </p:cNvPr>
          <p:cNvSpPr txBox="1"/>
          <p:nvPr/>
        </p:nvSpPr>
        <p:spPr>
          <a:xfrm>
            <a:off x="4958071" y="836414"/>
            <a:ext cx="4840428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000" b="1" dirty="0">
                <a:solidFill>
                  <a:srgbClr val="262626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LOANWORD DISTRIBUTION OF USAGE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FF3D849-D1E6-B7C5-DDB9-BD7A1C13C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7271" y="2089999"/>
            <a:ext cx="3810000" cy="381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91DF72-7A29-97CC-446F-B8406F0E095A}"/>
              </a:ext>
            </a:extLst>
          </p:cNvPr>
          <p:cNvSpPr txBox="1"/>
          <p:nvPr/>
        </p:nvSpPr>
        <p:spPr>
          <a:xfrm>
            <a:off x="4958071" y="1544661"/>
            <a:ext cx="48269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dirty="0">
                <a:latin typeface="Inter Light" panose="02000503000000020004" pitchFamily="2" charset="0"/>
                <a:ea typeface="Inter Light" panose="02000503000000020004" pitchFamily="2" charset="0"/>
              </a:rPr>
              <a:t>TODO: Plot #2 Histogram</a:t>
            </a:r>
          </a:p>
          <a:p>
            <a:pPr marL="0" indent="0">
              <a:buNone/>
            </a:pPr>
            <a:endParaRPr lang="en-GB" dirty="0"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 marL="0" indent="0">
              <a:buNone/>
            </a:pPr>
            <a:r>
              <a:rPr lang="en-GB" dirty="0">
                <a:latin typeface="Inter Light" panose="02000503000000020004" pitchFamily="2" charset="0"/>
                <a:ea typeface="Inter Light" panose="02000503000000020004" pitchFamily="2" charset="0"/>
              </a:rPr>
              <a:t>How common are “English-heavy” articles?</a:t>
            </a:r>
          </a:p>
          <a:p>
            <a:pPr marL="0" indent="0">
              <a:buNone/>
            </a:pPr>
            <a:endParaRPr lang="en-GB" dirty="0"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 marL="0" indent="0">
              <a:buNone/>
            </a:pPr>
            <a:r>
              <a:rPr lang="en-GB" dirty="0">
                <a:latin typeface="Inter Light" panose="02000503000000020004" pitchFamily="2" charset="0"/>
                <a:ea typeface="Inter Light" panose="02000503000000020004" pitchFamily="2" charset="0"/>
              </a:rPr>
              <a:t>Stat Highlights:</a:t>
            </a:r>
          </a:p>
          <a:p>
            <a:r>
              <a:rPr lang="en-GB" dirty="0">
                <a:latin typeface="Inter Light" panose="02000503000000020004" pitchFamily="2" charset="0"/>
                <a:ea typeface="Inter Light" panose="02000503000000020004" pitchFamily="2" charset="0"/>
              </a:rPr>
              <a:t>Long tail: most articles have &lt;1% density</a:t>
            </a:r>
          </a:p>
          <a:p>
            <a:r>
              <a:rPr lang="en-GB" dirty="0">
                <a:latin typeface="Inter Light" panose="02000503000000020004" pitchFamily="2" charset="0"/>
                <a:ea typeface="Inter Light" panose="02000503000000020004" pitchFamily="2" charset="0"/>
              </a:rPr>
              <a:t>A minority are dense with English terms</a:t>
            </a:r>
          </a:p>
          <a:p>
            <a:endParaRPr lang="en-GB" dirty="0"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3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6E6CED-9434-7E65-8E31-902F18084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40FE-5068-142E-1974-1FC39F29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5615971"/>
            <a:ext cx="10515600" cy="784830"/>
          </a:xfrm>
          <a:noFill/>
          <a:ln w="50800">
            <a:noFill/>
          </a:ln>
        </p:spPr>
        <p:txBody>
          <a:bodyPr bIns="0" anchor="b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800" b="1" spc="-150" dirty="0">
                <a:solidFill>
                  <a:srgbClr val="D64025"/>
                </a:solidFill>
                <a:latin typeface="Hanken Grotesk" pitchFamily="2" charset="77"/>
              </a:rPr>
              <a:t>sentiment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D7FC7-65AA-37D9-A879-1E1054A2F242}"/>
              </a:ext>
            </a:extLst>
          </p:cNvPr>
          <p:cNvSpPr txBox="1"/>
          <p:nvPr/>
        </p:nvSpPr>
        <p:spPr>
          <a:xfrm>
            <a:off x="4958071" y="836414"/>
            <a:ext cx="4840428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000" b="1" dirty="0">
                <a:solidFill>
                  <a:srgbClr val="262626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LOANWORD DISTRIBUTION OF USAGE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05E863D-4AAB-05A3-1654-32FFF2D19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7271" y="2089999"/>
            <a:ext cx="3810000" cy="381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832127-681C-6854-4536-D70ABA336C7D}"/>
              </a:ext>
            </a:extLst>
          </p:cNvPr>
          <p:cNvSpPr txBox="1"/>
          <p:nvPr/>
        </p:nvSpPr>
        <p:spPr>
          <a:xfrm>
            <a:off x="4958071" y="1544661"/>
            <a:ext cx="6252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dirty="0"/>
              <a:t>TODO: Plot #4 Boxplot of loanword density by sentiment label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Does the use of English loanwords align with positive tone?</a:t>
            </a:r>
          </a:p>
        </p:txBody>
      </p:sp>
    </p:spTree>
    <p:extLst>
      <p:ext uri="{BB962C8B-B14F-4D97-AF65-F5344CB8AC3E}">
        <p14:creationId xmlns:p14="http://schemas.microsoft.com/office/powerpoint/2010/main" val="149336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F31E17-7CE8-F9D8-4B32-8A2860149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94E7-9498-4E3E-0FCB-97870EB3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5615971"/>
            <a:ext cx="10515600" cy="784830"/>
          </a:xfrm>
          <a:noFill/>
          <a:ln w="50800">
            <a:noFill/>
          </a:ln>
        </p:spPr>
        <p:txBody>
          <a:bodyPr bIns="0" anchor="b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800" b="1" spc="-150" dirty="0">
                <a:solidFill>
                  <a:srgbClr val="D64025"/>
                </a:solidFill>
                <a:latin typeface="Hanken Grotesk" pitchFamily="2" charset="77"/>
              </a:rPr>
              <a:t>guess the word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F28CE3-AF30-E9A5-A6A9-16113A522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87936" y="2175302"/>
            <a:ext cx="38100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4FECF1-1A5C-5FA1-AED9-F89FB6EEB494}"/>
              </a:ext>
            </a:extLst>
          </p:cNvPr>
          <p:cNvSpPr txBox="1"/>
          <p:nvPr/>
        </p:nvSpPr>
        <p:spPr>
          <a:xfrm>
            <a:off x="4969636" y="587267"/>
            <a:ext cx="3941144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000" b="1" i="1" dirty="0">
                <a:solidFill>
                  <a:srgbClr val="262626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FAMILY FORTUNES </a:t>
            </a:r>
            <a:r>
              <a:rPr lang="en-GB" sz="2000" b="1" dirty="0">
                <a:solidFill>
                  <a:srgbClr val="262626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MINI GAME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9E3AD5-67E5-8515-1A39-FE85094DBF6B}"/>
              </a:ext>
            </a:extLst>
          </p:cNvPr>
          <p:cNvSpPr/>
          <p:nvPr/>
        </p:nvSpPr>
        <p:spPr>
          <a:xfrm>
            <a:off x="4969636" y="1181686"/>
            <a:ext cx="6819090" cy="914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placeholder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856A62-FD22-E1F6-2741-005ADD32C75E}"/>
              </a:ext>
            </a:extLst>
          </p:cNvPr>
          <p:cNvSpPr/>
          <p:nvPr/>
        </p:nvSpPr>
        <p:spPr>
          <a:xfrm>
            <a:off x="4969636" y="2264899"/>
            <a:ext cx="6819090" cy="914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placeholder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411B2C-B52C-C653-E00E-0ADF93859F2A}"/>
              </a:ext>
            </a:extLst>
          </p:cNvPr>
          <p:cNvSpPr/>
          <p:nvPr/>
        </p:nvSpPr>
        <p:spPr>
          <a:xfrm>
            <a:off x="4969636" y="3334044"/>
            <a:ext cx="6819090" cy="914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placeholder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B1C59E-A7B3-1ED9-6945-09F4D2FB94CE}"/>
              </a:ext>
            </a:extLst>
          </p:cNvPr>
          <p:cNvSpPr/>
          <p:nvPr/>
        </p:nvSpPr>
        <p:spPr>
          <a:xfrm>
            <a:off x="4969636" y="4431324"/>
            <a:ext cx="6819090" cy="914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placeholder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D21C1-9180-AC23-4B9A-1DD84E57621B}"/>
              </a:ext>
            </a:extLst>
          </p:cNvPr>
          <p:cNvSpPr/>
          <p:nvPr/>
        </p:nvSpPr>
        <p:spPr>
          <a:xfrm>
            <a:off x="4969636" y="5486401"/>
            <a:ext cx="6819090" cy="914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380394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D31CF1-7A26-7423-A7AD-56177FFFD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E4D1-0BC3-131E-28A4-4DCB146B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5615971"/>
            <a:ext cx="10515600" cy="784830"/>
          </a:xfrm>
          <a:noFill/>
          <a:ln w="50800">
            <a:noFill/>
          </a:ln>
        </p:spPr>
        <p:txBody>
          <a:bodyPr bIns="0" anchor="b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800" b="1" spc="-150" dirty="0">
                <a:solidFill>
                  <a:srgbClr val="D64025"/>
                </a:solidFill>
                <a:latin typeface="Hanken Grotesk" pitchFamily="2" charset="77"/>
              </a:rPr>
              <a:t>frequency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C2532-8DEA-9382-DC99-73836EC58F6D}"/>
              </a:ext>
            </a:extLst>
          </p:cNvPr>
          <p:cNvSpPr txBox="1"/>
          <p:nvPr/>
        </p:nvSpPr>
        <p:spPr>
          <a:xfrm>
            <a:off x="4958071" y="836414"/>
            <a:ext cx="4620817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000" b="1" dirty="0">
                <a:solidFill>
                  <a:srgbClr val="262626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TOP LOANWORDS AND FREQUENCY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D86AD44-BA68-B184-EF6C-586F05785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7271" y="2089999"/>
            <a:ext cx="3810000" cy="381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095DAB-3A92-B515-5BFD-DC82870A55A5}"/>
              </a:ext>
            </a:extLst>
          </p:cNvPr>
          <p:cNvSpPr txBox="1"/>
          <p:nvPr/>
        </p:nvSpPr>
        <p:spPr>
          <a:xfrm>
            <a:off x="4958071" y="1544661"/>
            <a:ext cx="4913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dirty="0"/>
              <a:t>TODO: Plot #5 Bar chart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are the most common English loanwords?</a:t>
            </a:r>
          </a:p>
        </p:txBody>
      </p:sp>
    </p:spTree>
    <p:extLst>
      <p:ext uri="{BB962C8B-B14F-4D97-AF65-F5344CB8AC3E}">
        <p14:creationId xmlns:p14="http://schemas.microsoft.com/office/powerpoint/2010/main" val="362194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7231</TotalTime>
  <Words>1708</Words>
  <Application>Microsoft Macintosh PowerPoint</Application>
  <PresentationFormat>Widescreen</PresentationFormat>
  <Paragraphs>244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Aptos</vt:lpstr>
      <vt:lpstr>Aptos Display</vt:lpstr>
      <vt:lpstr>Arial</vt:lpstr>
      <vt:lpstr>Barlow Light</vt:lpstr>
      <vt:lpstr>Hanken Grotesk</vt:lpstr>
      <vt:lpstr>Inter</vt:lpstr>
      <vt:lpstr>Inter Light</vt:lpstr>
      <vt:lpstr>Inter SemiBold</vt:lpstr>
      <vt:lpstr>Inter Thin</vt:lpstr>
      <vt:lpstr>Mulish</vt:lpstr>
      <vt:lpstr>Space Mono</vt:lpstr>
      <vt:lpstr>Office Theme</vt:lpstr>
      <vt:lpstr>english influence  on german language</vt:lpstr>
      <vt:lpstr>research questions</vt:lpstr>
      <vt:lpstr>data &amp; pipeline</vt:lpstr>
      <vt:lpstr>usage</vt:lpstr>
      <vt:lpstr>loanwords</vt:lpstr>
      <vt:lpstr>distribution</vt:lpstr>
      <vt:lpstr>sentiment</vt:lpstr>
      <vt:lpstr>guess the word</vt:lpstr>
      <vt:lpstr>frequency</vt:lpstr>
      <vt:lpstr>Conclusion &amp; Takeaways</vt:lpstr>
      <vt:lpstr>Domains (sector) &amp; Loanwords</vt:lpstr>
      <vt:lpstr>Qualitative Insights (LLM)</vt:lpstr>
      <vt:lpstr>Branding, Aspiration &amp;  Global Alignment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Sirinya Richardson</dc:creator>
  <cp:lastModifiedBy>Sirinya Richardson</cp:lastModifiedBy>
  <cp:revision>18</cp:revision>
  <dcterms:created xsi:type="dcterms:W3CDTF">2025-03-31T08:30:21Z</dcterms:created>
  <dcterms:modified xsi:type="dcterms:W3CDTF">2025-04-05T09:12:58Z</dcterms:modified>
</cp:coreProperties>
</file>