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72" r:id="rId4"/>
    <p:sldId id="273" r:id="rId5"/>
    <p:sldId id="280" r:id="rId6"/>
    <p:sldId id="274" r:id="rId7"/>
    <p:sldId id="276" r:id="rId8"/>
    <p:sldId id="279" r:id="rId9"/>
    <p:sldId id="278" r:id="rId10"/>
    <p:sldId id="275" r:id="rId11"/>
    <p:sldId id="271" r:id="rId12"/>
    <p:sldId id="277" r:id="rId13"/>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9" userDrawn="1">
          <p15:clr>
            <a:srgbClr val="A4A3A4"/>
          </p15:clr>
        </p15:guide>
        <p15:guide id="2" pos="236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CE8"/>
    <a:srgbClr val="D64025"/>
    <a:srgbClr val="262626"/>
    <a:srgbClr val="D8D0F2"/>
    <a:srgbClr val="142273"/>
    <a:srgbClr val="D930AC"/>
    <a:srgbClr val="F2F2F2"/>
    <a:srgbClr val="F2E2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121"/>
    <p:restoredTop sz="64425"/>
  </p:normalViewPr>
  <p:slideViewPr>
    <p:cSldViewPr snapToGrid="0">
      <p:cViewPr>
        <p:scale>
          <a:sx n="97" d="100"/>
          <a:sy n="97" d="100"/>
        </p:scale>
        <p:origin x="-144" y="2200"/>
      </p:cViewPr>
      <p:guideLst>
        <p:guide orient="horz" pos="799"/>
        <p:guide pos="2366"/>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230" d="100"/>
          <a:sy n="230" d="100"/>
        </p:scale>
        <p:origin x="1768"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F42813-F979-AE40-8A8B-2C378C5B80D9}" type="datetimeFigureOut">
              <a:rPr lang="en-GB" smtClean="0"/>
              <a:t>05/04/2025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6917B7-F4B5-AB46-80C1-BC4475229642}" type="slidenum">
              <a:rPr lang="en-GB" smtClean="0"/>
              <a:t>‹#›</a:t>
            </a:fld>
            <a:endParaRPr lang="en-GB"/>
          </a:p>
        </p:txBody>
      </p:sp>
    </p:spTree>
    <p:extLst>
      <p:ext uri="{BB962C8B-B14F-4D97-AF65-F5344CB8AC3E}">
        <p14:creationId xmlns:p14="http://schemas.microsoft.com/office/powerpoint/2010/main" val="2868123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Hi everyone, I’m Sirinya and today I want to take you on a personal and linguistic journey. </a:t>
            </a:r>
          </a:p>
          <a:p>
            <a:endParaRPr lang="en-GB" dirty="0"/>
          </a:p>
          <a:p>
            <a:r>
              <a:rPr lang="en-GB" dirty="0"/>
              <a:t>As someone learning standard German while working in tech (?) I’ve started noticing some fascinating overlaps.</a:t>
            </a:r>
          </a:p>
          <a:p>
            <a:endParaRPr lang="en-GB" dirty="0"/>
          </a:p>
          <a:p>
            <a:r>
              <a:rPr lang="en-GB" dirty="0"/>
              <a:t>For instance, in interviews, I often hear people say “APIs” instead of ”</a:t>
            </a:r>
            <a:r>
              <a:rPr lang="en-GB" dirty="0" err="1"/>
              <a:t>Schnittstelle</a:t>
            </a:r>
            <a:r>
              <a:rPr lang="en-GB" dirty="0"/>
              <a:t>” or use “</a:t>
            </a:r>
            <a:r>
              <a:rPr lang="en-GB" dirty="0" err="1"/>
              <a:t>downloaden</a:t>
            </a:r>
            <a:r>
              <a:rPr lang="en-GB" dirty="0"/>
              <a:t>” rather than “</a:t>
            </a:r>
            <a:r>
              <a:rPr lang="en-GB" dirty="0" err="1"/>
              <a:t>herunterladen</a:t>
            </a:r>
            <a:r>
              <a:rPr lang="en-GB" dirty="0"/>
              <a:t>”.</a:t>
            </a:r>
          </a:p>
          <a:p>
            <a:endParaRPr lang="en-GB" dirty="0"/>
          </a:p>
          <a:p>
            <a:r>
              <a:rPr lang="en-GB" dirty="0"/>
              <a:t>That got me to wondering – how common is this in the media? How much English is creating into German? Is this a glitch – or is this part of a bigger trend?</a:t>
            </a:r>
          </a:p>
          <a:p>
            <a:endParaRPr lang="en-GB" dirty="0"/>
          </a:p>
          <a:p>
            <a:r>
              <a:rPr lang="en-GB" dirty="0"/>
              <a:t>And what does it say about identify, aspiration and global influence in language?</a:t>
            </a:r>
          </a:p>
          <a:p>
            <a:endParaRPr lang="en-GB" dirty="0"/>
          </a:p>
          <a:p>
            <a:r>
              <a:rPr lang="en-GB" dirty="0"/>
              <a:t>(1 min)</a:t>
            </a:r>
          </a:p>
          <a:p>
            <a:endParaRPr lang="en-GB" dirty="0"/>
          </a:p>
          <a:p>
            <a:r>
              <a:rPr lang="en-GB" dirty="0"/>
              <a:t>Today I’ll be sharing a data-driven exploration of how English has influenced the German language, specifically through what often termed as </a:t>
            </a:r>
            <a:r>
              <a:rPr lang="en-GB" dirty="0" err="1"/>
              <a:t>Denglish</a:t>
            </a:r>
            <a:r>
              <a:rPr lang="en-GB" dirty="0"/>
              <a:t>.</a:t>
            </a:r>
          </a:p>
          <a:p>
            <a:endParaRPr lang="en-GB" dirty="0"/>
          </a:p>
          <a:p>
            <a:r>
              <a:rPr lang="en-GB" dirty="0"/>
              <a:t>We’ll look at:</a:t>
            </a:r>
          </a:p>
          <a:p>
            <a:endParaRPr lang="en-GB" dirty="0"/>
          </a:p>
          <a:p>
            <a:r>
              <a:rPr lang="en-GB" dirty="0"/>
              <a:t>- How often English words appear in German articles</a:t>
            </a:r>
          </a:p>
          <a:p>
            <a:r>
              <a:rPr lang="en-GB" dirty="0"/>
              <a:t>- Why they are used</a:t>
            </a:r>
          </a:p>
          <a:p>
            <a:pPr marL="171450" indent="-171450">
              <a:buFontTx/>
              <a:buChar char="-"/>
            </a:pPr>
            <a:r>
              <a:rPr lang="en-GB" dirty="0"/>
              <a:t>What this tells us about culture, tone and identity in the media</a:t>
            </a:r>
          </a:p>
          <a:p>
            <a:pPr marL="171450" indent="-171450">
              <a:buFontTx/>
              <a:buChar char="-"/>
            </a:pPr>
            <a:endParaRPr lang="en-GB" dirty="0"/>
          </a:p>
          <a:p>
            <a:pPr marL="171450" indent="-171450">
              <a:buFontTx/>
              <a:buChar char="-"/>
            </a:pPr>
            <a:endParaRPr lang="en-GB" dirty="0"/>
          </a:p>
          <a:p>
            <a:pPr>
              <a:buNone/>
            </a:pPr>
            <a:r>
              <a:rPr lang="en-GB" dirty="0"/>
              <a:t>100k+ German articles (a massive dataset)</a:t>
            </a:r>
          </a:p>
          <a:p>
            <a:pPr>
              <a:buNone/>
            </a:pPr>
            <a:r>
              <a:rPr lang="en-GB" dirty="0"/>
              <a:t>Custom loanword detection (</a:t>
            </a:r>
            <a:r>
              <a:rPr lang="en-GB" dirty="0" err="1"/>
              <a:t>spaCy</a:t>
            </a:r>
            <a:r>
              <a:rPr lang="en-GB" dirty="0"/>
              <a:t>, regex, </a:t>
            </a:r>
            <a:r>
              <a:rPr lang="en-GB" dirty="0" err="1"/>
              <a:t>langdetect</a:t>
            </a:r>
            <a:r>
              <a:rPr lang="en-GB" dirty="0"/>
              <a:t>)</a:t>
            </a:r>
          </a:p>
          <a:p>
            <a:pPr>
              <a:buNone/>
            </a:pPr>
            <a:r>
              <a:rPr lang="en-GB" dirty="0"/>
              <a:t>Sentiment analysis (using BERT)</a:t>
            </a:r>
          </a:p>
          <a:p>
            <a:pPr>
              <a:buNone/>
            </a:pPr>
            <a:r>
              <a:rPr lang="en-CH" dirty="0"/>
              <a:t>Y</a:t>
            </a:r>
            <a:r>
              <a:rPr lang="en-GB" dirty="0"/>
              <a:t>early trends, domain insights, and correlations</a:t>
            </a:r>
          </a:p>
          <a:p>
            <a:pPr>
              <a:buNone/>
            </a:pPr>
            <a:r>
              <a:rPr lang="en-GB" dirty="0"/>
              <a:t>Filtering, cleaning, and text analysis pipelines</a:t>
            </a:r>
          </a:p>
          <a:p>
            <a:pPr>
              <a:buNone/>
            </a:pPr>
            <a:r>
              <a:rPr lang="en-GB" dirty="0"/>
              <a:t>Top word lists and interactivity (e.g., Family Fortunes slide!)</a:t>
            </a:r>
          </a:p>
          <a:p>
            <a:r>
              <a:rPr lang="en-GB" dirty="0"/>
              <a:t>Confidence intervals + statistical framing</a:t>
            </a:r>
          </a:p>
          <a:p>
            <a:pPr marL="171450" indent="-171450">
              <a:buFontTx/>
              <a:buChar char="-"/>
            </a:pPr>
            <a:endParaRPr lang="en-GB" dirty="0"/>
          </a:p>
        </p:txBody>
      </p:sp>
      <p:sp>
        <p:nvSpPr>
          <p:cNvPr id="4" name="Slide Number Placeholder 3"/>
          <p:cNvSpPr>
            <a:spLocks noGrp="1"/>
          </p:cNvSpPr>
          <p:nvPr>
            <p:ph type="sldNum" sz="quarter" idx="5"/>
          </p:nvPr>
        </p:nvSpPr>
        <p:spPr/>
        <p:txBody>
          <a:bodyPr/>
          <a:lstStyle/>
          <a:p>
            <a:fld id="{606917B7-F4B5-AB46-80C1-BC4475229642}" type="slidenum">
              <a:rPr lang="en-GB" smtClean="0"/>
              <a:t>1</a:t>
            </a:fld>
            <a:endParaRPr lang="en-GB"/>
          </a:p>
        </p:txBody>
      </p:sp>
    </p:spTree>
    <p:extLst>
      <p:ext uri="{BB962C8B-B14F-4D97-AF65-F5344CB8AC3E}">
        <p14:creationId xmlns:p14="http://schemas.microsoft.com/office/powerpoint/2010/main" val="667293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BA1102-52DB-C800-CAF5-4B84130CC30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55FDAC-D429-E073-C390-9D8B3C0527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AF3BD1C-F950-62C0-B52E-1E57A70DA95F}"/>
              </a:ext>
            </a:extLst>
          </p:cNvPr>
          <p:cNvSpPr>
            <a:spLocks noGrp="1"/>
          </p:cNvSpPr>
          <p:nvPr>
            <p:ph type="body" idx="1"/>
          </p:nvPr>
        </p:nvSpPr>
        <p:spPr/>
        <p:txBody>
          <a:bodyPr/>
          <a:lstStyle/>
          <a:p>
            <a:endParaRPr lang="en-GB" sz="3200" dirty="0"/>
          </a:p>
        </p:txBody>
      </p:sp>
      <p:sp>
        <p:nvSpPr>
          <p:cNvPr id="4" name="Slide Number Placeholder 3">
            <a:extLst>
              <a:ext uri="{FF2B5EF4-FFF2-40B4-BE49-F238E27FC236}">
                <a16:creationId xmlns:a16="http://schemas.microsoft.com/office/drawing/2014/main" id="{BAD0AB66-D5C9-18C4-89DA-707F8C10D25B}"/>
              </a:ext>
            </a:extLst>
          </p:cNvPr>
          <p:cNvSpPr>
            <a:spLocks noGrp="1"/>
          </p:cNvSpPr>
          <p:nvPr>
            <p:ph type="sldNum" sz="quarter" idx="5"/>
          </p:nvPr>
        </p:nvSpPr>
        <p:spPr/>
        <p:txBody>
          <a:bodyPr/>
          <a:lstStyle/>
          <a:p>
            <a:fld id="{606917B7-F4B5-AB46-80C1-BC4475229642}" type="slidenum">
              <a:rPr lang="en-GB" smtClean="0"/>
              <a:t>10</a:t>
            </a:fld>
            <a:endParaRPr lang="en-GB"/>
          </a:p>
        </p:txBody>
      </p:sp>
    </p:spTree>
    <p:extLst>
      <p:ext uri="{BB962C8B-B14F-4D97-AF65-F5344CB8AC3E}">
        <p14:creationId xmlns:p14="http://schemas.microsoft.com/office/powerpoint/2010/main" val="9862641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wrap up:</a:t>
            </a:r>
          </a:p>
          <a:p>
            <a:endParaRPr lang="en-GB" dirty="0"/>
          </a:p>
          <a:p>
            <a:r>
              <a:rPr lang="en-GB" dirty="0"/>
              <a:t>English loanwords are rising in German news – especially in tech, business, and positive-tone content. </a:t>
            </a:r>
          </a:p>
          <a:p>
            <a:endParaRPr lang="en-GB" dirty="0"/>
          </a:p>
          <a:p>
            <a:r>
              <a:rPr lang="en-GB" dirty="0"/>
              <a:t>This suggests a shift not just in language but in identity and branding.</a:t>
            </a:r>
          </a:p>
          <a:p>
            <a:endParaRPr lang="en-GB" dirty="0"/>
          </a:p>
          <a:p>
            <a:r>
              <a:rPr lang="en-GB" dirty="0"/>
              <a:t>I used both quantitative and qualitative methods to show how deep this goes.</a:t>
            </a:r>
          </a:p>
          <a:p>
            <a:endParaRPr lang="en-GB" dirty="0"/>
          </a:p>
          <a:p>
            <a:r>
              <a:rPr lang="en-GB" dirty="0"/>
              <a:t>Importantly we used statistical tools like the 95% confidence internal to ensure our findings.</a:t>
            </a:r>
          </a:p>
          <a:p>
            <a:endParaRPr lang="en-GB" dirty="0"/>
          </a:p>
          <a:p>
            <a:r>
              <a:rPr lang="en-GB" dirty="0"/>
              <a:t>Like the growth in loanword density – are robust and meaningful not just random.</a:t>
            </a:r>
          </a:p>
          <a:p>
            <a:endParaRPr lang="en-GB" dirty="0"/>
          </a:p>
          <a:p>
            <a:r>
              <a:rPr lang="en-GB" dirty="0"/>
              <a:t>In the future, adding more sites and modelling adoption trends could deepen even further</a:t>
            </a:r>
          </a:p>
          <a:p>
            <a:endParaRPr lang="en-GB" dirty="0"/>
          </a:p>
          <a:p>
            <a:r>
              <a:rPr lang="en-GB" dirty="0"/>
              <a:t>As a learner, this has helped me see how language evolves – and how English and German aren’t rivals but collaborators</a:t>
            </a:r>
          </a:p>
          <a:p>
            <a:endParaRPr lang="en-GB" dirty="0"/>
          </a:p>
          <a:p>
            <a:r>
              <a:rPr lang="en-GB" dirty="0"/>
              <a:t>Next steps:</a:t>
            </a:r>
          </a:p>
          <a:p>
            <a:endParaRPr lang="en-GB" dirty="0"/>
          </a:p>
          <a:p>
            <a:r>
              <a:rPr lang="en-GB" dirty="0"/>
              <a:t>Add more sources (e.g. Reddit, tech blogs, news).</a:t>
            </a:r>
          </a:p>
          <a:p>
            <a:endParaRPr lang="en-GB" dirty="0"/>
          </a:p>
          <a:p>
            <a:r>
              <a:rPr lang="en-GB" dirty="0"/>
              <a:t>Model prediction: can we forecast loanword adoption?</a:t>
            </a:r>
          </a:p>
          <a:p>
            <a:endParaRPr lang="en-GB" dirty="0"/>
          </a:p>
          <a:p>
            <a:r>
              <a:rPr lang="en-GB" dirty="0"/>
              <a:t>Thank you</a:t>
            </a:r>
          </a:p>
        </p:txBody>
      </p:sp>
      <p:sp>
        <p:nvSpPr>
          <p:cNvPr id="4" name="Slide Number Placeholder 3"/>
          <p:cNvSpPr>
            <a:spLocks noGrp="1"/>
          </p:cNvSpPr>
          <p:nvPr>
            <p:ph type="sldNum" sz="quarter" idx="5"/>
          </p:nvPr>
        </p:nvSpPr>
        <p:spPr/>
        <p:txBody>
          <a:bodyPr/>
          <a:lstStyle/>
          <a:p>
            <a:fld id="{606917B7-F4B5-AB46-80C1-BC4475229642}" type="slidenum">
              <a:rPr lang="en-GB" smtClean="0"/>
              <a:t>11</a:t>
            </a:fld>
            <a:endParaRPr lang="en-GB"/>
          </a:p>
        </p:txBody>
      </p:sp>
    </p:spTree>
    <p:extLst>
      <p:ext uri="{BB962C8B-B14F-4D97-AF65-F5344CB8AC3E}">
        <p14:creationId xmlns:p14="http://schemas.microsoft.com/office/powerpoint/2010/main" val="620525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27F2D1-AD52-6072-F8B3-47BB9146C5F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F8C00A-BB76-FAE5-CB01-E46E9E3BB45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1764FFF-8843-043F-B1E5-B3BE4A601C77}"/>
              </a:ext>
            </a:extLst>
          </p:cNvPr>
          <p:cNvSpPr>
            <a:spLocks noGrp="1"/>
          </p:cNvSpPr>
          <p:nvPr>
            <p:ph type="body" idx="1"/>
          </p:nvPr>
        </p:nvSpPr>
        <p:spPr/>
        <p:txBody>
          <a:bodyPr/>
          <a:lstStyle/>
          <a:p>
            <a:pPr>
              <a:buNone/>
            </a:pPr>
            <a:r>
              <a:rPr lang="en-GB" b="0" dirty="0"/>
              <a:t>Before I show you the top 10 words from the data. Lets have a quick game. </a:t>
            </a:r>
          </a:p>
          <a:p>
            <a:pPr>
              <a:buNone/>
            </a:pPr>
            <a:endParaRPr lang="en-GB" b="0" dirty="0"/>
          </a:p>
          <a:p>
            <a:pPr>
              <a:buNone/>
            </a:pPr>
            <a:r>
              <a:rPr lang="en-GB" b="0" dirty="0"/>
              <a:t>Can you guess the top 5 most common English words in German articles?</a:t>
            </a:r>
          </a:p>
          <a:p>
            <a:pPr>
              <a:buNone/>
            </a:pPr>
            <a:endParaRPr lang="en-GB" b="0" dirty="0"/>
          </a:p>
          <a:p>
            <a:pPr>
              <a:buNone/>
            </a:pPr>
            <a:r>
              <a:rPr lang="en-GB" b="0" dirty="0"/>
              <a:t>Let’s play a quick game of Family Fortunes. Based on the articles scraped from Business Insider, what do you think were the top 5 most common English loanwords?</a:t>
            </a:r>
          </a:p>
          <a:p>
            <a:pPr>
              <a:buNone/>
            </a:pPr>
            <a:endParaRPr lang="en-GB" b="1" dirty="0"/>
          </a:p>
          <a:p>
            <a:pPr>
              <a:buNone/>
            </a:pPr>
            <a:r>
              <a:rPr lang="en-GB" b="1" dirty="0"/>
              <a:t>Slide 7: Audience Round – Guess the Top 5</a:t>
            </a:r>
          </a:p>
          <a:p>
            <a:pPr>
              <a:buNone/>
            </a:pPr>
            <a:r>
              <a:rPr lang="en-GB" b="1" dirty="0"/>
              <a:t>Interactive Moment: What Are the Most Common English Words?</a:t>
            </a:r>
            <a:endParaRPr lang="en-GB" dirty="0"/>
          </a:p>
          <a:p>
            <a:pPr>
              <a:buNone/>
            </a:pPr>
            <a:r>
              <a:rPr lang="en-CH" dirty="0"/>
              <a:t>🧠 </a:t>
            </a:r>
            <a:r>
              <a:rPr lang="en-GB" i="1" dirty="0"/>
              <a:t>Mini Game: 'Family Fortunes' Style</a:t>
            </a:r>
            <a:endParaRPr lang="en-GB" dirty="0"/>
          </a:p>
          <a:p>
            <a:pPr>
              <a:buFont typeface="Arial" panose="020B0604020202020204" pitchFamily="34" charset="0"/>
              <a:buChar char="•"/>
            </a:pPr>
            <a:r>
              <a:rPr lang="en-GB" dirty="0"/>
              <a:t>Invite the audience to guess the top 5 most frequent English loanwords in the dataset</a:t>
            </a:r>
          </a:p>
          <a:p>
            <a:pPr>
              <a:buNone/>
            </a:pPr>
            <a:r>
              <a:rPr lang="en-CH" dirty="0"/>
              <a:t>🖼️ </a:t>
            </a:r>
            <a:r>
              <a:rPr lang="en-GB" dirty="0"/>
              <a:t>Visual Game Board:</a:t>
            </a:r>
          </a:p>
          <a:p>
            <a:pPr>
              <a:buNone/>
            </a:pPr>
            <a:r>
              <a:rPr lang="en-GB" dirty="0"/>
              <a:t>1. __________ 2. __________ 3. __________ 4. __________ 5. __________</a:t>
            </a:r>
            <a:r>
              <a:rPr lang="en-CH" dirty="0"/>
              <a:t>🎙️ </a:t>
            </a:r>
            <a:r>
              <a:rPr lang="en-GB" dirty="0"/>
              <a:t>Prompt: “Let’s play a quick game! Based on 30,000+ German articles scraped from Business Insider, what do you think were the top 5 most common English loanwords?”</a:t>
            </a:r>
          </a:p>
          <a:p>
            <a:pPr>
              <a:buNone/>
            </a:pPr>
            <a:r>
              <a:rPr lang="en-CH" dirty="0"/>
              <a:t>📣 </a:t>
            </a:r>
            <a:r>
              <a:rPr lang="en-GB" dirty="0"/>
              <a:t>As they guess:</a:t>
            </a:r>
          </a:p>
          <a:p>
            <a:pPr>
              <a:buFont typeface="Arial" panose="020B0604020202020204" pitchFamily="34" charset="0"/>
              <a:buChar char="•"/>
            </a:pPr>
            <a:r>
              <a:rPr lang="en-GB" dirty="0"/>
              <a:t>Fill in correct answers one by one</a:t>
            </a:r>
          </a:p>
          <a:p>
            <a:pPr>
              <a:buFont typeface="Arial" panose="020B0604020202020204" pitchFamily="34" charset="0"/>
              <a:buChar char="•"/>
            </a:pPr>
            <a:r>
              <a:rPr lang="en-GB" dirty="0"/>
              <a:t>Reveal the full list</a:t>
            </a:r>
          </a:p>
          <a:p>
            <a:pPr>
              <a:buNone/>
            </a:pPr>
            <a:r>
              <a:rPr lang="en-CH" dirty="0"/>
              <a:t>📊 </a:t>
            </a:r>
            <a:r>
              <a:rPr lang="en-GB" dirty="0"/>
              <a:t>Then transition to: A bar chart of actual top 10 loanwords (frequency-based)</a:t>
            </a:r>
          </a:p>
          <a:p>
            <a:r>
              <a:rPr lang="en-CH" dirty="0"/>
              <a:t>🎯 </a:t>
            </a:r>
            <a:r>
              <a:rPr lang="en-GB" dirty="0"/>
              <a:t>This interactive moment will build energy and make your findings more memorable.</a:t>
            </a:r>
          </a:p>
          <a:p>
            <a:endParaRPr lang="en-GB" dirty="0"/>
          </a:p>
        </p:txBody>
      </p:sp>
      <p:sp>
        <p:nvSpPr>
          <p:cNvPr id="4" name="Slide Number Placeholder 3">
            <a:extLst>
              <a:ext uri="{FF2B5EF4-FFF2-40B4-BE49-F238E27FC236}">
                <a16:creationId xmlns:a16="http://schemas.microsoft.com/office/drawing/2014/main" id="{3CE720EA-3B95-5B29-CF4C-799571206A0C}"/>
              </a:ext>
            </a:extLst>
          </p:cNvPr>
          <p:cNvSpPr>
            <a:spLocks noGrp="1"/>
          </p:cNvSpPr>
          <p:nvPr>
            <p:ph type="sldNum" sz="quarter" idx="5"/>
          </p:nvPr>
        </p:nvSpPr>
        <p:spPr/>
        <p:txBody>
          <a:bodyPr/>
          <a:lstStyle/>
          <a:p>
            <a:fld id="{606917B7-F4B5-AB46-80C1-BC4475229642}" type="slidenum">
              <a:rPr lang="en-GB" smtClean="0"/>
              <a:t>12</a:t>
            </a:fld>
            <a:endParaRPr lang="en-GB"/>
          </a:p>
        </p:txBody>
      </p:sp>
    </p:spTree>
    <p:extLst>
      <p:ext uri="{BB962C8B-B14F-4D97-AF65-F5344CB8AC3E}">
        <p14:creationId xmlns:p14="http://schemas.microsoft.com/office/powerpoint/2010/main" val="3649055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sz="1200" dirty="0">
                <a:solidFill>
                  <a:srgbClr val="142273"/>
                </a:solidFill>
                <a:latin typeface="Mulish" pitchFamily="2" charset="77"/>
              </a:rPr>
              <a:t>A loanword is a word borrowed from one language and used in another, often unchanged, like in English we have Zeitgeist (spirit of the time/culture mood), Doppelgänger (lookalike).</a:t>
            </a:r>
          </a:p>
          <a:p>
            <a:pPr marL="0" indent="0">
              <a:buNone/>
            </a:pPr>
            <a:endParaRPr lang="en-GB" sz="1200" dirty="0">
              <a:solidFill>
                <a:srgbClr val="142273"/>
              </a:solidFill>
              <a:latin typeface="Mulish" pitchFamily="2" charset="77"/>
            </a:endParaRPr>
          </a:p>
          <a:p>
            <a:pPr marL="0" indent="0">
              <a:buNone/>
            </a:pPr>
            <a:r>
              <a:rPr lang="en-GB" sz="1200" dirty="0" err="1">
                <a:solidFill>
                  <a:srgbClr val="142273"/>
                </a:solidFill>
                <a:latin typeface="Mulish" pitchFamily="2" charset="77"/>
              </a:rPr>
              <a:t>Denglisch</a:t>
            </a:r>
            <a:r>
              <a:rPr lang="en-GB" sz="1200" dirty="0">
                <a:solidFill>
                  <a:srgbClr val="142273"/>
                </a:solidFill>
                <a:latin typeface="Mulish" pitchFamily="2" charset="77"/>
              </a:rPr>
              <a:t> is what happens when German absorbs English words.</a:t>
            </a:r>
          </a:p>
          <a:p>
            <a:pPr marL="0" indent="0">
              <a:buNone/>
            </a:pPr>
            <a:endParaRPr lang="en-GB" sz="1200" dirty="0">
              <a:solidFill>
                <a:srgbClr val="142273"/>
              </a:solidFill>
              <a:latin typeface="Mulish" pitchFamily="2" charset="77"/>
            </a:endParaRPr>
          </a:p>
          <a:p>
            <a:pPr marL="0" indent="0">
              <a:buNone/>
            </a:pPr>
            <a:r>
              <a:rPr lang="en-GB" sz="1200" dirty="0">
                <a:solidFill>
                  <a:srgbClr val="142273"/>
                </a:solidFill>
                <a:latin typeface="Mulish" pitchFamily="2" charset="77"/>
              </a:rPr>
              <a:t>These aren’t just technical questions – they reflect real-life experiences. </a:t>
            </a:r>
          </a:p>
          <a:p>
            <a:pPr marL="0" indent="0">
              <a:buNone/>
            </a:pPr>
            <a:endParaRPr lang="en-GB" sz="1200" dirty="0">
              <a:solidFill>
                <a:srgbClr val="142273"/>
              </a:solidFill>
              <a:latin typeface="Mulish" pitchFamily="2" charset="77"/>
            </a:endParaRPr>
          </a:p>
          <a:p>
            <a:pPr marL="0" indent="0">
              <a:buNone/>
            </a:pPr>
            <a:r>
              <a:rPr lang="en-GB" sz="1200" dirty="0">
                <a:solidFill>
                  <a:srgbClr val="142273"/>
                </a:solidFill>
                <a:latin typeface="Mulish" pitchFamily="2" charset="77"/>
              </a:rPr>
              <a:t>These questions helped me investigate a hunch: That English might be used not just randomly, but strategically. </a:t>
            </a:r>
          </a:p>
          <a:p>
            <a:pPr marL="0" indent="0">
              <a:buNone/>
            </a:pPr>
            <a:endParaRPr lang="en-GB" sz="1200" dirty="0">
              <a:solidFill>
                <a:srgbClr val="142273"/>
              </a:solidFill>
              <a:latin typeface="Mulish" pitchFamily="2" charset="77"/>
            </a:endParaRPr>
          </a:p>
          <a:p>
            <a:pPr marL="0" indent="0">
              <a:buNone/>
            </a:pPr>
            <a:r>
              <a:rPr lang="en-GB" sz="1200" dirty="0">
                <a:solidFill>
                  <a:srgbClr val="142273"/>
                </a:solidFill>
                <a:latin typeface="Mulish" pitchFamily="2" charset="77"/>
              </a:rPr>
              <a:t>Especially when media wants to sound “modern”, “global”, or “successful”.</a:t>
            </a:r>
          </a:p>
          <a:p>
            <a:pPr marL="0" indent="0">
              <a:buNone/>
            </a:pPr>
            <a:endParaRPr lang="en-GB" sz="1200" dirty="0">
              <a:solidFill>
                <a:srgbClr val="142273"/>
              </a:solidFill>
              <a:latin typeface="Mulish" pitchFamily="2" charset="77"/>
            </a:endParaRPr>
          </a:p>
          <a:p>
            <a:pPr marL="0" indent="0">
              <a:buNone/>
            </a:pPr>
            <a:r>
              <a:rPr lang="en-GB" sz="1200" dirty="0">
                <a:solidFill>
                  <a:srgbClr val="142273"/>
                </a:solidFill>
                <a:latin typeface="Mulish" pitchFamily="2" charset="77"/>
              </a:rPr>
              <a:t>Is English seen as more modern or aspirational?</a:t>
            </a:r>
          </a:p>
          <a:p>
            <a:pPr marL="0" indent="0">
              <a:buNone/>
            </a:pPr>
            <a:endParaRPr lang="en-GB" sz="1200" dirty="0">
              <a:solidFill>
                <a:srgbClr val="142273"/>
              </a:solidFill>
              <a:latin typeface="Mulish" pitchFamily="2" charset="77"/>
            </a:endParaRPr>
          </a:p>
          <a:p>
            <a:pPr marL="0" indent="0">
              <a:buNone/>
            </a:pPr>
            <a:r>
              <a:rPr lang="en-GB" sz="1200" dirty="0">
                <a:solidFill>
                  <a:srgbClr val="142273"/>
                </a:solidFill>
                <a:latin typeface="Mulish" pitchFamily="2" charset="77"/>
              </a:rPr>
              <a:t>Why use “Startup” over “</a:t>
            </a:r>
            <a:r>
              <a:rPr lang="en-GB" sz="1200" dirty="0" err="1">
                <a:solidFill>
                  <a:srgbClr val="142273"/>
                </a:solidFill>
                <a:latin typeface="Mulish" pitchFamily="2" charset="77"/>
              </a:rPr>
              <a:t>Jungunternehmen</a:t>
            </a:r>
            <a:r>
              <a:rPr lang="en-GB" sz="1200" dirty="0">
                <a:solidFill>
                  <a:srgbClr val="142273"/>
                </a:solidFill>
                <a:latin typeface="Mulish" pitchFamily="2" charset="77"/>
              </a:rPr>
              <a:t>”?</a:t>
            </a:r>
          </a:p>
          <a:p>
            <a:pPr marL="0" indent="0">
              <a:buNone/>
            </a:pPr>
            <a:endParaRPr lang="en-GB" sz="1200" dirty="0">
              <a:solidFill>
                <a:srgbClr val="142273"/>
              </a:solidFill>
              <a:latin typeface="Mulish" pitchFamily="2" charset="77"/>
            </a:endParaRPr>
          </a:p>
          <a:p>
            <a:pPr marL="0" indent="0">
              <a:buNone/>
            </a:pPr>
            <a:r>
              <a:rPr lang="en-GB" sz="1200" dirty="0">
                <a:solidFill>
                  <a:srgbClr val="142273"/>
                </a:solidFill>
                <a:latin typeface="Mulish" pitchFamily="2" charset="77"/>
              </a:rPr>
              <a:t>That’s what we’re here to unpack.</a:t>
            </a:r>
          </a:p>
          <a:p>
            <a:endParaRPr lang="en-GB" sz="1200" dirty="0">
              <a:solidFill>
                <a:srgbClr val="142273"/>
              </a:solidFill>
              <a:latin typeface="Mulish" pitchFamily="2" charset="77"/>
            </a:endParaRPr>
          </a:p>
          <a:p>
            <a:r>
              <a:rPr lang="en-GB" sz="1200" dirty="0">
                <a:solidFill>
                  <a:srgbClr val="142273"/>
                </a:solidFill>
                <a:latin typeface="Mulish" pitchFamily="2" charset="77"/>
              </a:rPr>
              <a:t>(45 secs)</a:t>
            </a:r>
          </a:p>
          <a:p>
            <a:endParaRPr lang="en-GB" sz="1200" dirty="0">
              <a:solidFill>
                <a:srgbClr val="142273"/>
              </a:solidFill>
              <a:latin typeface="Mulish" pitchFamily="2" charset="77"/>
            </a:endParaRPr>
          </a:p>
          <a:p>
            <a:endParaRPr lang="en-GB" sz="1200" dirty="0">
              <a:solidFill>
                <a:srgbClr val="142273"/>
              </a:solidFill>
              <a:latin typeface="Mulish" pitchFamily="2" charset="77"/>
            </a:endParaRPr>
          </a:p>
          <a:p>
            <a:r>
              <a:rPr lang="en-GB" sz="1200" dirty="0">
                <a:solidFill>
                  <a:srgbClr val="142273"/>
                </a:solidFill>
                <a:latin typeface="Mulish" pitchFamily="2" charset="77"/>
              </a:rPr>
              <a:t>I explored two key questions:</a:t>
            </a:r>
          </a:p>
          <a:p>
            <a:endParaRPr lang="en-GB" sz="1200" dirty="0">
              <a:solidFill>
                <a:srgbClr val="142273"/>
              </a:solidFill>
              <a:latin typeface="Mulish" pitchFamily="2" charset="77"/>
            </a:endParaRPr>
          </a:p>
          <a:p>
            <a:pPr marL="228600" indent="-228600">
              <a:buAutoNum type="arabicPeriod"/>
            </a:pPr>
            <a:r>
              <a:rPr lang="en-GB" sz="1200" dirty="0">
                <a:solidFill>
                  <a:srgbClr val="142273"/>
                </a:solidFill>
                <a:latin typeface="Mulish" pitchFamily="2" charset="77"/>
              </a:rPr>
              <a:t>Has English loanword usage in German increased over time?</a:t>
            </a:r>
          </a:p>
          <a:p>
            <a:pPr marL="228600" indent="-228600">
              <a:buAutoNum type="arabicPeriod"/>
            </a:pPr>
            <a:r>
              <a:rPr lang="en-GB" sz="1200" dirty="0">
                <a:solidFill>
                  <a:srgbClr val="142273"/>
                </a:solidFill>
                <a:latin typeface="Mulish" pitchFamily="2" charset="77"/>
              </a:rPr>
              <a:t>Is there a relationship between sentiment and the presence of English loanwords?</a:t>
            </a:r>
          </a:p>
          <a:p>
            <a:pPr marL="228600" indent="-228600">
              <a:buAutoNum type="arabicPeriod"/>
            </a:pPr>
            <a:endParaRPr lang="en-GB" sz="1200" dirty="0">
              <a:solidFill>
                <a:srgbClr val="142273"/>
              </a:solidFill>
              <a:latin typeface="Mulish" pitchFamily="2" charset="77"/>
            </a:endParaRPr>
          </a:p>
          <a:p>
            <a:pPr marL="0" indent="0">
              <a:buNone/>
            </a:pPr>
            <a:endParaRPr lang="en-GB" sz="1200" dirty="0">
              <a:solidFill>
                <a:srgbClr val="142273"/>
              </a:solidFill>
              <a:latin typeface="Mulish" pitchFamily="2" charset="77"/>
            </a:endParaRPr>
          </a:p>
          <a:p>
            <a:pPr marL="0" indent="0">
              <a:buNone/>
            </a:pPr>
            <a:r>
              <a:rPr lang="en-GB" sz="1200" dirty="0">
                <a:solidFill>
                  <a:srgbClr val="142273"/>
                </a:solidFill>
                <a:latin typeface="Mulish" pitchFamily="2" charset="77"/>
              </a:rPr>
              <a:t>Thesis:</a:t>
            </a:r>
            <a:br>
              <a:rPr lang="en-GB" sz="1200" dirty="0">
                <a:solidFill>
                  <a:srgbClr val="142273"/>
                </a:solidFill>
                <a:latin typeface="Mulish" pitchFamily="2" charset="77"/>
              </a:rPr>
            </a:br>
            <a:br>
              <a:rPr lang="en-GB" sz="1200" dirty="0">
                <a:solidFill>
                  <a:srgbClr val="142273"/>
                </a:solidFill>
                <a:latin typeface="Mulish" pitchFamily="2" charset="77"/>
              </a:rPr>
            </a:br>
            <a:r>
              <a:rPr lang="en-GB" sz="1200" dirty="0">
                <a:solidFill>
                  <a:srgbClr val="142273"/>
                </a:solidFill>
                <a:latin typeface="Mulish" pitchFamily="2" charset="77"/>
              </a:rPr>
              <a:t>English usage in German media is rising and seems to be tied to aspiration, branding and professionalism.</a:t>
            </a:r>
          </a:p>
          <a:p>
            <a:pPr marL="0" indent="0">
              <a:buNone/>
            </a:pPr>
            <a:endParaRPr lang="en-GB" sz="1200" dirty="0">
              <a:solidFill>
                <a:srgbClr val="142273"/>
              </a:solidFill>
              <a:latin typeface="Mulish" pitchFamily="2" charset="77"/>
            </a:endParaRPr>
          </a:p>
          <a:p>
            <a:pPr marL="0" indent="0">
              <a:buNone/>
            </a:pPr>
            <a:endParaRPr lang="en-GB" sz="1200" dirty="0">
              <a:solidFill>
                <a:srgbClr val="142273"/>
              </a:solidFill>
              <a:latin typeface="Mulish" pitchFamily="2" charset="77"/>
            </a:endParaRPr>
          </a:p>
          <a:p>
            <a:endParaRPr lang="en-GB" sz="1200" dirty="0">
              <a:solidFill>
                <a:srgbClr val="142273"/>
              </a:solidFill>
              <a:latin typeface="Mulish" pitchFamily="2" charset="77"/>
            </a:endParaRPr>
          </a:p>
          <a:p>
            <a:endParaRPr lang="en-GB" sz="1200" dirty="0">
              <a:solidFill>
                <a:srgbClr val="142273"/>
              </a:solidFill>
              <a:latin typeface="Mulish" pitchFamily="2" charset="77"/>
            </a:endParaRPr>
          </a:p>
          <a:p>
            <a:r>
              <a:rPr lang="en-GB" sz="1200" dirty="0">
                <a:solidFill>
                  <a:srgbClr val="142273"/>
                </a:solidFill>
                <a:latin typeface="Mulish" pitchFamily="2" charset="77"/>
              </a:rPr>
              <a:t>These are the guiding question for my analysis. These questions helped me stay focused throughout the pipeline</a:t>
            </a:r>
          </a:p>
          <a:p>
            <a:endParaRPr lang="en-GB" sz="1200" dirty="0">
              <a:solidFill>
                <a:srgbClr val="142273"/>
              </a:solidFill>
              <a:latin typeface="Mulish" pitchFamily="2" charset="77"/>
            </a:endParaRPr>
          </a:p>
          <a:p>
            <a:r>
              <a:rPr lang="en-GB" sz="1200" dirty="0">
                <a:solidFill>
                  <a:srgbClr val="142273"/>
                </a:solidFill>
                <a:latin typeface="Mulish" pitchFamily="2" charset="77"/>
              </a:rPr>
              <a:t>I wanted to explore and get to a better understanding about whether English usage is growing in German journalism.</a:t>
            </a:r>
          </a:p>
          <a:p>
            <a:endParaRPr lang="en-GB" sz="1200" dirty="0">
              <a:solidFill>
                <a:srgbClr val="142273"/>
              </a:solidFill>
              <a:latin typeface="Mulish" pitchFamily="2" charset="77"/>
            </a:endParaRPr>
          </a:p>
          <a:p>
            <a:r>
              <a:rPr lang="en-GB" sz="1200" dirty="0">
                <a:solidFill>
                  <a:srgbClr val="142273"/>
                </a:solidFill>
                <a:latin typeface="Mulish" pitchFamily="2" charset="77"/>
              </a:rPr>
              <a:t>Also, whether there’s a tone or sentiment attached to using English words.</a:t>
            </a:r>
          </a:p>
          <a:p>
            <a:endParaRPr lang="en-GB" sz="1200" dirty="0">
              <a:solidFill>
                <a:srgbClr val="142273"/>
              </a:solidFill>
              <a:latin typeface="Mulish" pitchFamily="2" charset="77"/>
            </a:endParaRPr>
          </a:p>
          <a:p>
            <a:r>
              <a:rPr lang="en-GB" sz="1200" dirty="0">
                <a:solidFill>
                  <a:srgbClr val="142273"/>
                </a:solidFill>
                <a:latin typeface="Mulish" pitchFamily="2" charset="77"/>
              </a:rPr>
              <a:t>Thesis:</a:t>
            </a:r>
          </a:p>
          <a:p>
            <a:endParaRPr lang="en-GB" sz="1200" dirty="0">
              <a:solidFill>
                <a:srgbClr val="142273"/>
              </a:solidFill>
              <a:latin typeface="Mulish" pitchFamily="2" charset="77"/>
            </a:endParaRPr>
          </a:p>
          <a:p>
            <a:r>
              <a:rPr lang="en-GB" sz="1200" dirty="0">
                <a:solidFill>
                  <a:srgbClr val="142273"/>
                </a:solidFill>
                <a:latin typeface="Mulish" pitchFamily="2" charset="77"/>
              </a:rPr>
              <a:t>English usage has grown due to globalisation and appear more often in tech/business content.</a:t>
            </a:r>
          </a:p>
          <a:p>
            <a:endParaRPr lang="en-GB" sz="1200" dirty="0">
              <a:solidFill>
                <a:srgbClr val="142273"/>
              </a:solidFill>
              <a:latin typeface="Mulish" pitchFamily="2" charset="77"/>
            </a:endParaRPr>
          </a:p>
          <a:p>
            <a:r>
              <a:rPr lang="en-GB" sz="1200" dirty="0">
                <a:solidFill>
                  <a:srgbClr val="142273"/>
                </a:solidFill>
                <a:latin typeface="Mulish" pitchFamily="2" charset="77"/>
              </a:rPr>
              <a:t>English usage in German news media is increasing and it appears linked to aspirational tone, professionalism, and global branding; not just convenience.</a:t>
            </a:r>
          </a:p>
          <a:p>
            <a:endParaRPr lang="en-GB" sz="1200" dirty="0">
              <a:solidFill>
                <a:srgbClr val="142273"/>
              </a:solidFill>
              <a:latin typeface="Mulish" pitchFamily="2" charset="77"/>
            </a:endParaRPr>
          </a:p>
          <a:p>
            <a:r>
              <a:rPr lang="en-GB" sz="1200" dirty="0">
                <a:solidFill>
                  <a:srgbClr val="142273"/>
                </a:solidFill>
                <a:latin typeface="Mulish" pitchFamily="2" charset="77"/>
              </a:rPr>
              <a:t>English usage has grown due to globalisation and appears more often in tech/business content</a:t>
            </a:r>
            <a:endParaRPr lang="en-GB" dirty="0"/>
          </a:p>
        </p:txBody>
      </p:sp>
      <p:sp>
        <p:nvSpPr>
          <p:cNvPr id="4" name="Slide Number Placeholder 3"/>
          <p:cNvSpPr>
            <a:spLocks noGrp="1"/>
          </p:cNvSpPr>
          <p:nvPr>
            <p:ph type="sldNum" sz="quarter" idx="5"/>
          </p:nvPr>
        </p:nvSpPr>
        <p:spPr/>
        <p:txBody>
          <a:bodyPr/>
          <a:lstStyle/>
          <a:p>
            <a:fld id="{606917B7-F4B5-AB46-80C1-BC4475229642}" type="slidenum">
              <a:rPr lang="en-GB" smtClean="0"/>
              <a:t>2</a:t>
            </a:fld>
            <a:endParaRPr lang="en-GB"/>
          </a:p>
        </p:txBody>
      </p:sp>
    </p:spTree>
    <p:extLst>
      <p:ext uri="{BB962C8B-B14F-4D97-AF65-F5344CB8AC3E}">
        <p14:creationId xmlns:p14="http://schemas.microsoft.com/office/powerpoint/2010/main" val="4175877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61EAD0-2626-A9D4-8A99-1768DE58148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7E089E8-2793-CAAD-9B81-BDA63A998D4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5C8E45-E301-BE7F-898E-09E1489F3EA3}"/>
              </a:ext>
            </a:extLst>
          </p:cNvPr>
          <p:cNvSpPr>
            <a:spLocks noGrp="1"/>
          </p:cNvSpPr>
          <p:nvPr>
            <p:ph type="body" idx="1"/>
          </p:nvPr>
        </p:nvSpPr>
        <p:spPr/>
        <p:txBody>
          <a:bodyPr/>
          <a:lstStyle/>
          <a:p>
            <a:r>
              <a:rPr lang="en-GB" sz="1200" dirty="0">
                <a:solidFill>
                  <a:srgbClr val="142273"/>
                </a:solidFill>
                <a:latin typeface="Mulish" pitchFamily="2" charset="77"/>
              </a:rPr>
              <a:t>I picked Business Insider German because its tone is modern, tech-forward and aspirational.</a:t>
            </a:r>
          </a:p>
          <a:p>
            <a:endParaRPr lang="en-GB" sz="1200" dirty="0">
              <a:solidFill>
                <a:srgbClr val="142273"/>
              </a:solidFill>
              <a:latin typeface="Mulish" pitchFamily="2" charset="77"/>
            </a:endParaRPr>
          </a:p>
          <a:p>
            <a:r>
              <a:rPr lang="en-GB" sz="1200" dirty="0">
                <a:solidFill>
                  <a:srgbClr val="142273"/>
                </a:solidFill>
                <a:latin typeface="Mulish" pitchFamily="2" charset="77"/>
              </a:rPr>
              <a:t>It’s a great case study because it targets business readers, tech-</a:t>
            </a:r>
            <a:r>
              <a:rPr lang="en-GB" sz="1200" dirty="0" err="1">
                <a:solidFill>
                  <a:srgbClr val="142273"/>
                </a:solidFill>
                <a:latin typeface="Mulish" pitchFamily="2" charset="77"/>
              </a:rPr>
              <a:t>savy</a:t>
            </a:r>
            <a:r>
              <a:rPr lang="en-GB" sz="1200" dirty="0">
                <a:solidFill>
                  <a:srgbClr val="142273"/>
                </a:solidFill>
                <a:latin typeface="Mulish" pitchFamily="2" charset="77"/>
              </a:rPr>
              <a:t> users and aspirational professionals, exactly where we might expect English to sneak in.</a:t>
            </a:r>
          </a:p>
          <a:p>
            <a:endParaRPr lang="en-GB" sz="1200" dirty="0">
              <a:solidFill>
                <a:srgbClr val="142273"/>
              </a:solidFill>
              <a:latin typeface="Mulish" pitchFamily="2" charset="77"/>
            </a:endParaRPr>
          </a:p>
          <a:p>
            <a:r>
              <a:rPr lang="en-GB" sz="1200" dirty="0">
                <a:solidFill>
                  <a:srgbClr val="142273"/>
                </a:solidFill>
                <a:latin typeface="Mulish" pitchFamily="2" charset="77"/>
              </a:rPr>
              <a:t>The pipeline let me filter for true linguistic mixing – not just noise like “footer” or “cookie”.</a:t>
            </a:r>
          </a:p>
          <a:p>
            <a:endParaRPr lang="en-GB" sz="1200" dirty="0">
              <a:solidFill>
                <a:srgbClr val="142273"/>
              </a:solidFill>
              <a:latin typeface="Mulish" pitchFamily="2" charset="77"/>
            </a:endParaRPr>
          </a:p>
          <a:p>
            <a:r>
              <a:rPr lang="en-GB" sz="1200" dirty="0">
                <a:solidFill>
                  <a:srgbClr val="142273"/>
                </a:solidFill>
                <a:latin typeface="Mulish" pitchFamily="2" charset="77"/>
              </a:rPr>
              <a:t>The result: a structured dataset with tone, year and English word density per article.</a:t>
            </a:r>
          </a:p>
          <a:p>
            <a:endParaRPr lang="en-GB" sz="1200" dirty="0">
              <a:solidFill>
                <a:srgbClr val="142273"/>
              </a:solidFill>
              <a:latin typeface="Mulish" pitchFamily="2" charset="77"/>
            </a:endParaRPr>
          </a:p>
          <a:p>
            <a:r>
              <a:rPr lang="en-GB" sz="1200" dirty="0">
                <a:solidFill>
                  <a:srgbClr val="142273"/>
                </a:solidFill>
                <a:latin typeface="Mulish" pitchFamily="2" charset="77"/>
              </a:rPr>
              <a:t>(1 min)</a:t>
            </a:r>
            <a:endParaRPr lang="en-GB" dirty="0"/>
          </a:p>
        </p:txBody>
      </p:sp>
      <p:sp>
        <p:nvSpPr>
          <p:cNvPr id="4" name="Slide Number Placeholder 3">
            <a:extLst>
              <a:ext uri="{FF2B5EF4-FFF2-40B4-BE49-F238E27FC236}">
                <a16:creationId xmlns:a16="http://schemas.microsoft.com/office/drawing/2014/main" id="{952C4DDC-6DC9-D045-8764-678C3DEAE9E7}"/>
              </a:ext>
            </a:extLst>
          </p:cNvPr>
          <p:cNvSpPr>
            <a:spLocks noGrp="1"/>
          </p:cNvSpPr>
          <p:nvPr>
            <p:ph type="sldNum" sz="quarter" idx="5"/>
          </p:nvPr>
        </p:nvSpPr>
        <p:spPr/>
        <p:txBody>
          <a:bodyPr/>
          <a:lstStyle/>
          <a:p>
            <a:fld id="{606917B7-F4B5-AB46-80C1-BC4475229642}" type="slidenum">
              <a:rPr lang="en-GB" smtClean="0"/>
              <a:t>3</a:t>
            </a:fld>
            <a:endParaRPr lang="en-GB"/>
          </a:p>
        </p:txBody>
      </p:sp>
    </p:spTree>
    <p:extLst>
      <p:ext uri="{BB962C8B-B14F-4D97-AF65-F5344CB8AC3E}">
        <p14:creationId xmlns:p14="http://schemas.microsoft.com/office/powerpoint/2010/main" val="3833173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690F3-423C-AC7F-9888-B0A5C3EE88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651270-4CB2-8B8A-91B7-C5AA03F3746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A6D3FB3-47D1-41EC-E313-EF1722335400}"/>
              </a:ext>
            </a:extLst>
          </p:cNvPr>
          <p:cNvSpPr>
            <a:spLocks noGrp="1"/>
          </p:cNvSpPr>
          <p:nvPr>
            <p:ph type="body" idx="1"/>
          </p:nvPr>
        </p:nvSpPr>
        <p:spPr/>
        <p:txBody>
          <a:bodyPr/>
          <a:lstStyle/>
          <a:p>
            <a:r>
              <a:rPr lang="en-GB" sz="3200" b="0" dirty="0">
                <a:latin typeface="Space Mono" panose="02010509030202000204" pitchFamily="49" charset="77"/>
              </a:rPr>
              <a:t>We see a fascinating decline in the density of English loanwords starting in 2011. It drops sharply through 2016, then flattens. This may reflect changing editorial values, shifting cultural tone, or even the impact of world events. From 2020 onward, English words seem to stabilize in usage – possible signalling that these words are no longer “foreign” but part of the everyday vocabulary in German business reporting.</a:t>
            </a:r>
          </a:p>
          <a:p>
            <a:endParaRPr lang="en-GB" sz="3200" b="0" dirty="0">
              <a:latin typeface="Space Mono" panose="02010509030202000204" pitchFamily="49" charset="77"/>
            </a:endParaRPr>
          </a:p>
          <a:p>
            <a:r>
              <a:rPr lang="en-GB" sz="3200" b="0" dirty="0">
                <a:latin typeface="Space Mono" panose="02010509030202000204" pitchFamily="49" charset="77"/>
              </a:rPr>
              <a:t>This chart shows how English density changed over time. </a:t>
            </a:r>
          </a:p>
          <a:p>
            <a:endParaRPr lang="en-GB" sz="3200" b="0" dirty="0">
              <a:latin typeface="Space Mono" panose="02010509030202000204" pitchFamily="49" charset="77"/>
            </a:endParaRPr>
          </a:p>
          <a:p>
            <a:r>
              <a:rPr lang="en-GB" sz="3200" b="0" dirty="0">
                <a:latin typeface="Space Mono" panose="02010509030202000204" pitchFamily="49" charset="77"/>
              </a:rPr>
              <a:t>Since 2015 we see a steady trend – a 10% increase in the average use of English words per article.</a:t>
            </a:r>
          </a:p>
          <a:p>
            <a:endParaRPr lang="en-GB" sz="3200" b="0" dirty="0">
              <a:latin typeface="Space Mono" panose="02010509030202000204" pitchFamily="49" charset="77"/>
            </a:endParaRPr>
          </a:p>
          <a:p>
            <a:r>
              <a:rPr lang="en-GB" sz="3200" b="0" dirty="0">
                <a:latin typeface="Space Mono" panose="02010509030202000204" pitchFamily="49" charset="77"/>
              </a:rPr>
              <a:t>(45 secs)</a:t>
            </a:r>
          </a:p>
          <a:p>
            <a:endParaRPr lang="en-GB" sz="3200" b="0" dirty="0">
              <a:latin typeface="Space Mono" panose="02010509030202000204" pitchFamily="49" charset="77"/>
            </a:endParaRPr>
          </a:p>
          <a:p>
            <a:endParaRPr lang="en-GB" sz="3200" b="0" dirty="0">
              <a:latin typeface="Space Mono" panose="02010509030202000204" pitchFamily="49" charset="77"/>
            </a:endParaRPr>
          </a:p>
          <a:p>
            <a:endParaRPr lang="en-GB" sz="3200" b="0" dirty="0">
              <a:latin typeface="Space Mono" panose="02010509030202000204" pitchFamily="49" charset="77"/>
            </a:endParaRPr>
          </a:p>
          <a:p>
            <a:r>
              <a:rPr lang="en-GB" sz="3200" b="0" dirty="0">
                <a:latin typeface="Space Mono" panose="02010509030202000204" pitchFamily="49" charset="77"/>
              </a:rPr>
              <a:t>Possible interpretations:</a:t>
            </a:r>
          </a:p>
          <a:p>
            <a:endParaRPr lang="en-GB" sz="3200" b="0" dirty="0">
              <a:latin typeface="Space Mono" panose="02010509030202000204" pitchFamily="49" charset="77"/>
            </a:endParaRPr>
          </a:p>
          <a:p>
            <a:r>
              <a:rPr lang="en-GB" sz="3200" b="0" dirty="0">
                <a:latin typeface="Space Mono" panose="02010509030202000204" pitchFamily="49" charset="77"/>
              </a:rPr>
              <a:t>Cultural Shifts:</a:t>
            </a:r>
          </a:p>
          <a:p>
            <a:endParaRPr lang="en-GB" sz="3200" b="0" dirty="0">
              <a:latin typeface="Space Mono" panose="02010509030202000204" pitchFamily="49" charset="77"/>
            </a:endParaRPr>
          </a:p>
          <a:p>
            <a:r>
              <a:rPr lang="en-GB" sz="3200" b="0" dirty="0">
                <a:latin typeface="Space Mono" panose="02010509030202000204" pitchFamily="49" charset="77"/>
              </a:rPr>
              <a:t>Initial drop 2011 - 2016 may reflect a broader effort in journalism or politics to preserve linguistic identity – or react against the saturation of </a:t>
            </a:r>
            <a:r>
              <a:rPr lang="en-GB" sz="3200" b="0" dirty="0" err="1">
                <a:latin typeface="Space Mono" panose="02010509030202000204" pitchFamily="49" charset="77"/>
              </a:rPr>
              <a:t>Denglish</a:t>
            </a:r>
            <a:r>
              <a:rPr lang="en-GB" sz="3200" b="0" dirty="0">
                <a:latin typeface="Space Mono" panose="02010509030202000204" pitchFamily="49" charset="77"/>
              </a:rPr>
              <a:t>.</a:t>
            </a:r>
          </a:p>
          <a:p>
            <a:endParaRPr lang="en-GB" sz="3200" b="0" dirty="0">
              <a:latin typeface="Space Mono" panose="02010509030202000204" pitchFamily="49" charset="77"/>
            </a:endParaRPr>
          </a:p>
          <a:p>
            <a:r>
              <a:rPr lang="en-GB" sz="3200" b="0" dirty="0">
                <a:latin typeface="Space Mono" panose="02010509030202000204" pitchFamily="49" charset="77"/>
              </a:rPr>
              <a:t>Economic / Domain Influence</a:t>
            </a:r>
          </a:p>
          <a:p>
            <a:endParaRPr lang="en-GB" sz="3200" b="0" dirty="0">
              <a:latin typeface="Space Mono" panose="02010509030202000204" pitchFamily="49" charset="77"/>
            </a:endParaRPr>
          </a:p>
          <a:p>
            <a:r>
              <a:rPr lang="en-GB" sz="3200" b="0" dirty="0" err="1">
                <a:latin typeface="Space Mono" panose="02010509030202000204" pitchFamily="49" charset="77"/>
              </a:rPr>
              <a:t>BusinessInsider.de</a:t>
            </a:r>
            <a:r>
              <a:rPr lang="en-GB" sz="3200" b="0" dirty="0">
                <a:latin typeface="Space Mono" panose="02010509030202000204" pitchFamily="49" charset="77"/>
              </a:rPr>
              <a:t> covers tech / business – which tend to use loanwords.</a:t>
            </a:r>
          </a:p>
          <a:p>
            <a:r>
              <a:rPr lang="en-GB" sz="3200" b="0" dirty="0">
                <a:latin typeface="Space Mono" panose="02010509030202000204" pitchFamily="49" charset="77"/>
              </a:rPr>
              <a:t>The steadiness post 2020 may reflect normalisation of terms rather than trendiness.</a:t>
            </a:r>
          </a:p>
          <a:p>
            <a:endParaRPr lang="en-GB" sz="3200" b="0" dirty="0">
              <a:latin typeface="Space Mono" panose="02010509030202000204" pitchFamily="49" charset="77"/>
            </a:endParaRPr>
          </a:p>
          <a:p>
            <a:r>
              <a:rPr lang="en-GB" sz="3200" b="0" dirty="0">
                <a:latin typeface="Space Mono" panose="02010509030202000204" pitchFamily="49" charset="77"/>
              </a:rPr>
              <a:t>COVID-19 Impact</a:t>
            </a:r>
          </a:p>
          <a:p>
            <a:endParaRPr lang="en-GB" sz="3200" b="0" dirty="0">
              <a:latin typeface="Space Mono" panose="02010509030202000204" pitchFamily="49" charset="77"/>
            </a:endParaRPr>
          </a:p>
          <a:p>
            <a:r>
              <a:rPr lang="en-GB" sz="3200" b="0" dirty="0">
                <a:latin typeface="Space Mono" panose="02010509030202000204" pitchFamily="49" charset="77"/>
              </a:rPr>
              <a:t>2020’s dip could reflect language simplification and clarity in journalism during crisis reporting fewer brand / marketing terms.</a:t>
            </a:r>
            <a:endParaRPr lang="en-GB" b="0" dirty="0"/>
          </a:p>
        </p:txBody>
      </p:sp>
      <p:sp>
        <p:nvSpPr>
          <p:cNvPr id="4" name="Slide Number Placeholder 3">
            <a:extLst>
              <a:ext uri="{FF2B5EF4-FFF2-40B4-BE49-F238E27FC236}">
                <a16:creationId xmlns:a16="http://schemas.microsoft.com/office/drawing/2014/main" id="{C8453067-1D40-6C29-2E56-9551F692F0E0}"/>
              </a:ext>
            </a:extLst>
          </p:cNvPr>
          <p:cNvSpPr>
            <a:spLocks noGrp="1"/>
          </p:cNvSpPr>
          <p:nvPr>
            <p:ph type="sldNum" sz="quarter" idx="5"/>
          </p:nvPr>
        </p:nvSpPr>
        <p:spPr/>
        <p:txBody>
          <a:bodyPr/>
          <a:lstStyle/>
          <a:p>
            <a:fld id="{606917B7-F4B5-AB46-80C1-BC4475229642}" type="slidenum">
              <a:rPr lang="en-GB" smtClean="0"/>
              <a:t>4</a:t>
            </a:fld>
            <a:endParaRPr lang="en-GB"/>
          </a:p>
        </p:txBody>
      </p:sp>
    </p:spTree>
    <p:extLst>
      <p:ext uri="{BB962C8B-B14F-4D97-AF65-F5344CB8AC3E}">
        <p14:creationId xmlns:p14="http://schemas.microsoft.com/office/powerpoint/2010/main" val="1342356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C61A9F-EE23-2AE6-8F38-55AB9C7F023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1D71E6-CD46-F44B-0927-D6AA59FA19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E18FE3A-F28A-A64B-3FC5-51AEC3DCA09F}"/>
              </a:ext>
            </a:extLst>
          </p:cNvPr>
          <p:cNvSpPr>
            <a:spLocks noGrp="1"/>
          </p:cNvSpPr>
          <p:nvPr>
            <p:ph type="body" idx="1"/>
          </p:nvPr>
        </p:nvSpPr>
        <p:spPr/>
        <p:txBody>
          <a:bodyPr/>
          <a:lstStyle/>
          <a:p>
            <a:r>
              <a:rPr lang="en-GB" sz="3200" b="0" dirty="0">
                <a:latin typeface="Space Mono" panose="02010509030202000204" pitchFamily="49" charset="77"/>
              </a:rPr>
              <a:t>The shaded area shows a 95% confidence interval, which means we can be quite sure this trend isn’t just random noise.</a:t>
            </a:r>
          </a:p>
          <a:p>
            <a:endParaRPr lang="en-GB" sz="3200" b="0" dirty="0">
              <a:latin typeface="Space Mono" panose="02010509030202000204" pitchFamily="49" charset="77"/>
            </a:endParaRPr>
          </a:p>
          <a:p>
            <a:r>
              <a:rPr lang="en-GB" sz="3200" b="0" dirty="0">
                <a:latin typeface="Space Mono" panose="02010509030202000204" pitchFamily="49" charset="77"/>
              </a:rPr>
              <a:t>The bars shaded area and from the previous slide, that’s the number of articles per year. More articles means tighter statistical confidence, which supports the reliability of this upward trend.</a:t>
            </a:r>
          </a:p>
          <a:p>
            <a:endParaRPr lang="en-GB" sz="3200" b="0" dirty="0">
              <a:latin typeface="Space Mono" panose="02010509030202000204" pitchFamily="49" charset="77"/>
            </a:endParaRPr>
          </a:p>
          <a:p>
            <a:r>
              <a:rPr lang="en-GB" sz="3200" b="0" dirty="0">
                <a:latin typeface="Space Mono" panose="02010509030202000204" pitchFamily="49" charset="77"/>
              </a:rPr>
              <a:t>(45 secs)</a:t>
            </a:r>
          </a:p>
          <a:p>
            <a:endParaRPr lang="en-GB" sz="3200" b="0" dirty="0">
              <a:latin typeface="Space Mono" panose="02010509030202000204" pitchFamily="49" charset="77"/>
            </a:endParaRPr>
          </a:p>
          <a:p>
            <a:endParaRPr lang="en-GB" sz="3200" b="0" dirty="0">
              <a:latin typeface="Space Mono" panose="02010509030202000204" pitchFamily="49" charset="77"/>
            </a:endParaRPr>
          </a:p>
          <a:p>
            <a:r>
              <a:rPr lang="en-GB" sz="3200" b="0" dirty="0">
                <a:latin typeface="Space Mono" panose="02010509030202000204" pitchFamily="49" charset="77"/>
              </a:rPr>
              <a:t>Plot: Line chart + 95% confidence interval (2011 – 2025)</a:t>
            </a:r>
          </a:p>
          <a:p>
            <a:endParaRPr lang="en-GB" sz="3200" b="0" dirty="0">
              <a:latin typeface="Space Mono" panose="02010509030202000204" pitchFamily="49" charset="77"/>
            </a:endParaRPr>
          </a:p>
          <a:p>
            <a:r>
              <a:rPr lang="en-GB" sz="3200" b="0" dirty="0">
                <a:latin typeface="Space Mono" panose="02010509030202000204" pitchFamily="49" charset="77"/>
              </a:rPr>
              <a:t>Insight:</a:t>
            </a:r>
          </a:p>
          <a:p>
            <a:endParaRPr lang="en-GB" sz="3200" b="0" dirty="0">
              <a:latin typeface="Space Mono" panose="02010509030202000204" pitchFamily="49" charset="77"/>
            </a:endParaRPr>
          </a:p>
          <a:p>
            <a:r>
              <a:rPr lang="en-GB" sz="3200" b="0" dirty="0">
                <a:latin typeface="Space Mono" panose="02010509030202000204" pitchFamily="49" charset="77"/>
              </a:rPr>
              <a:t>Loanword density has nearly doubled since </a:t>
            </a:r>
            <a:endParaRPr lang="en-GB" b="0" dirty="0"/>
          </a:p>
        </p:txBody>
      </p:sp>
      <p:sp>
        <p:nvSpPr>
          <p:cNvPr id="4" name="Slide Number Placeholder 3">
            <a:extLst>
              <a:ext uri="{FF2B5EF4-FFF2-40B4-BE49-F238E27FC236}">
                <a16:creationId xmlns:a16="http://schemas.microsoft.com/office/drawing/2014/main" id="{797D57AB-A7A2-EB56-BBAA-D2E5CCB8CF33}"/>
              </a:ext>
            </a:extLst>
          </p:cNvPr>
          <p:cNvSpPr>
            <a:spLocks noGrp="1"/>
          </p:cNvSpPr>
          <p:nvPr>
            <p:ph type="sldNum" sz="quarter" idx="5"/>
          </p:nvPr>
        </p:nvSpPr>
        <p:spPr/>
        <p:txBody>
          <a:bodyPr/>
          <a:lstStyle/>
          <a:p>
            <a:fld id="{606917B7-F4B5-AB46-80C1-BC4475229642}" type="slidenum">
              <a:rPr lang="en-GB" smtClean="0"/>
              <a:t>5</a:t>
            </a:fld>
            <a:endParaRPr lang="en-GB"/>
          </a:p>
        </p:txBody>
      </p:sp>
    </p:spTree>
    <p:extLst>
      <p:ext uri="{BB962C8B-B14F-4D97-AF65-F5344CB8AC3E}">
        <p14:creationId xmlns:p14="http://schemas.microsoft.com/office/powerpoint/2010/main" val="3920046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F34EFE-DA1C-B679-8AB4-22E4B7E4AF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89555A4-88FA-F945-31C0-33C5F3F0DCB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379723-E6C2-89F6-1863-19CB94FF231E}"/>
              </a:ext>
            </a:extLst>
          </p:cNvPr>
          <p:cNvSpPr>
            <a:spLocks noGrp="1"/>
          </p:cNvSpPr>
          <p:nvPr>
            <p:ph type="body" idx="1"/>
          </p:nvPr>
        </p:nvSpPr>
        <p:spPr/>
        <p:txBody>
          <a:bodyPr/>
          <a:lstStyle/>
          <a:p>
            <a:r>
              <a:rPr lang="en-GB" sz="3200" dirty="0"/>
              <a:t>Insight: Most articles use &lt; 20% English, but some do go much higher.</a:t>
            </a:r>
          </a:p>
          <a:p>
            <a:endParaRPr lang="en-GB" sz="3200" dirty="0"/>
          </a:p>
          <a:p>
            <a:r>
              <a:rPr lang="en-GB" sz="3200" dirty="0"/>
              <a:t>This histogram shows how </a:t>
            </a:r>
            <a:r>
              <a:rPr lang="en-GB" sz="3200" dirty="0" err="1"/>
              <a:t>Denglischy</a:t>
            </a:r>
            <a:r>
              <a:rPr lang="en-GB" sz="3200" dirty="0"/>
              <a:t> these articles are. Most of them have a little English under 20% of the words.</a:t>
            </a:r>
          </a:p>
          <a:p>
            <a:endParaRPr lang="en-GB" sz="3200" dirty="0"/>
          </a:p>
          <a:p>
            <a:r>
              <a:rPr lang="en-GB" sz="3200" dirty="0"/>
              <a:t>But there is a long tail – articles that are very English heavy. Often in tech business or start up content.</a:t>
            </a:r>
          </a:p>
          <a:p>
            <a:endParaRPr lang="en-GB" sz="3200" dirty="0"/>
          </a:p>
          <a:p>
            <a:r>
              <a:rPr lang="en-GB" sz="3200" dirty="0"/>
              <a:t>This histogram shows how loanword usage is distributed across all the articles.</a:t>
            </a:r>
          </a:p>
          <a:p>
            <a:endParaRPr lang="en-GB" sz="3200" dirty="0"/>
          </a:p>
          <a:p>
            <a:r>
              <a:rPr lang="en-GB" sz="3200" dirty="0"/>
              <a:t>You can see that most articles fall into the lower density range, between 0 – 20%. That means English words are present – but they’re sprinkled into otherwise German content.</a:t>
            </a:r>
          </a:p>
          <a:p>
            <a:endParaRPr lang="en-GB" sz="3200" dirty="0"/>
          </a:p>
          <a:p>
            <a:r>
              <a:rPr lang="en-GB" sz="3200" dirty="0"/>
              <a:t>As we move right along the X-axis, loanword usage drops sharply. Very few articles go beyond 40% - these are likely exceptions, such as tech or startup-related pieces.</a:t>
            </a:r>
          </a:p>
          <a:p>
            <a:endParaRPr lang="en-GB" sz="3200" dirty="0"/>
          </a:p>
          <a:p>
            <a:r>
              <a:rPr lang="en-GB" sz="3200" dirty="0"/>
              <a:t>This suggest that while </a:t>
            </a:r>
            <a:r>
              <a:rPr lang="en-GB" sz="3200" dirty="0" err="1"/>
              <a:t>Denglisch</a:t>
            </a:r>
            <a:r>
              <a:rPr lang="en-GB" sz="3200" dirty="0"/>
              <a:t> is visible, it not overwhelming, it’s used strategically, perhaps to sound modern, international or trendy, but not to replace German entirely.</a:t>
            </a:r>
          </a:p>
          <a:p>
            <a:endParaRPr lang="en-GB" sz="3200" dirty="0"/>
          </a:p>
          <a:p>
            <a:r>
              <a:rPr lang="en-GB" sz="3200" dirty="0"/>
              <a:t>This histogram of loanword density reveals how English loanwords are distributed across all the scraped German-language articles.</a:t>
            </a:r>
          </a:p>
          <a:p>
            <a:endParaRPr lang="en-GB" sz="3200" dirty="0"/>
          </a:p>
          <a:p>
            <a:r>
              <a:rPr lang="en-GB" sz="3200" dirty="0"/>
              <a:t>Key Observations:</a:t>
            </a:r>
          </a:p>
          <a:p>
            <a:endParaRPr lang="en-GB" sz="3200" dirty="0"/>
          </a:p>
          <a:p>
            <a:r>
              <a:rPr lang="en-GB" sz="3200" dirty="0"/>
              <a:t>1. Most articles have low loanword density.</a:t>
            </a:r>
          </a:p>
          <a:p>
            <a:endParaRPr lang="en-GB" sz="3200" dirty="0"/>
          </a:p>
          <a:p>
            <a:r>
              <a:rPr lang="en-GB" sz="3200" dirty="0"/>
              <a:t>The majority of articles fall between 0.0 and 0.2, meaning less than 20% of their words are English loanwords.</a:t>
            </a:r>
          </a:p>
          <a:p>
            <a:r>
              <a:rPr lang="en-GB" sz="3200" dirty="0"/>
              <a:t>This suggests that German dominates and English is used sparingly in most content.</a:t>
            </a:r>
          </a:p>
          <a:p>
            <a:endParaRPr lang="en-GB" sz="3200" dirty="0"/>
          </a:p>
          <a:p>
            <a:r>
              <a:rPr lang="en-GB" sz="3200" dirty="0"/>
              <a:t>2. Sharp drop after 0.2.</a:t>
            </a:r>
          </a:p>
          <a:p>
            <a:endParaRPr lang="en-GB" sz="3200" dirty="0"/>
          </a:p>
          <a:p>
            <a:r>
              <a:rPr lang="en-GB" sz="3200" dirty="0"/>
              <a:t>There’s a steep decline in the number of articles with density beyond 0.2</a:t>
            </a:r>
          </a:p>
          <a:p>
            <a:endParaRPr lang="en-GB" sz="3200" dirty="0"/>
          </a:p>
          <a:p>
            <a:r>
              <a:rPr lang="en-GB" sz="3200" dirty="0"/>
              <a:t>Only a small number of articles contain higher proportions of English loanwords.</a:t>
            </a:r>
          </a:p>
          <a:p>
            <a:endParaRPr lang="en-GB" sz="3200" dirty="0"/>
          </a:p>
          <a:p>
            <a:r>
              <a:rPr lang="en-GB" sz="3200" dirty="0"/>
              <a:t>3. Outliers beyond 0.4</a:t>
            </a:r>
          </a:p>
          <a:p>
            <a:endParaRPr lang="en-GB" sz="3200" dirty="0"/>
          </a:p>
          <a:p>
            <a:r>
              <a:rPr lang="en-GB" sz="3200" dirty="0"/>
              <a:t>A tiny fraction of articles have loanword density above 0.4 -  these are likely heavily influenced by English (e.g. product review, tech/start-up lingo, social media-heavy articles)</a:t>
            </a:r>
          </a:p>
        </p:txBody>
      </p:sp>
      <p:sp>
        <p:nvSpPr>
          <p:cNvPr id="4" name="Slide Number Placeholder 3">
            <a:extLst>
              <a:ext uri="{FF2B5EF4-FFF2-40B4-BE49-F238E27FC236}">
                <a16:creationId xmlns:a16="http://schemas.microsoft.com/office/drawing/2014/main" id="{C664E12E-47BF-13E2-C86F-60D6AD3D0A33}"/>
              </a:ext>
            </a:extLst>
          </p:cNvPr>
          <p:cNvSpPr>
            <a:spLocks noGrp="1"/>
          </p:cNvSpPr>
          <p:nvPr>
            <p:ph type="sldNum" sz="quarter" idx="5"/>
          </p:nvPr>
        </p:nvSpPr>
        <p:spPr/>
        <p:txBody>
          <a:bodyPr/>
          <a:lstStyle/>
          <a:p>
            <a:fld id="{606917B7-F4B5-AB46-80C1-BC4475229642}" type="slidenum">
              <a:rPr lang="en-GB" smtClean="0"/>
              <a:t>6</a:t>
            </a:fld>
            <a:endParaRPr lang="en-GB"/>
          </a:p>
        </p:txBody>
      </p:sp>
    </p:spTree>
    <p:extLst>
      <p:ext uri="{BB962C8B-B14F-4D97-AF65-F5344CB8AC3E}">
        <p14:creationId xmlns:p14="http://schemas.microsoft.com/office/powerpoint/2010/main" val="35053036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D3A96E-543C-DDA3-6A8E-1CC0D02319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8E58205-78CB-4F0D-11D0-1702B9CC88B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CB92FEC-CACF-CCBC-92D4-C2179F59C79A}"/>
              </a:ext>
            </a:extLst>
          </p:cNvPr>
          <p:cNvSpPr>
            <a:spLocks noGrp="1"/>
          </p:cNvSpPr>
          <p:nvPr>
            <p:ph type="body" idx="1"/>
          </p:nvPr>
        </p:nvSpPr>
        <p:spPr/>
        <p:txBody>
          <a:bodyPr/>
          <a:lstStyle/>
          <a:p>
            <a:r>
              <a:rPr lang="en-GB" sz="3200" dirty="0"/>
              <a:t>Here’s something unexpected – this chart shows that articles with a negative tone tend to use more English loanwords than neutral or positive ones. </a:t>
            </a:r>
          </a:p>
          <a:p>
            <a:endParaRPr lang="en-GB" sz="3200" dirty="0"/>
          </a:p>
          <a:p>
            <a:r>
              <a:rPr lang="en-GB" sz="3200" dirty="0"/>
              <a:t>Why might that be? One theory is that negative stories often involve global tech, finance or scandal – topics where English dominates. This data breaches, “whistleblowing”, “shutdowns”, “crashes”.</a:t>
            </a:r>
          </a:p>
          <a:p>
            <a:endParaRPr lang="en-GB" sz="3200" dirty="0"/>
          </a:p>
          <a:p>
            <a:r>
              <a:rPr lang="en-GB" sz="3200" dirty="0"/>
              <a:t>By contrast, positive stories may be more personal or local – less jargon-heavy and more natively German in tone. </a:t>
            </a:r>
          </a:p>
          <a:p>
            <a:endParaRPr lang="en-GB" sz="3200" dirty="0"/>
          </a:p>
          <a:p>
            <a:r>
              <a:rPr lang="en-GB" sz="3200" dirty="0"/>
              <a:t>It raises a question: is English being used not just for global alignment but also for delivering bad news with a “cooler-tone”?</a:t>
            </a:r>
          </a:p>
          <a:p>
            <a:endParaRPr lang="en-GB" sz="3200" dirty="0"/>
          </a:p>
          <a:p>
            <a:r>
              <a:rPr lang="en-GB" sz="3200" dirty="0"/>
              <a:t>Hook:</a:t>
            </a:r>
          </a:p>
          <a:p>
            <a:endParaRPr lang="en-GB" sz="3200" dirty="0"/>
          </a:p>
          <a:p>
            <a:r>
              <a:rPr lang="en-GB" sz="3200" dirty="0"/>
              <a:t>Does English make bad news sound more serious – or more detached?</a:t>
            </a:r>
          </a:p>
          <a:p>
            <a:endParaRPr lang="en-GB" sz="3200" dirty="0"/>
          </a:p>
          <a:p>
            <a:endParaRPr lang="en-GB" sz="3200" dirty="0"/>
          </a:p>
          <a:p>
            <a:endParaRPr lang="en-GB" sz="3200" dirty="0"/>
          </a:p>
          <a:p>
            <a:r>
              <a:rPr lang="en-GB" sz="3200" dirty="0"/>
              <a:t>Interpretation:</a:t>
            </a:r>
          </a:p>
          <a:p>
            <a:endParaRPr lang="en-GB" sz="3200" dirty="0"/>
          </a:p>
          <a:p>
            <a:r>
              <a:rPr lang="en-GB" sz="3200" dirty="0"/>
              <a:t>This chart shows the average loanword density (i.e. how many English words appear per article) grouped by sentiment.</a:t>
            </a:r>
          </a:p>
          <a:p>
            <a:endParaRPr lang="en-GB" sz="3200" dirty="0"/>
          </a:p>
          <a:p>
            <a:r>
              <a:rPr lang="en-GB" sz="3200" dirty="0"/>
              <a:t>Negative articles have the highest average loanword usage</a:t>
            </a:r>
          </a:p>
          <a:p>
            <a:endParaRPr lang="en-GB" sz="3200" dirty="0"/>
          </a:p>
          <a:p>
            <a:r>
              <a:rPr lang="en-GB" sz="3200" dirty="0"/>
              <a:t>Neutral articles sit in the middle</a:t>
            </a:r>
          </a:p>
          <a:p>
            <a:endParaRPr lang="en-GB" sz="3200" dirty="0"/>
          </a:p>
          <a:p>
            <a:r>
              <a:rPr lang="en-GB" sz="3200" dirty="0"/>
              <a:t>Positive articles use the fewest English loanwords on average</a:t>
            </a:r>
          </a:p>
        </p:txBody>
      </p:sp>
      <p:sp>
        <p:nvSpPr>
          <p:cNvPr id="4" name="Slide Number Placeholder 3">
            <a:extLst>
              <a:ext uri="{FF2B5EF4-FFF2-40B4-BE49-F238E27FC236}">
                <a16:creationId xmlns:a16="http://schemas.microsoft.com/office/drawing/2014/main" id="{2DF82AE1-E68D-D09F-0DD7-B6E62B69CF87}"/>
              </a:ext>
            </a:extLst>
          </p:cNvPr>
          <p:cNvSpPr>
            <a:spLocks noGrp="1"/>
          </p:cNvSpPr>
          <p:nvPr>
            <p:ph type="sldNum" sz="quarter" idx="5"/>
          </p:nvPr>
        </p:nvSpPr>
        <p:spPr/>
        <p:txBody>
          <a:bodyPr/>
          <a:lstStyle/>
          <a:p>
            <a:fld id="{606917B7-F4B5-AB46-80C1-BC4475229642}" type="slidenum">
              <a:rPr lang="en-GB" smtClean="0"/>
              <a:t>7</a:t>
            </a:fld>
            <a:endParaRPr lang="en-GB"/>
          </a:p>
        </p:txBody>
      </p:sp>
    </p:spTree>
    <p:extLst>
      <p:ext uri="{BB962C8B-B14F-4D97-AF65-F5344CB8AC3E}">
        <p14:creationId xmlns:p14="http://schemas.microsoft.com/office/powerpoint/2010/main" val="5514139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D22455-1E61-7DF2-8B2B-DB8D63CEA90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9A1F39-596D-CDE8-8B65-6B1CB28F525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C3F125-8B63-3E24-EECF-1059A04F824A}"/>
              </a:ext>
            </a:extLst>
          </p:cNvPr>
          <p:cNvSpPr>
            <a:spLocks noGrp="1"/>
          </p:cNvSpPr>
          <p:nvPr>
            <p:ph type="body" idx="1"/>
          </p:nvPr>
        </p:nvSpPr>
        <p:spPr/>
        <p:txBody>
          <a:bodyPr/>
          <a:lstStyle/>
          <a:p>
            <a:pPr>
              <a:buNone/>
            </a:pPr>
            <a:r>
              <a:rPr lang="en-GB" sz="4400" dirty="0"/>
              <a:t>Here, we’re looking at how loanword usage varies by sentiment over time.</a:t>
            </a:r>
          </a:p>
          <a:p>
            <a:pPr>
              <a:buNone/>
            </a:pPr>
            <a:endParaRPr lang="en-GB" sz="4400" dirty="0"/>
          </a:p>
          <a:p>
            <a:pPr>
              <a:buNone/>
            </a:pPr>
            <a:r>
              <a:rPr lang="en-GB" sz="4400" dirty="0"/>
              <a:t>You can see that English loanwords were more common across the board a decade ago, but have dropped across all types.</a:t>
            </a:r>
          </a:p>
          <a:p>
            <a:pPr>
              <a:buNone/>
            </a:pPr>
            <a:endParaRPr lang="en-GB" sz="4400" dirty="0"/>
          </a:p>
          <a:p>
            <a:pPr>
              <a:buNone/>
            </a:pPr>
            <a:r>
              <a:rPr lang="en-GB" sz="4400" dirty="0"/>
              <a:t>Interestingly, negative sentiment articles consistently use more English than positive or neutral ones – which could reflect a certain critical framing, especially around global or tech-related issues.</a:t>
            </a:r>
          </a:p>
          <a:p>
            <a:pPr>
              <a:buNone/>
            </a:pPr>
            <a:endParaRPr lang="en-GB" sz="4400" dirty="0"/>
          </a:p>
          <a:p>
            <a:pPr>
              <a:buNone/>
            </a:pPr>
            <a:r>
              <a:rPr lang="en-GB" sz="4400" dirty="0"/>
              <a:t>Positive sentiment articles use the least English – suggesting perhaps a return to more traditional or domestic language when the tone is optimistic.</a:t>
            </a:r>
          </a:p>
          <a:p>
            <a:pPr>
              <a:buNone/>
            </a:pPr>
            <a:endParaRPr lang="en-GB" sz="4400" dirty="0"/>
          </a:p>
          <a:p>
            <a:pPr>
              <a:buNone/>
            </a:pPr>
            <a:r>
              <a:rPr lang="en-GB" sz="4400" dirty="0"/>
              <a:t>This widening gap shows that loanwords aren’t just sprinkled randomly. They may play a role in how emotion or tone is conveyed.</a:t>
            </a:r>
          </a:p>
          <a:p>
            <a:pPr>
              <a:buNone/>
            </a:pPr>
            <a:endParaRPr lang="en-GB" sz="4400" dirty="0"/>
          </a:p>
          <a:p>
            <a:pPr>
              <a:buNone/>
            </a:pPr>
            <a:endParaRPr lang="en-GB" sz="4400" dirty="0"/>
          </a:p>
          <a:p>
            <a:pPr>
              <a:buNone/>
            </a:pPr>
            <a:r>
              <a:rPr lang="en-GB" sz="4400" dirty="0"/>
              <a:t>----</a:t>
            </a:r>
          </a:p>
          <a:p>
            <a:pPr>
              <a:buNone/>
            </a:pPr>
            <a:endParaRPr lang="en-GB" sz="4400" dirty="0"/>
          </a:p>
          <a:p>
            <a:pPr>
              <a:buNone/>
            </a:pPr>
            <a:r>
              <a:rPr lang="en-GB" sz="6000" dirty="0"/>
              <a:t>Here, we’re looking at how loanword usage varies by </a:t>
            </a:r>
            <a:r>
              <a:rPr lang="en-GB" sz="6000" b="1" dirty="0"/>
              <a:t>sentiment over time.</a:t>
            </a:r>
            <a:endParaRPr lang="en-GB" sz="6000" dirty="0"/>
          </a:p>
          <a:p>
            <a:pPr>
              <a:buNone/>
            </a:pPr>
            <a:r>
              <a:rPr lang="en-GB" sz="6000" dirty="0"/>
              <a:t>You can see that English loanwords were </a:t>
            </a:r>
            <a:r>
              <a:rPr lang="en-GB" sz="6000" b="1" dirty="0"/>
              <a:t>more common across the board</a:t>
            </a:r>
            <a:r>
              <a:rPr lang="en-GB" sz="6000" dirty="0"/>
              <a:t> around a decade ago, especially between 2011–2016. But since then, </a:t>
            </a:r>
            <a:r>
              <a:rPr lang="en-GB" sz="6000" b="1" dirty="0"/>
              <a:t>loanword usage has declined</a:t>
            </a:r>
            <a:r>
              <a:rPr lang="en-GB" sz="6000" dirty="0"/>
              <a:t> — this could reflect changes in editorial style, reader preferences, or a broader media shift.</a:t>
            </a:r>
          </a:p>
          <a:p>
            <a:pPr>
              <a:buNone/>
            </a:pPr>
            <a:r>
              <a:rPr lang="en-GB" sz="6000" dirty="0"/>
              <a:t>Now notice the </a:t>
            </a:r>
            <a:r>
              <a:rPr lang="en-GB" sz="6000" b="1" dirty="0"/>
              <a:t>difference by sentiment</a:t>
            </a:r>
            <a:r>
              <a:rPr lang="en-GB" sz="6000" dirty="0"/>
              <a:t>:</a:t>
            </a:r>
          </a:p>
          <a:p>
            <a:pPr>
              <a:buFont typeface="Arial" panose="020B0604020202020204" pitchFamily="34" charset="0"/>
              <a:buChar char="•"/>
            </a:pPr>
            <a:r>
              <a:rPr lang="en-GB" sz="6000" b="1" dirty="0"/>
              <a:t>Negative articles</a:t>
            </a:r>
            <a:r>
              <a:rPr lang="en-GB" sz="6000" dirty="0"/>
              <a:t> consistently use </a:t>
            </a:r>
            <a:r>
              <a:rPr lang="en-GB" sz="6000" b="1" dirty="0"/>
              <a:t>more English</a:t>
            </a:r>
            <a:r>
              <a:rPr lang="en-GB" sz="6000" dirty="0"/>
              <a:t> than positive or neutral ones.</a:t>
            </a:r>
          </a:p>
          <a:p>
            <a:pPr>
              <a:buFont typeface="Arial" panose="020B0604020202020204" pitchFamily="34" charset="0"/>
              <a:buChar char="•"/>
            </a:pPr>
            <a:r>
              <a:rPr lang="en-GB" sz="6000" b="1" dirty="0"/>
              <a:t>Positive articles</a:t>
            </a:r>
            <a:r>
              <a:rPr lang="en-GB" sz="6000" dirty="0"/>
              <a:t>, on the other hand, tend to use </a:t>
            </a:r>
            <a:r>
              <a:rPr lang="en-GB" sz="6000" b="1" dirty="0"/>
              <a:t>less English</a:t>
            </a:r>
            <a:r>
              <a:rPr lang="en-GB" sz="6000" dirty="0"/>
              <a:t> — maybe when the tone is optimistic, writers lean into native German to express pride or tradition.</a:t>
            </a:r>
          </a:p>
          <a:p>
            <a:pPr>
              <a:buNone/>
            </a:pPr>
            <a:r>
              <a:rPr lang="en-GB" sz="6000" dirty="0"/>
              <a:t>And the </a:t>
            </a:r>
            <a:r>
              <a:rPr lang="en-GB" sz="6000" b="1" dirty="0"/>
              <a:t>gap is growing</a:t>
            </a:r>
            <a:r>
              <a:rPr lang="en-GB" sz="6000" dirty="0"/>
              <a:t>. By 2025, that distance between positive and negative sentiment loanword usage is even wider than it was in 2011.</a:t>
            </a:r>
          </a:p>
          <a:p>
            <a:r>
              <a:rPr lang="en-GB" sz="6000" dirty="0"/>
              <a:t>So this suggests that English words aren’t just sprinkled randomly — they may serve a function in how </a:t>
            </a:r>
            <a:r>
              <a:rPr lang="en-GB" sz="6000" b="1" dirty="0"/>
              <a:t>emotion, criticism, or aspiration</a:t>
            </a:r>
            <a:r>
              <a:rPr lang="en-GB" sz="6000" dirty="0"/>
              <a:t> is framed in the media.</a:t>
            </a:r>
          </a:p>
          <a:p>
            <a:pPr>
              <a:buNone/>
            </a:pPr>
            <a:endParaRPr lang="en-GB" sz="4400" dirty="0"/>
          </a:p>
          <a:p>
            <a:pPr>
              <a:buNone/>
            </a:pPr>
            <a:endParaRPr lang="en-GB" sz="4400" dirty="0"/>
          </a:p>
          <a:p>
            <a:pPr>
              <a:buNone/>
            </a:pPr>
            <a:r>
              <a:rPr lang="en-GB" sz="4400" dirty="0"/>
              <a:t>----</a:t>
            </a:r>
          </a:p>
          <a:p>
            <a:pPr>
              <a:buNone/>
            </a:pPr>
            <a:endParaRPr lang="en-GB" sz="4400" dirty="0"/>
          </a:p>
          <a:p>
            <a:pPr>
              <a:buNone/>
            </a:pPr>
            <a:endParaRPr lang="en-GB" sz="4400" dirty="0"/>
          </a:p>
          <a:p>
            <a:pPr>
              <a:buNone/>
            </a:pPr>
            <a:r>
              <a:rPr lang="en-GB" sz="4400" dirty="0"/>
              <a:t>This is a multi-line time series, where:</a:t>
            </a:r>
          </a:p>
          <a:p>
            <a:pPr>
              <a:buNone/>
            </a:pPr>
            <a:endParaRPr lang="en-GB" sz="4400" dirty="0"/>
          </a:p>
          <a:p>
            <a:pPr>
              <a:buNone/>
            </a:pPr>
            <a:r>
              <a:rPr lang="en-GB" sz="4400" dirty="0"/>
              <a:t>Each line show how loanword usage (measured by density) has changed over time for articles with that sentiment type.</a:t>
            </a:r>
          </a:p>
          <a:p>
            <a:pPr>
              <a:buNone/>
            </a:pPr>
            <a:endParaRPr lang="en-GB" sz="4400" dirty="0"/>
          </a:p>
          <a:p>
            <a:pPr>
              <a:buNone/>
            </a:pPr>
            <a:r>
              <a:rPr lang="en-GB" sz="4400" dirty="0"/>
              <a:t>Key Insights:</a:t>
            </a:r>
          </a:p>
          <a:p>
            <a:pPr>
              <a:buNone/>
            </a:pPr>
            <a:endParaRPr lang="en-GB" sz="4400" dirty="0"/>
          </a:p>
          <a:p>
            <a:pPr>
              <a:buNone/>
            </a:pPr>
            <a:r>
              <a:rPr lang="en-GB" sz="4400" dirty="0"/>
              <a:t>All Sentiments Decline Over Time</a:t>
            </a:r>
          </a:p>
          <a:p>
            <a:pPr>
              <a:buNone/>
            </a:pPr>
            <a:endParaRPr lang="en-GB" sz="4400" dirty="0"/>
          </a:p>
          <a:p>
            <a:pPr marL="571500" indent="-571500">
              <a:buFontTx/>
              <a:buChar char="-"/>
            </a:pPr>
            <a:r>
              <a:rPr lang="en-GB" sz="4400" dirty="0"/>
              <a:t>Between 2011 and 2016 loanword density for all sentiments are higher</a:t>
            </a:r>
          </a:p>
          <a:p>
            <a:pPr marL="571500" indent="-571500">
              <a:buFontTx/>
              <a:buChar char="-"/>
            </a:pPr>
            <a:r>
              <a:rPr lang="en-GB" sz="4400" dirty="0"/>
              <a:t>After 2016 there’s a noticeable drop across all three sentiment categories</a:t>
            </a:r>
          </a:p>
          <a:p>
            <a:pPr marL="571500" indent="-571500">
              <a:buFontTx/>
              <a:buChar char="-"/>
            </a:pPr>
            <a:r>
              <a:rPr lang="en-GB" sz="4400" dirty="0"/>
              <a:t>This might suggest a stylistic or change in editorial policy – possibly a response to public feedback or media regulations (speculation)</a:t>
            </a:r>
          </a:p>
          <a:p>
            <a:pPr marL="571500" indent="-571500">
              <a:buFontTx/>
              <a:buChar char="-"/>
            </a:pPr>
            <a:endParaRPr lang="en-GB" sz="4400" dirty="0"/>
          </a:p>
          <a:p>
            <a:pPr marL="571500" indent="-571500">
              <a:buFontTx/>
              <a:buChar char="-"/>
            </a:pPr>
            <a:endParaRPr lang="en-GB" sz="4400" dirty="0"/>
          </a:p>
          <a:p>
            <a:pPr marL="0" indent="0">
              <a:buFontTx/>
              <a:buNone/>
            </a:pPr>
            <a:r>
              <a:rPr lang="en-GB" sz="4400" dirty="0"/>
              <a:t>Negative Articles Use More English</a:t>
            </a:r>
          </a:p>
          <a:p>
            <a:pPr marL="0" indent="0">
              <a:buFontTx/>
              <a:buNone/>
            </a:pPr>
            <a:endParaRPr lang="en-GB" sz="4400" dirty="0"/>
          </a:p>
          <a:p>
            <a:pPr marL="571500" indent="-571500">
              <a:buFontTx/>
              <a:buChar char="-"/>
            </a:pPr>
            <a:r>
              <a:rPr lang="en-GB" sz="4400" dirty="0"/>
              <a:t>Negative sentiment articles consistently show higher loanword density than neutral or positive ones</a:t>
            </a:r>
          </a:p>
          <a:p>
            <a:pPr marL="571500" indent="-571500">
              <a:buFontTx/>
              <a:buChar char="-"/>
            </a:pPr>
            <a:r>
              <a:rPr lang="en-GB" sz="4400" dirty="0"/>
              <a:t>This might suggest that English terms are used in critical or problem-based reporting - such as coverage of tech scandals, policy issues etc</a:t>
            </a:r>
          </a:p>
          <a:p>
            <a:pPr marL="571500" indent="-571500">
              <a:buFontTx/>
              <a:buChar char="-"/>
            </a:pPr>
            <a:endParaRPr lang="en-GB" sz="4400" dirty="0"/>
          </a:p>
          <a:p>
            <a:pPr marL="0" indent="0">
              <a:buFontTx/>
              <a:buNone/>
            </a:pPr>
            <a:endParaRPr lang="en-GB" sz="4400" dirty="0"/>
          </a:p>
          <a:p>
            <a:pPr marL="0" indent="0">
              <a:buFontTx/>
              <a:buNone/>
            </a:pPr>
            <a:r>
              <a:rPr lang="en-GB" sz="4400" dirty="0"/>
              <a:t>Positive Articles Use Less English</a:t>
            </a:r>
          </a:p>
          <a:p>
            <a:pPr marL="0" indent="0">
              <a:buFontTx/>
              <a:buNone/>
            </a:pPr>
            <a:endParaRPr lang="en-GB" sz="4400" dirty="0"/>
          </a:p>
          <a:p>
            <a:pPr marL="571500" indent="-571500">
              <a:buFontTx/>
              <a:buChar char="-"/>
            </a:pPr>
            <a:r>
              <a:rPr lang="en-GB" sz="4400" dirty="0"/>
              <a:t>Positive sentiment articles consistently have the lowest loanword density</a:t>
            </a:r>
          </a:p>
          <a:p>
            <a:pPr marL="571500" indent="-571500">
              <a:buFontTx/>
              <a:buChar char="-"/>
            </a:pPr>
            <a:r>
              <a:rPr lang="en-GB" sz="4400" dirty="0"/>
              <a:t>Possible interpretation: native (standard) German is preferred when describing national pride, heritage or optimistic topics</a:t>
            </a:r>
          </a:p>
          <a:p>
            <a:pPr marL="571500" indent="-571500">
              <a:buFontTx/>
              <a:buChar char="-"/>
            </a:pPr>
            <a:endParaRPr lang="en-GB" sz="4400" dirty="0"/>
          </a:p>
          <a:p>
            <a:pPr marL="571500" indent="-571500">
              <a:buFontTx/>
              <a:buChar char="-"/>
            </a:pPr>
            <a:endParaRPr lang="en-GB" sz="4400" dirty="0"/>
          </a:p>
          <a:p>
            <a:pPr marL="0" indent="0">
              <a:buFontTx/>
              <a:buNone/>
            </a:pPr>
            <a:r>
              <a:rPr lang="en-GB" sz="4400" dirty="0"/>
              <a:t>The Gap is Growing</a:t>
            </a:r>
          </a:p>
          <a:p>
            <a:pPr marL="0" indent="0">
              <a:buFontTx/>
              <a:buNone/>
            </a:pPr>
            <a:endParaRPr lang="en-GB" sz="4400" dirty="0"/>
          </a:p>
          <a:p>
            <a:pPr marL="571500" indent="-571500">
              <a:buFontTx/>
              <a:buChar char="-"/>
            </a:pPr>
            <a:r>
              <a:rPr lang="en-GB" sz="4400" dirty="0"/>
              <a:t>By 2025, the gap between positive vs. negative sentiment loanword usage is larger than it was in 2011</a:t>
            </a:r>
          </a:p>
          <a:p>
            <a:pPr marL="571500" indent="-571500">
              <a:buFontTx/>
              <a:buChar char="-"/>
            </a:pPr>
            <a:r>
              <a:rPr lang="en-GB" sz="4400" dirty="0"/>
              <a:t>Suggests increasing polarisation in the way English is deployed in emotional framing</a:t>
            </a:r>
          </a:p>
        </p:txBody>
      </p:sp>
      <p:sp>
        <p:nvSpPr>
          <p:cNvPr id="4" name="Slide Number Placeholder 3">
            <a:extLst>
              <a:ext uri="{FF2B5EF4-FFF2-40B4-BE49-F238E27FC236}">
                <a16:creationId xmlns:a16="http://schemas.microsoft.com/office/drawing/2014/main" id="{0991E6E7-A8A2-0B18-BD11-B7EF24AA7BF1}"/>
              </a:ext>
            </a:extLst>
          </p:cNvPr>
          <p:cNvSpPr>
            <a:spLocks noGrp="1"/>
          </p:cNvSpPr>
          <p:nvPr>
            <p:ph type="sldNum" sz="quarter" idx="5"/>
          </p:nvPr>
        </p:nvSpPr>
        <p:spPr/>
        <p:txBody>
          <a:bodyPr/>
          <a:lstStyle/>
          <a:p>
            <a:fld id="{606917B7-F4B5-AB46-80C1-BC4475229642}" type="slidenum">
              <a:rPr lang="en-GB" smtClean="0"/>
              <a:t>8</a:t>
            </a:fld>
            <a:endParaRPr lang="en-GB"/>
          </a:p>
        </p:txBody>
      </p:sp>
    </p:spTree>
    <p:extLst>
      <p:ext uri="{BB962C8B-B14F-4D97-AF65-F5344CB8AC3E}">
        <p14:creationId xmlns:p14="http://schemas.microsoft.com/office/powerpoint/2010/main" val="39426289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3EC176-E2A4-21D6-C7AA-F700714E3E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95895C-AB62-8F04-2108-A38FE8DE3D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40E38A7-267F-0A97-A4CB-739E5A9802DE}"/>
              </a:ext>
            </a:extLst>
          </p:cNvPr>
          <p:cNvSpPr>
            <a:spLocks noGrp="1"/>
          </p:cNvSpPr>
          <p:nvPr>
            <p:ph type="body" idx="1"/>
          </p:nvPr>
        </p:nvSpPr>
        <p:spPr/>
        <p:txBody>
          <a:bodyPr/>
          <a:lstStyle/>
          <a:p>
            <a:r>
              <a:rPr lang="en-GB" sz="3200" dirty="0"/>
              <a:t>Let’s take a look at which English loanwords show up most often.</a:t>
            </a:r>
          </a:p>
          <a:p>
            <a:endParaRPr lang="en-GB" sz="3200" dirty="0"/>
          </a:p>
          <a:p>
            <a:r>
              <a:rPr lang="en-GB" sz="3200" dirty="0"/>
              <a:t>Unsurprisingly, we see business and tech language dominate – terms like team, platform, software and investor.</a:t>
            </a:r>
          </a:p>
          <a:p>
            <a:endParaRPr lang="en-GB" sz="3200" dirty="0"/>
          </a:p>
          <a:p>
            <a:r>
              <a:rPr lang="en-GB" sz="3200" dirty="0"/>
              <a:t>At the very top is whistleblowing, which has no perfect German equivalent and is often use din political or investigative reporting.</a:t>
            </a:r>
          </a:p>
          <a:p>
            <a:endParaRPr lang="en-GB" sz="3200" dirty="0"/>
          </a:p>
          <a:p>
            <a:r>
              <a:rPr lang="en-GB" sz="3200" dirty="0"/>
              <a:t>You’ll notice proper nouns like York, wall or Christian – these reflect English names or concepts that don’t get translated.</a:t>
            </a:r>
          </a:p>
          <a:p>
            <a:endParaRPr lang="en-GB" sz="3200" dirty="0"/>
          </a:p>
          <a:p>
            <a:r>
              <a:rPr lang="en-GB" sz="3200" dirty="0"/>
              <a:t>This chart helps us see how </a:t>
            </a:r>
            <a:r>
              <a:rPr lang="en-GB" sz="3200" dirty="0" err="1"/>
              <a:t>Denglisch</a:t>
            </a:r>
            <a:r>
              <a:rPr lang="en-GB" sz="3200" dirty="0"/>
              <a:t> is not random – it tends to cluster around specific themes: business, tech, international news and cultural references. </a:t>
            </a:r>
          </a:p>
          <a:p>
            <a:endParaRPr lang="en-GB" sz="3200" dirty="0"/>
          </a:p>
          <a:p>
            <a:endParaRPr lang="en-GB" sz="3200" dirty="0"/>
          </a:p>
          <a:p>
            <a:endParaRPr lang="en-GB" sz="3200" dirty="0"/>
          </a:p>
          <a:p>
            <a:r>
              <a:rPr lang="en-GB" sz="3200" dirty="0"/>
              <a:t>This is a horizonal bar chat showing the top English (or English-like) words used in German articles from </a:t>
            </a:r>
            <a:r>
              <a:rPr lang="en-GB" sz="3200" dirty="0" err="1"/>
              <a:t>businessinsider.de</a:t>
            </a:r>
            <a:r>
              <a:rPr lang="en-GB" sz="3200" dirty="0"/>
              <a:t>. The longer the bar, the more often the word appeared in the dataset.</a:t>
            </a:r>
          </a:p>
          <a:p>
            <a:endParaRPr lang="en-GB" sz="3200" dirty="0"/>
          </a:p>
          <a:p>
            <a:r>
              <a:rPr lang="en-GB" sz="3200" dirty="0"/>
              <a:t>Key Observations:</a:t>
            </a:r>
          </a:p>
          <a:p>
            <a:endParaRPr lang="en-GB" sz="3200" dirty="0"/>
          </a:p>
          <a:p>
            <a:r>
              <a:rPr lang="en-GB" sz="3200" dirty="0"/>
              <a:t>“whistleblowing” is by far the most frequent – likely due to its niche untranslatable nature in German media.</a:t>
            </a:r>
          </a:p>
          <a:p>
            <a:endParaRPr lang="en-GB" sz="3200" dirty="0"/>
          </a:p>
          <a:p>
            <a:r>
              <a:rPr lang="en-GB" sz="3200" dirty="0"/>
              <a:t>Words like “team”, “software”, ”platform” and investor are extremely common in tech, business and corporate contexts.</a:t>
            </a:r>
          </a:p>
          <a:p>
            <a:endParaRPr lang="en-GB" sz="3200" dirty="0"/>
          </a:p>
          <a:p>
            <a:r>
              <a:rPr lang="en-GB" sz="3200" dirty="0"/>
              <a:t>Some entries like “York”, “wall” may stem from proper nouns like New York or Wall Street</a:t>
            </a:r>
          </a:p>
          <a:p>
            <a:endParaRPr lang="en-GB" sz="3200" dirty="0"/>
          </a:p>
          <a:p>
            <a:r>
              <a:rPr lang="en-GB" sz="3200" dirty="0"/>
              <a:t>Terms like “smartphone” and “university” reflect modern global concepts where the English term is either more familiar or more stylish.</a:t>
            </a:r>
          </a:p>
          <a:p>
            <a:endParaRPr lang="en-GB" sz="3200" dirty="0"/>
          </a:p>
          <a:p>
            <a:r>
              <a:rPr lang="en-GB" sz="3200" dirty="0"/>
              <a:t>There are terms such as “Christian” and “</a:t>
            </a:r>
            <a:r>
              <a:rPr lang="en-GB" sz="3200" dirty="0" err="1"/>
              <a:t>hilft</a:t>
            </a:r>
            <a:r>
              <a:rPr lang="en-GB" sz="3200" dirty="0"/>
              <a:t>” which are false positives and aren’t true loanwords. </a:t>
            </a:r>
          </a:p>
        </p:txBody>
      </p:sp>
      <p:sp>
        <p:nvSpPr>
          <p:cNvPr id="4" name="Slide Number Placeholder 3">
            <a:extLst>
              <a:ext uri="{FF2B5EF4-FFF2-40B4-BE49-F238E27FC236}">
                <a16:creationId xmlns:a16="http://schemas.microsoft.com/office/drawing/2014/main" id="{7B0644D5-F702-DC07-F163-714705237CD5}"/>
              </a:ext>
            </a:extLst>
          </p:cNvPr>
          <p:cNvSpPr>
            <a:spLocks noGrp="1"/>
          </p:cNvSpPr>
          <p:nvPr>
            <p:ph type="sldNum" sz="quarter" idx="5"/>
          </p:nvPr>
        </p:nvSpPr>
        <p:spPr/>
        <p:txBody>
          <a:bodyPr/>
          <a:lstStyle/>
          <a:p>
            <a:fld id="{606917B7-F4B5-AB46-80C1-BC4475229642}" type="slidenum">
              <a:rPr lang="en-GB" smtClean="0"/>
              <a:t>9</a:t>
            </a:fld>
            <a:endParaRPr lang="en-GB"/>
          </a:p>
        </p:txBody>
      </p:sp>
    </p:spTree>
    <p:extLst>
      <p:ext uri="{BB962C8B-B14F-4D97-AF65-F5344CB8AC3E}">
        <p14:creationId xmlns:p14="http://schemas.microsoft.com/office/powerpoint/2010/main" val="2518561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CCD8F-0E0E-0376-8512-E0A307F7AC1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9EB8F7FC-7551-6EF1-2D08-BB7C6A647B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D9D5F856-BBA7-DFDD-C285-ED13CE220652}"/>
              </a:ext>
            </a:extLst>
          </p:cNvPr>
          <p:cNvSpPr>
            <a:spLocks noGrp="1"/>
          </p:cNvSpPr>
          <p:nvPr>
            <p:ph type="dt" sz="half" idx="10"/>
          </p:nvPr>
        </p:nvSpPr>
        <p:spPr/>
        <p:txBody>
          <a:bodyPr/>
          <a:lstStyle/>
          <a:p>
            <a:fld id="{4EE7A2BD-3271-AE44-A1D3-D8AF76639709}" type="datetimeFigureOut">
              <a:rPr lang="en-GB" smtClean="0"/>
              <a:t>05/04/2025</a:t>
            </a:fld>
            <a:endParaRPr lang="en-GB"/>
          </a:p>
        </p:txBody>
      </p:sp>
      <p:sp>
        <p:nvSpPr>
          <p:cNvPr id="5" name="Footer Placeholder 4">
            <a:extLst>
              <a:ext uri="{FF2B5EF4-FFF2-40B4-BE49-F238E27FC236}">
                <a16:creationId xmlns:a16="http://schemas.microsoft.com/office/drawing/2014/main" id="{99CB8277-8FAB-74B9-3CEF-790EFB7A770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B1884DB-4C07-95CF-BEE5-BC410AB2F353}"/>
              </a:ext>
            </a:extLst>
          </p:cNvPr>
          <p:cNvSpPr>
            <a:spLocks noGrp="1"/>
          </p:cNvSpPr>
          <p:nvPr>
            <p:ph type="sldNum" sz="quarter" idx="12"/>
          </p:nvPr>
        </p:nvSpPr>
        <p:spPr/>
        <p:txBody>
          <a:bodyPr/>
          <a:lstStyle/>
          <a:p>
            <a:fld id="{922C449D-A071-8E42-B465-CAFCC5D60C2E}" type="slidenum">
              <a:rPr lang="en-GB" smtClean="0"/>
              <a:t>‹#›</a:t>
            </a:fld>
            <a:endParaRPr lang="en-GB"/>
          </a:p>
        </p:txBody>
      </p:sp>
    </p:spTree>
    <p:extLst>
      <p:ext uri="{BB962C8B-B14F-4D97-AF65-F5344CB8AC3E}">
        <p14:creationId xmlns:p14="http://schemas.microsoft.com/office/powerpoint/2010/main" val="3745950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57639-9046-5E5C-EF40-524F8409E9A8}"/>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B47A04E2-95DE-C99B-E4BC-035C5930D1A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B22A77F3-ACB7-3853-6978-D0A3C7CCAE01}"/>
              </a:ext>
            </a:extLst>
          </p:cNvPr>
          <p:cNvSpPr>
            <a:spLocks noGrp="1"/>
          </p:cNvSpPr>
          <p:nvPr>
            <p:ph type="dt" sz="half" idx="10"/>
          </p:nvPr>
        </p:nvSpPr>
        <p:spPr/>
        <p:txBody>
          <a:bodyPr/>
          <a:lstStyle/>
          <a:p>
            <a:fld id="{4EE7A2BD-3271-AE44-A1D3-D8AF76639709}" type="datetimeFigureOut">
              <a:rPr lang="en-GB" smtClean="0"/>
              <a:t>05/04/2025</a:t>
            </a:fld>
            <a:endParaRPr lang="en-GB"/>
          </a:p>
        </p:txBody>
      </p:sp>
      <p:sp>
        <p:nvSpPr>
          <p:cNvPr id="5" name="Footer Placeholder 4">
            <a:extLst>
              <a:ext uri="{FF2B5EF4-FFF2-40B4-BE49-F238E27FC236}">
                <a16:creationId xmlns:a16="http://schemas.microsoft.com/office/drawing/2014/main" id="{2BFDF80F-62E8-039C-AF00-0C4AFB2001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FCD03E3-AAE7-7C22-4992-40854D65D36B}"/>
              </a:ext>
            </a:extLst>
          </p:cNvPr>
          <p:cNvSpPr>
            <a:spLocks noGrp="1"/>
          </p:cNvSpPr>
          <p:nvPr>
            <p:ph type="sldNum" sz="quarter" idx="12"/>
          </p:nvPr>
        </p:nvSpPr>
        <p:spPr/>
        <p:txBody>
          <a:bodyPr/>
          <a:lstStyle/>
          <a:p>
            <a:fld id="{922C449D-A071-8E42-B465-CAFCC5D60C2E}" type="slidenum">
              <a:rPr lang="en-GB" smtClean="0"/>
              <a:t>‹#›</a:t>
            </a:fld>
            <a:endParaRPr lang="en-GB"/>
          </a:p>
        </p:txBody>
      </p:sp>
    </p:spTree>
    <p:extLst>
      <p:ext uri="{BB962C8B-B14F-4D97-AF65-F5344CB8AC3E}">
        <p14:creationId xmlns:p14="http://schemas.microsoft.com/office/powerpoint/2010/main" val="1640007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576F98-DF05-6FE2-E200-D77EAF7F1D6B}"/>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77C6F567-6A46-7C2C-0FDB-3337564869F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D5EFA3D-6690-897A-B645-9FAC0BA32878}"/>
              </a:ext>
            </a:extLst>
          </p:cNvPr>
          <p:cNvSpPr>
            <a:spLocks noGrp="1"/>
          </p:cNvSpPr>
          <p:nvPr>
            <p:ph type="dt" sz="half" idx="10"/>
          </p:nvPr>
        </p:nvSpPr>
        <p:spPr/>
        <p:txBody>
          <a:bodyPr/>
          <a:lstStyle/>
          <a:p>
            <a:fld id="{4EE7A2BD-3271-AE44-A1D3-D8AF76639709}" type="datetimeFigureOut">
              <a:rPr lang="en-GB" smtClean="0"/>
              <a:t>05/04/2025</a:t>
            </a:fld>
            <a:endParaRPr lang="en-GB"/>
          </a:p>
        </p:txBody>
      </p:sp>
      <p:sp>
        <p:nvSpPr>
          <p:cNvPr id="5" name="Footer Placeholder 4">
            <a:extLst>
              <a:ext uri="{FF2B5EF4-FFF2-40B4-BE49-F238E27FC236}">
                <a16:creationId xmlns:a16="http://schemas.microsoft.com/office/drawing/2014/main" id="{23600834-BAF4-5F1D-F3C5-E83B2212ED4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11ACE05-B250-8D5F-673E-33BFE4F08B65}"/>
              </a:ext>
            </a:extLst>
          </p:cNvPr>
          <p:cNvSpPr>
            <a:spLocks noGrp="1"/>
          </p:cNvSpPr>
          <p:nvPr>
            <p:ph type="sldNum" sz="quarter" idx="12"/>
          </p:nvPr>
        </p:nvSpPr>
        <p:spPr/>
        <p:txBody>
          <a:bodyPr/>
          <a:lstStyle/>
          <a:p>
            <a:fld id="{922C449D-A071-8E42-B465-CAFCC5D60C2E}" type="slidenum">
              <a:rPr lang="en-GB" smtClean="0"/>
              <a:t>‹#›</a:t>
            </a:fld>
            <a:endParaRPr lang="en-GB"/>
          </a:p>
        </p:txBody>
      </p:sp>
    </p:spTree>
    <p:extLst>
      <p:ext uri="{BB962C8B-B14F-4D97-AF65-F5344CB8AC3E}">
        <p14:creationId xmlns:p14="http://schemas.microsoft.com/office/powerpoint/2010/main" val="3164387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607C5-5E5F-D683-D685-BEACA2DDE0CB}"/>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0CD77E7E-BE6D-BDFE-6D62-4A60847E2DB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02A09579-134C-0CD8-A116-0F82BE607D65}"/>
              </a:ext>
            </a:extLst>
          </p:cNvPr>
          <p:cNvSpPr>
            <a:spLocks noGrp="1"/>
          </p:cNvSpPr>
          <p:nvPr>
            <p:ph type="dt" sz="half" idx="10"/>
          </p:nvPr>
        </p:nvSpPr>
        <p:spPr/>
        <p:txBody>
          <a:bodyPr/>
          <a:lstStyle/>
          <a:p>
            <a:fld id="{4EE7A2BD-3271-AE44-A1D3-D8AF76639709}" type="datetimeFigureOut">
              <a:rPr lang="en-GB" smtClean="0"/>
              <a:t>05/04/2025</a:t>
            </a:fld>
            <a:endParaRPr lang="en-GB"/>
          </a:p>
        </p:txBody>
      </p:sp>
      <p:sp>
        <p:nvSpPr>
          <p:cNvPr id="5" name="Footer Placeholder 4">
            <a:extLst>
              <a:ext uri="{FF2B5EF4-FFF2-40B4-BE49-F238E27FC236}">
                <a16:creationId xmlns:a16="http://schemas.microsoft.com/office/drawing/2014/main" id="{CBC58D78-2561-75E3-21F0-C42D6272DBA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468754-7120-84DC-515B-E711724185B1}"/>
              </a:ext>
            </a:extLst>
          </p:cNvPr>
          <p:cNvSpPr>
            <a:spLocks noGrp="1"/>
          </p:cNvSpPr>
          <p:nvPr>
            <p:ph type="sldNum" sz="quarter" idx="12"/>
          </p:nvPr>
        </p:nvSpPr>
        <p:spPr/>
        <p:txBody>
          <a:bodyPr/>
          <a:lstStyle/>
          <a:p>
            <a:fld id="{922C449D-A071-8E42-B465-CAFCC5D60C2E}" type="slidenum">
              <a:rPr lang="en-GB" smtClean="0"/>
              <a:t>‹#›</a:t>
            </a:fld>
            <a:endParaRPr lang="en-GB"/>
          </a:p>
        </p:txBody>
      </p:sp>
    </p:spTree>
    <p:extLst>
      <p:ext uri="{BB962C8B-B14F-4D97-AF65-F5344CB8AC3E}">
        <p14:creationId xmlns:p14="http://schemas.microsoft.com/office/powerpoint/2010/main" val="3029093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F7E2B-010E-A77F-5DCA-E0B96ADA6B4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E0E4849A-40DA-2FEE-9BB7-F9C063C7350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2BCB3CD-4EC9-3007-80E3-5A83653EBF85}"/>
              </a:ext>
            </a:extLst>
          </p:cNvPr>
          <p:cNvSpPr>
            <a:spLocks noGrp="1"/>
          </p:cNvSpPr>
          <p:nvPr>
            <p:ph type="dt" sz="half" idx="10"/>
          </p:nvPr>
        </p:nvSpPr>
        <p:spPr/>
        <p:txBody>
          <a:bodyPr/>
          <a:lstStyle/>
          <a:p>
            <a:fld id="{4EE7A2BD-3271-AE44-A1D3-D8AF76639709}" type="datetimeFigureOut">
              <a:rPr lang="en-GB" smtClean="0"/>
              <a:t>05/04/2025</a:t>
            </a:fld>
            <a:endParaRPr lang="en-GB"/>
          </a:p>
        </p:txBody>
      </p:sp>
      <p:sp>
        <p:nvSpPr>
          <p:cNvPr id="5" name="Footer Placeholder 4">
            <a:extLst>
              <a:ext uri="{FF2B5EF4-FFF2-40B4-BE49-F238E27FC236}">
                <a16:creationId xmlns:a16="http://schemas.microsoft.com/office/drawing/2014/main" id="{A3EF0DEC-B698-CDDB-2315-4B070B3DE0A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DFB92CF-98AC-D8C2-25A7-41DED6B3A14D}"/>
              </a:ext>
            </a:extLst>
          </p:cNvPr>
          <p:cNvSpPr>
            <a:spLocks noGrp="1"/>
          </p:cNvSpPr>
          <p:nvPr>
            <p:ph type="sldNum" sz="quarter" idx="12"/>
          </p:nvPr>
        </p:nvSpPr>
        <p:spPr/>
        <p:txBody>
          <a:bodyPr/>
          <a:lstStyle/>
          <a:p>
            <a:fld id="{922C449D-A071-8E42-B465-CAFCC5D60C2E}" type="slidenum">
              <a:rPr lang="en-GB" smtClean="0"/>
              <a:t>‹#›</a:t>
            </a:fld>
            <a:endParaRPr lang="en-GB"/>
          </a:p>
        </p:txBody>
      </p:sp>
    </p:spTree>
    <p:extLst>
      <p:ext uri="{BB962C8B-B14F-4D97-AF65-F5344CB8AC3E}">
        <p14:creationId xmlns:p14="http://schemas.microsoft.com/office/powerpoint/2010/main" val="4045658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EAFD1-223B-3AF3-422A-CCCD1AE1E837}"/>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E6F9A494-8405-6EDC-9967-D349E933129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B6DD88C5-0E3F-6AA6-548F-F873C7DE88D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52C44D12-9AD9-64B2-CE37-28A2EEB0DD9C}"/>
              </a:ext>
            </a:extLst>
          </p:cNvPr>
          <p:cNvSpPr>
            <a:spLocks noGrp="1"/>
          </p:cNvSpPr>
          <p:nvPr>
            <p:ph type="dt" sz="half" idx="10"/>
          </p:nvPr>
        </p:nvSpPr>
        <p:spPr/>
        <p:txBody>
          <a:bodyPr/>
          <a:lstStyle/>
          <a:p>
            <a:fld id="{4EE7A2BD-3271-AE44-A1D3-D8AF76639709}" type="datetimeFigureOut">
              <a:rPr lang="en-GB" smtClean="0"/>
              <a:t>05/04/2025</a:t>
            </a:fld>
            <a:endParaRPr lang="en-GB"/>
          </a:p>
        </p:txBody>
      </p:sp>
      <p:sp>
        <p:nvSpPr>
          <p:cNvPr id="6" name="Footer Placeholder 5">
            <a:extLst>
              <a:ext uri="{FF2B5EF4-FFF2-40B4-BE49-F238E27FC236}">
                <a16:creationId xmlns:a16="http://schemas.microsoft.com/office/drawing/2014/main" id="{C05FB0F7-889A-B90C-5B20-7A0893649F7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439EA72-F326-0E7A-9B06-05EE5D5400D9}"/>
              </a:ext>
            </a:extLst>
          </p:cNvPr>
          <p:cNvSpPr>
            <a:spLocks noGrp="1"/>
          </p:cNvSpPr>
          <p:nvPr>
            <p:ph type="sldNum" sz="quarter" idx="12"/>
          </p:nvPr>
        </p:nvSpPr>
        <p:spPr/>
        <p:txBody>
          <a:bodyPr/>
          <a:lstStyle/>
          <a:p>
            <a:fld id="{922C449D-A071-8E42-B465-CAFCC5D60C2E}" type="slidenum">
              <a:rPr lang="en-GB" smtClean="0"/>
              <a:t>‹#›</a:t>
            </a:fld>
            <a:endParaRPr lang="en-GB"/>
          </a:p>
        </p:txBody>
      </p:sp>
    </p:spTree>
    <p:extLst>
      <p:ext uri="{BB962C8B-B14F-4D97-AF65-F5344CB8AC3E}">
        <p14:creationId xmlns:p14="http://schemas.microsoft.com/office/powerpoint/2010/main" val="1384465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DC21D-473B-AF8E-F108-2FFA59161B5F}"/>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FB7635F8-C7DA-1FA3-BEEE-85B4120D79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713A52A-4828-7ABF-1179-D93D6271385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3570DA39-14B5-0F1C-DA03-57088A658A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71FA73D-82B6-D709-3601-650F0D87AB0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69EFE21B-F52B-9FC3-AFA6-02AE34D56561}"/>
              </a:ext>
            </a:extLst>
          </p:cNvPr>
          <p:cNvSpPr>
            <a:spLocks noGrp="1"/>
          </p:cNvSpPr>
          <p:nvPr>
            <p:ph type="dt" sz="half" idx="10"/>
          </p:nvPr>
        </p:nvSpPr>
        <p:spPr/>
        <p:txBody>
          <a:bodyPr/>
          <a:lstStyle/>
          <a:p>
            <a:fld id="{4EE7A2BD-3271-AE44-A1D3-D8AF76639709}" type="datetimeFigureOut">
              <a:rPr lang="en-GB" smtClean="0"/>
              <a:t>05/04/2025</a:t>
            </a:fld>
            <a:endParaRPr lang="en-GB"/>
          </a:p>
        </p:txBody>
      </p:sp>
      <p:sp>
        <p:nvSpPr>
          <p:cNvPr id="8" name="Footer Placeholder 7">
            <a:extLst>
              <a:ext uri="{FF2B5EF4-FFF2-40B4-BE49-F238E27FC236}">
                <a16:creationId xmlns:a16="http://schemas.microsoft.com/office/drawing/2014/main" id="{2245C85C-8083-5BD6-1D07-1C6FCF6FA9E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D8F0E1F-B08F-ECA1-272B-F4FCD2310A9D}"/>
              </a:ext>
            </a:extLst>
          </p:cNvPr>
          <p:cNvSpPr>
            <a:spLocks noGrp="1"/>
          </p:cNvSpPr>
          <p:nvPr>
            <p:ph type="sldNum" sz="quarter" idx="12"/>
          </p:nvPr>
        </p:nvSpPr>
        <p:spPr/>
        <p:txBody>
          <a:bodyPr/>
          <a:lstStyle/>
          <a:p>
            <a:fld id="{922C449D-A071-8E42-B465-CAFCC5D60C2E}" type="slidenum">
              <a:rPr lang="en-GB" smtClean="0"/>
              <a:t>‹#›</a:t>
            </a:fld>
            <a:endParaRPr lang="en-GB"/>
          </a:p>
        </p:txBody>
      </p:sp>
    </p:spTree>
    <p:extLst>
      <p:ext uri="{BB962C8B-B14F-4D97-AF65-F5344CB8AC3E}">
        <p14:creationId xmlns:p14="http://schemas.microsoft.com/office/powerpoint/2010/main" val="163600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1CC3C-7F64-5399-188E-E35A748E14C4}"/>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9FFABB1D-925B-C7CA-BA53-CCBF26643D13}"/>
              </a:ext>
            </a:extLst>
          </p:cNvPr>
          <p:cNvSpPr>
            <a:spLocks noGrp="1"/>
          </p:cNvSpPr>
          <p:nvPr>
            <p:ph type="dt" sz="half" idx="10"/>
          </p:nvPr>
        </p:nvSpPr>
        <p:spPr/>
        <p:txBody>
          <a:bodyPr/>
          <a:lstStyle/>
          <a:p>
            <a:fld id="{4EE7A2BD-3271-AE44-A1D3-D8AF76639709}" type="datetimeFigureOut">
              <a:rPr lang="en-GB" smtClean="0"/>
              <a:t>05/04/2025</a:t>
            </a:fld>
            <a:endParaRPr lang="en-GB"/>
          </a:p>
        </p:txBody>
      </p:sp>
      <p:sp>
        <p:nvSpPr>
          <p:cNvPr id="4" name="Footer Placeholder 3">
            <a:extLst>
              <a:ext uri="{FF2B5EF4-FFF2-40B4-BE49-F238E27FC236}">
                <a16:creationId xmlns:a16="http://schemas.microsoft.com/office/drawing/2014/main" id="{454CFD7C-994D-DE18-6D1D-BEBE799C1BD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4F03970-6674-3702-810B-4CFB0FD3833C}"/>
              </a:ext>
            </a:extLst>
          </p:cNvPr>
          <p:cNvSpPr>
            <a:spLocks noGrp="1"/>
          </p:cNvSpPr>
          <p:nvPr>
            <p:ph type="sldNum" sz="quarter" idx="12"/>
          </p:nvPr>
        </p:nvSpPr>
        <p:spPr/>
        <p:txBody>
          <a:bodyPr/>
          <a:lstStyle/>
          <a:p>
            <a:fld id="{922C449D-A071-8E42-B465-CAFCC5D60C2E}" type="slidenum">
              <a:rPr lang="en-GB" smtClean="0"/>
              <a:t>‹#›</a:t>
            </a:fld>
            <a:endParaRPr lang="en-GB"/>
          </a:p>
        </p:txBody>
      </p:sp>
    </p:spTree>
    <p:extLst>
      <p:ext uri="{BB962C8B-B14F-4D97-AF65-F5344CB8AC3E}">
        <p14:creationId xmlns:p14="http://schemas.microsoft.com/office/powerpoint/2010/main" val="1023415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07A2D1-FB4D-DAE1-0895-BD5C62DDEA03}"/>
              </a:ext>
            </a:extLst>
          </p:cNvPr>
          <p:cNvSpPr>
            <a:spLocks noGrp="1"/>
          </p:cNvSpPr>
          <p:nvPr>
            <p:ph type="dt" sz="half" idx="10"/>
          </p:nvPr>
        </p:nvSpPr>
        <p:spPr/>
        <p:txBody>
          <a:bodyPr/>
          <a:lstStyle/>
          <a:p>
            <a:fld id="{4EE7A2BD-3271-AE44-A1D3-D8AF76639709}" type="datetimeFigureOut">
              <a:rPr lang="en-GB" smtClean="0"/>
              <a:t>05/04/2025</a:t>
            </a:fld>
            <a:endParaRPr lang="en-GB"/>
          </a:p>
        </p:txBody>
      </p:sp>
      <p:sp>
        <p:nvSpPr>
          <p:cNvPr id="3" name="Footer Placeholder 2">
            <a:extLst>
              <a:ext uri="{FF2B5EF4-FFF2-40B4-BE49-F238E27FC236}">
                <a16:creationId xmlns:a16="http://schemas.microsoft.com/office/drawing/2014/main" id="{DC302033-5DD7-DBCC-85A7-91FC12B2ADF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3B0B588-9FD0-BAFE-AABD-4418B3E1E324}"/>
              </a:ext>
            </a:extLst>
          </p:cNvPr>
          <p:cNvSpPr>
            <a:spLocks noGrp="1"/>
          </p:cNvSpPr>
          <p:nvPr>
            <p:ph type="sldNum" sz="quarter" idx="12"/>
          </p:nvPr>
        </p:nvSpPr>
        <p:spPr/>
        <p:txBody>
          <a:bodyPr/>
          <a:lstStyle/>
          <a:p>
            <a:fld id="{922C449D-A071-8E42-B465-CAFCC5D60C2E}" type="slidenum">
              <a:rPr lang="en-GB" smtClean="0"/>
              <a:t>‹#›</a:t>
            </a:fld>
            <a:endParaRPr lang="en-GB"/>
          </a:p>
        </p:txBody>
      </p:sp>
    </p:spTree>
    <p:extLst>
      <p:ext uri="{BB962C8B-B14F-4D97-AF65-F5344CB8AC3E}">
        <p14:creationId xmlns:p14="http://schemas.microsoft.com/office/powerpoint/2010/main" val="2526419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F4315-B150-E1F5-BCB5-C3EE699FB1C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5E46CC12-AF02-49E2-3181-D8A5B45CDF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73FF356E-E883-BE19-C81B-9F0DF14D9C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3C0EEF1-DCDE-DFDF-A347-C19E219E52D3}"/>
              </a:ext>
            </a:extLst>
          </p:cNvPr>
          <p:cNvSpPr>
            <a:spLocks noGrp="1"/>
          </p:cNvSpPr>
          <p:nvPr>
            <p:ph type="dt" sz="half" idx="10"/>
          </p:nvPr>
        </p:nvSpPr>
        <p:spPr/>
        <p:txBody>
          <a:bodyPr/>
          <a:lstStyle/>
          <a:p>
            <a:fld id="{4EE7A2BD-3271-AE44-A1D3-D8AF76639709}" type="datetimeFigureOut">
              <a:rPr lang="en-GB" smtClean="0"/>
              <a:t>05/04/2025</a:t>
            </a:fld>
            <a:endParaRPr lang="en-GB"/>
          </a:p>
        </p:txBody>
      </p:sp>
      <p:sp>
        <p:nvSpPr>
          <p:cNvPr id="6" name="Footer Placeholder 5">
            <a:extLst>
              <a:ext uri="{FF2B5EF4-FFF2-40B4-BE49-F238E27FC236}">
                <a16:creationId xmlns:a16="http://schemas.microsoft.com/office/drawing/2014/main" id="{ED5D13A8-9915-9EA7-191A-FDE7B878779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5D2B9A0-0C7A-F919-F6F9-F5718A6D0880}"/>
              </a:ext>
            </a:extLst>
          </p:cNvPr>
          <p:cNvSpPr>
            <a:spLocks noGrp="1"/>
          </p:cNvSpPr>
          <p:nvPr>
            <p:ph type="sldNum" sz="quarter" idx="12"/>
          </p:nvPr>
        </p:nvSpPr>
        <p:spPr/>
        <p:txBody>
          <a:bodyPr/>
          <a:lstStyle/>
          <a:p>
            <a:fld id="{922C449D-A071-8E42-B465-CAFCC5D60C2E}" type="slidenum">
              <a:rPr lang="en-GB" smtClean="0"/>
              <a:t>‹#›</a:t>
            </a:fld>
            <a:endParaRPr lang="en-GB"/>
          </a:p>
        </p:txBody>
      </p:sp>
    </p:spTree>
    <p:extLst>
      <p:ext uri="{BB962C8B-B14F-4D97-AF65-F5344CB8AC3E}">
        <p14:creationId xmlns:p14="http://schemas.microsoft.com/office/powerpoint/2010/main" val="228321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6EB8D-CD21-33C6-761C-C1CA16DEE23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D9C8BBD0-A83F-A6B2-77BA-4979910E97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496DAB7-4513-3280-1F5B-4BA6B44845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9EFFF2A-F7FA-59B5-FB60-6A83F709450D}"/>
              </a:ext>
            </a:extLst>
          </p:cNvPr>
          <p:cNvSpPr>
            <a:spLocks noGrp="1"/>
          </p:cNvSpPr>
          <p:nvPr>
            <p:ph type="dt" sz="half" idx="10"/>
          </p:nvPr>
        </p:nvSpPr>
        <p:spPr/>
        <p:txBody>
          <a:bodyPr/>
          <a:lstStyle/>
          <a:p>
            <a:fld id="{4EE7A2BD-3271-AE44-A1D3-D8AF76639709}" type="datetimeFigureOut">
              <a:rPr lang="en-GB" smtClean="0"/>
              <a:t>05/04/2025</a:t>
            </a:fld>
            <a:endParaRPr lang="en-GB"/>
          </a:p>
        </p:txBody>
      </p:sp>
      <p:sp>
        <p:nvSpPr>
          <p:cNvPr id="6" name="Footer Placeholder 5">
            <a:extLst>
              <a:ext uri="{FF2B5EF4-FFF2-40B4-BE49-F238E27FC236}">
                <a16:creationId xmlns:a16="http://schemas.microsoft.com/office/drawing/2014/main" id="{7518E985-4515-148D-D20F-28C28C6DF51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202B8DB-6C06-E6E1-1765-9523B15AE243}"/>
              </a:ext>
            </a:extLst>
          </p:cNvPr>
          <p:cNvSpPr>
            <a:spLocks noGrp="1"/>
          </p:cNvSpPr>
          <p:nvPr>
            <p:ph type="sldNum" sz="quarter" idx="12"/>
          </p:nvPr>
        </p:nvSpPr>
        <p:spPr/>
        <p:txBody>
          <a:bodyPr/>
          <a:lstStyle/>
          <a:p>
            <a:fld id="{922C449D-A071-8E42-B465-CAFCC5D60C2E}" type="slidenum">
              <a:rPr lang="en-GB" smtClean="0"/>
              <a:t>‹#›</a:t>
            </a:fld>
            <a:endParaRPr lang="en-GB"/>
          </a:p>
        </p:txBody>
      </p:sp>
    </p:spTree>
    <p:extLst>
      <p:ext uri="{BB962C8B-B14F-4D97-AF65-F5344CB8AC3E}">
        <p14:creationId xmlns:p14="http://schemas.microsoft.com/office/powerpoint/2010/main" val="3706678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24000">
              <a:srgbClr val="F2F2F2"/>
            </a:gs>
            <a:gs pos="51000">
              <a:srgbClr val="D8D0F2"/>
            </a:gs>
            <a:gs pos="100000">
              <a:srgbClr val="D930AC">
                <a:alpha val="34743"/>
                <a:lumMod val="99929"/>
                <a:lumOff val="71"/>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A383F0-366E-7DC4-B9DD-ADCD9F404D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DAEFBAD4-E1B1-8225-EFD3-9020A280CE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45E1106E-AF52-528F-EBB8-041708535A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EE7A2BD-3271-AE44-A1D3-D8AF76639709}" type="datetimeFigureOut">
              <a:rPr lang="en-GB" smtClean="0"/>
              <a:t>05/04/2025</a:t>
            </a:fld>
            <a:endParaRPr lang="en-GB"/>
          </a:p>
        </p:txBody>
      </p:sp>
      <p:sp>
        <p:nvSpPr>
          <p:cNvPr id="5" name="Footer Placeholder 4">
            <a:extLst>
              <a:ext uri="{FF2B5EF4-FFF2-40B4-BE49-F238E27FC236}">
                <a16:creationId xmlns:a16="http://schemas.microsoft.com/office/drawing/2014/main" id="{ADAE269F-8248-B9B9-17F8-6DF3486EC8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12AC9F7B-3C8B-950A-EBD6-60CFE777D4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22C449D-A071-8E42-B465-CAFCC5D60C2E}" type="slidenum">
              <a:rPr lang="en-GB" smtClean="0"/>
              <a:t>‹#›</a:t>
            </a:fld>
            <a:endParaRPr lang="en-GB"/>
          </a:p>
        </p:txBody>
      </p:sp>
    </p:spTree>
    <p:extLst>
      <p:ext uri="{BB962C8B-B14F-4D97-AF65-F5344CB8AC3E}">
        <p14:creationId xmlns:p14="http://schemas.microsoft.com/office/powerpoint/2010/main" val="9646383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sv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5.sv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sv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sv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7.sv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0.sv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64025"/>
        </a:solidFill>
        <a:effectLst/>
      </p:bgPr>
    </p:bg>
    <p:spTree>
      <p:nvGrpSpPr>
        <p:cNvPr id="1" name=""/>
        <p:cNvGrpSpPr/>
        <p:nvPr/>
      </p:nvGrpSpPr>
      <p:grpSpPr>
        <a:xfrm>
          <a:off x="0" y="0"/>
          <a:ext cx="0" cy="0"/>
          <a:chOff x="0" y="0"/>
          <a:chExt cx="0" cy="0"/>
        </a:xfrm>
      </p:grpSpPr>
      <p:grpSp>
        <p:nvGrpSpPr>
          <p:cNvPr id="342" name="Group 341">
            <a:extLst>
              <a:ext uri="{FF2B5EF4-FFF2-40B4-BE49-F238E27FC236}">
                <a16:creationId xmlns:a16="http://schemas.microsoft.com/office/drawing/2014/main" id="{5DD036EE-05C2-44FC-0B2A-D813DA8D4E2D}"/>
              </a:ext>
            </a:extLst>
          </p:cNvPr>
          <p:cNvGrpSpPr/>
          <p:nvPr/>
        </p:nvGrpSpPr>
        <p:grpSpPr>
          <a:xfrm>
            <a:off x="-45754" y="-15302"/>
            <a:ext cx="12270408" cy="7000405"/>
            <a:chOff x="-45754" y="-15302"/>
            <a:chExt cx="12270408" cy="7000405"/>
          </a:xfrm>
        </p:grpSpPr>
        <p:grpSp>
          <p:nvGrpSpPr>
            <p:cNvPr id="341" name="Group 340">
              <a:extLst>
                <a:ext uri="{FF2B5EF4-FFF2-40B4-BE49-F238E27FC236}">
                  <a16:creationId xmlns:a16="http://schemas.microsoft.com/office/drawing/2014/main" id="{14026539-9017-C858-0CA9-7710C72C6A5E}"/>
                </a:ext>
              </a:extLst>
            </p:cNvPr>
            <p:cNvGrpSpPr/>
            <p:nvPr/>
          </p:nvGrpSpPr>
          <p:grpSpPr>
            <a:xfrm>
              <a:off x="8468670" y="-15302"/>
              <a:ext cx="3755984" cy="3882978"/>
              <a:chOff x="8468670" y="-15302"/>
              <a:chExt cx="3755984" cy="3882978"/>
            </a:xfrm>
          </p:grpSpPr>
          <p:cxnSp>
            <p:nvCxnSpPr>
              <p:cNvPr id="285" name="Straight Connector 284">
                <a:extLst>
                  <a:ext uri="{FF2B5EF4-FFF2-40B4-BE49-F238E27FC236}">
                    <a16:creationId xmlns:a16="http://schemas.microsoft.com/office/drawing/2014/main" id="{FF121422-4031-D561-EC7D-445F20371EB1}"/>
                  </a:ext>
                </a:extLst>
              </p:cNvPr>
              <p:cNvCxnSpPr>
                <a:cxnSpLocks/>
                <a:stCxn id="303" idx="5"/>
                <a:endCxn id="296" idx="1"/>
              </p:cNvCxnSpPr>
              <p:nvPr/>
            </p:nvCxnSpPr>
            <p:spPr>
              <a:xfrm>
                <a:off x="10255333" y="495780"/>
                <a:ext cx="1430752" cy="876698"/>
              </a:xfrm>
              <a:prstGeom prst="line">
                <a:avLst/>
              </a:prstGeom>
              <a:ln>
                <a:solidFill>
                  <a:srgbClr val="D8D0F2"/>
                </a:solidFill>
              </a:ln>
            </p:spPr>
            <p:style>
              <a:lnRef idx="2">
                <a:schemeClr val="accent1"/>
              </a:lnRef>
              <a:fillRef idx="0">
                <a:schemeClr val="accent1"/>
              </a:fillRef>
              <a:effectRef idx="1">
                <a:schemeClr val="accent1"/>
              </a:effectRef>
              <a:fontRef idx="minor">
                <a:schemeClr val="tx1"/>
              </a:fontRef>
            </p:style>
          </p:cxnSp>
          <p:cxnSp>
            <p:nvCxnSpPr>
              <p:cNvPr id="286" name="Straight Connector 285">
                <a:extLst>
                  <a:ext uri="{FF2B5EF4-FFF2-40B4-BE49-F238E27FC236}">
                    <a16:creationId xmlns:a16="http://schemas.microsoft.com/office/drawing/2014/main" id="{7D648B9A-2B9D-CCE1-9368-A89AEE3CDFEC}"/>
                  </a:ext>
                </a:extLst>
              </p:cNvPr>
              <p:cNvCxnSpPr>
                <a:cxnSpLocks/>
                <a:stCxn id="297" idx="6"/>
                <a:endCxn id="294" idx="2"/>
              </p:cNvCxnSpPr>
              <p:nvPr/>
            </p:nvCxnSpPr>
            <p:spPr>
              <a:xfrm>
                <a:off x="9510355" y="1788287"/>
                <a:ext cx="1237126" cy="649592"/>
              </a:xfrm>
              <a:prstGeom prst="line">
                <a:avLst/>
              </a:prstGeom>
              <a:ln>
                <a:solidFill>
                  <a:srgbClr val="D8D0F2"/>
                </a:solidFill>
              </a:ln>
            </p:spPr>
            <p:style>
              <a:lnRef idx="2">
                <a:schemeClr val="accent1"/>
              </a:lnRef>
              <a:fillRef idx="0">
                <a:schemeClr val="accent1"/>
              </a:fillRef>
              <a:effectRef idx="1">
                <a:schemeClr val="accent1"/>
              </a:effectRef>
              <a:fontRef idx="minor">
                <a:schemeClr val="tx1"/>
              </a:fontRef>
            </p:style>
          </p:cxnSp>
          <p:cxnSp>
            <p:nvCxnSpPr>
              <p:cNvPr id="287" name="Straight Connector 286">
                <a:extLst>
                  <a:ext uri="{FF2B5EF4-FFF2-40B4-BE49-F238E27FC236}">
                    <a16:creationId xmlns:a16="http://schemas.microsoft.com/office/drawing/2014/main" id="{0634D64B-42DA-B01F-E3B6-90B8B269A343}"/>
                  </a:ext>
                </a:extLst>
              </p:cNvPr>
              <p:cNvCxnSpPr>
                <a:cxnSpLocks/>
                <a:stCxn id="303" idx="4"/>
                <a:endCxn id="295" idx="1"/>
              </p:cNvCxnSpPr>
              <p:nvPr/>
            </p:nvCxnSpPr>
            <p:spPr>
              <a:xfrm>
                <a:off x="10192382" y="521606"/>
                <a:ext cx="412666" cy="3195547"/>
              </a:xfrm>
              <a:prstGeom prst="line">
                <a:avLst/>
              </a:prstGeom>
              <a:ln>
                <a:solidFill>
                  <a:srgbClr val="D8D0F2"/>
                </a:solidFill>
              </a:ln>
            </p:spPr>
            <p:style>
              <a:lnRef idx="2">
                <a:schemeClr val="accent1"/>
              </a:lnRef>
              <a:fillRef idx="0">
                <a:schemeClr val="accent1"/>
              </a:fillRef>
              <a:effectRef idx="1">
                <a:schemeClr val="accent1"/>
              </a:effectRef>
              <a:fontRef idx="minor">
                <a:schemeClr val="tx1"/>
              </a:fontRef>
            </p:style>
          </p:cxnSp>
          <p:cxnSp>
            <p:nvCxnSpPr>
              <p:cNvPr id="288" name="Straight Connector 287">
                <a:extLst>
                  <a:ext uri="{FF2B5EF4-FFF2-40B4-BE49-F238E27FC236}">
                    <a16:creationId xmlns:a16="http://schemas.microsoft.com/office/drawing/2014/main" id="{3587A0CB-8FDF-CD5E-FDC1-4A7150B95276}"/>
                  </a:ext>
                </a:extLst>
              </p:cNvPr>
              <p:cNvCxnSpPr>
                <a:cxnSpLocks/>
                <a:stCxn id="295" idx="3"/>
                <a:endCxn id="296" idx="7"/>
              </p:cNvCxnSpPr>
              <p:nvPr/>
            </p:nvCxnSpPr>
            <p:spPr>
              <a:xfrm flipV="1">
                <a:off x="10605048" y="1372478"/>
                <a:ext cx="1206940" cy="2469372"/>
              </a:xfrm>
              <a:prstGeom prst="line">
                <a:avLst/>
              </a:prstGeom>
              <a:ln>
                <a:solidFill>
                  <a:srgbClr val="D8D0F2"/>
                </a:solidFill>
              </a:ln>
            </p:spPr>
            <p:style>
              <a:lnRef idx="2">
                <a:schemeClr val="accent1"/>
              </a:lnRef>
              <a:fillRef idx="0">
                <a:schemeClr val="accent1"/>
              </a:fillRef>
              <a:effectRef idx="1">
                <a:schemeClr val="accent1"/>
              </a:effectRef>
              <a:fontRef idx="minor">
                <a:schemeClr val="tx1"/>
              </a:fontRef>
            </p:style>
          </p:cxnSp>
          <p:cxnSp>
            <p:nvCxnSpPr>
              <p:cNvPr id="289" name="Straight Connector 288">
                <a:extLst>
                  <a:ext uri="{FF2B5EF4-FFF2-40B4-BE49-F238E27FC236}">
                    <a16:creationId xmlns:a16="http://schemas.microsoft.com/office/drawing/2014/main" id="{E8028D7D-53BE-AADE-6725-283F2D86FE55}"/>
                  </a:ext>
                </a:extLst>
              </p:cNvPr>
              <p:cNvCxnSpPr>
                <a:cxnSpLocks/>
                <a:stCxn id="296" idx="2"/>
                <a:endCxn id="298" idx="5"/>
              </p:cNvCxnSpPr>
              <p:nvPr/>
            </p:nvCxnSpPr>
            <p:spPr>
              <a:xfrm flipH="1" flipV="1">
                <a:off x="8620648" y="628178"/>
                <a:ext cx="3039362" cy="806649"/>
              </a:xfrm>
              <a:prstGeom prst="line">
                <a:avLst/>
              </a:prstGeom>
              <a:ln>
                <a:solidFill>
                  <a:srgbClr val="D8D0F2"/>
                </a:solidFill>
              </a:ln>
            </p:spPr>
            <p:style>
              <a:lnRef idx="2">
                <a:schemeClr val="accent1"/>
              </a:lnRef>
              <a:fillRef idx="0">
                <a:schemeClr val="accent1"/>
              </a:fillRef>
              <a:effectRef idx="1">
                <a:schemeClr val="accent1"/>
              </a:effectRef>
              <a:fontRef idx="minor">
                <a:schemeClr val="tx1"/>
              </a:fontRef>
            </p:style>
          </p:cxnSp>
          <p:cxnSp>
            <p:nvCxnSpPr>
              <p:cNvPr id="290" name="Straight Connector 289">
                <a:extLst>
                  <a:ext uri="{FF2B5EF4-FFF2-40B4-BE49-F238E27FC236}">
                    <a16:creationId xmlns:a16="http://schemas.microsoft.com/office/drawing/2014/main" id="{244C3E93-32D6-767C-B3A2-11ED534619D1}"/>
                  </a:ext>
                </a:extLst>
              </p:cNvPr>
              <p:cNvCxnSpPr>
                <a:cxnSpLocks/>
                <a:endCxn id="296" idx="5"/>
              </p:cNvCxnSpPr>
              <p:nvPr/>
            </p:nvCxnSpPr>
            <p:spPr>
              <a:xfrm flipH="1" flipV="1">
                <a:off x="11811988" y="1497175"/>
                <a:ext cx="412666" cy="1372478"/>
              </a:xfrm>
              <a:prstGeom prst="line">
                <a:avLst/>
              </a:prstGeom>
              <a:ln>
                <a:solidFill>
                  <a:srgbClr val="D8D0F2"/>
                </a:solidFill>
              </a:ln>
            </p:spPr>
            <p:style>
              <a:lnRef idx="2">
                <a:schemeClr val="accent1"/>
              </a:lnRef>
              <a:fillRef idx="0">
                <a:schemeClr val="accent1"/>
              </a:fillRef>
              <a:effectRef idx="1">
                <a:schemeClr val="accent1"/>
              </a:effectRef>
              <a:fontRef idx="minor">
                <a:schemeClr val="tx1"/>
              </a:fontRef>
            </p:style>
          </p:cxnSp>
          <p:cxnSp>
            <p:nvCxnSpPr>
              <p:cNvPr id="291" name="Straight Connector 290">
                <a:extLst>
                  <a:ext uri="{FF2B5EF4-FFF2-40B4-BE49-F238E27FC236}">
                    <a16:creationId xmlns:a16="http://schemas.microsoft.com/office/drawing/2014/main" id="{8F606C81-7394-77F3-A39B-14A5A7500815}"/>
                  </a:ext>
                </a:extLst>
              </p:cNvPr>
              <p:cNvCxnSpPr>
                <a:cxnSpLocks/>
                <a:endCxn id="303" idx="7"/>
              </p:cNvCxnSpPr>
              <p:nvPr/>
            </p:nvCxnSpPr>
            <p:spPr>
              <a:xfrm flipH="1">
                <a:off x="10255333" y="-15302"/>
                <a:ext cx="715376" cy="386385"/>
              </a:xfrm>
              <a:prstGeom prst="line">
                <a:avLst/>
              </a:prstGeom>
              <a:ln>
                <a:solidFill>
                  <a:srgbClr val="D8D0F2"/>
                </a:solidFill>
              </a:ln>
            </p:spPr>
            <p:style>
              <a:lnRef idx="2">
                <a:schemeClr val="accent1"/>
              </a:lnRef>
              <a:fillRef idx="0">
                <a:schemeClr val="accent1"/>
              </a:fillRef>
              <a:effectRef idx="1">
                <a:schemeClr val="accent1"/>
              </a:effectRef>
              <a:fontRef idx="minor">
                <a:schemeClr val="tx1"/>
              </a:fontRef>
            </p:style>
          </p:cxnSp>
          <p:cxnSp>
            <p:nvCxnSpPr>
              <p:cNvPr id="292" name="Straight Connector 291">
                <a:extLst>
                  <a:ext uri="{FF2B5EF4-FFF2-40B4-BE49-F238E27FC236}">
                    <a16:creationId xmlns:a16="http://schemas.microsoft.com/office/drawing/2014/main" id="{1B728489-D908-B5DE-B20A-EC08EA9BD6D4}"/>
                  </a:ext>
                </a:extLst>
              </p:cNvPr>
              <p:cNvCxnSpPr>
                <a:cxnSpLocks/>
                <a:stCxn id="298" idx="4"/>
                <a:endCxn id="297" idx="4"/>
              </p:cNvCxnSpPr>
              <p:nvPr/>
            </p:nvCxnSpPr>
            <p:spPr>
              <a:xfrm>
                <a:off x="8557697" y="654004"/>
                <a:ext cx="863632" cy="1222457"/>
              </a:xfrm>
              <a:prstGeom prst="line">
                <a:avLst/>
              </a:prstGeom>
              <a:ln>
                <a:solidFill>
                  <a:srgbClr val="D8D0F2"/>
                </a:solidFill>
              </a:ln>
            </p:spPr>
            <p:style>
              <a:lnRef idx="2">
                <a:schemeClr val="accent1"/>
              </a:lnRef>
              <a:fillRef idx="0">
                <a:schemeClr val="accent1"/>
              </a:fillRef>
              <a:effectRef idx="1">
                <a:schemeClr val="accent1"/>
              </a:effectRef>
              <a:fontRef idx="minor">
                <a:schemeClr val="tx1"/>
              </a:fontRef>
            </p:style>
          </p:cxnSp>
          <p:cxnSp>
            <p:nvCxnSpPr>
              <p:cNvPr id="293" name="Straight Connector 292">
                <a:extLst>
                  <a:ext uri="{FF2B5EF4-FFF2-40B4-BE49-F238E27FC236}">
                    <a16:creationId xmlns:a16="http://schemas.microsoft.com/office/drawing/2014/main" id="{D71ED313-4A1C-B202-BC43-EE30AE5D2DB1}"/>
                  </a:ext>
                </a:extLst>
              </p:cNvPr>
              <p:cNvCxnSpPr>
                <a:cxnSpLocks/>
                <a:endCxn id="294" idx="3"/>
              </p:cNvCxnSpPr>
              <p:nvPr/>
            </p:nvCxnSpPr>
            <p:spPr>
              <a:xfrm flipH="1" flipV="1">
                <a:off x="10773556" y="2500227"/>
                <a:ext cx="1444519" cy="1151788"/>
              </a:xfrm>
              <a:prstGeom prst="line">
                <a:avLst/>
              </a:prstGeom>
              <a:ln>
                <a:solidFill>
                  <a:srgbClr val="D8D0F2"/>
                </a:solidFill>
              </a:ln>
            </p:spPr>
            <p:style>
              <a:lnRef idx="2">
                <a:schemeClr val="accent1"/>
              </a:lnRef>
              <a:fillRef idx="0">
                <a:schemeClr val="accent1"/>
              </a:fillRef>
              <a:effectRef idx="1">
                <a:schemeClr val="accent1"/>
              </a:effectRef>
              <a:fontRef idx="minor">
                <a:schemeClr val="tx1"/>
              </a:fontRef>
            </p:style>
          </p:cxnSp>
          <p:sp>
            <p:nvSpPr>
              <p:cNvPr id="294" name="Oval 293">
                <a:extLst>
                  <a:ext uri="{FF2B5EF4-FFF2-40B4-BE49-F238E27FC236}">
                    <a16:creationId xmlns:a16="http://schemas.microsoft.com/office/drawing/2014/main" id="{FD3BCEB6-5D24-5C25-E76A-9E343D81F4A5}"/>
                  </a:ext>
                </a:extLst>
              </p:cNvPr>
              <p:cNvSpPr/>
              <p:nvPr/>
            </p:nvSpPr>
            <p:spPr>
              <a:xfrm>
                <a:off x="10747481" y="2349704"/>
                <a:ext cx="178053" cy="176349"/>
              </a:xfrm>
              <a:prstGeom prst="ellipse">
                <a:avLst/>
              </a:prstGeom>
              <a:solidFill>
                <a:srgbClr val="D8D0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5" name="Oval 294">
                <a:extLst>
                  <a:ext uri="{FF2B5EF4-FFF2-40B4-BE49-F238E27FC236}">
                    <a16:creationId xmlns:a16="http://schemas.microsoft.com/office/drawing/2014/main" id="{C5236F08-D5DC-6755-396E-C645587773F3}"/>
                  </a:ext>
                </a:extLst>
              </p:cNvPr>
              <p:cNvSpPr/>
              <p:nvPr/>
            </p:nvSpPr>
            <p:spPr>
              <a:xfrm>
                <a:off x="10578973" y="3691327"/>
                <a:ext cx="178053" cy="176349"/>
              </a:xfrm>
              <a:prstGeom prst="ellipse">
                <a:avLst/>
              </a:prstGeom>
              <a:solidFill>
                <a:srgbClr val="D8D0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6" name="Oval 295">
                <a:extLst>
                  <a:ext uri="{FF2B5EF4-FFF2-40B4-BE49-F238E27FC236}">
                    <a16:creationId xmlns:a16="http://schemas.microsoft.com/office/drawing/2014/main" id="{2C621337-8C0C-81B7-A8F3-28ECACC3034C}"/>
                  </a:ext>
                </a:extLst>
              </p:cNvPr>
              <p:cNvSpPr/>
              <p:nvPr/>
            </p:nvSpPr>
            <p:spPr>
              <a:xfrm>
                <a:off x="11660010" y="1346652"/>
                <a:ext cx="178053" cy="176349"/>
              </a:xfrm>
              <a:prstGeom prst="ellipse">
                <a:avLst/>
              </a:prstGeom>
              <a:solidFill>
                <a:srgbClr val="D8D0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7" name="Oval 296">
                <a:extLst>
                  <a:ext uri="{FF2B5EF4-FFF2-40B4-BE49-F238E27FC236}">
                    <a16:creationId xmlns:a16="http://schemas.microsoft.com/office/drawing/2014/main" id="{D310A5CC-605B-1FFE-FDE3-8969A425A38C}"/>
                  </a:ext>
                </a:extLst>
              </p:cNvPr>
              <p:cNvSpPr/>
              <p:nvPr/>
            </p:nvSpPr>
            <p:spPr>
              <a:xfrm>
                <a:off x="9332302" y="1700112"/>
                <a:ext cx="178053" cy="176349"/>
              </a:xfrm>
              <a:prstGeom prst="ellipse">
                <a:avLst/>
              </a:prstGeom>
              <a:solidFill>
                <a:srgbClr val="D8D0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8" name="Oval 297">
                <a:extLst>
                  <a:ext uri="{FF2B5EF4-FFF2-40B4-BE49-F238E27FC236}">
                    <a16:creationId xmlns:a16="http://schemas.microsoft.com/office/drawing/2014/main" id="{07D97013-8F55-D432-2488-C36EBBD7CBEF}"/>
                  </a:ext>
                </a:extLst>
              </p:cNvPr>
              <p:cNvSpPr/>
              <p:nvPr/>
            </p:nvSpPr>
            <p:spPr>
              <a:xfrm>
                <a:off x="8468670" y="477655"/>
                <a:ext cx="178053" cy="176349"/>
              </a:xfrm>
              <a:prstGeom prst="ellipse">
                <a:avLst/>
              </a:prstGeom>
              <a:solidFill>
                <a:srgbClr val="D8D0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3" name="Oval 302">
                <a:extLst>
                  <a:ext uri="{FF2B5EF4-FFF2-40B4-BE49-F238E27FC236}">
                    <a16:creationId xmlns:a16="http://schemas.microsoft.com/office/drawing/2014/main" id="{FF532296-2547-46C7-CEE2-A9D78B721BCF}"/>
                  </a:ext>
                </a:extLst>
              </p:cNvPr>
              <p:cNvSpPr/>
              <p:nvPr/>
            </p:nvSpPr>
            <p:spPr>
              <a:xfrm>
                <a:off x="10103355" y="345257"/>
                <a:ext cx="178053" cy="176349"/>
              </a:xfrm>
              <a:prstGeom prst="ellipse">
                <a:avLst/>
              </a:prstGeom>
              <a:solidFill>
                <a:srgbClr val="EEECE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3" name="Straight Connector 312">
                <a:extLst>
                  <a:ext uri="{FF2B5EF4-FFF2-40B4-BE49-F238E27FC236}">
                    <a16:creationId xmlns:a16="http://schemas.microsoft.com/office/drawing/2014/main" id="{140EC582-B342-C84E-05FE-475CDF57D7C6}"/>
                  </a:ext>
                </a:extLst>
              </p:cNvPr>
              <p:cNvCxnSpPr>
                <a:cxnSpLocks/>
                <a:endCxn id="303" idx="0"/>
              </p:cNvCxnSpPr>
              <p:nvPr/>
            </p:nvCxnSpPr>
            <p:spPr>
              <a:xfrm>
                <a:off x="10192382" y="-15302"/>
                <a:ext cx="0" cy="360559"/>
              </a:xfrm>
              <a:prstGeom prst="line">
                <a:avLst/>
              </a:prstGeom>
              <a:ln>
                <a:solidFill>
                  <a:srgbClr val="D8D0F2"/>
                </a:solidFill>
              </a:ln>
            </p:spPr>
            <p:style>
              <a:lnRef idx="2">
                <a:schemeClr val="accent1"/>
              </a:lnRef>
              <a:fillRef idx="0">
                <a:schemeClr val="accent1"/>
              </a:fillRef>
              <a:effectRef idx="1">
                <a:schemeClr val="accent1"/>
              </a:effectRef>
              <a:fontRef idx="minor">
                <a:schemeClr val="tx1"/>
              </a:fontRef>
            </p:style>
          </p:cxnSp>
          <p:cxnSp>
            <p:nvCxnSpPr>
              <p:cNvPr id="316" name="Straight Connector 315">
                <a:extLst>
                  <a:ext uri="{FF2B5EF4-FFF2-40B4-BE49-F238E27FC236}">
                    <a16:creationId xmlns:a16="http://schemas.microsoft.com/office/drawing/2014/main" id="{ED78C655-658D-7AD5-6EDA-B7F57509176E}"/>
                  </a:ext>
                </a:extLst>
              </p:cNvPr>
              <p:cNvCxnSpPr>
                <a:cxnSpLocks/>
                <a:stCxn id="297" idx="0"/>
                <a:endCxn id="303" idx="3"/>
              </p:cNvCxnSpPr>
              <p:nvPr/>
            </p:nvCxnSpPr>
            <p:spPr>
              <a:xfrm flipV="1">
                <a:off x="9421329" y="495780"/>
                <a:ext cx="708101" cy="1204332"/>
              </a:xfrm>
              <a:prstGeom prst="line">
                <a:avLst/>
              </a:prstGeom>
              <a:ln>
                <a:solidFill>
                  <a:srgbClr val="D8D0F2"/>
                </a:solidFill>
              </a:ln>
            </p:spPr>
            <p:style>
              <a:lnRef idx="2">
                <a:schemeClr val="accent1"/>
              </a:lnRef>
              <a:fillRef idx="0">
                <a:schemeClr val="accent1"/>
              </a:fillRef>
              <a:effectRef idx="1">
                <a:schemeClr val="accent1"/>
              </a:effectRef>
              <a:fontRef idx="minor">
                <a:schemeClr val="tx1"/>
              </a:fontRef>
            </p:style>
          </p:cxnSp>
          <p:cxnSp>
            <p:nvCxnSpPr>
              <p:cNvPr id="320" name="Straight Connector 319">
                <a:extLst>
                  <a:ext uri="{FF2B5EF4-FFF2-40B4-BE49-F238E27FC236}">
                    <a16:creationId xmlns:a16="http://schemas.microsoft.com/office/drawing/2014/main" id="{E6574039-314A-3105-928F-E2F110011D7F}"/>
                  </a:ext>
                </a:extLst>
              </p:cNvPr>
              <p:cNvCxnSpPr>
                <a:cxnSpLocks/>
                <a:endCxn id="296" idx="1"/>
              </p:cNvCxnSpPr>
              <p:nvPr/>
            </p:nvCxnSpPr>
            <p:spPr>
              <a:xfrm>
                <a:off x="10925534" y="-15302"/>
                <a:ext cx="760551" cy="1387780"/>
              </a:xfrm>
              <a:prstGeom prst="line">
                <a:avLst/>
              </a:prstGeom>
              <a:ln>
                <a:solidFill>
                  <a:srgbClr val="D8D0F2"/>
                </a:solidFill>
              </a:ln>
            </p:spPr>
            <p:style>
              <a:lnRef idx="2">
                <a:schemeClr val="accent1"/>
              </a:lnRef>
              <a:fillRef idx="0">
                <a:schemeClr val="accent1"/>
              </a:fillRef>
              <a:effectRef idx="1">
                <a:schemeClr val="accent1"/>
              </a:effectRef>
              <a:fontRef idx="minor">
                <a:schemeClr val="tx1"/>
              </a:fontRef>
            </p:style>
          </p:cxnSp>
          <p:cxnSp>
            <p:nvCxnSpPr>
              <p:cNvPr id="324" name="Straight Connector 323">
                <a:extLst>
                  <a:ext uri="{FF2B5EF4-FFF2-40B4-BE49-F238E27FC236}">
                    <a16:creationId xmlns:a16="http://schemas.microsoft.com/office/drawing/2014/main" id="{C5663BCA-CD40-3B1E-07FC-0884CC4A52DB}"/>
                  </a:ext>
                </a:extLst>
              </p:cNvPr>
              <p:cNvCxnSpPr>
                <a:cxnSpLocks/>
                <a:endCxn id="294" idx="7"/>
              </p:cNvCxnSpPr>
              <p:nvPr/>
            </p:nvCxnSpPr>
            <p:spPr>
              <a:xfrm flipH="1">
                <a:off x="10899459" y="-15302"/>
                <a:ext cx="938604" cy="2390832"/>
              </a:xfrm>
              <a:prstGeom prst="line">
                <a:avLst/>
              </a:prstGeom>
              <a:ln>
                <a:solidFill>
                  <a:srgbClr val="D8D0F2"/>
                </a:solidFill>
              </a:ln>
            </p:spPr>
            <p:style>
              <a:lnRef idx="2">
                <a:schemeClr val="accent1"/>
              </a:lnRef>
              <a:fillRef idx="0">
                <a:schemeClr val="accent1"/>
              </a:fillRef>
              <a:effectRef idx="1">
                <a:schemeClr val="accent1"/>
              </a:effectRef>
              <a:fontRef idx="minor">
                <a:schemeClr val="tx1"/>
              </a:fontRef>
            </p:style>
          </p:cxnSp>
          <p:cxnSp>
            <p:nvCxnSpPr>
              <p:cNvPr id="328" name="Straight Connector 327">
                <a:extLst>
                  <a:ext uri="{FF2B5EF4-FFF2-40B4-BE49-F238E27FC236}">
                    <a16:creationId xmlns:a16="http://schemas.microsoft.com/office/drawing/2014/main" id="{14794E12-BFD2-B49F-2E13-96B171CFF82F}"/>
                  </a:ext>
                </a:extLst>
              </p:cNvPr>
              <p:cNvCxnSpPr>
                <a:cxnSpLocks/>
                <a:stCxn id="296" idx="3"/>
                <a:endCxn id="294" idx="7"/>
              </p:cNvCxnSpPr>
              <p:nvPr/>
            </p:nvCxnSpPr>
            <p:spPr>
              <a:xfrm flipH="1">
                <a:off x="10899459" y="1497175"/>
                <a:ext cx="786626" cy="878355"/>
              </a:xfrm>
              <a:prstGeom prst="line">
                <a:avLst/>
              </a:prstGeom>
              <a:ln>
                <a:solidFill>
                  <a:srgbClr val="D8D0F2"/>
                </a:solidFill>
              </a:ln>
            </p:spPr>
            <p:style>
              <a:lnRef idx="2">
                <a:schemeClr val="accent1"/>
              </a:lnRef>
              <a:fillRef idx="0">
                <a:schemeClr val="accent1"/>
              </a:fillRef>
              <a:effectRef idx="1">
                <a:schemeClr val="accent1"/>
              </a:effectRef>
              <a:fontRef idx="minor">
                <a:schemeClr val="tx1"/>
              </a:fontRef>
            </p:style>
          </p:cxnSp>
          <p:cxnSp>
            <p:nvCxnSpPr>
              <p:cNvPr id="331" name="Straight Connector 330">
                <a:extLst>
                  <a:ext uri="{FF2B5EF4-FFF2-40B4-BE49-F238E27FC236}">
                    <a16:creationId xmlns:a16="http://schemas.microsoft.com/office/drawing/2014/main" id="{9AE82CB2-ED41-3B02-B3D0-2E7CA894AADD}"/>
                  </a:ext>
                </a:extLst>
              </p:cNvPr>
              <p:cNvCxnSpPr>
                <a:cxnSpLocks/>
                <a:endCxn id="296" idx="0"/>
              </p:cNvCxnSpPr>
              <p:nvPr/>
            </p:nvCxnSpPr>
            <p:spPr>
              <a:xfrm flipH="1">
                <a:off x="11749037" y="-15302"/>
                <a:ext cx="264910" cy="1361954"/>
              </a:xfrm>
              <a:prstGeom prst="line">
                <a:avLst/>
              </a:prstGeom>
              <a:ln>
                <a:solidFill>
                  <a:srgbClr val="D8D0F2"/>
                </a:solidFill>
              </a:ln>
            </p:spPr>
            <p:style>
              <a:lnRef idx="2">
                <a:schemeClr val="accent1"/>
              </a:lnRef>
              <a:fillRef idx="0">
                <a:schemeClr val="accent1"/>
              </a:fillRef>
              <a:effectRef idx="1">
                <a:schemeClr val="accent1"/>
              </a:effectRef>
              <a:fontRef idx="minor">
                <a:schemeClr val="tx1"/>
              </a:fontRef>
            </p:style>
          </p:cxnSp>
          <p:cxnSp>
            <p:nvCxnSpPr>
              <p:cNvPr id="334" name="Straight Connector 333">
                <a:extLst>
                  <a:ext uri="{FF2B5EF4-FFF2-40B4-BE49-F238E27FC236}">
                    <a16:creationId xmlns:a16="http://schemas.microsoft.com/office/drawing/2014/main" id="{B4DD98BF-C337-D953-69E5-7ABFC64E72F5}"/>
                  </a:ext>
                </a:extLst>
              </p:cNvPr>
              <p:cNvCxnSpPr>
                <a:cxnSpLocks/>
                <a:stCxn id="296" idx="3"/>
                <a:endCxn id="297" idx="6"/>
              </p:cNvCxnSpPr>
              <p:nvPr/>
            </p:nvCxnSpPr>
            <p:spPr>
              <a:xfrm flipH="1">
                <a:off x="9510355" y="1497175"/>
                <a:ext cx="2175730" cy="291112"/>
              </a:xfrm>
              <a:prstGeom prst="line">
                <a:avLst/>
              </a:prstGeom>
              <a:ln>
                <a:solidFill>
                  <a:srgbClr val="D8D0F2"/>
                </a:solidFill>
              </a:ln>
            </p:spPr>
            <p:style>
              <a:lnRef idx="2">
                <a:schemeClr val="accent1"/>
              </a:lnRef>
              <a:fillRef idx="0">
                <a:schemeClr val="accent1"/>
              </a:fillRef>
              <a:effectRef idx="1">
                <a:schemeClr val="accent1"/>
              </a:effectRef>
              <a:fontRef idx="minor">
                <a:schemeClr val="tx1"/>
              </a:fontRef>
            </p:style>
          </p:cxnSp>
          <p:cxnSp>
            <p:nvCxnSpPr>
              <p:cNvPr id="337" name="Straight Connector 336">
                <a:extLst>
                  <a:ext uri="{FF2B5EF4-FFF2-40B4-BE49-F238E27FC236}">
                    <a16:creationId xmlns:a16="http://schemas.microsoft.com/office/drawing/2014/main" id="{D3361374-4704-70F8-7CA3-CF0F38C0AED9}"/>
                  </a:ext>
                </a:extLst>
              </p:cNvPr>
              <p:cNvCxnSpPr>
                <a:cxnSpLocks/>
                <a:stCxn id="298" idx="6"/>
                <a:endCxn id="303" idx="2"/>
              </p:cNvCxnSpPr>
              <p:nvPr/>
            </p:nvCxnSpPr>
            <p:spPr>
              <a:xfrm flipV="1">
                <a:off x="8646723" y="433432"/>
                <a:ext cx="1456632" cy="132398"/>
              </a:xfrm>
              <a:prstGeom prst="line">
                <a:avLst/>
              </a:prstGeom>
              <a:ln>
                <a:solidFill>
                  <a:srgbClr val="D8D0F2"/>
                </a:solidFill>
              </a:ln>
            </p:spPr>
            <p:style>
              <a:lnRef idx="2">
                <a:schemeClr val="accent1"/>
              </a:lnRef>
              <a:fillRef idx="0">
                <a:schemeClr val="accent1"/>
              </a:fillRef>
              <a:effectRef idx="1">
                <a:schemeClr val="accent1"/>
              </a:effectRef>
              <a:fontRef idx="minor">
                <a:schemeClr val="tx1"/>
              </a:fontRef>
            </p:style>
          </p:cxnSp>
        </p:grpSp>
        <p:grpSp>
          <p:nvGrpSpPr>
            <p:cNvPr id="282" name="Group 281">
              <a:extLst>
                <a:ext uri="{FF2B5EF4-FFF2-40B4-BE49-F238E27FC236}">
                  <a16:creationId xmlns:a16="http://schemas.microsoft.com/office/drawing/2014/main" id="{99385CEE-8569-F618-CE0A-21F053D26130}"/>
                </a:ext>
              </a:extLst>
            </p:cNvPr>
            <p:cNvGrpSpPr/>
            <p:nvPr/>
          </p:nvGrpSpPr>
          <p:grpSpPr>
            <a:xfrm>
              <a:off x="-45754" y="4525384"/>
              <a:ext cx="3175444" cy="2459719"/>
              <a:chOff x="-45754" y="4525384"/>
              <a:chExt cx="3175444" cy="2459719"/>
            </a:xfrm>
          </p:grpSpPr>
          <p:cxnSp>
            <p:nvCxnSpPr>
              <p:cNvPr id="221" name="Straight Connector 220">
                <a:extLst>
                  <a:ext uri="{FF2B5EF4-FFF2-40B4-BE49-F238E27FC236}">
                    <a16:creationId xmlns:a16="http://schemas.microsoft.com/office/drawing/2014/main" id="{C333E031-72D9-1B69-8C37-60244DC4F390}"/>
                  </a:ext>
                </a:extLst>
              </p:cNvPr>
              <p:cNvCxnSpPr>
                <a:cxnSpLocks/>
                <a:endCxn id="247" idx="1"/>
              </p:cNvCxnSpPr>
              <p:nvPr/>
            </p:nvCxnSpPr>
            <p:spPr>
              <a:xfrm>
                <a:off x="0" y="4525384"/>
                <a:ext cx="1780541" cy="2309196"/>
              </a:xfrm>
              <a:prstGeom prst="line">
                <a:avLst/>
              </a:prstGeom>
              <a:ln>
                <a:solidFill>
                  <a:srgbClr val="D8D0F2"/>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a:extLst>
                  <a:ext uri="{FF2B5EF4-FFF2-40B4-BE49-F238E27FC236}">
                    <a16:creationId xmlns:a16="http://schemas.microsoft.com/office/drawing/2014/main" id="{A0169791-92B7-855D-AA8C-1A5FD0949784}"/>
                  </a:ext>
                </a:extLst>
              </p:cNvPr>
              <p:cNvCxnSpPr>
                <a:cxnSpLocks/>
                <a:stCxn id="248" idx="6"/>
                <a:endCxn id="245" idx="2"/>
              </p:cNvCxnSpPr>
              <p:nvPr/>
            </p:nvCxnSpPr>
            <p:spPr>
              <a:xfrm flipV="1">
                <a:off x="374280" y="5410934"/>
                <a:ext cx="1292370" cy="116524"/>
              </a:xfrm>
              <a:prstGeom prst="line">
                <a:avLst/>
              </a:prstGeom>
              <a:ln>
                <a:solidFill>
                  <a:srgbClr val="D8D0F2"/>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a:extLst>
                  <a:ext uri="{FF2B5EF4-FFF2-40B4-BE49-F238E27FC236}">
                    <a16:creationId xmlns:a16="http://schemas.microsoft.com/office/drawing/2014/main" id="{8122DDFB-E34C-53DF-63E5-A5F4C4D00C8A}"/>
                  </a:ext>
                </a:extLst>
              </p:cNvPr>
              <p:cNvCxnSpPr>
                <a:cxnSpLocks/>
                <a:endCxn id="246" idx="1"/>
              </p:cNvCxnSpPr>
              <p:nvPr/>
            </p:nvCxnSpPr>
            <p:spPr>
              <a:xfrm>
                <a:off x="1765190" y="5406887"/>
                <a:ext cx="1212522" cy="542895"/>
              </a:xfrm>
              <a:prstGeom prst="line">
                <a:avLst/>
              </a:prstGeom>
              <a:ln>
                <a:solidFill>
                  <a:srgbClr val="D8D0F2"/>
                </a:solidFill>
              </a:ln>
            </p:spPr>
            <p:style>
              <a:lnRef idx="2">
                <a:schemeClr val="accent1"/>
              </a:lnRef>
              <a:fillRef idx="0">
                <a:schemeClr val="accent1"/>
              </a:fillRef>
              <a:effectRef idx="1">
                <a:schemeClr val="accent1"/>
              </a:effectRef>
              <a:fontRef idx="minor">
                <a:schemeClr val="tx1"/>
              </a:fontRef>
            </p:style>
          </p:cxnSp>
          <p:cxnSp>
            <p:nvCxnSpPr>
              <p:cNvPr id="230" name="Straight Connector 229">
                <a:extLst>
                  <a:ext uri="{FF2B5EF4-FFF2-40B4-BE49-F238E27FC236}">
                    <a16:creationId xmlns:a16="http://schemas.microsoft.com/office/drawing/2014/main" id="{7342CEA8-ABD1-6A3E-9465-8D0F8047B088}"/>
                  </a:ext>
                </a:extLst>
              </p:cNvPr>
              <p:cNvCxnSpPr>
                <a:cxnSpLocks/>
                <a:stCxn id="246" idx="3"/>
                <a:endCxn id="247" idx="7"/>
              </p:cNvCxnSpPr>
              <p:nvPr/>
            </p:nvCxnSpPr>
            <p:spPr>
              <a:xfrm flipH="1">
                <a:off x="1906444" y="6074479"/>
                <a:ext cx="1071268" cy="760101"/>
              </a:xfrm>
              <a:prstGeom prst="line">
                <a:avLst/>
              </a:prstGeom>
              <a:ln>
                <a:solidFill>
                  <a:srgbClr val="D8D0F2"/>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a:extLst>
                  <a:ext uri="{FF2B5EF4-FFF2-40B4-BE49-F238E27FC236}">
                    <a16:creationId xmlns:a16="http://schemas.microsoft.com/office/drawing/2014/main" id="{92CA96B2-3984-C552-F65F-51D65A8C9486}"/>
                  </a:ext>
                </a:extLst>
              </p:cNvPr>
              <p:cNvCxnSpPr>
                <a:cxnSpLocks/>
                <a:stCxn id="247" idx="2"/>
              </p:cNvCxnSpPr>
              <p:nvPr/>
            </p:nvCxnSpPr>
            <p:spPr>
              <a:xfrm flipH="1" flipV="1">
                <a:off x="45720" y="6760029"/>
                <a:ext cx="1708746" cy="136900"/>
              </a:xfrm>
              <a:prstGeom prst="line">
                <a:avLst/>
              </a:prstGeom>
              <a:ln>
                <a:solidFill>
                  <a:srgbClr val="D8D0F2"/>
                </a:solidFill>
              </a:ln>
            </p:spPr>
            <p:style>
              <a:lnRef idx="2">
                <a:schemeClr val="accent1"/>
              </a:lnRef>
              <a:fillRef idx="0">
                <a:schemeClr val="accent1"/>
              </a:fillRef>
              <a:effectRef idx="1">
                <a:schemeClr val="accent1"/>
              </a:effectRef>
              <a:fontRef idx="minor">
                <a:schemeClr val="tx1"/>
              </a:fontRef>
            </p:style>
          </p:cxnSp>
          <p:cxnSp>
            <p:nvCxnSpPr>
              <p:cNvPr id="236" name="Straight Connector 235">
                <a:extLst>
                  <a:ext uri="{FF2B5EF4-FFF2-40B4-BE49-F238E27FC236}">
                    <a16:creationId xmlns:a16="http://schemas.microsoft.com/office/drawing/2014/main" id="{177B4C85-4651-C087-9D8A-EC0433990CAB}"/>
                  </a:ext>
                </a:extLst>
              </p:cNvPr>
              <p:cNvCxnSpPr>
                <a:cxnSpLocks/>
                <a:endCxn id="248" idx="5"/>
              </p:cNvCxnSpPr>
              <p:nvPr/>
            </p:nvCxnSpPr>
            <p:spPr>
              <a:xfrm flipH="1" flipV="1">
                <a:off x="348205" y="5589806"/>
                <a:ext cx="104452" cy="1279273"/>
              </a:xfrm>
              <a:prstGeom prst="line">
                <a:avLst/>
              </a:prstGeom>
              <a:ln>
                <a:solidFill>
                  <a:srgbClr val="D8D0F2"/>
                </a:solidFill>
              </a:ln>
            </p:spPr>
            <p:style>
              <a:lnRef idx="2">
                <a:schemeClr val="accent1"/>
              </a:lnRef>
              <a:fillRef idx="0">
                <a:schemeClr val="accent1"/>
              </a:fillRef>
              <a:effectRef idx="1">
                <a:schemeClr val="accent1"/>
              </a:effectRef>
              <a:fontRef idx="minor">
                <a:schemeClr val="tx1"/>
              </a:fontRef>
            </p:style>
          </p:cxnSp>
          <p:cxnSp>
            <p:nvCxnSpPr>
              <p:cNvPr id="239" name="Straight Connector 238">
                <a:extLst>
                  <a:ext uri="{FF2B5EF4-FFF2-40B4-BE49-F238E27FC236}">
                    <a16:creationId xmlns:a16="http://schemas.microsoft.com/office/drawing/2014/main" id="{0F617D25-5B66-BB89-16D3-616AAA23A756}"/>
                  </a:ext>
                </a:extLst>
              </p:cNvPr>
              <p:cNvCxnSpPr>
                <a:cxnSpLocks/>
                <a:stCxn id="248" idx="2"/>
              </p:cNvCxnSpPr>
              <p:nvPr/>
            </p:nvCxnSpPr>
            <p:spPr>
              <a:xfrm flipH="1" flipV="1">
                <a:off x="0" y="5438119"/>
                <a:ext cx="196227" cy="89339"/>
              </a:xfrm>
              <a:prstGeom prst="line">
                <a:avLst/>
              </a:prstGeom>
              <a:ln>
                <a:solidFill>
                  <a:srgbClr val="D8D0F2"/>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a:extLst>
                  <a:ext uri="{FF2B5EF4-FFF2-40B4-BE49-F238E27FC236}">
                    <a16:creationId xmlns:a16="http://schemas.microsoft.com/office/drawing/2014/main" id="{8AE4C2D5-663C-5D3B-6A90-D376B56BE648}"/>
                  </a:ext>
                </a:extLst>
              </p:cNvPr>
              <p:cNvCxnSpPr>
                <a:cxnSpLocks/>
                <a:endCxn id="248" idx="4"/>
              </p:cNvCxnSpPr>
              <p:nvPr/>
            </p:nvCxnSpPr>
            <p:spPr>
              <a:xfrm flipV="1">
                <a:off x="45720" y="5615632"/>
                <a:ext cx="239534" cy="1144397"/>
              </a:xfrm>
              <a:prstGeom prst="line">
                <a:avLst/>
              </a:prstGeom>
              <a:ln>
                <a:solidFill>
                  <a:srgbClr val="D8D0F2"/>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a:extLst>
                  <a:ext uri="{FF2B5EF4-FFF2-40B4-BE49-F238E27FC236}">
                    <a16:creationId xmlns:a16="http://schemas.microsoft.com/office/drawing/2014/main" id="{C44332DA-03BF-15E5-52F9-776C2FFDFF12}"/>
                  </a:ext>
                </a:extLst>
              </p:cNvPr>
              <p:cNvCxnSpPr>
                <a:cxnSpLocks/>
                <a:endCxn id="245" idx="3"/>
              </p:cNvCxnSpPr>
              <p:nvPr/>
            </p:nvCxnSpPr>
            <p:spPr>
              <a:xfrm flipV="1">
                <a:off x="45720" y="5473282"/>
                <a:ext cx="1647005" cy="1294435"/>
              </a:xfrm>
              <a:prstGeom prst="line">
                <a:avLst/>
              </a:prstGeom>
              <a:ln>
                <a:solidFill>
                  <a:srgbClr val="D8D0F2"/>
                </a:solidFill>
              </a:ln>
            </p:spPr>
            <p:style>
              <a:lnRef idx="2">
                <a:schemeClr val="accent1"/>
              </a:lnRef>
              <a:fillRef idx="0">
                <a:schemeClr val="accent1"/>
              </a:fillRef>
              <a:effectRef idx="1">
                <a:schemeClr val="accent1"/>
              </a:effectRef>
              <a:fontRef idx="minor">
                <a:schemeClr val="tx1"/>
              </a:fontRef>
            </p:style>
          </p:cxnSp>
          <p:sp>
            <p:nvSpPr>
              <p:cNvPr id="245" name="Oval 244">
                <a:extLst>
                  <a:ext uri="{FF2B5EF4-FFF2-40B4-BE49-F238E27FC236}">
                    <a16:creationId xmlns:a16="http://schemas.microsoft.com/office/drawing/2014/main" id="{6D1BFFB7-4002-53F7-E3E2-55F8633A0E54}"/>
                  </a:ext>
                </a:extLst>
              </p:cNvPr>
              <p:cNvSpPr/>
              <p:nvPr/>
            </p:nvSpPr>
            <p:spPr>
              <a:xfrm>
                <a:off x="1666650" y="5322759"/>
                <a:ext cx="178053" cy="176349"/>
              </a:xfrm>
              <a:prstGeom prst="ellipse">
                <a:avLst/>
              </a:prstGeom>
              <a:solidFill>
                <a:srgbClr val="D8D0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6" name="Oval 245">
                <a:extLst>
                  <a:ext uri="{FF2B5EF4-FFF2-40B4-BE49-F238E27FC236}">
                    <a16:creationId xmlns:a16="http://schemas.microsoft.com/office/drawing/2014/main" id="{32A65AC1-2AE9-B27E-DC74-9B889E4DD108}"/>
                  </a:ext>
                </a:extLst>
              </p:cNvPr>
              <p:cNvSpPr/>
              <p:nvPr/>
            </p:nvSpPr>
            <p:spPr>
              <a:xfrm>
                <a:off x="2951637" y="5923956"/>
                <a:ext cx="178053" cy="176349"/>
              </a:xfrm>
              <a:prstGeom prst="ellipse">
                <a:avLst/>
              </a:prstGeom>
              <a:solidFill>
                <a:srgbClr val="D8D0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7" name="Oval 246">
                <a:extLst>
                  <a:ext uri="{FF2B5EF4-FFF2-40B4-BE49-F238E27FC236}">
                    <a16:creationId xmlns:a16="http://schemas.microsoft.com/office/drawing/2014/main" id="{4C86710C-8672-6A0D-9B25-2A6D775B6119}"/>
                  </a:ext>
                </a:extLst>
              </p:cNvPr>
              <p:cNvSpPr/>
              <p:nvPr/>
            </p:nvSpPr>
            <p:spPr>
              <a:xfrm>
                <a:off x="1754466" y="6808754"/>
                <a:ext cx="178053" cy="176349"/>
              </a:xfrm>
              <a:prstGeom prst="ellipse">
                <a:avLst/>
              </a:prstGeom>
              <a:solidFill>
                <a:srgbClr val="D8D0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8" name="Oval 247">
                <a:extLst>
                  <a:ext uri="{FF2B5EF4-FFF2-40B4-BE49-F238E27FC236}">
                    <a16:creationId xmlns:a16="http://schemas.microsoft.com/office/drawing/2014/main" id="{AC0B8009-8287-3732-D83E-E9742D1B3CEE}"/>
                  </a:ext>
                </a:extLst>
              </p:cNvPr>
              <p:cNvSpPr/>
              <p:nvPr/>
            </p:nvSpPr>
            <p:spPr>
              <a:xfrm>
                <a:off x="196227" y="5439283"/>
                <a:ext cx="178053" cy="176349"/>
              </a:xfrm>
              <a:prstGeom prst="ellipse">
                <a:avLst/>
              </a:prstGeom>
              <a:solidFill>
                <a:srgbClr val="D8D0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9" name="Oval 248">
                <a:extLst>
                  <a:ext uri="{FF2B5EF4-FFF2-40B4-BE49-F238E27FC236}">
                    <a16:creationId xmlns:a16="http://schemas.microsoft.com/office/drawing/2014/main" id="{73FBE2F4-D11E-BA6E-EAF6-B53340877F28}"/>
                  </a:ext>
                </a:extLst>
              </p:cNvPr>
              <p:cNvSpPr/>
              <p:nvPr/>
            </p:nvSpPr>
            <p:spPr>
              <a:xfrm>
                <a:off x="-45754" y="6712883"/>
                <a:ext cx="178053" cy="176349"/>
              </a:xfrm>
              <a:prstGeom prst="ellipse">
                <a:avLst/>
              </a:prstGeom>
              <a:solidFill>
                <a:srgbClr val="D8D0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
        <p:nvSpPr>
          <p:cNvPr id="2" name="Title 1">
            <a:extLst>
              <a:ext uri="{FF2B5EF4-FFF2-40B4-BE49-F238E27FC236}">
                <a16:creationId xmlns:a16="http://schemas.microsoft.com/office/drawing/2014/main" id="{62857D98-573F-6505-9BF1-D6B574973778}"/>
              </a:ext>
            </a:extLst>
          </p:cNvPr>
          <p:cNvSpPr>
            <a:spLocks noGrp="1"/>
          </p:cNvSpPr>
          <p:nvPr>
            <p:ph type="ctrTitle"/>
          </p:nvPr>
        </p:nvSpPr>
        <p:spPr>
          <a:xfrm>
            <a:off x="2245537" y="4774110"/>
            <a:ext cx="9769080" cy="1901360"/>
          </a:xfrm>
        </p:spPr>
        <p:txBody>
          <a:bodyPr>
            <a:normAutofit/>
          </a:bodyPr>
          <a:lstStyle/>
          <a:p>
            <a:pPr algn="r"/>
            <a:r>
              <a:rPr lang="en-GB" b="1" dirty="0" err="1">
                <a:solidFill>
                  <a:srgbClr val="EEECE8"/>
                </a:solidFill>
                <a:latin typeface="Hanken Grotesk" pitchFamily="2" charset="77"/>
                <a:cs typeface="Speak Pro" panose="020F0502020204030204" pitchFamily="34" charset="0"/>
              </a:rPr>
              <a:t>english</a:t>
            </a:r>
            <a:r>
              <a:rPr lang="en-GB" b="1" dirty="0">
                <a:solidFill>
                  <a:srgbClr val="EEECE8"/>
                </a:solidFill>
                <a:latin typeface="Hanken Grotesk" pitchFamily="2" charset="77"/>
                <a:cs typeface="Speak Pro" panose="020F0502020204030204" pitchFamily="34" charset="0"/>
              </a:rPr>
              <a:t> influence </a:t>
            </a:r>
            <a:br>
              <a:rPr lang="en-GB" b="1" dirty="0">
                <a:solidFill>
                  <a:srgbClr val="EEECE8"/>
                </a:solidFill>
                <a:latin typeface="Hanken Grotesk" pitchFamily="2" charset="77"/>
                <a:cs typeface="Speak Pro" panose="020F0502020204030204" pitchFamily="34" charset="0"/>
              </a:rPr>
            </a:br>
            <a:r>
              <a:rPr lang="en-GB" b="1" dirty="0">
                <a:solidFill>
                  <a:srgbClr val="EEECE8"/>
                </a:solidFill>
                <a:latin typeface="Hanken Grotesk" pitchFamily="2" charset="77"/>
                <a:cs typeface="Aptos Mono" panose="020F0502020204030204" pitchFamily="34" charset="0"/>
              </a:rPr>
              <a:t>on</a:t>
            </a:r>
            <a:r>
              <a:rPr lang="en-GB" b="1" dirty="0">
                <a:solidFill>
                  <a:srgbClr val="EEECE8"/>
                </a:solidFill>
                <a:latin typeface="Hanken Grotesk" pitchFamily="2" charset="77"/>
                <a:cs typeface="Speak Pro" panose="020F0502020204030204" pitchFamily="34" charset="0"/>
              </a:rPr>
              <a:t> </a:t>
            </a:r>
            <a:r>
              <a:rPr lang="en-GB" b="1" dirty="0" err="1">
                <a:solidFill>
                  <a:srgbClr val="EEECE8"/>
                </a:solidFill>
                <a:latin typeface="Hanken Grotesk" pitchFamily="2" charset="77"/>
                <a:cs typeface="Speak Pro" panose="020F0502020204030204" pitchFamily="34" charset="0"/>
              </a:rPr>
              <a:t>german</a:t>
            </a:r>
            <a:r>
              <a:rPr lang="en-GB" b="1" dirty="0">
                <a:solidFill>
                  <a:srgbClr val="EEECE8"/>
                </a:solidFill>
                <a:latin typeface="Hanken Grotesk" pitchFamily="2" charset="77"/>
                <a:cs typeface="Speak Pro" panose="020F0502020204030204" pitchFamily="34" charset="0"/>
              </a:rPr>
              <a:t> language</a:t>
            </a:r>
          </a:p>
        </p:txBody>
      </p:sp>
      <p:sp>
        <p:nvSpPr>
          <p:cNvPr id="3" name="Subtitle 2">
            <a:extLst>
              <a:ext uri="{FF2B5EF4-FFF2-40B4-BE49-F238E27FC236}">
                <a16:creationId xmlns:a16="http://schemas.microsoft.com/office/drawing/2014/main" id="{58C12CD3-2A74-2E56-FD6C-CEC030B4C5B5}"/>
              </a:ext>
            </a:extLst>
          </p:cNvPr>
          <p:cNvSpPr>
            <a:spLocks noGrp="1"/>
          </p:cNvSpPr>
          <p:nvPr>
            <p:ph type="subTitle" idx="1"/>
          </p:nvPr>
        </p:nvSpPr>
        <p:spPr>
          <a:xfrm>
            <a:off x="2737492" y="4597761"/>
            <a:ext cx="9144000" cy="402885"/>
          </a:xfrm>
        </p:spPr>
        <p:txBody>
          <a:bodyPr>
            <a:normAutofit/>
          </a:bodyPr>
          <a:lstStyle/>
          <a:p>
            <a:pPr algn="r"/>
            <a:r>
              <a:rPr lang="en-GB" sz="1800" dirty="0">
                <a:solidFill>
                  <a:srgbClr val="EEECE8"/>
                </a:solidFill>
                <a:latin typeface="Barlow Light" pitchFamily="2" charset="77"/>
                <a:ea typeface="Roboto Condensed Light" panose="02000000000000000000" pitchFamily="2" charset="0"/>
              </a:rPr>
              <a:t>EXPLORING DENGLISH THROUGH DATA AND NLP</a:t>
            </a:r>
          </a:p>
        </p:txBody>
      </p:sp>
    </p:spTree>
    <p:extLst>
      <p:ext uri="{BB962C8B-B14F-4D97-AF65-F5344CB8AC3E}">
        <p14:creationId xmlns:p14="http://schemas.microsoft.com/office/powerpoint/2010/main" val="2920064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EECE8"/>
        </a:solidFill>
        <a:effectLst/>
      </p:bgPr>
    </p:bg>
    <p:spTree>
      <p:nvGrpSpPr>
        <p:cNvPr id="1" name="">
          <a:extLst>
            <a:ext uri="{FF2B5EF4-FFF2-40B4-BE49-F238E27FC236}">
              <a16:creationId xmlns:a16="http://schemas.microsoft.com/office/drawing/2014/main" id="{1C79D22A-7D11-14FE-5CB3-58898A116B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457956-C373-59AF-5D6D-E725E7323B5F}"/>
              </a:ext>
            </a:extLst>
          </p:cNvPr>
          <p:cNvSpPr>
            <a:spLocks noGrp="1"/>
          </p:cNvSpPr>
          <p:nvPr>
            <p:ph type="title"/>
          </p:nvPr>
        </p:nvSpPr>
        <p:spPr>
          <a:xfrm>
            <a:off x="352425" y="5182107"/>
            <a:ext cx="3403600" cy="1523494"/>
          </a:xfrm>
          <a:noFill/>
          <a:ln w="50800">
            <a:noFill/>
          </a:ln>
        </p:spPr>
        <p:txBody>
          <a:bodyPr wrap="square" lIns="0" bIns="0" anchor="b">
            <a:spAutoFit/>
          </a:bodyPr>
          <a:lstStyle/>
          <a:p>
            <a:pPr>
              <a:lnSpc>
                <a:spcPct val="100000"/>
              </a:lnSpc>
            </a:pPr>
            <a:r>
              <a:rPr lang="en-GB" sz="4800" b="1" spc="-150" dirty="0">
                <a:solidFill>
                  <a:srgbClr val="D64025"/>
                </a:solidFill>
                <a:latin typeface="Hanken Grotesk" pitchFamily="2" charset="77"/>
              </a:rPr>
              <a:t>forecasting future usage</a:t>
            </a:r>
          </a:p>
        </p:txBody>
      </p:sp>
      <p:pic>
        <p:nvPicPr>
          <p:cNvPr id="5" name="Graphic 4">
            <a:extLst>
              <a:ext uri="{FF2B5EF4-FFF2-40B4-BE49-F238E27FC236}">
                <a16:creationId xmlns:a16="http://schemas.microsoft.com/office/drawing/2014/main" id="{88C7A5AA-A39E-BD2A-0DCA-FA88EAEABA8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2425" y="2354200"/>
            <a:ext cx="2546895" cy="2827907"/>
          </a:xfrm>
          <a:prstGeom prst="rect">
            <a:avLst/>
          </a:prstGeom>
        </p:spPr>
      </p:pic>
      <p:pic>
        <p:nvPicPr>
          <p:cNvPr id="10" name="Picture 9" descr="A graph with red lines and dots&#10;&#10;AI-generated content may be incorrect.">
            <a:extLst>
              <a:ext uri="{FF2B5EF4-FFF2-40B4-BE49-F238E27FC236}">
                <a16:creationId xmlns:a16="http://schemas.microsoft.com/office/drawing/2014/main" id="{8DC95B8F-AE97-FC06-4F9D-9B22FAE65524}"/>
              </a:ext>
            </a:extLst>
          </p:cNvPr>
          <p:cNvPicPr>
            <a:picLocks noChangeAspect="1"/>
          </p:cNvPicPr>
          <p:nvPr/>
        </p:nvPicPr>
        <p:blipFill>
          <a:blip r:embed="rId5"/>
          <a:stretch>
            <a:fillRect/>
          </a:stretch>
        </p:blipFill>
        <p:spPr>
          <a:xfrm>
            <a:off x="3756025" y="1092848"/>
            <a:ext cx="7772400" cy="5628627"/>
          </a:xfrm>
          <a:prstGeom prst="rect">
            <a:avLst/>
          </a:prstGeom>
        </p:spPr>
      </p:pic>
      <p:sp>
        <p:nvSpPr>
          <p:cNvPr id="11" name="TextBox 10">
            <a:extLst>
              <a:ext uri="{FF2B5EF4-FFF2-40B4-BE49-F238E27FC236}">
                <a16:creationId xmlns:a16="http://schemas.microsoft.com/office/drawing/2014/main" id="{B645D8D6-0001-A94A-6A82-35AD3DD907E5}"/>
              </a:ext>
            </a:extLst>
          </p:cNvPr>
          <p:cNvSpPr txBox="1"/>
          <p:nvPr/>
        </p:nvSpPr>
        <p:spPr>
          <a:xfrm>
            <a:off x="3663259" y="152399"/>
            <a:ext cx="8343211" cy="707886"/>
          </a:xfrm>
          <a:prstGeom prst="rect">
            <a:avLst/>
          </a:prstGeom>
          <a:noFill/>
        </p:spPr>
        <p:txBody>
          <a:bodyPr wrap="square">
            <a:spAutoFit/>
          </a:bodyPr>
          <a:lstStyle/>
          <a:p>
            <a:r>
              <a:rPr lang="en-GB" sz="2000" b="1" dirty="0">
                <a:latin typeface="Inter Light" panose="02000503000000020004" pitchFamily="2" charset="0"/>
                <a:ea typeface="Inter Light" panose="02000503000000020004" pitchFamily="2" charset="0"/>
              </a:rPr>
              <a:t>Loanword usage is set to rise. </a:t>
            </a:r>
            <a:r>
              <a:rPr lang="en-GB" sz="2000" dirty="0">
                <a:latin typeface="Inter Light" panose="02000503000000020004" pitchFamily="2" charset="0"/>
                <a:ea typeface="Inter Light" panose="02000503000000020004" pitchFamily="2" charset="0"/>
              </a:rPr>
              <a:t>It suggests English is </a:t>
            </a:r>
            <a:r>
              <a:rPr lang="en-GB" sz="2000" b="1" dirty="0">
                <a:latin typeface="Inter Light" panose="02000503000000020004" pitchFamily="2" charset="0"/>
                <a:ea typeface="Inter Light" panose="02000503000000020004" pitchFamily="2" charset="0"/>
              </a:rPr>
              <a:t>becoming embedded</a:t>
            </a:r>
            <a:r>
              <a:rPr lang="en-GB" sz="2000" dirty="0">
                <a:latin typeface="Inter Light" panose="02000503000000020004" pitchFamily="2" charset="0"/>
                <a:ea typeface="Inter Light" panose="02000503000000020004" pitchFamily="2" charset="0"/>
              </a:rPr>
              <a:t>, not just trendy.</a:t>
            </a:r>
          </a:p>
        </p:txBody>
      </p:sp>
    </p:spTree>
    <p:extLst>
      <p:ext uri="{BB962C8B-B14F-4D97-AF65-F5344CB8AC3E}">
        <p14:creationId xmlns:p14="http://schemas.microsoft.com/office/powerpoint/2010/main" val="67630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6402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A8BB7-2222-9A98-3D3E-D0F532D245DC}"/>
              </a:ext>
            </a:extLst>
          </p:cNvPr>
          <p:cNvSpPr>
            <a:spLocks noGrp="1"/>
          </p:cNvSpPr>
          <p:nvPr>
            <p:ph type="title"/>
          </p:nvPr>
        </p:nvSpPr>
        <p:spPr>
          <a:xfrm>
            <a:off x="402102" y="2798835"/>
            <a:ext cx="7236655" cy="954000"/>
          </a:xfrm>
          <a:noFill/>
          <a:ln w="50800">
            <a:noFill/>
          </a:ln>
        </p:spPr>
        <p:txBody>
          <a:bodyPr>
            <a:normAutofit/>
          </a:bodyPr>
          <a:lstStyle/>
          <a:p>
            <a:pPr>
              <a:lnSpc>
                <a:spcPct val="100000"/>
              </a:lnSpc>
            </a:pPr>
            <a:r>
              <a:rPr lang="en-GB" sz="4800" b="1" dirty="0">
                <a:solidFill>
                  <a:srgbClr val="EEECE8"/>
                </a:solidFill>
                <a:latin typeface="Hanken Grotesk" pitchFamily="2" charset="77"/>
              </a:rPr>
              <a:t>Conclusion &amp; Takeaways</a:t>
            </a:r>
          </a:p>
        </p:txBody>
      </p:sp>
      <p:sp>
        <p:nvSpPr>
          <p:cNvPr id="3" name="Content Placeholder 2">
            <a:extLst>
              <a:ext uri="{FF2B5EF4-FFF2-40B4-BE49-F238E27FC236}">
                <a16:creationId xmlns:a16="http://schemas.microsoft.com/office/drawing/2014/main" id="{1E947FA3-D852-BDFA-C63B-4A2893AE5BDD}"/>
              </a:ext>
            </a:extLst>
          </p:cNvPr>
          <p:cNvSpPr>
            <a:spLocks noGrp="1"/>
          </p:cNvSpPr>
          <p:nvPr>
            <p:ph idx="1"/>
          </p:nvPr>
        </p:nvSpPr>
        <p:spPr>
          <a:xfrm>
            <a:off x="402102" y="4456283"/>
            <a:ext cx="11034524" cy="1990288"/>
          </a:xfrm>
        </p:spPr>
        <p:txBody>
          <a:bodyPr wrap="square">
            <a:spAutoFit/>
          </a:bodyPr>
          <a:lstStyle/>
          <a:p>
            <a:pPr marL="0" indent="0">
              <a:buNone/>
            </a:pPr>
            <a:r>
              <a:rPr lang="en-GB" sz="2000" dirty="0">
                <a:solidFill>
                  <a:srgbClr val="EEECE8"/>
                </a:solidFill>
                <a:latin typeface="Inter Thin" panose="02000503000000020004" pitchFamily="2" charset="0"/>
                <a:ea typeface="Inter Thin" panose="02000503000000020004" pitchFamily="2" charset="0"/>
              </a:rPr>
              <a:t>Insight</a:t>
            </a:r>
            <a:r>
              <a:rPr lang="en-GB" sz="2000" dirty="0">
                <a:solidFill>
                  <a:srgbClr val="EEECE8"/>
                </a:solidFill>
                <a:latin typeface="Inter Light" panose="02000503000000020004" pitchFamily="2" charset="0"/>
                <a:ea typeface="Inter Light" panose="02000503000000020004" pitchFamily="2" charset="0"/>
              </a:rPr>
              <a:t>: </a:t>
            </a:r>
            <a:r>
              <a:rPr lang="en-GB" sz="2000" b="1" dirty="0">
                <a:solidFill>
                  <a:srgbClr val="EEECE8"/>
                </a:solidFill>
                <a:latin typeface="Inter SemiBold" panose="02000503000000020004" pitchFamily="2" charset="0"/>
                <a:ea typeface="Inter SemiBold" panose="02000503000000020004" pitchFamily="2" charset="0"/>
              </a:rPr>
              <a:t>English loanwords are shaping modern German</a:t>
            </a:r>
          </a:p>
          <a:p>
            <a:pPr marL="0" indent="0">
              <a:buNone/>
            </a:pPr>
            <a:r>
              <a:rPr lang="en-GB" sz="2000" dirty="0">
                <a:solidFill>
                  <a:srgbClr val="EEECE8"/>
                </a:solidFill>
                <a:latin typeface="Inter Thin" panose="02000503000000020004" pitchFamily="2" charset="0"/>
                <a:ea typeface="Inter Thin" panose="02000503000000020004" pitchFamily="2" charset="0"/>
              </a:rPr>
              <a:t>Trend</a:t>
            </a:r>
            <a:r>
              <a:rPr lang="en-GB" sz="2000" dirty="0">
                <a:solidFill>
                  <a:srgbClr val="EEECE8"/>
                </a:solidFill>
                <a:latin typeface="Inter Light" panose="02000503000000020004" pitchFamily="2" charset="0"/>
                <a:ea typeface="Inter Light" panose="02000503000000020004" pitchFamily="2" charset="0"/>
              </a:rPr>
              <a:t>: </a:t>
            </a:r>
            <a:r>
              <a:rPr lang="en-GB" sz="2000" b="1" dirty="0" err="1">
                <a:solidFill>
                  <a:srgbClr val="EEECE8"/>
                </a:solidFill>
                <a:latin typeface="Inter SemiBold" panose="02000503000000020004" pitchFamily="2" charset="0"/>
                <a:ea typeface="Inter SemiBold" panose="02000503000000020004" pitchFamily="2" charset="0"/>
              </a:rPr>
              <a:t>Denglisch</a:t>
            </a:r>
            <a:r>
              <a:rPr lang="en-GB" sz="2000" b="1" dirty="0">
                <a:solidFill>
                  <a:srgbClr val="EEECE8"/>
                </a:solidFill>
                <a:latin typeface="Inter SemiBold" panose="02000503000000020004" pitchFamily="2" charset="0"/>
                <a:ea typeface="Inter SemiBold" panose="02000503000000020004" pitchFamily="2" charset="0"/>
              </a:rPr>
              <a:t> is steadily rising in German media</a:t>
            </a:r>
          </a:p>
          <a:p>
            <a:pPr marL="0" indent="0">
              <a:buNone/>
            </a:pPr>
            <a:r>
              <a:rPr lang="en-GB" sz="2000" dirty="0">
                <a:solidFill>
                  <a:srgbClr val="EEECE8"/>
                </a:solidFill>
                <a:latin typeface="Inter Thin" panose="02000503000000020004" pitchFamily="2" charset="0"/>
                <a:ea typeface="Inter Thin" panose="02000503000000020004" pitchFamily="2" charset="0"/>
              </a:rPr>
              <a:t>Density</a:t>
            </a:r>
            <a:r>
              <a:rPr lang="en-GB" sz="2000" dirty="0">
                <a:solidFill>
                  <a:srgbClr val="EEECE8"/>
                </a:solidFill>
                <a:latin typeface="Inter Light" panose="02000503000000020004" pitchFamily="2" charset="0"/>
                <a:ea typeface="Inter Light" panose="02000503000000020004" pitchFamily="2" charset="0"/>
              </a:rPr>
              <a:t>: </a:t>
            </a:r>
            <a:r>
              <a:rPr lang="en-GB" sz="2000" b="1" dirty="0">
                <a:solidFill>
                  <a:srgbClr val="EEECE8"/>
                </a:solidFill>
                <a:latin typeface="Inter SemiBold" panose="02000503000000020004" pitchFamily="2" charset="0"/>
                <a:ea typeface="Inter SemiBold" panose="02000503000000020004" pitchFamily="2" charset="0"/>
              </a:rPr>
              <a:t>Business content shows the highest concentration</a:t>
            </a:r>
          </a:p>
          <a:p>
            <a:pPr marL="0" indent="0">
              <a:buNone/>
            </a:pPr>
            <a:r>
              <a:rPr lang="en-GB" sz="2000" dirty="0">
                <a:solidFill>
                  <a:srgbClr val="EEECE8"/>
                </a:solidFill>
                <a:latin typeface="Inter Thin" panose="02000503000000020004" pitchFamily="2" charset="0"/>
                <a:ea typeface="Inter Thin" panose="02000503000000020004" pitchFamily="2" charset="0"/>
              </a:rPr>
              <a:t>Emotional framing</a:t>
            </a:r>
            <a:r>
              <a:rPr lang="en-GB" sz="2000" dirty="0">
                <a:solidFill>
                  <a:srgbClr val="EEECE8"/>
                </a:solidFill>
                <a:latin typeface="Inter Light" panose="02000503000000020004" pitchFamily="2" charset="0"/>
                <a:ea typeface="Inter Light" panose="02000503000000020004" pitchFamily="2" charset="0"/>
              </a:rPr>
              <a:t>: </a:t>
            </a:r>
            <a:r>
              <a:rPr lang="en-GB" sz="2000" b="1" dirty="0">
                <a:solidFill>
                  <a:srgbClr val="EEECE8"/>
                </a:solidFill>
                <a:latin typeface="Inter SemiBold" panose="02000503000000020004" pitchFamily="2" charset="0"/>
                <a:ea typeface="Inter SemiBold" panose="02000503000000020004" pitchFamily="2" charset="0"/>
              </a:rPr>
              <a:t>Sentiment suggest English adds positive tone or perceived authority</a:t>
            </a:r>
            <a:endParaRPr lang="en-GB" sz="2000" dirty="0">
              <a:solidFill>
                <a:srgbClr val="EEECE8"/>
              </a:solidFill>
              <a:latin typeface="Inter Light" panose="02000503000000020004" pitchFamily="2" charset="0"/>
              <a:ea typeface="Inter Light" panose="02000503000000020004" pitchFamily="2" charset="0"/>
            </a:endParaRPr>
          </a:p>
          <a:p>
            <a:pPr marL="0" indent="0">
              <a:buNone/>
            </a:pPr>
            <a:r>
              <a:rPr lang="en-GB" sz="2000" dirty="0">
                <a:solidFill>
                  <a:srgbClr val="EEECE8"/>
                </a:solidFill>
                <a:latin typeface="Inter Thin" panose="02000503000000020004" pitchFamily="2" charset="0"/>
                <a:ea typeface="Inter Thin" panose="02000503000000020004" pitchFamily="2" charset="0"/>
              </a:rPr>
              <a:t>Limitations</a:t>
            </a:r>
            <a:r>
              <a:rPr lang="en-GB" sz="2000" dirty="0">
                <a:solidFill>
                  <a:srgbClr val="EEECE8"/>
                </a:solidFill>
                <a:latin typeface="Inter Light" panose="02000503000000020004" pitchFamily="2" charset="0"/>
                <a:ea typeface="Inter Light" panose="02000503000000020004" pitchFamily="2" charset="0"/>
              </a:rPr>
              <a:t>: </a:t>
            </a:r>
            <a:r>
              <a:rPr lang="en-GB" sz="2000" b="1" dirty="0">
                <a:solidFill>
                  <a:srgbClr val="EEECE8"/>
                </a:solidFill>
                <a:latin typeface="Inter SemiBold" panose="02000503000000020004" pitchFamily="2" charset="0"/>
                <a:ea typeface="Inter SemiBold" panose="02000503000000020004" pitchFamily="2" charset="0"/>
              </a:rPr>
              <a:t>One source site (</a:t>
            </a:r>
            <a:r>
              <a:rPr lang="en-GB" sz="2000" b="1" dirty="0" err="1">
                <a:solidFill>
                  <a:srgbClr val="EEECE8"/>
                </a:solidFill>
                <a:latin typeface="Inter SemiBold" panose="02000503000000020004" pitchFamily="2" charset="0"/>
                <a:ea typeface="Inter SemiBold" panose="02000503000000020004" pitchFamily="2" charset="0"/>
              </a:rPr>
              <a:t>businessinsider.de</a:t>
            </a:r>
            <a:r>
              <a:rPr lang="en-GB" sz="2000" b="1" dirty="0">
                <a:solidFill>
                  <a:srgbClr val="EEECE8"/>
                </a:solidFill>
                <a:latin typeface="Inter SemiBold" panose="02000503000000020004" pitchFamily="2" charset="0"/>
                <a:ea typeface="Inter SemiBold" panose="02000503000000020004" pitchFamily="2" charset="0"/>
              </a:rPr>
              <a:t>) limits domain diversity</a:t>
            </a:r>
          </a:p>
        </p:txBody>
      </p:sp>
      <p:pic>
        <p:nvPicPr>
          <p:cNvPr id="9" name="Graphic 8">
            <a:extLst>
              <a:ext uri="{FF2B5EF4-FFF2-40B4-BE49-F238E27FC236}">
                <a16:creationId xmlns:a16="http://schemas.microsoft.com/office/drawing/2014/main" id="{BE51EDF9-1A3D-0366-6F1E-C0EDECEE888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7746177" y="-702350"/>
            <a:ext cx="5877569" cy="6208133"/>
          </a:xfrm>
          <a:prstGeom prst="rect">
            <a:avLst/>
          </a:prstGeom>
        </p:spPr>
      </p:pic>
    </p:spTree>
    <p:extLst>
      <p:ext uri="{BB962C8B-B14F-4D97-AF65-F5344CB8AC3E}">
        <p14:creationId xmlns:p14="http://schemas.microsoft.com/office/powerpoint/2010/main" val="2790777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EECE8"/>
        </a:solidFill>
        <a:effectLst/>
      </p:bgPr>
    </p:bg>
    <p:spTree>
      <p:nvGrpSpPr>
        <p:cNvPr id="1" name="">
          <a:extLst>
            <a:ext uri="{FF2B5EF4-FFF2-40B4-BE49-F238E27FC236}">
              <a16:creationId xmlns:a16="http://schemas.microsoft.com/office/drawing/2014/main" id="{F6F31E17-7CE8-F9D8-4B32-8A28601496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1294E7-9498-4E3E-0FCB-97870EB39563}"/>
              </a:ext>
            </a:extLst>
          </p:cNvPr>
          <p:cNvSpPr>
            <a:spLocks noGrp="1"/>
          </p:cNvSpPr>
          <p:nvPr>
            <p:ph type="title"/>
          </p:nvPr>
        </p:nvSpPr>
        <p:spPr>
          <a:xfrm>
            <a:off x="352425" y="5615971"/>
            <a:ext cx="10515600" cy="784830"/>
          </a:xfrm>
          <a:noFill/>
          <a:ln w="50800">
            <a:noFill/>
          </a:ln>
        </p:spPr>
        <p:txBody>
          <a:bodyPr bIns="0" anchor="b">
            <a:spAutoFit/>
          </a:bodyPr>
          <a:lstStyle/>
          <a:p>
            <a:pPr>
              <a:lnSpc>
                <a:spcPct val="100000"/>
              </a:lnSpc>
            </a:pPr>
            <a:r>
              <a:rPr lang="en-GB" sz="4800" b="1" spc="-150" dirty="0">
                <a:solidFill>
                  <a:srgbClr val="D64025"/>
                </a:solidFill>
                <a:latin typeface="Hanken Grotesk" pitchFamily="2" charset="77"/>
              </a:rPr>
              <a:t>guess the word</a:t>
            </a:r>
          </a:p>
        </p:txBody>
      </p:sp>
      <p:pic>
        <p:nvPicPr>
          <p:cNvPr id="5" name="Graphic 4">
            <a:extLst>
              <a:ext uri="{FF2B5EF4-FFF2-40B4-BE49-F238E27FC236}">
                <a16:creationId xmlns:a16="http://schemas.microsoft.com/office/drawing/2014/main" id="{F0F28CE3-AF30-E9A5-A6A9-16113A522DE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7936" y="2175302"/>
            <a:ext cx="3810000" cy="3810000"/>
          </a:xfrm>
          <a:prstGeom prst="rect">
            <a:avLst/>
          </a:prstGeom>
        </p:spPr>
      </p:pic>
      <p:sp>
        <p:nvSpPr>
          <p:cNvPr id="6" name="TextBox 5">
            <a:extLst>
              <a:ext uri="{FF2B5EF4-FFF2-40B4-BE49-F238E27FC236}">
                <a16:creationId xmlns:a16="http://schemas.microsoft.com/office/drawing/2014/main" id="{264FECF1-1A5C-5FA1-AED9-F89FB6EEB494}"/>
              </a:ext>
            </a:extLst>
          </p:cNvPr>
          <p:cNvSpPr txBox="1"/>
          <p:nvPr/>
        </p:nvSpPr>
        <p:spPr>
          <a:xfrm>
            <a:off x="4969636" y="587267"/>
            <a:ext cx="3941144" cy="400110"/>
          </a:xfrm>
          <a:prstGeom prst="rect">
            <a:avLst/>
          </a:prstGeom>
          <a:noFill/>
        </p:spPr>
        <p:txBody>
          <a:bodyPr wrap="none" lIns="0" rtlCol="0">
            <a:spAutoFit/>
          </a:bodyPr>
          <a:lstStyle/>
          <a:p>
            <a:r>
              <a:rPr lang="en-GB" sz="2000" b="1" i="1" dirty="0">
                <a:solidFill>
                  <a:srgbClr val="262626"/>
                </a:solidFill>
                <a:latin typeface="Inter SemiBold" panose="02000503000000020004" pitchFamily="2" charset="0"/>
                <a:ea typeface="Inter SemiBold" panose="02000503000000020004" pitchFamily="2" charset="0"/>
              </a:rPr>
              <a:t>FAMILY FORTUNES </a:t>
            </a:r>
            <a:r>
              <a:rPr lang="en-GB" sz="2000" b="1" dirty="0">
                <a:solidFill>
                  <a:srgbClr val="262626"/>
                </a:solidFill>
                <a:latin typeface="Inter SemiBold" panose="02000503000000020004" pitchFamily="2" charset="0"/>
                <a:ea typeface="Inter SemiBold" panose="02000503000000020004" pitchFamily="2" charset="0"/>
              </a:rPr>
              <a:t>MINI GAME</a:t>
            </a:r>
          </a:p>
        </p:txBody>
      </p:sp>
      <p:sp>
        <p:nvSpPr>
          <p:cNvPr id="12" name="Rectangle 11">
            <a:extLst>
              <a:ext uri="{FF2B5EF4-FFF2-40B4-BE49-F238E27FC236}">
                <a16:creationId xmlns:a16="http://schemas.microsoft.com/office/drawing/2014/main" id="{579E3AD5-67E5-8515-1A39-FE85094DBF6B}"/>
              </a:ext>
            </a:extLst>
          </p:cNvPr>
          <p:cNvSpPr/>
          <p:nvPr/>
        </p:nvSpPr>
        <p:spPr>
          <a:xfrm>
            <a:off x="4969636" y="1181686"/>
            <a:ext cx="6819090" cy="914400"/>
          </a:xfrm>
          <a:prstGeom prst="rect">
            <a:avLst/>
          </a:prstGeom>
          <a:solidFill>
            <a:srgbClr val="2626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dirty="0"/>
              <a:t>placeholder</a:t>
            </a:r>
          </a:p>
        </p:txBody>
      </p:sp>
      <p:sp>
        <p:nvSpPr>
          <p:cNvPr id="3" name="Rectangle 2">
            <a:extLst>
              <a:ext uri="{FF2B5EF4-FFF2-40B4-BE49-F238E27FC236}">
                <a16:creationId xmlns:a16="http://schemas.microsoft.com/office/drawing/2014/main" id="{56856A62-FD22-E1F6-2741-005ADD32C75E}"/>
              </a:ext>
            </a:extLst>
          </p:cNvPr>
          <p:cNvSpPr/>
          <p:nvPr/>
        </p:nvSpPr>
        <p:spPr>
          <a:xfrm>
            <a:off x="4969636" y="2264899"/>
            <a:ext cx="6819090" cy="914400"/>
          </a:xfrm>
          <a:prstGeom prst="rect">
            <a:avLst/>
          </a:prstGeom>
          <a:solidFill>
            <a:srgbClr val="2626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dirty="0"/>
              <a:t>placeholder</a:t>
            </a:r>
          </a:p>
        </p:txBody>
      </p:sp>
      <p:sp>
        <p:nvSpPr>
          <p:cNvPr id="13" name="Rectangle 12">
            <a:extLst>
              <a:ext uri="{FF2B5EF4-FFF2-40B4-BE49-F238E27FC236}">
                <a16:creationId xmlns:a16="http://schemas.microsoft.com/office/drawing/2014/main" id="{C7411B2C-B52C-C653-E00E-0ADF93859F2A}"/>
              </a:ext>
            </a:extLst>
          </p:cNvPr>
          <p:cNvSpPr/>
          <p:nvPr/>
        </p:nvSpPr>
        <p:spPr>
          <a:xfrm>
            <a:off x="4969636" y="3334044"/>
            <a:ext cx="6819090" cy="914400"/>
          </a:xfrm>
          <a:prstGeom prst="rect">
            <a:avLst/>
          </a:prstGeom>
          <a:solidFill>
            <a:srgbClr val="2626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dirty="0"/>
              <a:t>placeholder</a:t>
            </a:r>
          </a:p>
        </p:txBody>
      </p:sp>
      <p:sp>
        <p:nvSpPr>
          <p:cNvPr id="14" name="Rectangle 13">
            <a:extLst>
              <a:ext uri="{FF2B5EF4-FFF2-40B4-BE49-F238E27FC236}">
                <a16:creationId xmlns:a16="http://schemas.microsoft.com/office/drawing/2014/main" id="{68B1C59E-A7B3-1ED9-6945-09F4D2FB94CE}"/>
              </a:ext>
            </a:extLst>
          </p:cNvPr>
          <p:cNvSpPr/>
          <p:nvPr/>
        </p:nvSpPr>
        <p:spPr>
          <a:xfrm>
            <a:off x="4969636" y="4431324"/>
            <a:ext cx="6819090" cy="914400"/>
          </a:xfrm>
          <a:prstGeom prst="rect">
            <a:avLst/>
          </a:prstGeom>
          <a:solidFill>
            <a:srgbClr val="2626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dirty="0"/>
              <a:t>placeholder</a:t>
            </a:r>
          </a:p>
        </p:txBody>
      </p:sp>
      <p:sp>
        <p:nvSpPr>
          <p:cNvPr id="15" name="Rectangle 14">
            <a:extLst>
              <a:ext uri="{FF2B5EF4-FFF2-40B4-BE49-F238E27FC236}">
                <a16:creationId xmlns:a16="http://schemas.microsoft.com/office/drawing/2014/main" id="{C99D21C1-9180-AC23-4B9A-1DD84E57621B}"/>
              </a:ext>
            </a:extLst>
          </p:cNvPr>
          <p:cNvSpPr/>
          <p:nvPr/>
        </p:nvSpPr>
        <p:spPr>
          <a:xfrm>
            <a:off x="4969636" y="5486401"/>
            <a:ext cx="6819090" cy="914400"/>
          </a:xfrm>
          <a:prstGeom prst="rect">
            <a:avLst/>
          </a:prstGeom>
          <a:solidFill>
            <a:srgbClr val="2626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dirty="0"/>
              <a:t>placeholder</a:t>
            </a:r>
          </a:p>
        </p:txBody>
      </p:sp>
    </p:spTree>
    <p:extLst>
      <p:ext uri="{BB962C8B-B14F-4D97-AF65-F5344CB8AC3E}">
        <p14:creationId xmlns:p14="http://schemas.microsoft.com/office/powerpoint/2010/main" val="3803946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EECE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6200D-E3AD-570B-2EB2-386B1AED2D96}"/>
              </a:ext>
            </a:extLst>
          </p:cNvPr>
          <p:cNvSpPr>
            <a:spLocks noGrp="1"/>
          </p:cNvSpPr>
          <p:nvPr>
            <p:ph type="title"/>
          </p:nvPr>
        </p:nvSpPr>
        <p:spPr>
          <a:xfrm>
            <a:off x="352425" y="5569804"/>
            <a:ext cx="10515600" cy="830997"/>
          </a:xfrm>
          <a:noFill/>
          <a:ln w="50800">
            <a:noFill/>
          </a:ln>
        </p:spPr>
        <p:txBody>
          <a:bodyPr wrap="square" anchor="b">
            <a:spAutoFit/>
          </a:bodyPr>
          <a:lstStyle/>
          <a:p>
            <a:pPr>
              <a:lnSpc>
                <a:spcPct val="100000"/>
              </a:lnSpc>
            </a:pPr>
            <a:r>
              <a:rPr lang="en-GB" sz="4800" b="1" spc="-150" dirty="0">
                <a:solidFill>
                  <a:srgbClr val="D64025"/>
                </a:solidFill>
                <a:latin typeface="Hanken Grotesk" pitchFamily="2" charset="77"/>
              </a:rPr>
              <a:t>research questions</a:t>
            </a:r>
          </a:p>
        </p:txBody>
      </p:sp>
      <p:sp>
        <p:nvSpPr>
          <p:cNvPr id="3" name="TextBox 2">
            <a:extLst>
              <a:ext uri="{FF2B5EF4-FFF2-40B4-BE49-F238E27FC236}">
                <a16:creationId xmlns:a16="http://schemas.microsoft.com/office/drawing/2014/main" id="{90085220-7FAF-B0E2-DBBE-C96967B8ADB1}"/>
              </a:ext>
            </a:extLst>
          </p:cNvPr>
          <p:cNvSpPr txBox="1"/>
          <p:nvPr/>
        </p:nvSpPr>
        <p:spPr>
          <a:xfrm>
            <a:off x="6691702" y="2394228"/>
            <a:ext cx="5147873" cy="3877985"/>
          </a:xfrm>
          <a:prstGeom prst="rect">
            <a:avLst/>
          </a:prstGeom>
          <a:noFill/>
        </p:spPr>
        <p:txBody>
          <a:bodyPr wrap="square" rtlCol="0" anchor="b">
            <a:spAutoFit/>
          </a:bodyPr>
          <a:lstStyle/>
          <a:p>
            <a:r>
              <a:rPr lang="en-GB" sz="2000" b="1" dirty="0">
                <a:solidFill>
                  <a:srgbClr val="262626"/>
                </a:solidFill>
                <a:latin typeface="Inter SemiBold" panose="02000503000000020004" pitchFamily="2" charset="0"/>
                <a:ea typeface="Inter SemiBold" panose="02000503000000020004" pitchFamily="2" charset="0"/>
              </a:rPr>
              <a:t>HYPOTHESIS</a:t>
            </a:r>
          </a:p>
          <a:p>
            <a:endParaRPr lang="en-GB" sz="2000" dirty="0">
              <a:solidFill>
                <a:srgbClr val="262626"/>
              </a:solidFill>
              <a:latin typeface="Inter" panose="02000503000000020004" pitchFamily="2" charset="0"/>
              <a:ea typeface="Inter" panose="02000503000000020004" pitchFamily="2" charset="0"/>
            </a:endParaRPr>
          </a:p>
          <a:p>
            <a:r>
              <a:rPr lang="en-GB" dirty="0">
                <a:solidFill>
                  <a:srgbClr val="262626"/>
                </a:solidFill>
                <a:latin typeface="Inter" panose="02000503000000020004" pitchFamily="2" charset="0"/>
                <a:ea typeface="Inter" panose="02000503000000020004" pitchFamily="2" charset="0"/>
              </a:rPr>
              <a:t>English is used more in positive, aspirational or professional contexts.</a:t>
            </a:r>
          </a:p>
          <a:p>
            <a:endParaRPr lang="en-GB" sz="2000" dirty="0">
              <a:solidFill>
                <a:srgbClr val="262626"/>
              </a:solidFill>
              <a:latin typeface="Inter" panose="02000503000000020004" pitchFamily="2" charset="0"/>
              <a:ea typeface="Inter" panose="02000503000000020004" pitchFamily="2" charset="0"/>
            </a:endParaRPr>
          </a:p>
          <a:p>
            <a:endParaRPr lang="en-GB" sz="2000" dirty="0">
              <a:solidFill>
                <a:srgbClr val="262626"/>
              </a:solidFill>
              <a:latin typeface="Inter" panose="02000503000000020004" pitchFamily="2" charset="0"/>
              <a:ea typeface="Inter" panose="02000503000000020004" pitchFamily="2" charset="0"/>
            </a:endParaRPr>
          </a:p>
          <a:p>
            <a:r>
              <a:rPr lang="en-GB" sz="2000" b="1" dirty="0">
                <a:solidFill>
                  <a:srgbClr val="262626"/>
                </a:solidFill>
                <a:latin typeface="Inter SemiBold" panose="02000503000000020004" pitchFamily="2" charset="0"/>
                <a:ea typeface="Inter SemiBold" panose="02000503000000020004" pitchFamily="2" charset="0"/>
              </a:rPr>
              <a:t>RESEARCH QUESTIONS</a:t>
            </a:r>
          </a:p>
          <a:p>
            <a:endParaRPr lang="en-GB" sz="2000" dirty="0">
              <a:solidFill>
                <a:srgbClr val="262626"/>
              </a:solidFill>
              <a:latin typeface="Inter" panose="02000503000000020004" pitchFamily="2" charset="0"/>
              <a:ea typeface="Inter" panose="02000503000000020004" pitchFamily="2" charset="0"/>
            </a:endParaRPr>
          </a:p>
          <a:p>
            <a:r>
              <a:rPr lang="en-GB" dirty="0">
                <a:solidFill>
                  <a:srgbClr val="262626"/>
                </a:solidFill>
                <a:latin typeface="Inter" panose="02000503000000020004" pitchFamily="2" charset="0"/>
                <a:ea typeface="Inter" panose="02000503000000020004" pitchFamily="2" charset="0"/>
              </a:rPr>
              <a:t>Has English loanword usage in German increased over time?</a:t>
            </a:r>
          </a:p>
          <a:p>
            <a:endParaRPr lang="en-GB" dirty="0">
              <a:solidFill>
                <a:srgbClr val="262626"/>
              </a:solidFill>
              <a:latin typeface="Inter" panose="02000503000000020004" pitchFamily="2" charset="0"/>
              <a:ea typeface="Inter" panose="02000503000000020004" pitchFamily="2" charset="0"/>
            </a:endParaRPr>
          </a:p>
          <a:p>
            <a:r>
              <a:rPr lang="en-GB" dirty="0">
                <a:solidFill>
                  <a:srgbClr val="262626"/>
                </a:solidFill>
                <a:latin typeface="Inter" panose="02000503000000020004" pitchFamily="2" charset="0"/>
                <a:ea typeface="Inter" panose="02000503000000020004" pitchFamily="2" charset="0"/>
              </a:rPr>
              <a:t>Is there a relationship between sentiment and loanwords?</a:t>
            </a:r>
          </a:p>
        </p:txBody>
      </p:sp>
      <p:pic>
        <p:nvPicPr>
          <p:cNvPr id="10" name="Graphic 9">
            <a:extLst>
              <a:ext uri="{FF2B5EF4-FFF2-40B4-BE49-F238E27FC236}">
                <a16:creationId xmlns:a16="http://schemas.microsoft.com/office/drawing/2014/main" id="{0E43766F-731F-4E80-204E-A13566DA223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2425" y="2289721"/>
            <a:ext cx="3810000" cy="3810000"/>
          </a:xfrm>
          <a:prstGeom prst="rect">
            <a:avLst/>
          </a:prstGeom>
        </p:spPr>
      </p:pic>
    </p:spTree>
    <p:extLst>
      <p:ext uri="{BB962C8B-B14F-4D97-AF65-F5344CB8AC3E}">
        <p14:creationId xmlns:p14="http://schemas.microsoft.com/office/powerpoint/2010/main" val="2071208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EECE8"/>
        </a:solidFill>
        <a:effectLst/>
      </p:bgPr>
    </p:bg>
    <p:spTree>
      <p:nvGrpSpPr>
        <p:cNvPr id="1" name="">
          <a:extLst>
            <a:ext uri="{FF2B5EF4-FFF2-40B4-BE49-F238E27FC236}">
              <a16:creationId xmlns:a16="http://schemas.microsoft.com/office/drawing/2014/main" id="{75F9518A-3462-1E6C-ABBC-365EF2388F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AEF52B-BCF7-FE01-D885-7FD7B2E54A5C}"/>
              </a:ext>
            </a:extLst>
          </p:cNvPr>
          <p:cNvSpPr>
            <a:spLocks noGrp="1"/>
          </p:cNvSpPr>
          <p:nvPr>
            <p:ph type="title"/>
          </p:nvPr>
        </p:nvSpPr>
        <p:spPr>
          <a:xfrm>
            <a:off x="352425" y="5615971"/>
            <a:ext cx="10515600" cy="784830"/>
          </a:xfrm>
          <a:noFill/>
          <a:ln w="50800">
            <a:noFill/>
          </a:ln>
        </p:spPr>
        <p:txBody>
          <a:bodyPr bIns="0" anchor="b">
            <a:spAutoFit/>
          </a:bodyPr>
          <a:lstStyle/>
          <a:p>
            <a:pPr>
              <a:lnSpc>
                <a:spcPct val="100000"/>
              </a:lnSpc>
            </a:pPr>
            <a:r>
              <a:rPr lang="en-GB" sz="4800" b="1" spc="-150" dirty="0">
                <a:solidFill>
                  <a:srgbClr val="D64025"/>
                </a:solidFill>
                <a:latin typeface="Hanken Grotesk" pitchFamily="2" charset="77"/>
              </a:rPr>
              <a:t>data &amp; pipeline</a:t>
            </a:r>
          </a:p>
        </p:txBody>
      </p:sp>
      <p:pic>
        <p:nvPicPr>
          <p:cNvPr id="5" name="Graphic 4">
            <a:extLst>
              <a:ext uri="{FF2B5EF4-FFF2-40B4-BE49-F238E27FC236}">
                <a16:creationId xmlns:a16="http://schemas.microsoft.com/office/drawing/2014/main" id="{94238E6D-0EE5-787E-0477-D71FC198AC1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7936" y="2175302"/>
            <a:ext cx="3810000" cy="3810000"/>
          </a:xfrm>
          <a:prstGeom prst="rect">
            <a:avLst/>
          </a:prstGeom>
        </p:spPr>
      </p:pic>
      <p:sp>
        <p:nvSpPr>
          <p:cNvPr id="4" name="Rectangle 3">
            <a:extLst>
              <a:ext uri="{FF2B5EF4-FFF2-40B4-BE49-F238E27FC236}">
                <a16:creationId xmlns:a16="http://schemas.microsoft.com/office/drawing/2014/main" id="{463EC22E-D8DA-A856-768F-5CC471D03934}"/>
              </a:ext>
            </a:extLst>
          </p:cNvPr>
          <p:cNvSpPr/>
          <p:nvPr/>
        </p:nvSpPr>
        <p:spPr>
          <a:xfrm>
            <a:off x="4958071" y="1360379"/>
            <a:ext cx="2672861" cy="914400"/>
          </a:xfrm>
          <a:prstGeom prst="rect">
            <a:avLst/>
          </a:prstGeom>
          <a:solidFill>
            <a:srgbClr val="2626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dirty="0"/>
              <a:t>&gt; 100, 000</a:t>
            </a:r>
          </a:p>
        </p:txBody>
      </p:sp>
      <p:sp>
        <p:nvSpPr>
          <p:cNvPr id="6" name="TextBox 5">
            <a:extLst>
              <a:ext uri="{FF2B5EF4-FFF2-40B4-BE49-F238E27FC236}">
                <a16:creationId xmlns:a16="http://schemas.microsoft.com/office/drawing/2014/main" id="{BD2670E7-B34D-8ABE-4AAB-B22E56AE9029}"/>
              </a:ext>
            </a:extLst>
          </p:cNvPr>
          <p:cNvSpPr txBox="1"/>
          <p:nvPr/>
        </p:nvSpPr>
        <p:spPr>
          <a:xfrm>
            <a:off x="4958071" y="836414"/>
            <a:ext cx="6303329" cy="400110"/>
          </a:xfrm>
          <a:prstGeom prst="rect">
            <a:avLst/>
          </a:prstGeom>
          <a:noFill/>
        </p:spPr>
        <p:txBody>
          <a:bodyPr wrap="none" lIns="0" rtlCol="0">
            <a:spAutoFit/>
          </a:bodyPr>
          <a:lstStyle/>
          <a:p>
            <a:r>
              <a:rPr lang="en-GB" sz="2000" b="1" dirty="0">
                <a:solidFill>
                  <a:srgbClr val="262626"/>
                </a:solidFill>
                <a:latin typeface="Inter SemiBold" panose="02000503000000020004" pitchFamily="2" charset="0"/>
                <a:ea typeface="Inter SemiBold" panose="02000503000000020004" pitchFamily="2" charset="0"/>
              </a:rPr>
              <a:t>SCRAPED ARTICLES FROM BUSINESSINSIDER.DE</a:t>
            </a:r>
          </a:p>
        </p:txBody>
      </p:sp>
      <p:sp>
        <p:nvSpPr>
          <p:cNvPr id="7" name="Rectangle 6">
            <a:extLst>
              <a:ext uri="{FF2B5EF4-FFF2-40B4-BE49-F238E27FC236}">
                <a16:creationId xmlns:a16="http://schemas.microsoft.com/office/drawing/2014/main" id="{8ADAA841-F1A0-C60E-88E0-D3C667ED71EE}"/>
              </a:ext>
            </a:extLst>
          </p:cNvPr>
          <p:cNvSpPr/>
          <p:nvPr/>
        </p:nvSpPr>
        <p:spPr>
          <a:xfrm>
            <a:off x="4958071" y="3994999"/>
            <a:ext cx="1992171" cy="914400"/>
          </a:xfrm>
          <a:prstGeom prst="rect">
            <a:avLst/>
          </a:prstGeom>
          <a:solidFill>
            <a:srgbClr val="2626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dirty="0" err="1"/>
              <a:t>spaCy</a:t>
            </a:r>
            <a:endParaRPr lang="en-GB" sz="2400" dirty="0"/>
          </a:p>
        </p:txBody>
      </p:sp>
      <p:sp>
        <p:nvSpPr>
          <p:cNvPr id="8" name="TextBox 7">
            <a:extLst>
              <a:ext uri="{FF2B5EF4-FFF2-40B4-BE49-F238E27FC236}">
                <a16:creationId xmlns:a16="http://schemas.microsoft.com/office/drawing/2014/main" id="{CA691560-0E03-B17E-DBFD-E23E15779649}"/>
              </a:ext>
            </a:extLst>
          </p:cNvPr>
          <p:cNvSpPr txBox="1"/>
          <p:nvPr/>
        </p:nvSpPr>
        <p:spPr>
          <a:xfrm>
            <a:off x="4958071" y="3469669"/>
            <a:ext cx="959558" cy="400110"/>
          </a:xfrm>
          <a:prstGeom prst="rect">
            <a:avLst/>
          </a:prstGeom>
          <a:noFill/>
        </p:spPr>
        <p:txBody>
          <a:bodyPr wrap="none" lIns="0" rtlCol="0">
            <a:spAutoFit/>
          </a:bodyPr>
          <a:lstStyle/>
          <a:p>
            <a:r>
              <a:rPr lang="en-GB" sz="2000" b="1" dirty="0">
                <a:solidFill>
                  <a:srgbClr val="262626"/>
                </a:solidFill>
                <a:latin typeface="Inter SemiBold" panose="02000503000000020004" pitchFamily="2" charset="0"/>
                <a:ea typeface="Inter SemiBold" panose="02000503000000020004" pitchFamily="2" charset="0"/>
              </a:rPr>
              <a:t>TOOLS</a:t>
            </a:r>
          </a:p>
        </p:txBody>
      </p:sp>
      <p:sp>
        <p:nvSpPr>
          <p:cNvPr id="9" name="Rectangle 8">
            <a:extLst>
              <a:ext uri="{FF2B5EF4-FFF2-40B4-BE49-F238E27FC236}">
                <a16:creationId xmlns:a16="http://schemas.microsoft.com/office/drawing/2014/main" id="{3B5B1BC6-598E-279F-A9E2-4DB6D810E48E}"/>
              </a:ext>
            </a:extLst>
          </p:cNvPr>
          <p:cNvSpPr/>
          <p:nvPr/>
        </p:nvSpPr>
        <p:spPr>
          <a:xfrm>
            <a:off x="7239970" y="3994999"/>
            <a:ext cx="1992171" cy="914400"/>
          </a:xfrm>
          <a:prstGeom prst="rect">
            <a:avLst/>
          </a:prstGeom>
          <a:solidFill>
            <a:srgbClr val="2626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dirty="0" err="1"/>
              <a:t>langdetect</a:t>
            </a:r>
            <a:endParaRPr lang="en-GB" sz="2400" dirty="0"/>
          </a:p>
        </p:txBody>
      </p:sp>
      <p:sp>
        <p:nvSpPr>
          <p:cNvPr id="10" name="Rectangle 9">
            <a:extLst>
              <a:ext uri="{FF2B5EF4-FFF2-40B4-BE49-F238E27FC236}">
                <a16:creationId xmlns:a16="http://schemas.microsoft.com/office/drawing/2014/main" id="{6C370D66-B4FB-B2D5-0A00-F31064F8FE54}"/>
              </a:ext>
            </a:extLst>
          </p:cNvPr>
          <p:cNvSpPr/>
          <p:nvPr/>
        </p:nvSpPr>
        <p:spPr>
          <a:xfrm>
            <a:off x="9521869" y="3994999"/>
            <a:ext cx="1992171" cy="914400"/>
          </a:xfrm>
          <a:prstGeom prst="rect">
            <a:avLst/>
          </a:prstGeom>
          <a:solidFill>
            <a:srgbClr val="2626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dirty="0"/>
              <a:t>regex</a:t>
            </a:r>
          </a:p>
        </p:txBody>
      </p:sp>
      <p:sp>
        <p:nvSpPr>
          <p:cNvPr id="11" name="Rectangle 10">
            <a:extLst>
              <a:ext uri="{FF2B5EF4-FFF2-40B4-BE49-F238E27FC236}">
                <a16:creationId xmlns:a16="http://schemas.microsoft.com/office/drawing/2014/main" id="{08A55EE6-7EE7-8E61-7EED-4FDBF18023E0}"/>
              </a:ext>
            </a:extLst>
          </p:cNvPr>
          <p:cNvSpPr/>
          <p:nvPr/>
        </p:nvSpPr>
        <p:spPr>
          <a:xfrm>
            <a:off x="4958071" y="5341652"/>
            <a:ext cx="1992171" cy="914400"/>
          </a:xfrm>
          <a:prstGeom prst="rect">
            <a:avLst/>
          </a:prstGeom>
          <a:solidFill>
            <a:srgbClr val="2626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dirty="0"/>
              <a:t>filters</a:t>
            </a:r>
          </a:p>
        </p:txBody>
      </p:sp>
      <p:sp>
        <p:nvSpPr>
          <p:cNvPr id="12" name="Rectangle 11">
            <a:extLst>
              <a:ext uri="{FF2B5EF4-FFF2-40B4-BE49-F238E27FC236}">
                <a16:creationId xmlns:a16="http://schemas.microsoft.com/office/drawing/2014/main" id="{9B674249-6196-9C42-6E9F-FCA1B0E243C6}"/>
              </a:ext>
            </a:extLst>
          </p:cNvPr>
          <p:cNvSpPr/>
          <p:nvPr/>
        </p:nvSpPr>
        <p:spPr>
          <a:xfrm>
            <a:off x="7237649" y="5341651"/>
            <a:ext cx="4270737" cy="914400"/>
          </a:xfrm>
          <a:prstGeom prst="rect">
            <a:avLst/>
          </a:prstGeom>
          <a:solidFill>
            <a:srgbClr val="2626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dirty="0"/>
              <a:t>sentiment analysis</a:t>
            </a:r>
          </a:p>
        </p:txBody>
      </p:sp>
      <p:sp>
        <p:nvSpPr>
          <p:cNvPr id="13" name="Rectangle 12">
            <a:extLst>
              <a:ext uri="{FF2B5EF4-FFF2-40B4-BE49-F238E27FC236}">
                <a16:creationId xmlns:a16="http://schemas.microsoft.com/office/drawing/2014/main" id="{169781B6-B165-160A-78C3-10161D4AB260}"/>
              </a:ext>
            </a:extLst>
          </p:cNvPr>
          <p:cNvSpPr/>
          <p:nvPr/>
        </p:nvSpPr>
        <p:spPr>
          <a:xfrm>
            <a:off x="7845093" y="1360379"/>
            <a:ext cx="2672861" cy="914400"/>
          </a:xfrm>
          <a:prstGeom prst="rect">
            <a:avLst/>
          </a:prstGeom>
          <a:solidFill>
            <a:srgbClr val="2626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dirty="0"/>
              <a:t>2011 - 2025</a:t>
            </a:r>
          </a:p>
        </p:txBody>
      </p:sp>
    </p:spTree>
    <p:extLst>
      <p:ext uri="{BB962C8B-B14F-4D97-AF65-F5344CB8AC3E}">
        <p14:creationId xmlns:p14="http://schemas.microsoft.com/office/powerpoint/2010/main" val="2624875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EECE8"/>
        </a:solidFill>
        <a:effectLst/>
      </p:bgPr>
    </p:bg>
    <p:spTree>
      <p:nvGrpSpPr>
        <p:cNvPr id="1" name="">
          <a:extLst>
            <a:ext uri="{FF2B5EF4-FFF2-40B4-BE49-F238E27FC236}">
              <a16:creationId xmlns:a16="http://schemas.microsoft.com/office/drawing/2014/main" id="{5C0FC5B7-6C8E-5D25-48C6-8043219D15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B89F07-59BE-082B-371C-EBF20997A24F}"/>
              </a:ext>
            </a:extLst>
          </p:cNvPr>
          <p:cNvSpPr>
            <a:spLocks noGrp="1"/>
          </p:cNvSpPr>
          <p:nvPr>
            <p:ph type="title"/>
          </p:nvPr>
        </p:nvSpPr>
        <p:spPr>
          <a:xfrm>
            <a:off x="352425" y="4323309"/>
            <a:ext cx="3403600" cy="2077492"/>
          </a:xfrm>
          <a:noFill/>
          <a:ln w="50800">
            <a:noFill/>
          </a:ln>
        </p:spPr>
        <p:txBody>
          <a:bodyPr wrap="square" lIns="0" bIns="0" anchor="b">
            <a:spAutoFit/>
          </a:bodyPr>
          <a:lstStyle/>
          <a:p>
            <a:pPr>
              <a:lnSpc>
                <a:spcPct val="100000"/>
              </a:lnSpc>
            </a:pPr>
            <a:r>
              <a:rPr lang="en-GB" b="1" spc="-150" dirty="0">
                <a:solidFill>
                  <a:srgbClr val="D64025"/>
                </a:solidFill>
                <a:latin typeface="Hanken Grotesk" pitchFamily="2" charset="77"/>
              </a:rPr>
              <a:t>loanword usage over time</a:t>
            </a:r>
          </a:p>
        </p:txBody>
      </p:sp>
      <p:pic>
        <p:nvPicPr>
          <p:cNvPr id="23" name="Graphic 22">
            <a:extLst>
              <a:ext uri="{FF2B5EF4-FFF2-40B4-BE49-F238E27FC236}">
                <a16:creationId xmlns:a16="http://schemas.microsoft.com/office/drawing/2014/main" id="{9F23BF73-33FF-61E8-6E43-8120913CED0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2425" y="2245817"/>
            <a:ext cx="2338752" cy="2077492"/>
          </a:xfrm>
          <a:prstGeom prst="rect">
            <a:avLst/>
          </a:prstGeom>
        </p:spPr>
      </p:pic>
      <p:pic>
        <p:nvPicPr>
          <p:cNvPr id="31" name="Picture 30" descr="A graph with a red line going up&#10;&#10;AI-generated content may be incorrect.">
            <a:extLst>
              <a:ext uri="{FF2B5EF4-FFF2-40B4-BE49-F238E27FC236}">
                <a16:creationId xmlns:a16="http://schemas.microsoft.com/office/drawing/2014/main" id="{BFBEC630-99EF-C9C7-0987-F1FB42BE9CAE}"/>
              </a:ext>
            </a:extLst>
          </p:cNvPr>
          <p:cNvPicPr>
            <a:picLocks noChangeAspect="1"/>
          </p:cNvPicPr>
          <p:nvPr/>
        </p:nvPicPr>
        <p:blipFill>
          <a:blip r:embed="rId5"/>
          <a:stretch>
            <a:fillRect/>
          </a:stretch>
        </p:blipFill>
        <p:spPr>
          <a:xfrm>
            <a:off x="3756025" y="788048"/>
            <a:ext cx="7772400" cy="5628627"/>
          </a:xfrm>
          <a:prstGeom prst="rect">
            <a:avLst/>
          </a:prstGeom>
        </p:spPr>
      </p:pic>
      <p:sp>
        <p:nvSpPr>
          <p:cNvPr id="32" name="TextBox 31">
            <a:extLst>
              <a:ext uri="{FF2B5EF4-FFF2-40B4-BE49-F238E27FC236}">
                <a16:creationId xmlns:a16="http://schemas.microsoft.com/office/drawing/2014/main" id="{0144AC0A-E489-9C84-C7EE-0357AE6905EA}"/>
              </a:ext>
            </a:extLst>
          </p:cNvPr>
          <p:cNvSpPr txBox="1"/>
          <p:nvPr/>
        </p:nvSpPr>
        <p:spPr>
          <a:xfrm>
            <a:off x="3756025" y="257144"/>
            <a:ext cx="7073603" cy="400110"/>
          </a:xfrm>
          <a:prstGeom prst="rect">
            <a:avLst/>
          </a:prstGeom>
          <a:noFill/>
        </p:spPr>
        <p:txBody>
          <a:bodyPr wrap="none" lIns="0" rtlCol="0">
            <a:spAutoFit/>
          </a:bodyPr>
          <a:lstStyle/>
          <a:p>
            <a:r>
              <a:rPr lang="en-GB" sz="2000" dirty="0"/>
              <a:t>LOANWORD USAGE </a:t>
            </a:r>
            <a:r>
              <a:rPr lang="en-GB" sz="2000" b="1" dirty="0"/>
              <a:t>INCREASED BY ~10%</a:t>
            </a:r>
            <a:r>
              <a:rPr lang="en-GB" sz="2000" dirty="0"/>
              <a:t> FROM 2015 TO 2022</a:t>
            </a:r>
            <a:endParaRPr lang="en-GB" sz="2000" dirty="0">
              <a:solidFill>
                <a:srgbClr val="262626"/>
              </a:solidFill>
              <a:latin typeface="Inter Light" panose="02000503000000020004" pitchFamily="2" charset="0"/>
              <a:ea typeface="Inter Light" panose="02000503000000020004" pitchFamily="2" charset="0"/>
            </a:endParaRPr>
          </a:p>
        </p:txBody>
      </p:sp>
    </p:spTree>
    <p:extLst>
      <p:ext uri="{BB962C8B-B14F-4D97-AF65-F5344CB8AC3E}">
        <p14:creationId xmlns:p14="http://schemas.microsoft.com/office/powerpoint/2010/main" val="1073401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EECE8"/>
        </a:solidFill>
        <a:effectLst/>
      </p:bgPr>
    </p:bg>
    <p:spTree>
      <p:nvGrpSpPr>
        <p:cNvPr id="1" name="">
          <a:extLst>
            <a:ext uri="{FF2B5EF4-FFF2-40B4-BE49-F238E27FC236}">
              <a16:creationId xmlns:a16="http://schemas.microsoft.com/office/drawing/2014/main" id="{29CFC111-B8C5-1EE0-AE15-97D1F9AB3D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4F0703-DF67-526C-A6B5-77950CB50587}"/>
              </a:ext>
            </a:extLst>
          </p:cNvPr>
          <p:cNvSpPr>
            <a:spLocks noGrp="1"/>
          </p:cNvSpPr>
          <p:nvPr>
            <p:ph type="title"/>
          </p:nvPr>
        </p:nvSpPr>
        <p:spPr>
          <a:xfrm>
            <a:off x="352425" y="5000418"/>
            <a:ext cx="3403600" cy="1400383"/>
          </a:xfrm>
          <a:noFill/>
          <a:ln w="50800">
            <a:noFill/>
          </a:ln>
        </p:spPr>
        <p:txBody>
          <a:bodyPr wrap="square" lIns="0" bIns="0" anchor="b">
            <a:spAutoFit/>
          </a:bodyPr>
          <a:lstStyle/>
          <a:p>
            <a:pPr>
              <a:lnSpc>
                <a:spcPct val="100000"/>
              </a:lnSpc>
            </a:pPr>
            <a:r>
              <a:rPr lang="en-GB" b="1" spc="-150" dirty="0">
                <a:solidFill>
                  <a:srgbClr val="D64025"/>
                </a:solidFill>
                <a:latin typeface="Hanken Grotesk" pitchFamily="2" charset="77"/>
              </a:rPr>
              <a:t>+ confidence interval</a:t>
            </a:r>
          </a:p>
        </p:txBody>
      </p:sp>
      <p:pic>
        <p:nvPicPr>
          <p:cNvPr id="23" name="Graphic 22">
            <a:extLst>
              <a:ext uri="{FF2B5EF4-FFF2-40B4-BE49-F238E27FC236}">
                <a16:creationId xmlns:a16="http://schemas.microsoft.com/office/drawing/2014/main" id="{22660AAC-E005-5C52-1376-C1447E5935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2425" y="2922926"/>
            <a:ext cx="2338752" cy="2077492"/>
          </a:xfrm>
          <a:prstGeom prst="rect">
            <a:avLst/>
          </a:prstGeom>
        </p:spPr>
      </p:pic>
      <p:pic>
        <p:nvPicPr>
          <p:cNvPr id="9" name="Picture 8" descr="A graph showing the growth of a number of data&#10;&#10;AI-generated content may be incorrect.">
            <a:extLst>
              <a:ext uri="{FF2B5EF4-FFF2-40B4-BE49-F238E27FC236}">
                <a16:creationId xmlns:a16="http://schemas.microsoft.com/office/drawing/2014/main" id="{17861DBD-5A1A-A414-0893-AF50FC534894}"/>
              </a:ext>
            </a:extLst>
          </p:cNvPr>
          <p:cNvPicPr>
            <a:picLocks noChangeAspect="1"/>
          </p:cNvPicPr>
          <p:nvPr/>
        </p:nvPicPr>
        <p:blipFill>
          <a:blip r:embed="rId5"/>
          <a:stretch>
            <a:fillRect/>
          </a:stretch>
        </p:blipFill>
        <p:spPr>
          <a:xfrm>
            <a:off x="3756025" y="788048"/>
            <a:ext cx="7772400" cy="5628627"/>
          </a:xfrm>
          <a:prstGeom prst="rect">
            <a:avLst/>
          </a:prstGeom>
        </p:spPr>
      </p:pic>
      <p:sp>
        <p:nvSpPr>
          <p:cNvPr id="10" name="TextBox 9">
            <a:extLst>
              <a:ext uri="{FF2B5EF4-FFF2-40B4-BE49-F238E27FC236}">
                <a16:creationId xmlns:a16="http://schemas.microsoft.com/office/drawing/2014/main" id="{0511DD75-A29C-2798-B29D-15B3E97D5234}"/>
              </a:ext>
            </a:extLst>
          </p:cNvPr>
          <p:cNvSpPr txBox="1"/>
          <p:nvPr/>
        </p:nvSpPr>
        <p:spPr>
          <a:xfrm>
            <a:off x="3756025" y="257144"/>
            <a:ext cx="7323480" cy="400110"/>
          </a:xfrm>
          <a:prstGeom prst="rect">
            <a:avLst/>
          </a:prstGeom>
          <a:noFill/>
        </p:spPr>
        <p:txBody>
          <a:bodyPr wrap="none" lIns="0" rtlCol="0">
            <a:spAutoFit/>
          </a:bodyPr>
          <a:lstStyle/>
          <a:p>
            <a:r>
              <a:rPr lang="en-GB" sz="2000" dirty="0">
                <a:latin typeface="Inter Light" panose="02000503000000020004" pitchFamily="2" charset="0"/>
                <a:ea typeface="Inter Light" panose="02000503000000020004" pitchFamily="2" charset="0"/>
              </a:rPr>
              <a:t>The </a:t>
            </a:r>
            <a:r>
              <a:rPr lang="en-GB" sz="2000" b="1" dirty="0">
                <a:latin typeface="Inter Light" panose="02000503000000020004" pitchFamily="2" charset="0"/>
                <a:ea typeface="Inter Light" panose="02000503000000020004" pitchFamily="2" charset="0"/>
              </a:rPr>
              <a:t>confidence interval</a:t>
            </a:r>
            <a:r>
              <a:rPr lang="en-GB" sz="2000" dirty="0">
                <a:latin typeface="Inter Light" panose="02000503000000020004" pitchFamily="2" charset="0"/>
                <a:ea typeface="Inter Light" panose="02000503000000020004" pitchFamily="2" charset="0"/>
              </a:rPr>
              <a:t> shows this is statistically significant</a:t>
            </a:r>
            <a:endParaRPr lang="en-GB" sz="2000" dirty="0">
              <a:solidFill>
                <a:srgbClr val="262626"/>
              </a:solidFill>
              <a:latin typeface="Inter Light" panose="02000503000000020004" pitchFamily="2" charset="0"/>
              <a:ea typeface="Inter Light" panose="02000503000000020004" pitchFamily="2" charset="0"/>
            </a:endParaRPr>
          </a:p>
        </p:txBody>
      </p:sp>
    </p:spTree>
    <p:extLst>
      <p:ext uri="{BB962C8B-B14F-4D97-AF65-F5344CB8AC3E}">
        <p14:creationId xmlns:p14="http://schemas.microsoft.com/office/powerpoint/2010/main" val="804953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EECE8"/>
        </a:solidFill>
        <a:effectLst/>
      </p:bgPr>
    </p:bg>
    <p:spTree>
      <p:nvGrpSpPr>
        <p:cNvPr id="1" name="">
          <a:extLst>
            <a:ext uri="{FF2B5EF4-FFF2-40B4-BE49-F238E27FC236}">
              <a16:creationId xmlns:a16="http://schemas.microsoft.com/office/drawing/2014/main" id="{7988F783-794C-8F04-1327-034DAE56D4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FD1358-1C6C-BAD9-E06C-0A74842D2020}"/>
              </a:ext>
            </a:extLst>
          </p:cNvPr>
          <p:cNvSpPr>
            <a:spLocks noGrp="1"/>
          </p:cNvSpPr>
          <p:nvPr>
            <p:ph type="title"/>
          </p:nvPr>
        </p:nvSpPr>
        <p:spPr>
          <a:xfrm>
            <a:off x="352425" y="3873600"/>
            <a:ext cx="3409560" cy="2262158"/>
          </a:xfrm>
          <a:noFill/>
          <a:ln w="50800">
            <a:noFill/>
          </a:ln>
        </p:spPr>
        <p:txBody>
          <a:bodyPr wrap="square" lIns="0" bIns="0" anchor="b">
            <a:spAutoFit/>
          </a:bodyPr>
          <a:lstStyle/>
          <a:p>
            <a:pPr>
              <a:lnSpc>
                <a:spcPct val="100000"/>
              </a:lnSpc>
            </a:pPr>
            <a:r>
              <a:rPr lang="en-GB" sz="4800" b="1" spc="-150" dirty="0">
                <a:solidFill>
                  <a:srgbClr val="D64025"/>
                </a:solidFill>
                <a:latin typeface="Hanken Grotesk" pitchFamily="2" charset="77"/>
              </a:rPr>
              <a:t>distribution of loanwords</a:t>
            </a:r>
          </a:p>
        </p:txBody>
      </p:sp>
      <p:pic>
        <p:nvPicPr>
          <p:cNvPr id="10" name="Picture 9">
            <a:extLst>
              <a:ext uri="{FF2B5EF4-FFF2-40B4-BE49-F238E27FC236}">
                <a16:creationId xmlns:a16="http://schemas.microsoft.com/office/drawing/2014/main" id="{19202E59-5E26-2D8B-E3E0-0EBC4C1ED065}"/>
              </a:ext>
            </a:extLst>
          </p:cNvPr>
          <p:cNvPicPr>
            <a:picLocks noChangeAspect="1"/>
          </p:cNvPicPr>
          <p:nvPr/>
        </p:nvPicPr>
        <p:blipFill>
          <a:blip r:embed="rId3"/>
          <a:stretch>
            <a:fillRect/>
          </a:stretch>
        </p:blipFill>
        <p:spPr>
          <a:xfrm>
            <a:off x="3761985" y="1213809"/>
            <a:ext cx="7772400" cy="4921949"/>
          </a:xfrm>
          <a:prstGeom prst="rect">
            <a:avLst/>
          </a:prstGeom>
        </p:spPr>
      </p:pic>
      <p:pic>
        <p:nvPicPr>
          <p:cNvPr id="12" name="Graphic 11">
            <a:extLst>
              <a:ext uri="{FF2B5EF4-FFF2-40B4-BE49-F238E27FC236}">
                <a16:creationId xmlns:a16="http://schemas.microsoft.com/office/drawing/2014/main" id="{F84F469C-8FCE-DAED-CB1A-06D45E98DCE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52425" y="2664924"/>
            <a:ext cx="2941270" cy="998066"/>
          </a:xfrm>
          <a:prstGeom prst="rect">
            <a:avLst/>
          </a:prstGeom>
        </p:spPr>
      </p:pic>
      <p:sp>
        <p:nvSpPr>
          <p:cNvPr id="14" name="TextBox 13">
            <a:extLst>
              <a:ext uri="{FF2B5EF4-FFF2-40B4-BE49-F238E27FC236}">
                <a16:creationId xmlns:a16="http://schemas.microsoft.com/office/drawing/2014/main" id="{EAF90F76-8C4F-E42B-B725-DC79ACF4A8E3}"/>
              </a:ext>
            </a:extLst>
          </p:cNvPr>
          <p:cNvSpPr txBox="1"/>
          <p:nvPr/>
        </p:nvSpPr>
        <p:spPr>
          <a:xfrm>
            <a:off x="3756025" y="603260"/>
            <a:ext cx="7089441" cy="400110"/>
          </a:xfrm>
          <a:prstGeom prst="rect">
            <a:avLst/>
          </a:prstGeom>
          <a:noFill/>
        </p:spPr>
        <p:txBody>
          <a:bodyPr wrap="none" lIns="0" rtlCol="0">
            <a:spAutoFit/>
          </a:bodyPr>
          <a:lstStyle/>
          <a:p>
            <a:r>
              <a:rPr lang="en-GB" sz="2000" dirty="0">
                <a:latin typeface="Inter Light" panose="02000503000000020004" pitchFamily="2" charset="0"/>
                <a:ea typeface="Inter Light" panose="02000503000000020004" pitchFamily="2" charset="0"/>
              </a:rPr>
              <a:t>Most German articles use </a:t>
            </a:r>
            <a:r>
              <a:rPr lang="en-GB" sz="2000" b="1" dirty="0">
                <a:latin typeface="Inter Light" panose="02000503000000020004" pitchFamily="2" charset="0"/>
                <a:ea typeface="Inter Light" panose="02000503000000020004" pitchFamily="2" charset="0"/>
              </a:rPr>
              <a:t>low</a:t>
            </a:r>
            <a:r>
              <a:rPr lang="en-GB" sz="2000" dirty="0">
                <a:latin typeface="Inter Light" panose="02000503000000020004" pitchFamily="2" charset="0"/>
                <a:ea typeface="Inter Light" panose="02000503000000020004" pitchFamily="2" charset="0"/>
              </a:rPr>
              <a:t> to </a:t>
            </a:r>
            <a:r>
              <a:rPr lang="en-GB" sz="2000" b="1" dirty="0">
                <a:latin typeface="Inter Light" panose="02000503000000020004" pitchFamily="2" charset="0"/>
                <a:ea typeface="Inter Light" panose="02000503000000020004" pitchFamily="2" charset="0"/>
              </a:rPr>
              <a:t>moderate</a:t>
            </a:r>
            <a:r>
              <a:rPr lang="en-GB" sz="2000" dirty="0">
                <a:latin typeface="Inter Light" panose="02000503000000020004" pitchFamily="2" charset="0"/>
                <a:ea typeface="Inter Light" panose="02000503000000020004" pitchFamily="2" charset="0"/>
              </a:rPr>
              <a:t> English density</a:t>
            </a:r>
            <a:endParaRPr lang="en-GB" sz="2000" dirty="0">
              <a:solidFill>
                <a:srgbClr val="262626"/>
              </a:solidFill>
              <a:latin typeface="Inter Light" panose="02000503000000020004" pitchFamily="2" charset="0"/>
              <a:ea typeface="Inter Light" panose="02000503000000020004" pitchFamily="2" charset="0"/>
            </a:endParaRPr>
          </a:p>
        </p:txBody>
      </p:sp>
    </p:spTree>
    <p:extLst>
      <p:ext uri="{BB962C8B-B14F-4D97-AF65-F5344CB8AC3E}">
        <p14:creationId xmlns:p14="http://schemas.microsoft.com/office/powerpoint/2010/main" val="513976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EECE8"/>
        </a:solidFill>
        <a:effectLst/>
      </p:bgPr>
    </p:bg>
    <p:spTree>
      <p:nvGrpSpPr>
        <p:cNvPr id="1" name="">
          <a:extLst>
            <a:ext uri="{FF2B5EF4-FFF2-40B4-BE49-F238E27FC236}">
              <a16:creationId xmlns:a16="http://schemas.microsoft.com/office/drawing/2014/main" id="{146E6CED-9434-7E65-8E31-902F180844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EF40FE-5068-142E-1974-1FC39F298893}"/>
              </a:ext>
            </a:extLst>
          </p:cNvPr>
          <p:cNvSpPr>
            <a:spLocks noGrp="1"/>
          </p:cNvSpPr>
          <p:nvPr>
            <p:ph type="title"/>
          </p:nvPr>
        </p:nvSpPr>
        <p:spPr>
          <a:xfrm>
            <a:off x="352425" y="5407594"/>
            <a:ext cx="3076575" cy="784830"/>
          </a:xfrm>
          <a:noFill/>
          <a:ln w="50800">
            <a:noFill/>
          </a:ln>
        </p:spPr>
        <p:txBody>
          <a:bodyPr wrap="square" lIns="0" bIns="0" anchor="b">
            <a:spAutoFit/>
          </a:bodyPr>
          <a:lstStyle/>
          <a:p>
            <a:pPr>
              <a:lnSpc>
                <a:spcPct val="100000"/>
              </a:lnSpc>
            </a:pPr>
            <a:r>
              <a:rPr lang="en-GB" sz="4800" b="1" spc="-150" dirty="0">
                <a:solidFill>
                  <a:srgbClr val="D64025"/>
                </a:solidFill>
                <a:latin typeface="Hanken Grotesk" pitchFamily="2" charset="77"/>
              </a:rPr>
              <a:t>sentiment</a:t>
            </a:r>
          </a:p>
        </p:txBody>
      </p:sp>
      <p:sp>
        <p:nvSpPr>
          <p:cNvPr id="6" name="TextBox 5">
            <a:extLst>
              <a:ext uri="{FF2B5EF4-FFF2-40B4-BE49-F238E27FC236}">
                <a16:creationId xmlns:a16="http://schemas.microsoft.com/office/drawing/2014/main" id="{4FED7FC7-65AA-37D9-A879-1E1054A2F242}"/>
              </a:ext>
            </a:extLst>
          </p:cNvPr>
          <p:cNvSpPr txBox="1"/>
          <p:nvPr/>
        </p:nvSpPr>
        <p:spPr>
          <a:xfrm>
            <a:off x="3756025" y="629764"/>
            <a:ext cx="6387326" cy="400110"/>
          </a:xfrm>
          <a:prstGeom prst="rect">
            <a:avLst/>
          </a:prstGeom>
          <a:noFill/>
        </p:spPr>
        <p:txBody>
          <a:bodyPr wrap="none" lIns="0" rtlCol="0">
            <a:spAutoFit/>
          </a:bodyPr>
          <a:lstStyle/>
          <a:p>
            <a:r>
              <a:rPr lang="en-GB" sz="2000" b="1" dirty="0">
                <a:latin typeface="Inter Light" panose="02000503000000020004" pitchFamily="2" charset="0"/>
                <a:ea typeface="Inter Light" panose="02000503000000020004" pitchFamily="2" charset="0"/>
              </a:rPr>
              <a:t>Negative</a:t>
            </a:r>
            <a:r>
              <a:rPr lang="en-GB" sz="2000" dirty="0">
                <a:latin typeface="Inter Light" panose="02000503000000020004" pitchFamily="2" charset="0"/>
                <a:ea typeface="Inter Light" panose="02000503000000020004" pitchFamily="2" charset="0"/>
              </a:rPr>
              <a:t> sentiment articles still use the most English</a:t>
            </a:r>
            <a:endParaRPr lang="en-GB" sz="2000" dirty="0">
              <a:solidFill>
                <a:srgbClr val="262626"/>
              </a:solidFill>
              <a:latin typeface="Inter Light" panose="02000503000000020004" pitchFamily="2" charset="0"/>
              <a:ea typeface="Inter Light" panose="02000503000000020004" pitchFamily="2" charset="0"/>
            </a:endParaRPr>
          </a:p>
        </p:txBody>
      </p:sp>
      <p:pic>
        <p:nvPicPr>
          <p:cNvPr id="8" name="Graphic 7">
            <a:extLst>
              <a:ext uri="{FF2B5EF4-FFF2-40B4-BE49-F238E27FC236}">
                <a16:creationId xmlns:a16="http://schemas.microsoft.com/office/drawing/2014/main" id="{A5E24873-57D5-89D0-9D24-1FB28FB10C3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2425" y="2754881"/>
            <a:ext cx="2806049" cy="2652713"/>
          </a:xfrm>
          <a:prstGeom prst="rect">
            <a:avLst/>
          </a:prstGeom>
        </p:spPr>
      </p:pic>
      <p:pic>
        <p:nvPicPr>
          <p:cNvPr id="10" name="Picture 9" descr="A screenshot of a graph&#10;&#10;AI-generated content may be incorrect.">
            <a:extLst>
              <a:ext uri="{FF2B5EF4-FFF2-40B4-BE49-F238E27FC236}">
                <a16:creationId xmlns:a16="http://schemas.microsoft.com/office/drawing/2014/main" id="{3C6000D9-43DF-CC8F-9783-169BEC4D153E}"/>
              </a:ext>
            </a:extLst>
          </p:cNvPr>
          <p:cNvPicPr>
            <a:picLocks noChangeAspect="1"/>
          </p:cNvPicPr>
          <p:nvPr/>
        </p:nvPicPr>
        <p:blipFill>
          <a:blip r:embed="rId5"/>
          <a:stretch>
            <a:fillRect/>
          </a:stretch>
        </p:blipFill>
        <p:spPr>
          <a:xfrm>
            <a:off x="3793655" y="1256187"/>
            <a:ext cx="7772400" cy="4921949"/>
          </a:xfrm>
          <a:prstGeom prst="rect">
            <a:avLst/>
          </a:prstGeom>
        </p:spPr>
      </p:pic>
    </p:spTree>
    <p:extLst>
      <p:ext uri="{BB962C8B-B14F-4D97-AF65-F5344CB8AC3E}">
        <p14:creationId xmlns:p14="http://schemas.microsoft.com/office/powerpoint/2010/main" val="1493367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EECE8"/>
        </a:solidFill>
        <a:effectLst/>
      </p:bgPr>
    </p:bg>
    <p:spTree>
      <p:nvGrpSpPr>
        <p:cNvPr id="1" name="">
          <a:extLst>
            <a:ext uri="{FF2B5EF4-FFF2-40B4-BE49-F238E27FC236}">
              <a16:creationId xmlns:a16="http://schemas.microsoft.com/office/drawing/2014/main" id="{4241525C-964B-ADFC-6DFF-7BC3836E4F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ABC033-A3A9-8B37-466A-A3749F3A0CBE}"/>
              </a:ext>
            </a:extLst>
          </p:cNvPr>
          <p:cNvSpPr>
            <a:spLocks noGrp="1"/>
          </p:cNvSpPr>
          <p:nvPr>
            <p:ph type="title"/>
          </p:nvPr>
        </p:nvSpPr>
        <p:spPr>
          <a:xfrm>
            <a:off x="352425" y="5350927"/>
            <a:ext cx="10515600" cy="784830"/>
          </a:xfrm>
          <a:noFill/>
          <a:ln w="50800">
            <a:noFill/>
          </a:ln>
        </p:spPr>
        <p:txBody>
          <a:bodyPr bIns="0" anchor="b">
            <a:spAutoFit/>
          </a:bodyPr>
          <a:lstStyle/>
          <a:p>
            <a:pPr>
              <a:lnSpc>
                <a:spcPct val="100000"/>
              </a:lnSpc>
            </a:pPr>
            <a:r>
              <a:rPr lang="en-GB" sz="4800" b="1" spc="-150" dirty="0">
                <a:solidFill>
                  <a:srgbClr val="D64025"/>
                </a:solidFill>
                <a:latin typeface="Hanken Grotesk" pitchFamily="2" charset="77"/>
              </a:rPr>
              <a:t>sentiment</a:t>
            </a:r>
          </a:p>
        </p:txBody>
      </p:sp>
      <p:pic>
        <p:nvPicPr>
          <p:cNvPr id="8" name="Picture 7" descr="A graph of different colored lines&#10;&#10;AI-generated content may be incorrect.">
            <a:extLst>
              <a:ext uri="{FF2B5EF4-FFF2-40B4-BE49-F238E27FC236}">
                <a16:creationId xmlns:a16="http://schemas.microsoft.com/office/drawing/2014/main" id="{54112B13-FDC3-5C36-8394-88D809FB9F5B}"/>
              </a:ext>
            </a:extLst>
          </p:cNvPr>
          <p:cNvPicPr>
            <a:picLocks noChangeAspect="1"/>
          </p:cNvPicPr>
          <p:nvPr/>
        </p:nvPicPr>
        <p:blipFill>
          <a:blip r:embed="rId3"/>
          <a:stretch>
            <a:fillRect/>
          </a:stretch>
        </p:blipFill>
        <p:spPr>
          <a:xfrm>
            <a:off x="3756025" y="1213808"/>
            <a:ext cx="7772400" cy="4921949"/>
          </a:xfrm>
          <a:prstGeom prst="rect">
            <a:avLst/>
          </a:prstGeom>
        </p:spPr>
      </p:pic>
      <p:pic>
        <p:nvPicPr>
          <p:cNvPr id="10" name="Graphic 9">
            <a:extLst>
              <a:ext uri="{FF2B5EF4-FFF2-40B4-BE49-F238E27FC236}">
                <a16:creationId xmlns:a16="http://schemas.microsoft.com/office/drawing/2014/main" id="{2B65C807-FD6E-2896-1DE6-B3B62C4C432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52426" y="2363373"/>
            <a:ext cx="3176588" cy="2987554"/>
          </a:xfrm>
          <a:prstGeom prst="rect">
            <a:avLst/>
          </a:prstGeom>
        </p:spPr>
      </p:pic>
      <p:sp>
        <p:nvSpPr>
          <p:cNvPr id="12" name="TextBox 11">
            <a:extLst>
              <a:ext uri="{FF2B5EF4-FFF2-40B4-BE49-F238E27FC236}">
                <a16:creationId xmlns:a16="http://schemas.microsoft.com/office/drawing/2014/main" id="{6BD4E974-7BF6-68A7-E3E4-46DCC156F877}"/>
              </a:ext>
            </a:extLst>
          </p:cNvPr>
          <p:cNvSpPr txBox="1"/>
          <p:nvPr/>
        </p:nvSpPr>
        <p:spPr>
          <a:xfrm>
            <a:off x="3756025" y="634037"/>
            <a:ext cx="7481818" cy="400110"/>
          </a:xfrm>
          <a:prstGeom prst="rect">
            <a:avLst/>
          </a:prstGeom>
          <a:noFill/>
        </p:spPr>
        <p:txBody>
          <a:bodyPr wrap="square">
            <a:spAutoFit/>
          </a:bodyPr>
          <a:lstStyle/>
          <a:p>
            <a:r>
              <a:rPr lang="en-GB" sz="2000" dirty="0">
                <a:latin typeface="Inter Light" panose="02000503000000020004" pitchFamily="2" charset="0"/>
                <a:ea typeface="Inter Light" panose="02000503000000020004" pitchFamily="2" charset="0"/>
              </a:rPr>
              <a:t>The gap is </a:t>
            </a:r>
            <a:r>
              <a:rPr lang="en-GB" sz="2000" b="1" dirty="0">
                <a:latin typeface="Inter Light" panose="02000503000000020004" pitchFamily="2" charset="0"/>
                <a:ea typeface="Inter Light" panose="02000503000000020004" pitchFamily="2" charset="0"/>
              </a:rPr>
              <a:t>growing</a:t>
            </a:r>
            <a:r>
              <a:rPr lang="en-GB" sz="2000" dirty="0">
                <a:latin typeface="Inter Light" panose="02000503000000020004" pitchFamily="2" charset="0"/>
                <a:ea typeface="Inter Light" panose="02000503000000020004" pitchFamily="2" charset="0"/>
              </a:rPr>
              <a:t> — sentiment may shape linguistic style</a:t>
            </a:r>
          </a:p>
        </p:txBody>
      </p:sp>
    </p:spTree>
    <p:extLst>
      <p:ext uri="{BB962C8B-B14F-4D97-AF65-F5344CB8AC3E}">
        <p14:creationId xmlns:p14="http://schemas.microsoft.com/office/powerpoint/2010/main" val="4165105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EECE8"/>
        </a:solidFill>
        <a:effectLst/>
      </p:bgPr>
    </p:bg>
    <p:spTree>
      <p:nvGrpSpPr>
        <p:cNvPr id="1" name="">
          <a:extLst>
            <a:ext uri="{FF2B5EF4-FFF2-40B4-BE49-F238E27FC236}">
              <a16:creationId xmlns:a16="http://schemas.microsoft.com/office/drawing/2014/main" id="{93D31CF1-7A26-7423-A7AD-56177FFFD1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8FE4D1-0BC3-131E-28A4-4DCB146BA67B}"/>
              </a:ext>
            </a:extLst>
          </p:cNvPr>
          <p:cNvSpPr>
            <a:spLocks noGrp="1"/>
          </p:cNvSpPr>
          <p:nvPr>
            <p:ph type="title"/>
          </p:nvPr>
        </p:nvSpPr>
        <p:spPr>
          <a:xfrm>
            <a:off x="302064" y="4893181"/>
            <a:ext cx="3262313" cy="1523494"/>
          </a:xfrm>
          <a:noFill/>
          <a:ln w="50800">
            <a:noFill/>
          </a:ln>
        </p:spPr>
        <p:txBody>
          <a:bodyPr wrap="square" lIns="0" bIns="0" anchor="b">
            <a:spAutoFit/>
          </a:bodyPr>
          <a:lstStyle/>
          <a:p>
            <a:pPr>
              <a:lnSpc>
                <a:spcPct val="100000"/>
              </a:lnSpc>
            </a:pPr>
            <a:r>
              <a:rPr lang="en-GB" sz="4800" b="1" spc="-150" dirty="0">
                <a:solidFill>
                  <a:srgbClr val="D64025"/>
                </a:solidFill>
                <a:latin typeface="Hanken Grotesk" pitchFamily="2" charset="77"/>
              </a:rPr>
              <a:t>top 20 loanwords</a:t>
            </a:r>
          </a:p>
        </p:txBody>
      </p:sp>
      <p:pic>
        <p:nvPicPr>
          <p:cNvPr id="18" name="Picture 17" descr="A graph of orange and white bars&#10;&#10;AI-generated content may be incorrect.">
            <a:extLst>
              <a:ext uri="{FF2B5EF4-FFF2-40B4-BE49-F238E27FC236}">
                <a16:creationId xmlns:a16="http://schemas.microsoft.com/office/drawing/2014/main" id="{297B5818-BC64-C952-CBC2-7D1E2C0FB4CE}"/>
              </a:ext>
            </a:extLst>
          </p:cNvPr>
          <p:cNvPicPr>
            <a:picLocks noChangeAspect="1"/>
          </p:cNvPicPr>
          <p:nvPr/>
        </p:nvPicPr>
        <p:blipFill>
          <a:blip r:embed="rId3"/>
          <a:stretch>
            <a:fillRect/>
          </a:stretch>
        </p:blipFill>
        <p:spPr>
          <a:xfrm>
            <a:off x="3756025" y="1534024"/>
            <a:ext cx="7772400" cy="4921949"/>
          </a:xfrm>
          <a:prstGeom prst="rect">
            <a:avLst/>
          </a:prstGeom>
        </p:spPr>
      </p:pic>
      <p:pic>
        <p:nvPicPr>
          <p:cNvPr id="20" name="Graphic 19">
            <a:extLst>
              <a:ext uri="{FF2B5EF4-FFF2-40B4-BE49-F238E27FC236}">
                <a16:creationId xmlns:a16="http://schemas.microsoft.com/office/drawing/2014/main" id="{6E758B3A-4566-EDC3-20AD-46E4F82796E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2065" y="1791342"/>
            <a:ext cx="2810050" cy="3101839"/>
          </a:xfrm>
          <a:prstGeom prst="rect">
            <a:avLst/>
          </a:prstGeom>
        </p:spPr>
      </p:pic>
      <p:sp>
        <p:nvSpPr>
          <p:cNvPr id="21" name="TextBox 20">
            <a:extLst>
              <a:ext uri="{FF2B5EF4-FFF2-40B4-BE49-F238E27FC236}">
                <a16:creationId xmlns:a16="http://schemas.microsoft.com/office/drawing/2014/main" id="{FCCCF1CC-0417-D53D-A8BD-829E03316C48}"/>
              </a:ext>
            </a:extLst>
          </p:cNvPr>
          <p:cNvSpPr txBox="1"/>
          <p:nvPr/>
        </p:nvSpPr>
        <p:spPr>
          <a:xfrm>
            <a:off x="3756025" y="252750"/>
            <a:ext cx="7481818" cy="1015663"/>
          </a:xfrm>
          <a:prstGeom prst="rect">
            <a:avLst/>
          </a:prstGeom>
          <a:noFill/>
        </p:spPr>
        <p:txBody>
          <a:bodyPr wrap="square">
            <a:spAutoFit/>
          </a:bodyPr>
          <a:lstStyle/>
          <a:p>
            <a:r>
              <a:rPr lang="en-GB" sz="2000" dirty="0">
                <a:latin typeface="Inter Light" panose="02000503000000020004" pitchFamily="2" charset="0"/>
                <a:ea typeface="Inter Light" panose="02000503000000020004" pitchFamily="2" charset="0"/>
              </a:rPr>
              <a:t>These are the </a:t>
            </a:r>
            <a:r>
              <a:rPr lang="en-GB" sz="2000" b="1" dirty="0">
                <a:latin typeface="Inter Light" panose="02000503000000020004" pitchFamily="2" charset="0"/>
                <a:ea typeface="Inter Light" panose="02000503000000020004" pitchFamily="2" charset="0"/>
              </a:rPr>
              <a:t>most frequent</a:t>
            </a:r>
            <a:r>
              <a:rPr lang="en-GB" sz="2000" dirty="0">
                <a:latin typeface="Inter Light" panose="02000503000000020004" pitchFamily="2" charset="0"/>
                <a:ea typeface="Inter Light" panose="02000503000000020004" pitchFamily="2" charset="0"/>
              </a:rPr>
              <a:t> English loanwords. Many displace German alternatives — possibly because they sound more modern, international, or efficient.</a:t>
            </a:r>
          </a:p>
        </p:txBody>
      </p:sp>
    </p:spTree>
    <p:extLst>
      <p:ext uri="{BB962C8B-B14F-4D97-AF65-F5344CB8AC3E}">
        <p14:creationId xmlns:p14="http://schemas.microsoft.com/office/powerpoint/2010/main" val="36219410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9184</TotalTime>
  <Words>2725</Words>
  <Application>Microsoft Macintosh PowerPoint</Application>
  <PresentationFormat>Widescreen</PresentationFormat>
  <Paragraphs>352</Paragraphs>
  <Slides>12</Slides>
  <Notes>12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12</vt:i4>
      </vt:variant>
    </vt:vector>
  </HeadingPairs>
  <TitlesOfParts>
    <vt:vector size="24" baseType="lpstr">
      <vt:lpstr>Aptos</vt:lpstr>
      <vt:lpstr>Aptos Display</vt:lpstr>
      <vt:lpstr>Arial</vt:lpstr>
      <vt:lpstr>Barlow Light</vt:lpstr>
      <vt:lpstr>Hanken Grotesk</vt:lpstr>
      <vt:lpstr>Inter</vt:lpstr>
      <vt:lpstr>Inter Light</vt:lpstr>
      <vt:lpstr>Inter SemiBold</vt:lpstr>
      <vt:lpstr>Inter Thin</vt:lpstr>
      <vt:lpstr>Mulish</vt:lpstr>
      <vt:lpstr>Space Mono</vt:lpstr>
      <vt:lpstr>Office Theme</vt:lpstr>
      <vt:lpstr>english influence  on german language</vt:lpstr>
      <vt:lpstr>research questions</vt:lpstr>
      <vt:lpstr>data &amp; pipeline</vt:lpstr>
      <vt:lpstr>loanword usage over time</vt:lpstr>
      <vt:lpstr>+ confidence interval</vt:lpstr>
      <vt:lpstr>distribution of loanwords</vt:lpstr>
      <vt:lpstr>sentiment</vt:lpstr>
      <vt:lpstr>sentiment</vt:lpstr>
      <vt:lpstr>top 20 loanwords</vt:lpstr>
      <vt:lpstr>forecasting future usage</vt:lpstr>
      <vt:lpstr>Conclusion &amp; Takeaways</vt:lpstr>
      <vt:lpstr>guess the word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Sirinya Richardson</dc:creator>
  <cp:lastModifiedBy>Sirinya Richardson</cp:lastModifiedBy>
  <cp:revision>28</cp:revision>
  <dcterms:created xsi:type="dcterms:W3CDTF">2025-03-31T08:30:21Z</dcterms:created>
  <dcterms:modified xsi:type="dcterms:W3CDTF">2025-04-06T17:45:45Z</dcterms:modified>
</cp:coreProperties>
</file>