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4" r:id="rId9"/>
    <p:sldId id="267" r:id="rId10"/>
    <p:sldId id="265" r:id="rId11"/>
    <p:sldId id="270" r:id="rId12"/>
    <p:sldId id="271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0F2"/>
    <a:srgbClr val="142273"/>
    <a:srgbClr val="D930AC"/>
    <a:srgbClr val="F2E20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/>
    <p:restoredTop sz="86372"/>
  </p:normalViewPr>
  <p:slideViewPr>
    <p:cSldViewPr snapToGrid="0">
      <p:cViewPr>
        <p:scale>
          <a:sx n="119" d="100"/>
          <a:sy n="119" d="100"/>
        </p:scale>
        <p:origin x="144" y="3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230" d="100"/>
          <a:sy n="230" d="100"/>
        </p:scale>
        <p:origin x="17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42813-F979-AE40-8A8B-2C378C5B80D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917B7-F4B5-AB46-80C1-BC44752296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2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 I’ll be sharing a data-driven exploration of how English has influenced the German language, specifically through what often termed as Denglish.</a:t>
            </a:r>
          </a:p>
          <a:p>
            <a:endParaRPr lang="en-GB" dirty="0"/>
          </a:p>
          <a:p>
            <a:r>
              <a:rPr lang="en-GB" dirty="0"/>
              <a:t>We’ll look at:</a:t>
            </a:r>
          </a:p>
          <a:p>
            <a:endParaRPr lang="en-GB" dirty="0"/>
          </a:p>
          <a:p>
            <a:r>
              <a:rPr lang="en-GB" dirty="0"/>
              <a:t>- How often English words appear in German articles</a:t>
            </a:r>
          </a:p>
          <a:p>
            <a:r>
              <a:rPr lang="en-GB" dirty="0"/>
              <a:t>- Why they are used</a:t>
            </a:r>
          </a:p>
          <a:p>
            <a:r>
              <a:rPr lang="en-GB" dirty="0"/>
              <a:t>- What this tells us about culture, tone and identity in the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29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dirty="0"/>
              <a:t>I also asked an LLM to label tone and explain </a:t>
            </a:r>
            <a:r>
              <a:rPr lang="en-GB" b="0" dirty="0" err="1"/>
              <a:t>whiy</a:t>
            </a:r>
            <a:r>
              <a:rPr lang="en-GB" b="0" dirty="0"/>
              <a:t> English is used. </a:t>
            </a:r>
          </a:p>
          <a:p>
            <a:pPr>
              <a:buNone/>
            </a:pPr>
            <a:endParaRPr lang="en-GB" b="0" dirty="0"/>
          </a:p>
          <a:p>
            <a:pPr>
              <a:buNone/>
            </a:pPr>
            <a:r>
              <a:rPr lang="en-GB" b="0" dirty="0"/>
              <a:t>Many words like “Startup” or “Smartphone” reflect aspiration, modernity or trendiness.</a:t>
            </a:r>
          </a:p>
          <a:p>
            <a:pPr>
              <a:buNone/>
            </a:pPr>
            <a:endParaRPr lang="en-GB" b="0" dirty="0"/>
          </a:p>
          <a:p>
            <a:pPr>
              <a:buNone/>
            </a:pPr>
            <a:r>
              <a:rPr lang="en-GB" b="0" dirty="0"/>
              <a:t>Most articles were formal in tone – which reinforces the idea that English adds perceived authority or professionalism.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Slide 8: Qualitative Insights (LLM)</a:t>
            </a:r>
          </a:p>
          <a:p>
            <a:pPr>
              <a:buNone/>
            </a:pPr>
            <a:r>
              <a:rPr lang="en-GB" b="1" dirty="0"/>
              <a:t>But Why Are These Words Used?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LLM response: English signals modernity, tech-savviness, and trendiness.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"Performance", "Startup", "Smartphone" used for aspirational tone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Tone classification: ~80% formal, 20% informal in sample</a:t>
            </a:r>
          </a:p>
          <a:p>
            <a:r>
              <a:rPr lang="en-GB" i="1" dirty="0"/>
              <a:t>Extra</a:t>
            </a:r>
            <a:r>
              <a:rPr lang="en-GB" dirty="0"/>
              <a:t>: LLM also generated summaries + contextual reasoning for loanword use.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09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brings us to a bolder idea – maybe English isn’t just accidental.</a:t>
            </a:r>
          </a:p>
          <a:p>
            <a:endParaRPr lang="en-GB" dirty="0"/>
          </a:p>
          <a:p>
            <a:r>
              <a:rPr lang="en-GB" dirty="0"/>
              <a:t>Maybe it’s used deliberately as a branding tool.</a:t>
            </a:r>
          </a:p>
          <a:p>
            <a:endParaRPr lang="en-GB" dirty="0"/>
          </a:p>
          <a:p>
            <a:r>
              <a:rPr lang="en-GB" dirty="0"/>
              <a:t>My data supports this: English words appear more in formal, business-focused and positive content.</a:t>
            </a:r>
          </a:p>
          <a:p>
            <a:endParaRPr lang="en-GB" dirty="0"/>
          </a:p>
          <a:p>
            <a:r>
              <a:rPr lang="en-GB" dirty="0"/>
              <a:t>It’s not random – it’s strategic.</a:t>
            </a:r>
          </a:p>
          <a:p>
            <a:endParaRPr lang="en-GB" dirty="0"/>
          </a:p>
          <a:p>
            <a:r>
              <a:rPr lang="en-GB" dirty="0"/>
              <a:t>Interpretation: English words aren’t just filler – they’re signals of professionalism, ambition and global alignment.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55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wrap up:</a:t>
            </a:r>
          </a:p>
          <a:p>
            <a:endParaRPr lang="en-GB" dirty="0"/>
          </a:p>
          <a:p>
            <a:r>
              <a:rPr lang="en-GB" dirty="0"/>
              <a:t>English loanwords are rising in German news – especially in tech, business, and positive-tone content. </a:t>
            </a:r>
          </a:p>
          <a:p>
            <a:endParaRPr lang="en-GB" dirty="0"/>
          </a:p>
          <a:p>
            <a:r>
              <a:rPr lang="en-GB" dirty="0"/>
              <a:t>This suggests a shift not just in language but in identity and branding.</a:t>
            </a:r>
          </a:p>
          <a:p>
            <a:endParaRPr lang="en-GB" dirty="0"/>
          </a:p>
          <a:p>
            <a:r>
              <a:rPr lang="en-GB" dirty="0"/>
              <a:t>I used both quantitative and qualitative methods to show how deep this goes.</a:t>
            </a:r>
          </a:p>
          <a:p>
            <a:endParaRPr lang="en-GB" dirty="0"/>
          </a:p>
          <a:p>
            <a:r>
              <a:rPr lang="en-GB" dirty="0"/>
              <a:t>Importantly we used statistical tools like the 95% confidence internal to ensure our findings.</a:t>
            </a:r>
          </a:p>
          <a:p>
            <a:endParaRPr lang="en-GB" dirty="0"/>
          </a:p>
          <a:p>
            <a:r>
              <a:rPr lang="en-GB" dirty="0"/>
              <a:t>Like the growth in loanword density – are robust and meaningful not just random.</a:t>
            </a:r>
          </a:p>
          <a:p>
            <a:endParaRPr lang="en-GB" dirty="0"/>
          </a:p>
          <a:p>
            <a:r>
              <a:rPr lang="en-GB" dirty="0"/>
              <a:t>In the future, adding more sites and modelling adoption trends could deepen even further</a:t>
            </a:r>
          </a:p>
          <a:p>
            <a:endParaRPr lang="en-GB" dirty="0"/>
          </a:p>
          <a:p>
            <a:r>
              <a:rPr lang="en-GB" dirty="0"/>
              <a:t>Next steps:</a:t>
            </a:r>
          </a:p>
          <a:p>
            <a:endParaRPr lang="en-GB" dirty="0"/>
          </a:p>
          <a:p>
            <a:r>
              <a:rPr lang="en-GB" dirty="0"/>
              <a:t>Add more sources (e.g. Reddit, tech blogs, news).</a:t>
            </a:r>
          </a:p>
          <a:p>
            <a:endParaRPr lang="en-GB" dirty="0"/>
          </a:p>
          <a:p>
            <a:r>
              <a:rPr lang="en-GB" dirty="0"/>
              <a:t>Model prediction: can we forecast loanword adoption?</a:t>
            </a:r>
          </a:p>
          <a:p>
            <a:endParaRPr lang="en-GB" dirty="0"/>
          </a:p>
          <a:p>
            <a:r>
              <a:rPr lang="en-GB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These are the guiding question for my analysis. These questions helped me stay focused throughout the pipeline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I wanted to explore and get to a better understanding about whether English usage is growing in German journalism.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Also, whether there’s a tone or sentiment attached to using English words.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Thesis: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English usage has grown due to globalisation and appear more often in tech/business content.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English usage in German news media is increasing and it appears linked to aspirational tone, professionalism, and global branding; not just convenience.</a:t>
            </a:r>
          </a:p>
          <a:p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English usage has grown due to globalisation and appears more often in tech/business content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7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To answer the questions, I scraped over 100,000 articles from Business Insider Germany from 2016 - 2024.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I build a custom NLP pipeline to detect English words inside German text.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I filtered out irrelevant terms such as “tracking” and “footer”, and ran a sentiment analysis.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I used </a:t>
            </a:r>
            <a:r>
              <a:rPr lang="en-GB" sz="1200" dirty="0" err="1">
                <a:solidFill>
                  <a:srgbClr val="142273"/>
                </a:solidFill>
                <a:latin typeface="Mulish" pitchFamily="2" charset="77"/>
              </a:rPr>
              <a:t>Ollama</a:t>
            </a: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 and Mistral to generate tone labels and qualitative insights.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All of which gave me a rich dataset to explore.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dirty="0">
              <a:solidFill>
                <a:srgbClr val="142273"/>
              </a:solidFill>
              <a:latin typeface="Mulish" pitchFamily="2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 err="1">
                <a:solidFill>
                  <a:srgbClr val="142273"/>
                </a:solidFill>
                <a:latin typeface="Mulish" pitchFamily="2" charset="77"/>
              </a:rPr>
              <a:t>spaCy</a:t>
            </a: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 + </a:t>
            </a:r>
            <a:r>
              <a:rPr lang="en-GB" sz="1200" dirty="0" err="1">
                <a:solidFill>
                  <a:srgbClr val="142273"/>
                </a:solidFill>
                <a:latin typeface="Mulish" pitchFamily="2" charset="77"/>
              </a:rPr>
              <a:t>langdetect</a:t>
            </a: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 + regex -&gt; loanword detection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Custom filters -&gt; removed boilerplate and brand terms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Sentiment analysis (transformers)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Enrichment using LLM (</a:t>
            </a:r>
            <a:r>
              <a:rPr lang="en-GB" sz="1200" dirty="0" err="1">
                <a:solidFill>
                  <a:srgbClr val="142273"/>
                </a:solidFill>
                <a:latin typeface="Mulish" pitchFamily="2" charset="77"/>
              </a:rPr>
              <a:t>Ollama</a:t>
            </a:r>
            <a:r>
              <a:rPr lang="en-GB" sz="1200" dirty="0">
                <a:solidFill>
                  <a:srgbClr val="142273"/>
                </a:solidFill>
                <a:latin typeface="Mulish" pitchFamily="2" charset="77"/>
              </a:rPr>
              <a:t>) + Mistral for qualitative labelling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Pipeline Output: Cleaned CSV with loanword density, counts, top terms, sentiment,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b="1" dirty="0">
                <a:latin typeface="Space Mono" panose="02010509030202000204" pitchFamily="49" charset="77"/>
              </a:rPr>
              <a:t>Key Finding # 1: Loanword usage has increased since 2015 / Usage is increasing</a:t>
            </a:r>
          </a:p>
          <a:p>
            <a:endParaRPr lang="en-GB" dirty="0"/>
          </a:p>
          <a:p>
            <a:r>
              <a:rPr lang="en-GB" dirty="0"/>
              <a:t>The first chart shows the average loanword density over time, from 2016 to 2024. </a:t>
            </a:r>
          </a:p>
          <a:p>
            <a:endParaRPr lang="en-GB" dirty="0"/>
          </a:p>
          <a:p>
            <a:r>
              <a:rPr lang="en-GB" dirty="0"/>
              <a:t>As you can see, there’s a noticeable increase, particularly over 2020.</a:t>
            </a:r>
          </a:p>
          <a:p>
            <a:endParaRPr lang="en-GB" dirty="0"/>
          </a:p>
          <a:p>
            <a:r>
              <a:rPr lang="en-GB" dirty="0"/>
              <a:t>This supports the idea that Denglish is becoming more common, possibly accelerated by globalisation, tech growth, possibly even pandemic-era remote work and global digital culture.</a:t>
            </a:r>
          </a:p>
          <a:p>
            <a:endParaRPr lang="en-GB" dirty="0"/>
          </a:p>
          <a:p>
            <a:r>
              <a:rPr lang="en-GB" dirty="0"/>
              <a:t>The shaded area around the line represents the 95% confidence interval meaning we’re 95% confident the true average for each year lies within that range. </a:t>
            </a:r>
          </a:p>
          <a:p>
            <a:endParaRPr lang="en-GB" dirty="0"/>
          </a:p>
          <a:p>
            <a:r>
              <a:rPr lang="en-GB" dirty="0"/>
              <a:t>This helps show the trend we see is statistically meaningful and not just due to chance</a:t>
            </a:r>
          </a:p>
          <a:p>
            <a:endParaRPr lang="en-GB" dirty="0"/>
          </a:p>
          <a:p>
            <a:r>
              <a:rPr lang="en-GB" b="1" dirty="0"/>
              <a:t>Insight</a:t>
            </a:r>
            <a:r>
              <a:rPr lang="en-GB" dirty="0"/>
              <a:t>: Since 2017, English loanword density has steadily risen, especially in post-2020 articles</a:t>
            </a:r>
          </a:p>
          <a:p>
            <a:endParaRPr lang="en-GB" dirty="0"/>
          </a:p>
          <a:p>
            <a:r>
              <a:rPr lang="en-GB" dirty="0"/>
              <a:t>Visualisation: Line chart with shaded 95% confidence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8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histogram (plot #2) shows the spread of the loanword usage across all articles. </a:t>
            </a:r>
          </a:p>
          <a:p>
            <a:endParaRPr lang="en-GB" dirty="0"/>
          </a:p>
          <a:p>
            <a:r>
              <a:rPr lang="en-GB" dirty="0"/>
              <a:t>Most articles use very few English words, but there a long tail of articles that use a lot, which suggests that certain types of content lean heavily into English. </a:t>
            </a:r>
          </a:p>
          <a:p>
            <a:endParaRPr lang="en-GB" dirty="0"/>
          </a:p>
          <a:p>
            <a:r>
              <a:rPr lang="en-GB" dirty="0"/>
              <a:t>And we will explore this further in later slides.</a:t>
            </a:r>
          </a:p>
          <a:p>
            <a:endParaRPr lang="en-GB" dirty="0"/>
          </a:p>
          <a:p>
            <a:r>
              <a:rPr lang="en-GB" dirty="0"/>
              <a:t>Insight: While most articles use few loanwords, a notable number are highly English influenced. </a:t>
            </a:r>
          </a:p>
          <a:p>
            <a:endParaRPr lang="en-GB" dirty="0"/>
          </a:p>
          <a:p>
            <a:r>
              <a:rPr lang="en-GB" dirty="0"/>
              <a:t>Visualisation: Histogram of loanword density across all articles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6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Here, I compared average loanword density by article domain. </a:t>
            </a:r>
          </a:p>
          <a:p>
            <a:endParaRPr lang="en-GB" dirty="0"/>
          </a:p>
          <a:p>
            <a:r>
              <a:rPr lang="en-GB" dirty="0"/>
              <a:t>As expected, Business and Tech articles used more English than Politics or Lifestyle.</a:t>
            </a:r>
          </a:p>
          <a:p>
            <a:endParaRPr lang="en-GB" dirty="0"/>
          </a:p>
          <a:p>
            <a:r>
              <a:rPr lang="en-GB" dirty="0"/>
              <a:t>This aligns with global branding and tech influence.</a:t>
            </a:r>
          </a:p>
          <a:p>
            <a:endParaRPr lang="en-GB" dirty="0"/>
          </a:p>
          <a:p>
            <a:r>
              <a:rPr lang="en-GB" dirty="0"/>
              <a:t>And helps show where English is embedded in the content most.</a:t>
            </a:r>
          </a:p>
          <a:p>
            <a:endParaRPr lang="en-GB" dirty="0"/>
          </a:p>
          <a:p>
            <a:r>
              <a:rPr lang="en-GB" dirty="0"/>
              <a:t>Insight: Business articles show consistently higher loanword usage compared to other topic areas.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3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Insight: English appears more in upbeat, aspirational articles – possible signalling positivity.</a:t>
            </a:r>
          </a:p>
          <a:p>
            <a:endParaRPr lang="en-GB" dirty="0"/>
          </a:p>
          <a:p>
            <a:r>
              <a:rPr lang="en-GB" dirty="0"/>
              <a:t>Visualisation: Boxplot of loanword density by sentiment label.</a:t>
            </a:r>
          </a:p>
          <a:p>
            <a:endParaRPr lang="en-GB" dirty="0"/>
          </a:p>
          <a:p>
            <a:r>
              <a:rPr lang="en-GB" dirty="0"/>
              <a:t>In this boxplot, articles with higher English loanword density tend to show more positive sentiment. </a:t>
            </a:r>
          </a:p>
          <a:p>
            <a:endParaRPr lang="en-GB" dirty="0"/>
          </a:p>
          <a:p>
            <a:r>
              <a:rPr lang="en-GB" dirty="0"/>
              <a:t>In fact, there’s a modest positive correlation here – meaning the more English loanwords an article uses, the more likely its overall tone is upbeat or aspirational.</a:t>
            </a:r>
          </a:p>
          <a:p>
            <a:endParaRPr lang="en-GB" dirty="0"/>
          </a:p>
          <a:p>
            <a:r>
              <a:rPr lang="en-GB" dirty="0"/>
              <a:t>This might reflect how English words are used in German media not just for clarity, but to signal ambition, trendiness, or international relevance.</a:t>
            </a:r>
          </a:p>
          <a:p>
            <a:endParaRPr lang="en-GB" dirty="0"/>
          </a:p>
          <a:p>
            <a:r>
              <a:rPr lang="en-GB" dirty="0"/>
              <a:t>Think of terms like “Startup” or “Performance”. They carry energy and modernity. </a:t>
            </a:r>
          </a:p>
          <a:p>
            <a:endParaRPr lang="en-GB" dirty="0"/>
          </a:p>
          <a:p>
            <a:r>
              <a:rPr lang="en-GB" dirty="0"/>
              <a:t>When you read these kinds of words in a German, Spanish, French article, what feeling do they evoke?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9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dirty="0"/>
              <a:t>Before I show you the top 10 words from the data. Lets have a quick game. </a:t>
            </a:r>
          </a:p>
          <a:p>
            <a:pPr>
              <a:buNone/>
            </a:pPr>
            <a:endParaRPr lang="en-GB" b="0" dirty="0"/>
          </a:p>
          <a:p>
            <a:pPr>
              <a:buNone/>
            </a:pPr>
            <a:r>
              <a:rPr lang="en-GB" b="0" dirty="0"/>
              <a:t>Can you guess the top 5 most common English words in German articles?</a:t>
            </a:r>
          </a:p>
          <a:p>
            <a:pPr>
              <a:buNone/>
            </a:pPr>
            <a:endParaRPr lang="en-GB" b="0" dirty="0"/>
          </a:p>
          <a:p>
            <a:pPr>
              <a:buNone/>
            </a:pPr>
            <a:r>
              <a:rPr lang="en-GB" b="0" dirty="0"/>
              <a:t>Let’s play a quick game of Family Fortunes. Based on the articles scraped from Business Insider, what do you think were the top 5 most common English loanwords?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Slide 7: Audience Round – Guess the Top 5</a:t>
            </a:r>
          </a:p>
          <a:p>
            <a:pPr>
              <a:buNone/>
            </a:pPr>
            <a:r>
              <a:rPr lang="en-GB" b="1" dirty="0"/>
              <a:t>Interactive Moment: What Are the Most Common English Words?</a:t>
            </a:r>
            <a:endParaRPr lang="en-GB" dirty="0"/>
          </a:p>
          <a:p>
            <a:pPr>
              <a:buNone/>
            </a:pPr>
            <a:r>
              <a:rPr lang="en-CH" dirty="0"/>
              <a:t>🧠 </a:t>
            </a:r>
            <a:r>
              <a:rPr lang="en-GB" i="1" dirty="0"/>
              <a:t>Mini Game: 'Family Fortunes' Style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Invite the audience to guess the top 5 most frequent English loanwords in the dataset</a:t>
            </a:r>
          </a:p>
          <a:p>
            <a:pPr>
              <a:buNone/>
            </a:pPr>
            <a:r>
              <a:rPr lang="en-CH" dirty="0"/>
              <a:t>🖼️ </a:t>
            </a:r>
            <a:r>
              <a:rPr lang="en-GB" dirty="0"/>
              <a:t>Visual Game Board:</a:t>
            </a:r>
          </a:p>
          <a:p>
            <a:pPr>
              <a:buNone/>
            </a:pPr>
            <a:r>
              <a:rPr lang="en-GB" dirty="0"/>
              <a:t>1. __________ 2. __________ 3. __________ 4. __________ 5. __________</a:t>
            </a:r>
            <a:r>
              <a:rPr lang="en-CH" dirty="0"/>
              <a:t>🎙️ </a:t>
            </a:r>
            <a:r>
              <a:rPr lang="en-GB" dirty="0"/>
              <a:t>Prompt: “Let’s play a quick game! Based on 30,000+ German articles scraped from Business Insider, what do you think were the top 5 most common English loanwords?”</a:t>
            </a:r>
          </a:p>
          <a:p>
            <a:pPr>
              <a:buNone/>
            </a:pPr>
            <a:r>
              <a:rPr lang="en-CH" dirty="0"/>
              <a:t>📣 </a:t>
            </a:r>
            <a:r>
              <a:rPr lang="en-GB" dirty="0"/>
              <a:t>As they guess: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Fill in correct answers one by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Reveal the full list</a:t>
            </a:r>
          </a:p>
          <a:p>
            <a:pPr>
              <a:buNone/>
            </a:pPr>
            <a:r>
              <a:rPr lang="en-CH" dirty="0"/>
              <a:t>📊 </a:t>
            </a:r>
            <a:r>
              <a:rPr lang="en-GB" dirty="0"/>
              <a:t>Then transition to: A bar chart of actual top 10 loanwords (frequency-based)</a:t>
            </a:r>
          </a:p>
          <a:p>
            <a:r>
              <a:rPr lang="en-CH" dirty="0"/>
              <a:t>🎯 </a:t>
            </a:r>
            <a:r>
              <a:rPr lang="en-GB" dirty="0"/>
              <a:t>This interactive moment will build energy and make your findings more memorable.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135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Insight: Many words come from business, tech and HR culture – showing domains / topic of influence.</a:t>
            </a:r>
          </a:p>
          <a:p>
            <a:endParaRPr lang="en-GB" dirty="0"/>
          </a:p>
          <a:p>
            <a:r>
              <a:rPr lang="en-GB" dirty="0"/>
              <a:t>Visualisation: Horizontal bar chart of top 10 loanwords by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917B7-F4B5-AB46-80C1-BC44752296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7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CD8F-0E0E-0376-8512-E0A307F7A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8F7FC-7551-6EF1-2D08-BB7C6A647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F856-BBA7-DFDD-C285-ED13CE22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8277-8FAB-74B9-3CEF-790EFB7A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884DB-4C07-95CF-BEE5-BC410AB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5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7639-9046-5E5C-EF40-524F8409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A04E2-95DE-C99B-E4BC-035C5930D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77F3-ACB7-3853-6978-D0A3C7CC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F80F-62E8-039C-AF00-0C4AFB20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3E3-AAE7-7C22-4992-40854D65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76F98-DF05-6FE2-E200-D77EAF7F1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6F567-6A46-7C2C-0FDB-33375648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FA3D-6690-897A-B645-9FAC0BA3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0834-BAF4-5F1D-F3C5-E83B221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CE05-B250-8D5F-673E-33BFE4F0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07C5-5E5F-D683-D685-BEACA2DD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7E7E-BE6D-BDFE-6D62-4A60847E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9579-134C-0CD8-A116-0F82BE60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58D78-2561-75E3-21F0-C42D6272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8754-7120-84DC-515B-E7117241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9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7E2B-010E-A77F-5DCA-E0B96ADA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849A-40DA-2FEE-9BB7-F9C063C73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B3CD-4EC9-3007-80E3-5A83653E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0DEC-B698-CDDB-2315-4B070B3D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92CF-98AC-D8C2-25A7-41DED6B3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5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AFD1-223B-3AF3-422A-CCCD1AE1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A494-8405-6EDC-9967-D349E9331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D88C5-0E3F-6AA6-548F-F873C7DE8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44D12-9AD9-64B2-CE37-28A2EEB0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B0F7-889A-B90C-5B20-7A089364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EA72-F326-0E7A-9B06-05EE5D54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6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C21D-473B-AF8E-F108-2FFA5916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5F8-C7DA-1FA3-BEEE-85B4120D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A52A-4828-7ABF-1179-D93D6271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0DA39-14B5-0F1C-DA03-57088A658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FA73D-82B6-D709-3601-650F0D87A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FE21B-F52B-9FC3-AFA6-02AE34D5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5C85C-8083-5BD6-1D07-1C6FCF6F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F0E1F-B08F-ECA1-272B-F4FCD231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CC3C-7F64-5399-188E-E35A748E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ABB1D-925B-C7CA-BA53-CCBF2664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CFD7C-994D-DE18-6D1D-BEBE799C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03970-6674-3702-810B-4CFB0FD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1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7A2D1-FB4D-DAE1-0895-BD5C62DD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02033-5DD7-DBCC-85A7-91FC12B2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B588-9FD0-BAFE-AABD-4418B3E1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4315-B150-E1F5-BCB5-C3EE699F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CC12-AF02-49E2-3181-D8A5B45C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F356E-E883-BE19-C81B-9F0DF14D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EEF1-DCDE-DFDF-A347-C19E219E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13A8-9915-9EA7-191A-FDE7B878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2B9A0-0C7A-F919-F6F9-F5718A6D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21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EB8D-CD21-33C6-761C-C1CA16DE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8BBD0-A83F-A6B2-77BA-4979910E9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6DAB7-4513-3280-1F5B-4BA6B448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FF2A-F7FA-59B5-FB60-6A83F709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8E985-4515-148D-D20F-28C28C6D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2B8DB-6C06-E6E1-1765-9523B15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7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383F0-366E-7DC4-B9DD-ADCD9F40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FBAD4-E1B1-8225-EFD3-9020A280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106E-AF52-528F-EBB8-041708535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7A2BD-3271-AE44-A1D3-D8AF7663970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269F-8248-B9B9-17F8-6DF3486EC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9F7B-3C8B-950A-EBD6-60CFE777D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C449D-A071-8E42-B465-CAFCC5D60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341">
            <a:extLst>
              <a:ext uri="{FF2B5EF4-FFF2-40B4-BE49-F238E27FC236}">
                <a16:creationId xmlns:a16="http://schemas.microsoft.com/office/drawing/2014/main" id="{5DD036EE-05C2-44FC-0B2A-D813DA8D4E2D}"/>
              </a:ext>
            </a:extLst>
          </p:cNvPr>
          <p:cNvGrpSpPr/>
          <p:nvPr/>
        </p:nvGrpSpPr>
        <p:grpSpPr>
          <a:xfrm>
            <a:off x="-45754" y="-15302"/>
            <a:ext cx="12270408" cy="7000405"/>
            <a:chOff x="-45754" y="-15302"/>
            <a:chExt cx="12270408" cy="7000405"/>
          </a:xfrm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14026539-9017-C858-0CA9-7710C72C6A5E}"/>
                </a:ext>
              </a:extLst>
            </p:cNvPr>
            <p:cNvGrpSpPr/>
            <p:nvPr/>
          </p:nvGrpSpPr>
          <p:grpSpPr>
            <a:xfrm>
              <a:off x="8468670" y="-15302"/>
              <a:ext cx="3755984" cy="3882978"/>
              <a:chOff x="8468670" y="-15302"/>
              <a:chExt cx="3755984" cy="3882978"/>
            </a:xfrm>
          </p:grpSpPr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FF121422-4031-D561-EC7D-445F20371EB1}"/>
                  </a:ext>
                </a:extLst>
              </p:cNvPr>
              <p:cNvCxnSpPr>
                <a:cxnSpLocks/>
                <a:stCxn id="303" idx="5"/>
                <a:endCxn id="296" idx="1"/>
              </p:cNvCxnSpPr>
              <p:nvPr/>
            </p:nvCxnSpPr>
            <p:spPr>
              <a:xfrm>
                <a:off x="10255333" y="495780"/>
                <a:ext cx="1430752" cy="876698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7D648B9A-2B9D-CCE1-9368-A89AEE3CDFEC}"/>
                  </a:ext>
                </a:extLst>
              </p:cNvPr>
              <p:cNvCxnSpPr>
                <a:cxnSpLocks/>
                <a:stCxn id="297" idx="6"/>
                <a:endCxn id="294" idx="2"/>
              </p:cNvCxnSpPr>
              <p:nvPr/>
            </p:nvCxnSpPr>
            <p:spPr>
              <a:xfrm>
                <a:off x="9510355" y="1788287"/>
                <a:ext cx="1237126" cy="64959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34D64B-42DA-B01F-E3B6-90B8B269A343}"/>
                  </a:ext>
                </a:extLst>
              </p:cNvPr>
              <p:cNvCxnSpPr>
                <a:cxnSpLocks/>
                <a:stCxn id="303" idx="4"/>
                <a:endCxn id="295" idx="1"/>
              </p:cNvCxnSpPr>
              <p:nvPr/>
            </p:nvCxnSpPr>
            <p:spPr>
              <a:xfrm>
                <a:off x="10192382" y="521606"/>
                <a:ext cx="412666" cy="3195547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3587A0CB-8FDF-CD5E-FDC1-4A7150B95276}"/>
                  </a:ext>
                </a:extLst>
              </p:cNvPr>
              <p:cNvCxnSpPr>
                <a:cxnSpLocks/>
                <a:stCxn id="295" idx="3"/>
                <a:endCxn id="296" idx="7"/>
              </p:cNvCxnSpPr>
              <p:nvPr/>
            </p:nvCxnSpPr>
            <p:spPr>
              <a:xfrm flipV="1">
                <a:off x="10605048" y="1372478"/>
                <a:ext cx="1206940" cy="246937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E8028D7D-53BE-AADE-6725-283F2D86FE55}"/>
                  </a:ext>
                </a:extLst>
              </p:cNvPr>
              <p:cNvCxnSpPr>
                <a:cxnSpLocks/>
                <a:stCxn id="296" idx="2"/>
                <a:endCxn id="298" idx="5"/>
              </p:cNvCxnSpPr>
              <p:nvPr/>
            </p:nvCxnSpPr>
            <p:spPr>
              <a:xfrm flipH="1" flipV="1">
                <a:off x="8620648" y="628178"/>
                <a:ext cx="3039362" cy="806649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244C3E93-32D6-767C-B3A2-11ED534619D1}"/>
                  </a:ext>
                </a:extLst>
              </p:cNvPr>
              <p:cNvCxnSpPr>
                <a:cxnSpLocks/>
                <a:endCxn id="296" idx="5"/>
              </p:cNvCxnSpPr>
              <p:nvPr/>
            </p:nvCxnSpPr>
            <p:spPr>
              <a:xfrm flipH="1" flipV="1">
                <a:off x="11811988" y="1497175"/>
                <a:ext cx="412666" cy="1372478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F606C81-7394-77F3-A39B-14A5A7500815}"/>
                  </a:ext>
                </a:extLst>
              </p:cNvPr>
              <p:cNvCxnSpPr>
                <a:cxnSpLocks/>
                <a:endCxn id="303" idx="7"/>
              </p:cNvCxnSpPr>
              <p:nvPr/>
            </p:nvCxnSpPr>
            <p:spPr>
              <a:xfrm flipH="1">
                <a:off x="10255333" y="-15302"/>
                <a:ext cx="715376" cy="386385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B728489-D908-B5DE-B20A-EC08EA9BD6D4}"/>
                  </a:ext>
                </a:extLst>
              </p:cNvPr>
              <p:cNvCxnSpPr>
                <a:cxnSpLocks/>
                <a:stCxn id="298" idx="4"/>
                <a:endCxn id="297" idx="4"/>
              </p:cNvCxnSpPr>
              <p:nvPr/>
            </p:nvCxnSpPr>
            <p:spPr>
              <a:xfrm>
                <a:off x="8557697" y="654004"/>
                <a:ext cx="863632" cy="1222457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71ED313-4A1C-B202-BC43-EE30AE5D2DB1}"/>
                  </a:ext>
                </a:extLst>
              </p:cNvPr>
              <p:cNvCxnSpPr>
                <a:cxnSpLocks/>
                <a:endCxn id="294" idx="3"/>
              </p:cNvCxnSpPr>
              <p:nvPr/>
            </p:nvCxnSpPr>
            <p:spPr>
              <a:xfrm flipH="1" flipV="1">
                <a:off x="10773556" y="2500227"/>
                <a:ext cx="1444519" cy="1151788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FD3BCEB6-5D24-5C25-E76A-9E343D81F4A5}"/>
                  </a:ext>
                </a:extLst>
              </p:cNvPr>
              <p:cNvSpPr/>
              <p:nvPr/>
            </p:nvSpPr>
            <p:spPr>
              <a:xfrm>
                <a:off x="10747481" y="2349704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C5236F08-D5DC-6755-396E-C645587773F3}"/>
                  </a:ext>
                </a:extLst>
              </p:cNvPr>
              <p:cNvSpPr/>
              <p:nvPr/>
            </p:nvSpPr>
            <p:spPr>
              <a:xfrm>
                <a:off x="10578973" y="3691327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C621337-8C0C-81B7-A8F3-28ECACC3034C}"/>
                  </a:ext>
                </a:extLst>
              </p:cNvPr>
              <p:cNvSpPr/>
              <p:nvPr/>
            </p:nvSpPr>
            <p:spPr>
              <a:xfrm>
                <a:off x="11660010" y="1346652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D310A5CC-605B-1FFE-FDE3-8969A425A38C}"/>
                  </a:ext>
                </a:extLst>
              </p:cNvPr>
              <p:cNvSpPr/>
              <p:nvPr/>
            </p:nvSpPr>
            <p:spPr>
              <a:xfrm>
                <a:off x="9332302" y="1700112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07D97013-8F55-D432-2488-C36EBBD7CBEF}"/>
                  </a:ext>
                </a:extLst>
              </p:cNvPr>
              <p:cNvSpPr/>
              <p:nvPr/>
            </p:nvSpPr>
            <p:spPr>
              <a:xfrm>
                <a:off x="8468670" y="477655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FF532296-2547-46C7-CEE2-A9D78B721BCF}"/>
                  </a:ext>
                </a:extLst>
              </p:cNvPr>
              <p:cNvSpPr/>
              <p:nvPr/>
            </p:nvSpPr>
            <p:spPr>
              <a:xfrm>
                <a:off x="10103355" y="345257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140EC582-B342-C84E-05FE-475CDF57D7C6}"/>
                  </a:ext>
                </a:extLst>
              </p:cNvPr>
              <p:cNvCxnSpPr>
                <a:cxnSpLocks/>
                <a:endCxn id="303" idx="0"/>
              </p:cNvCxnSpPr>
              <p:nvPr/>
            </p:nvCxnSpPr>
            <p:spPr>
              <a:xfrm>
                <a:off x="10192382" y="-15302"/>
                <a:ext cx="0" cy="360559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D78C655-658D-7AD5-6EDA-B7F57509176E}"/>
                  </a:ext>
                </a:extLst>
              </p:cNvPr>
              <p:cNvCxnSpPr>
                <a:cxnSpLocks/>
                <a:stCxn id="297" idx="0"/>
                <a:endCxn id="303" idx="3"/>
              </p:cNvCxnSpPr>
              <p:nvPr/>
            </p:nvCxnSpPr>
            <p:spPr>
              <a:xfrm flipV="1">
                <a:off x="9421329" y="495780"/>
                <a:ext cx="708101" cy="120433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6574039-314A-3105-928F-E2F110011D7F}"/>
                  </a:ext>
                </a:extLst>
              </p:cNvPr>
              <p:cNvCxnSpPr>
                <a:cxnSpLocks/>
                <a:endCxn id="296" idx="1"/>
              </p:cNvCxnSpPr>
              <p:nvPr/>
            </p:nvCxnSpPr>
            <p:spPr>
              <a:xfrm>
                <a:off x="10925534" y="-15302"/>
                <a:ext cx="760551" cy="1387780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C5663BCA-CD40-3B1E-07FC-0884CC4A52DB}"/>
                  </a:ext>
                </a:extLst>
              </p:cNvPr>
              <p:cNvCxnSpPr>
                <a:cxnSpLocks/>
                <a:endCxn id="294" idx="7"/>
              </p:cNvCxnSpPr>
              <p:nvPr/>
            </p:nvCxnSpPr>
            <p:spPr>
              <a:xfrm flipH="1">
                <a:off x="10899459" y="-15302"/>
                <a:ext cx="938604" cy="239083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14794E12-BFD2-B49F-2E13-96B171CFF82F}"/>
                  </a:ext>
                </a:extLst>
              </p:cNvPr>
              <p:cNvCxnSpPr>
                <a:cxnSpLocks/>
                <a:stCxn id="296" idx="3"/>
                <a:endCxn id="294" idx="7"/>
              </p:cNvCxnSpPr>
              <p:nvPr/>
            </p:nvCxnSpPr>
            <p:spPr>
              <a:xfrm flipH="1">
                <a:off x="10899459" y="1497175"/>
                <a:ext cx="786626" cy="878355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9AE82CB2-ED41-3B02-B3D0-2E7CA894AADD}"/>
                  </a:ext>
                </a:extLst>
              </p:cNvPr>
              <p:cNvCxnSpPr>
                <a:cxnSpLocks/>
                <a:endCxn id="296" idx="0"/>
              </p:cNvCxnSpPr>
              <p:nvPr/>
            </p:nvCxnSpPr>
            <p:spPr>
              <a:xfrm flipH="1">
                <a:off x="11749037" y="-15302"/>
                <a:ext cx="264910" cy="1361954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B4DD98BF-C337-D953-69E5-7ABFC64E72F5}"/>
                  </a:ext>
                </a:extLst>
              </p:cNvPr>
              <p:cNvCxnSpPr>
                <a:cxnSpLocks/>
                <a:stCxn id="296" idx="3"/>
                <a:endCxn id="297" idx="6"/>
              </p:cNvCxnSpPr>
              <p:nvPr/>
            </p:nvCxnSpPr>
            <p:spPr>
              <a:xfrm flipH="1">
                <a:off x="9510355" y="1497175"/>
                <a:ext cx="2175730" cy="291112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3361374-4704-70F8-7CA3-CF0F38C0AED9}"/>
                  </a:ext>
                </a:extLst>
              </p:cNvPr>
              <p:cNvCxnSpPr>
                <a:cxnSpLocks/>
                <a:stCxn id="298" idx="6"/>
                <a:endCxn id="303" idx="2"/>
              </p:cNvCxnSpPr>
              <p:nvPr/>
            </p:nvCxnSpPr>
            <p:spPr>
              <a:xfrm flipV="1">
                <a:off x="8646723" y="433432"/>
                <a:ext cx="1456632" cy="132398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99385CEE-8569-F618-CE0A-21F053D26130}"/>
                </a:ext>
              </a:extLst>
            </p:cNvPr>
            <p:cNvGrpSpPr/>
            <p:nvPr/>
          </p:nvGrpSpPr>
          <p:grpSpPr>
            <a:xfrm>
              <a:off x="-45754" y="4525384"/>
              <a:ext cx="3175444" cy="2459719"/>
              <a:chOff x="-45754" y="4525384"/>
              <a:chExt cx="3175444" cy="2459719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333E031-72D9-1B69-8C37-60244DC4F390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>
                <a:off x="0" y="4525384"/>
                <a:ext cx="1780541" cy="2309196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0169791-92B7-855D-AA8C-1A5FD0949784}"/>
                  </a:ext>
                </a:extLst>
              </p:cNvPr>
              <p:cNvCxnSpPr>
                <a:cxnSpLocks/>
                <a:stCxn id="248" idx="6"/>
                <a:endCxn id="245" idx="2"/>
              </p:cNvCxnSpPr>
              <p:nvPr/>
            </p:nvCxnSpPr>
            <p:spPr>
              <a:xfrm flipV="1">
                <a:off x="374280" y="5410934"/>
                <a:ext cx="1292370" cy="116524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8122DDFB-E34C-53DF-63E5-A5F4C4D00C8A}"/>
                  </a:ext>
                </a:extLst>
              </p:cNvPr>
              <p:cNvCxnSpPr>
                <a:cxnSpLocks/>
                <a:endCxn id="246" idx="1"/>
              </p:cNvCxnSpPr>
              <p:nvPr/>
            </p:nvCxnSpPr>
            <p:spPr>
              <a:xfrm>
                <a:off x="1765190" y="5406887"/>
                <a:ext cx="1212522" cy="542895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342CEA8-ABD1-6A3E-9465-8D0F8047B088}"/>
                  </a:ext>
                </a:extLst>
              </p:cNvPr>
              <p:cNvCxnSpPr>
                <a:cxnSpLocks/>
                <a:stCxn id="246" idx="3"/>
                <a:endCxn id="247" idx="7"/>
              </p:cNvCxnSpPr>
              <p:nvPr/>
            </p:nvCxnSpPr>
            <p:spPr>
              <a:xfrm flipH="1">
                <a:off x="1906444" y="6074479"/>
                <a:ext cx="1071268" cy="760101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2CA96B2-3984-C552-F65F-51D65A8C9486}"/>
                  </a:ext>
                </a:extLst>
              </p:cNvPr>
              <p:cNvCxnSpPr>
                <a:cxnSpLocks/>
                <a:stCxn id="247" idx="2"/>
              </p:cNvCxnSpPr>
              <p:nvPr/>
            </p:nvCxnSpPr>
            <p:spPr>
              <a:xfrm flipH="1" flipV="1">
                <a:off x="45720" y="6760029"/>
                <a:ext cx="1708746" cy="136900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77B4C85-4651-C087-9D8A-EC0433990CAB}"/>
                  </a:ext>
                </a:extLst>
              </p:cNvPr>
              <p:cNvCxnSpPr>
                <a:cxnSpLocks/>
                <a:endCxn id="248" idx="5"/>
              </p:cNvCxnSpPr>
              <p:nvPr/>
            </p:nvCxnSpPr>
            <p:spPr>
              <a:xfrm flipH="1" flipV="1">
                <a:off x="348205" y="5589806"/>
                <a:ext cx="104452" cy="1279273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F617D25-5B66-BB89-16D3-616AAA23A756}"/>
                  </a:ext>
                </a:extLst>
              </p:cNvPr>
              <p:cNvCxnSpPr>
                <a:cxnSpLocks/>
                <a:stCxn id="248" idx="2"/>
              </p:cNvCxnSpPr>
              <p:nvPr/>
            </p:nvCxnSpPr>
            <p:spPr>
              <a:xfrm flipH="1" flipV="1">
                <a:off x="0" y="5438119"/>
                <a:ext cx="196227" cy="89339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AE4C2D5-663C-5D3B-6A90-D376B56BE648}"/>
                  </a:ext>
                </a:extLst>
              </p:cNvPr>
              <p:cNvCxnSpPr>
                <a:cxnSpLocks/>
                <a:endCxn id="248" idx="4"/>
              </p:cNvCxnSpPr>
              <p:nvPr/>
            </p:nvCxnSpPr>
            <p:spPr>
              <a:xfrm flipV="1">
                <a:off x="45720" y="5615632"/>
                <a:ext cx="239534" cy="1144397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C44332DA-03BF-15E5-52F9-776C2FFDFF12}"/>
                  </a:ext>
                </a:extLst>
              </p:cNvPr>
              <p:cNvCxnSpPr>
                <a:cxnSpLocks/>
                <a:endCxn id="245" idx="3"/>
              </p:cNvCxnSpPr>
              <p:nvPr/>
            </p:nvCxnSpPr>
            <p:spPr>
              <a:xfrm flipV="1">
                <a:off x="45720" y="5473282"/>
                <a:ext cx="1647005" cy="1294435"/>
              </a:xfrm>
              <a:prstGeom prst="line">
                <a:avLst/>
              </a:prstGeom>
              <a:ln>
                <a:solidFill>
                  <a:srgbClr val="D8D0F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6D1BFFB7-4002-53F7-E3E2-55F8633A0E54}"/>
                  </a:ext>
                </a:extLst>
              </p:cNvPr>
              <p:cNvSpPr/>
              <p:nvPr/>
            </p:nvSpPr>
            <p:spPr>
              <a:xfrm>
                <a:off x="1666650" y="5322759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2A65AC1-2AE9-B27E-DC74-9B889E4DD108}"/>
                  </a:ext>
                </a:extLst>
              </p:cNvPr>
              <p:cNvSpPr/>
              <p:nvPr/>
            </p:nvSpPr>
            <p:spPr>
              <a:xfrm>
                <a:off x="2951637" y="5923956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4C86710C-8672-6A0D-9B25-2A6D775B6119}"/>
                  </a:ext>
                </a:extLst>
              </p:cNvPr>
              <p:cNvSpPr/>
              <p:nvPr/>
            </p:nvSpPr>
            <p:spPr>
              <a:xfrm>
                <a:off x="1754466" y="6808754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C0B8009-8287-3732-D83E-E9742D1B3CEE}"/>
                  </a:ext>
                </a:extLst>
              </p:cNvPr>
              <p:cNvSpPr/>
              <p:nvPr/>
            </p:nvSpPr>
            <p:spPr>
              <a:xfrm>
                <a:off x="196227" y="5439283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3FBE2F4-D11E-BA6E-EAF6-B53340877F28}"/>
                  </a:ext>
                </a:extLst>
              </p:cNvPr>
              <p:cNvSpPr/>
              <p:nvPr/>
            </p:nvSpPr>
            <p:spPr>
              <a:xfrm>
                <a:off x="-45754" y="6712883"/>
                <a:ext cx="178053" cy="176349"/>
              </a:xfrm>
              <a:prstGeom prst="ellipse">
                <a:avLst/>
              </a:prstGeom>
              <a:solidFill>
                <a:srgbClr val="D8D0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857D98-573F-6505-9BF1-D6B57497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41544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  <a:cs typeface="Speak Pro" panose="020F0502020204030204" pitchFamily="34" charset="0"/>
              </a:rPr>
              <a:t>English Influence </a:t>
            </a:r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  <a:cs typeface="Aptos Mono" panose="020F0502020204030204" pitchFamily="34" charset="0"/>
              </a:rPr>
              <a:t>on</a:t>
            </a:r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  <a:cs typeface="Speak Pro" panose="020F0502020204030204" pitchFamily="34" charset="0"/>
              </a:rPr>
              <a:t> German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2CD3-2A74-2E56-FD6C-CEC030B4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55636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142273"/>
                </a:solidFill>
                <a:latin typeface="Mulish" pitchFamily="2" charset="77"/>
              </a:rPr>
              <a:t>Exploring </a:t>
            </a:r>
            <a:r>
              <a:rPr lang="en-GB" sz="3600" b="1" dirty="0">
                <a:solidFill>
                  <a:srgbClr val="142273"/>
                </a:solidFill>
                <a:latin typeface="Mulish" pitchFamily="2" charset="77"/>
              </a:rPr>
              <a:t>Denglish</a:t>
            </a:r>
            <a:r>
              <a:rPr lang="en-GB" sz="3600" dirty="0">
                <a:solidFill>
                  <a:srgbClr val="142273"/>
                </a:solidFill>
                <a:latin typeface="Mulish" pitchFamily="2" charset="77"/>
              </a:rPr>
              <a:t> </a:t>
            </a:r>
          </a:p>
          <a:p>
            <a:r>
              <a:rPr lang="en-GB" sz="3600" dirty="0">
                <a:solidFill>
                  <a:srgbClr val="142273"/>
                </a:solidFill>
                <a:latin typeface="Mulish" pitchFamily="2" charset="77"/>
              </a:rPr>
              <a:t>Through Data and NLP</a:t>
            </a:r>
          </a:p>
        </p:txBody>
      </p:sp>
    </p:spTree>
    <p:extLst>
      <p:ext uri="{BB962C8B-B14F-4D97-AF65-F5344CB8AC3E}">
        <p14:creationId xmlns:p14="http://schemas.microsoft.com/office/powerpoint/2010/main" val="292006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6237-4A2B-4CC9-C3BA-999AA1DE25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Qualitative Insights (LLM)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438B-7CD1-6DFB-BA7F-1EA7225C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Why Are These Words Used?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LLM Response: modernity, tech-savviness, trendiness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Aspirational tone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Tone classification: ~80% formal, 20% informal in sample</a:t>
            </a:r>
          </a:p>
        </p:txBody>
      </p:sp>
    </p:spTree>
    <p:extLst>
      <p:ext uri="{BB962C8B-B14F-4D97-AF65-F5344CB8AC3E}">
        <p14:creationId xmlns:p14="http://schemas.microsoft.com/office/powerpoint/2010/main" val="20196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575E-5DCA-B55C-5A5D-4043D3AACE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Branding, Aspiration &amp; </a:t>
            </a:r>
            <a:b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</a:br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C2C8-D07F-E703-FC3F-05F8BCE9E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Mulish" pitchFamily="2" charset="77"/>
              </a:rPr>
              <a:t>Is Denglish a linguistic tool for branding and aspiration?</a:t>
            </a:r>
          </a:p>
        </p:txBody>
      </p:sp>
    </p:spTree>
    <p:extLst>
      <p:ext uri="{BB962C8B-B14F-4D97-AF65-F5344CB8AC3E}">
        <p14:creationId xmlns:p14="http://schemas.microsoft.com/office/powerpoint/2010/main" val="273075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8BB7-2222-9A98-3D3E-D0F532D245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Conclusion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7FA3-D852-BDFA-C63B-4A2893AE5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English loanwords are shaping modern German</a:t>
            </a:r>
          </a:p>
          <a:p>
            <a:pPr marL="0" indent="0">
              <a:buNone/>
            </a:pPr>
            <a:r>
              <a:rPr lang="en-GB" dirty="0"/>
              <a:t>Usage is rising – especially in globalised sectors</a:t>
            </a:r>
          </a:p>
          <a:p>
            <a:pPr marL="0" indent="0">
              <a:buNone/>
            </a:pPr>
            <a:r>
              <a:rPr lang="en-GB" dirty="0"/>
              <a:t>Business content shows the highest concentration</a:t>
            </a:r>
          </a:p>
          <a:p>
            <a:pPr marL="0" indent="0">
              <a:buNone/>
            </a:pPr>
            <a:r>
              <a:rPr lang="en-GB" dirty="0"/>
              <a:t>Sentiment trends suggest English adds positive tone or perceived authority</a:t>
            </a:r>
          </a:p>
          <a:p>
            <a:pPr marL="0" indent="0">
              <a:buNone/>
            </a:pPr>
            <a:r>
              <a:rPr lang="en-GB" dirty="0"/>
              <a:t>LLMs add depth: qualitative labels + cultural context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Limitations: One source site (</a:t>
            </a:r>
            <a:r>
              <a:rPr lang="en-GB" dirty="0" err="1"/>
              <a:t>businessinsider.de</a:t>
            </a:r>
            <a:r>
              <a:rPr lang="en-GB" dirty="0"/>
              <a:t>) limits domain diversity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77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200D-E3AD-570B-2EB2-386B1AED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189"/>
          </a:xfrm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Research Questions/Hypotheses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21D7DF-9D18-4E29-02CC-827CEF03D885}"/>
              </a:ext>
            </a:extLst>
          </p:cNvPr>
          <p:cNvSpPr/>
          <p:nvPr/>
        </p:nvSpPr>
        <p:spPr>
          <a:xfrm>
            <a:off x="838200" y="2227966"/>
            <a:ext cx="3709308" cy="1325563"/>
          </a:xfrm>
          <a:prstGeom prst="roundRect">
            <a:avLst>
              <a:gd name="adj" fmla="val 49909"/>
            </a:avLst>
          </a:prstGeom>
          <a:solidFill>
            <a:srgbClr val="D930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F2E205"/>
                </a:solidFill>
                <a:latin typeface="Space Mono" panose="02010509030202000204" pitchFamily="49" charset="77"/>
              </a:rPr>
              <a:t>Hypothesis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8AD31D-C97B-F45B-D187-FE02538AD0F6}"/>
              </a:ext>
            </a:extLst>
          </p:cNvPr>
          <p:cNvSpPr/>
          <p:nvPr/>
        </p:nvSpPr>
        <p:spPr>
          <a:xfrm>
            <a:off x="6205927" y="2044480"/>
            <a:ext cx="5147873" cy="1738312"/>
          </a:xfrm>
          <a:prstGeom prst="roundRect">
            <a:avLst/>
          </a:prstGeom>
          <a:noFill/>
          <a:ln w="50800">
            <a:solidFill>
              <a:srgbClr val="D930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English usage has grown due to globalisation and appears more often in tech/business content.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DAB24D-1B53-7CEC-D260-D008CA240F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47508" y="2890748"/>
            <a:ext cx="1658419" cy="22888"/>
          </a:xfrm>
          <a:prstGeom prst="straightConnector1">
            <a:avLst/>
          </a:prstGeom>
          <a:ln w="50800">
            <a:solidFill>
              <a:srgbClr val="D930A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EBE53C-57FE-56F3-EE84-E35E5D3DA227}"/>
              </a:ext>
            </a:extLst>
          </p:cNvPr>
          <p:cNvSpPr/>
          <p:nvPr/>
        </p:nvSpPr>
        <p:spPr>
          <a:xfrm>
            <a:off x="838200" y="4342959"/>
            <a:ext cx="10515600" cy="1851780"/>
          </a:xfrm>
          <a:prstGeom prst="roundRect">
            <a:avLst/>
          </a:prstGeom>
          <a:noFill/>
          <a:ln w="50800">
            <a:solidFill>
              <a:srgbClr val="D930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Has English loanword usage in German increased over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Is there a relationship between sentiment and loanwords?</a:t>
            </a:r>
          </a:p>
        </p:txBody>
      </p:sp>
    </p:spTree>
    <p:extLst>
      <p:ext uri="{BB962C8B-B14F-4D97-AF65-F5344CB8AC3E}">
        <p14:creationId xmlns:p14="http://schemas.microsoft.com/office/powerpoint/2010/main" val="20712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0592-9555-51EA-B5DA-DC08DF9C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883"/>
          </a:xfrm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Data &amp; Pipeline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559B36-3D55-7F90-AEC7-965A6384121F}"/>
              </a:ext>
            </a:extLst>
          </p:cNvPr>
          <p:cNvSpPr/>
          <p:nvPr/>
        </p:nvSpPr>
        <p:spPr>
          <a:xfrm>
            <a:off x="838200" y="1946911"/>
            <a:ext cx="3709308" cy="1325563"/>
          </a:xfrm>
          <a:prstGeom prst="roundRect">
            <a:avLst>
              <a:gd name="adj" fmla="val 49909"/>
            </a:avLst>
          </a:prstGeom>
          <a:solidFill>
            <a:srgbClr val="1422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F2E205"/>
                </a:solidFill>
                <a:latin typeface="Space Mono" panose="02010509030202000204" pitchFamily="49" charset="77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8EA3AA-AFF8-44D8-D9EC-706A5CBCD1E5}"/>
              </a:ext>
            </a:extLst>
          </p:cNvPr>
          <p:cNvSpPr/>
          <p:nvPr/>
        </p:nvSpPr>
        <p:spPr>
          <a:xfrm>
            <a:off x="6205927" y="1946911"/>
            <a:ext cx="5147873" cy="1325563"/>
          </a:xfrm>
          <a:prstGeom prst="roundRect">
            <a:avLst/>
          </a:prstGeom>
          <a:noFill/>
          <a:ln w="50800">
            <a:solidFill>
              <a:srgbClr val="1422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100, 000 scraped articles from </a:t>
            </a:r>
            <a:r>
              <a:rPr lang="en-GB" sz="2400" i="1" dirty="0" err="1">
                <a:solidFill>
                  <a:srgbClr val="142273"/>
                </a:solidFill>
                <a:latin typeface="Mulish" pitchFamily="2" charset="77"/>
              </a:rPr>
              <a:t>businessinsider.de</a:t>
            </a:r>
            <a:r>
              <a:rPr lang="en-GB" sz="2400" i="1" dirty="0">
                <a:solidFill>
                  <a:srgbClr val="142273"/>
                </a:solidFill>
                <a:latin typeface="Mulish" pitchFamily="2" charset="77"/>
              </a:rPr>
              <a:t> </a:t>
            </a:r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(2016-2024)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714F7F-FC68-A6D3-8DD3-F283170184F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47508" y="2609693"/>
            <a:ext cx="1658419" cy="0"/>
          </a:xfrm>
          <a:prstGeom prst="straightConnector1">
            <a:avLst/>
          </a:prstGeom>
          <a:ln w="50800">
            <a:solidFill>
              <a:srgbClr val="14227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B535B1-9490-20BD-3C1A-D811DDB8B707}"/>
              </a:ext>
            </a:extLst>
          </p:cNvPr>
          <p:cNvSpPr/>
          <p:nvPr/>
        </p:nvSpPr>
        <p:spPr>
          <a:xfrm>
            <a:off x="838200" y="4373452"/>
            <a:ext cx="3709308" cy="1325563"/>
          </a:xfrm>
          <a:prstGeom prst="roundRect">
            <a:avLst>
              <a:gd name="adj" fmla="val 49909"/>
            </a:avLst>
          </a:prstGeom>
          <a:solidFill>
            <a:srgbClr val="D930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rgbClr val="F2E205"/>
                </a:solidFill>
                <a:latin typeface="Space Mono" panose="02010509030202000204" pitchFamily="49" charset="77"/>
              </a:rPr>
              <a:t>Tools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EE96DC-2CA4-9C5C-CEB0-330B6FA50A1C}"/>
              </a:ext>
            </a:extLst>
          </p:cNvPr>
          <p:cNvSpPr/>
          <p:nvPr/>
        </p:nvSpPr>
        <p:spPr>
          <a:xfrm>
            <a:off x="6205926" y="3981738"/>
            <a:ext cx="5147874" cy="2108992"/>
          </a:xfrm>
          <a:prstGeom prst="roundRect">
            <a:avLst/>
          </a:prstGeom>
          <a:noFill/>
          <a:ln w="50800">
            <a:solidFill>
              <a:srgbClr val="D930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142273"/>
                </a:solidFill>
                <a:latin typeface="Mulish" pitchFamily="2" charset="77"/>
              </a:rPr>
              <a:t>spaCy</a:t>
            </a:r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 + </a:t>
            </a:r>
            <a:r>
              <a:rPr lang="en-GB" sz="2400" dirty="0" err="1">
                <a:solidFill>
                  <a:srgbClr val="142273"/>
                </a:solidFill>
                <a:latin typeface="Mulish" pitchFamily="2" charset="77"/>
              </a:rPr>
              <a:t>langdetect</a:t>
            </a:r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 + regex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Custom filters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Sentiment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42273"/>
                </a:solidFill>
                <a:latin typeface="Mulish" pitchFamily="2" charset="77"/>
              </a:rPr>
              <a:t>Enrichment using LLM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79CD0-75FB-D424-AA46-F04DF87725C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547508" y="5036234"/>
            <a:ext cx="1658418" cy="0"/>
          </a:xfrm>
          <a:prstGeom prst="straightConnector1">
            <a:avLst/>
          </a:prstGeom>
          <a:ln w="50800">
            <a:solidFill>
              <a:srgbClr val="D930A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7243-0D32-9C33-E18C-4A01DB94DD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Loanword Usage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F038-89AB-6EC2-A710-4CC7944B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Mulish" pitchFamily="2" charset="77"/>
              </a:rPr>
              <a:t>TODO: Plot #1 Line Chart + Confidence</a:t>
            </a:r>
          </a:p>
          <a:p>
            <a:pPr marL="0" indent="0">
              <a:buNone/>
            </a:pPr>
            <a:endParaRPr lang="en-GB" dirty="0">
              <a:latin typeface="Mulish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058646-43D5-2073-2296-B269283FBA31}"/>
              </a:ext>
            </a:extLst>
          </p:cNvPr>
          <p:cNvSpPr/>
          <p:nvPr/>
        </p:nvSpPr>
        <p:spPr>
          <a:xfrm>
            <a:off x="4052047" y="3253637"/>
            <a:ext cx="4087906" cy="1495313"/>
          </a:xfrm>
          <a:prstGeom prst="roundRect">
            <a:avLst/>
          </a:prstGeom>
          <a:solidFill>
            <a:srgbClr val="D8D0F2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Stat Highlights: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2017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avg. density: </a:t>
            </a: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0.0039</a:t>
            </a:r>
          </a:p>
          <a:p>
            <a:pPr marL="0" indent="0">
              <a:buNone/>
            </a:pP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2023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avg. density: </a:t>
            </a: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0.0076</a:t>
            </a:r>
          </a:p>
          <a:p>
            <a:pPr marL="0" indent="0">
              <a:buNone/>
            </a:pP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95% 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increase over </a:t>
            </a: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6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years</a:t>
            </a:r>
          </a:p>
        </p:txBody>
      </p:sp>
    </p:spTree>
    <p:extLst>
      <p:ext uri="{BB962C8B-B14F-4D97-AF65-F5344CB8AC3E}">
        <p14:creationId xmlns:p14="http://schemas.microsoft.com/office/powerpoint/2010/main" val="126749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CFA1-21C4-3E3E-D60F-EDD93B2BC5B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Distribution of Loanword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0F36-B7B3-2161-A01B-9809B47B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TODO: Plot #2 Histogram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common are “English-heavy” articles?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 Highlights:</a:t>
            </a:r>
          </a:p>
          <a:p>
            <a:r>
              <a:rPr lang="en-GB" dirty="0"/>
              <a:t>Long tail: most articles have &lt;1% density</a:t>
            </a:r>
          </a:p>
          <a:p>
            <a:r>
              <a:rPr lang="en-GB" dirty="0"/>
              <a:t>A minority are dense with English terms</a:t>
            </a:r>
          </a:p>
        </p:txBody>
      </p:sp>
    </p:spTree>
    <p:extLst>
      <p:ext uri="{BB962C8B-B14F-4D97-AF65-F5344CB8AC3E}">
        <p14:creationId xmlns:p14="http://schemas.microsoft.com/office/powerpoint/2010/main" val="372016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8D3B-FDAE-3319-0ADF-DCFAE3C682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Domains (sector) &amp; Loanwords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10DD-CE40-37F2-7BAD-D453B6E9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Mulish" pitchFamily="2" charset="77"/>
              </a:rPr>
              <a:t>TODO: Plot #3 Boxplot Loanword density by domain (limited to </a:t>
            </a:r>
            <a:r>
              <a:rPr lang="en-GB" dirty="0" err="1">
                <a:latin typeface="Mulish" pitchFamily="2" charset="77"/>
              </a:rPr>
              <a:t>businessinsider.de</a:t>
            </a:r>
            <a:r>
              <a:rPr lang="en-GB" dirty="0">
                <a:latin typeface="Mulish" pitchFamily="2" charset="77"/>
              </a:rPr>
              <a:t>) so using topic (LLM)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87326B-8E73-0460-8774-210632F457B5}"/>
              </a:ext>
            </a:extLst>
          </p:cNvPr>
          <p:cNvSpPr/>
          <p:nvPr/>
        </p:nvSpPr>
        <p:spPr>
          <a:xfrm>
            <a:off x="3571539" y="3141234"/>
            <a:ext cx="4894730" cy="1710466"/>
          </a:xfrm>
          <a:prstGeom prst="roundRect">
            <a:avLst/>
          </a:prstGeom>
          <a:solidFill>
            <a:srgbClr val="D8D0F2"/>
          </a:solidFill>
          <a:ln w="50800">
            <a:solidFill>
              <a:srgbClr val="1422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Stat Highlights:</a:t>
            </a:r>
          </a:p>
          <a:p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Business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mean: </a:t>
            </a: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0.0081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(std. dev: 0.0029)</a:t>
            </a:r>
          </a:p>
          <a:p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Lifestyle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mean: </a:t>
            </a: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0.0064</a:t>
            </a:r>
          </a:p>
          <a:p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Politics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mean: </a:t>
            </a:r>
            <a:r>
              <a:rPr lang="en-GB" b="1" dirty="0">
                <a:solidFill>
                  <a:srgbClr val="142273"/>
                </a:solidFill>
                <a:latin typeface="Mulish" pitchFamily="2" charset="77"/>
              </a:rPr>
              <a:t>0.0021</a:t>
            </a:r>
            <a:r>
              <a:rPr lang="en-GB" dirty="0">
                <a:solidFill>
                  <a:srgbClr val="142273"/>
                </a:solidFill>
                <a:latin typeface="Mulish" pitchFamily="2" charset="77"/>
              </a:rPr>
              <a:t> (narrow IQR)</a:t>
            </a:r>
          </a:p>
        </p:txBody>
      </p:sp>
    </p:spTree>
    <p:extLst>
      <p:ext uri="{BB962C8B-B14F-4D97-AF65-F5344CB8AC3E}">
        <p14:creationId xmlns:p14="http://schemas.microsoft.com/office/powerpoint/2010/main" val="310699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E65-938C-7E3F-6732-23C791DD97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Sentiment &amp; Loanwords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DFB2-15E3-27F7-80BC-B280DE1D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TODO: Plot #4 Boxplot of loanword density by sentiment label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Does the use of English loanwords align with positive tone?</a:t>
            </a:r>
          </a:p>
        </p:txBody>
      </p:sp>
    </p:spTree>
    <p:extLst>
      <p:ext uri="{BB962C8B-B14F-4D97-AF65-F5344CB8AC3E}">
        <p14:creationId xmlns:p14="http://schemas.microsoft.com/office/powerpoint/2010/main" val="227779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D051304-8475-D879-AAB7-A142992DA37A}"/>
              </a:ext>
            </a:extLst>
          </p:cNvPr>
          <p:cNvSpPr/>
          <p:nvPr/>
        </p:nvSpPr>
        <p:spPr>
          <a:xfrm>
            <a:off x="5596128" y="2905571"/>
            <a:ext cx="367588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Mulish" pitchFamily="2" charset="77"/>
              </a:rPr>
              <a:t>5. ___________________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490C21-A689-F375-4332-4B4231A97667}"/>
              </a:ext>
            </a:extLst>
          </p:cNvPr>
          <p:cNvSpPr/>
          <p:nvPr/>
        </p:nvSpPr>
        <p:spPr>
          <a:xfrm>
            <a:off x="5596128" y="1690688"/>
            <a:ext cx="367588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Mulish" pitchFamily="2" charset="77"/>
              </a:rPr>
              <a:t>4. ___________________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36374F7-09BC-C262-10C6-6E5770DA4F57}"/>
              </a:ext>
            </a:extLst>
          </p:cNvPr>
          <p:cNvSpPr/>
          <p:nvPr/>
        </p:nvSpPr>
        <p:spPr>
          <a:xfrm>
            <a:off x="749808" y="4122992"/>
            <a:ext cx="367588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Mulish" pitchFamily="2" charset="77"/>
              </a:rPr>
              <a:t>3. ___________________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94A2608-EE7E-E9BC-DEE4-AEEE23FACECF}"/>
              </a:ext>
            </a:extLst>
          </p:cNvPr>
          <p:cNvSpPr/>
          <p:nvPr/>
        </p:nvSpPr>
        <p:spPr>
          <a:xfrm>
            <a:off x="749808" y="2906840"/>
            <a:ext cx="3675888" cy="914400"/>
          </a:xfrm>
          <a:prstGeom prst="roundRect">
            <a:avLst/>
          </a:prstGeom>
          <a:solidFill>
            <a:srgbClr val="1422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Mulish" pitchFamily="2" charset="77"/>
              </a:rPr>
              <a:t>2. 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90F7F-87EB-8219-D230-538385B1346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Family Fortunes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5B14B8-FB6D-3133-7A62-40CFF95D2B33}"/>
              </a:ext>
            </a:extLst>
          </p:cNvPr>
          <p:cNvSpPr/>
          <p:nvPr/>
        </p:nvSpPr>
        <p:spPr>
          <a:xfrm>
            <a:off x="749808" y="1690688"/>
            <a:ext cx="3675888" cy="914400"/>
          </a:xfrm>
          <a:prstGeom prst="roundRect">
            <a:avLst/>
          </a:prstGeom>
          <a:solidFill>
            <a:srgbClr val="D930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Mulish" pitchFamily="2" charset="77"/>
              </a:rPr>
              <a:t>1. ___________________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E8015-A613-3BF5-A492-68949425D0F5}"/>
              </a:ext>
            </a:extLst>
          </p:cNvPr>
          <p:cNvSpPr txBox="1"/>
          <p:nvPr/>
        </p:nvSpPr>
        <p:spPr>
          <a:xfrm>
            <a:off x="866268" y="192194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2E205"/>
                </a:solidFill>
                <a:latin typeface="Mulish" pitchFamily="2" charset="77"/>
              </a:rPr>
              <a:t>1. Smartphone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463A3-B69E-ED8E-E834-472E721DF37A}"/>
              </a:ext>
            </a:extLst>
          </p:cNvPr>
          <p:cNvSpPr txBox="1"/>
          <p:nvPr/>
        </p:nvSpPr>
        <p:spPr>
          <a:xfrm>
            <a:off x="868212" y="3138097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2E205"/>
                </a:solidFill>
                <a:latin typeface="Mulish" pitchFamily="2" charset="77"/>
              </a:rPr>
              <a:t>2. Smartphone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29785-5057-95F9-2FF7-6E10B1E83F89}"/>
              </a:ext>
            </a:extLst>
          </p:cNvPr>
          <p:cNvSpPr txBox="1"/>
          <p:nvPr/>
        </p:nvSpPr>
        <p:spPr>
          <a:xfrm>
            <a:off x="5712588" y="1921945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2E205"/>
                </a:solidFill>
                <a:latin typeface="Mulish" pitchFamily="2" charset="77"/>
              </a:rPr>
              <a:t>4. Smartphone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D72E-5BCD-7186-C861-F10920E6BB24}"/>
              </a:ext>
            </a:extLst>
          </p:cNvPr>
          <p:cNvSpPr txBox="1"/>
          <p:nvPr/>
        </p:nvSpPr>
        <p:spPr>
          <a:xfrm>
            <a:off x="5717478" y="3136828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2E205"/>
                </a:solidFill>
                <a:latin typeface="Mulish" pitchFamily="2" charset="77"/>
              </a:rPr>
              <a:t>5. Smartphone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469A2-6DFC-6A7C-4DC2-089AB774B229}"/>
              </a:ext>
            </a:extLst>
          </p:cNvPr>
          <p:cNvSpPr txBox="1"/>
          <p:nvPr/>
        </p:nvSpPr>
        <p:spPr>
          <a:xfrm>
            <a:off x="868212" y="4354249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2E205"/>
                </a:solidFill>
                <a:latin typeface="Mulish" pitchFamily="2" charset="77"/>
              </a:rPr>
              <a:t>3. Smartphone</a:t>
            </a:r>
          </a:p>
        </p:txBody>
      </p:sp>
    </p:spTree>
    <p:extLst>
      <p:ext uri="{BB962C8B-B14F-4D97-AF65-F5344CB8AC3E}">
        <p14:creationId xmlns:p14="http://schemas.microsoft.com/office/powerpoint/2010/main" val="8574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413B-8FF2-2E56-523C-A06060AC2D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8D0F2"/>
          </a:solidFill>
          <a:ln w="50800">
            <a:solidFill>
              <a:srgbClr val="142273"/>
            </a:solidFill>
          </a:ln>
        </p:spPr>
        <p:txBody>
          <a:bodyPr/>
          <a:lstStyle/>
          <a:p>
            <a:pPr algn="ctr"/>
            <a:r>
              <a:rPr lang="en-GB" b="1" dirty="0">
                <a:solidFill>
                  <a:srgbClr val="142273"/>
                </a:solidFill>
                <a:latin typeface="Space Mono" panose="02010509030202000204" pitchFamily="49" charset="77"/>
              </a:rPr>
              <a:t>Top Loanwords and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B9B0-AF5A-D17E-AF89-126B077B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TODO: Plot #5 Bar chart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are the most common English loanwords?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4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</TotalTime>
  <Words>1675</Words>
  <Application>Microsoft Macintosh PowerPoint</Application>
  <PresentationFormat>Widescreen</PresentationFormat>
  <Paragraphs>230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Mulish</vt:lpstr>
      <vt:lpstr>Space Mono</vt:lpstr>
      <vt:lpstr>Office Theme</vt:lpstr>
      <vt:lpstr>English Influence on German Language</vt:lpstr>
      <vt:lpstr>Research Questions/Hypotheses</vt:lpstr>
      <vt:lpstr>Data &amp; Pipeline</vt:lpstr>
      <vt:lpstr>Loanword Usage Over Time</vt:lpstr>
      <vt:lpstr>Distribution of Loanword Usage</vt:lpstr>
      <vt:lpstr>Domains (sector) &amp; Loanwords</vt:lpstr>
      <vt:lpstr>Sentiment &amp; Loanwords</vt:lpstr>
      <vt:lpstr>Family Fortunes</vt:lpstr>
      <vt:lpstr>Top Loanwords and Frequency</vt:lpstr>
      <vt:lpstr>Qualitative Insights (LLM)</vt:lpstr>
      <vt:lpstr>Branding, Aspiration &amp;  Global Alignment</vt:lpstr>
      <vt:lpstr>Conclusion &amp;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Sirinya Richardson</dc:creator>
  <cp:lastModifiedBy>Sirinya Richardson</cp:lastModifiedBy>
  <cp:revision>9</cp:revision>
  <dcterms:created xsi:type="dcterms:W3CDTF">2025-03-31T08:30:21Z</dcterms:created>
  <dcterms:modified xsi:type="dcterms:W3CDTF">2025-04-03T18:29:27Z</dcterms:modified>
</cp:coreProperties>
</file>