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 varScale="1">
        <p:scale>
          <a:sx n="103" d="100"/>
          <a:sy n="103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4"/>
            <a:ext cx="10363200" cy="227107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8560"/>
            <a:ext cx="9144000" cy="15392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4A4-3369-D446-BFAA-535A7B82A5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572-1540-6D4C-9B4F-CBF28B33C7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3513943"/>
            <a:ext cx="12191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4A4-3369-D446-BFAA-535A7B82A5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572-1540-6D4C-9B4F-CBF28B33C7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352641"/>
            <a:ext cx="12191999" cy="757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0255" y="78377"/>
            <a:ext cx="2628900" cy="60985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733" y="78377"/>
            <a:ext cx="8622111" cy="60985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4A4-3369-D446-BFAA-535A7B82A5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572-1540-6D4C-9B4F-CBF28B33C7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936134" y="3046038"/>
            <a:ext cx="6196831" cy="10475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33" y="1"/>
            <a:ext cx="11402423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33" y="1221580"/>
            <a:ext cx="11402423" cy="4955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4A4-3369-D446-BFAA-535A7B82A5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572-1540-6D4C-9B4F-CBF28B33C7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1091753"/>
            <a:ext cx="12191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749048"/>
          </a:xfrm>
        </p:spPr>
        <p:txBody>
          <a:bodyPr anchor="b">
            <a:normAutofit/>
          </a:bodyPr>
          <a:lstStyle>
            <a:lvl1pPr>
              <a:defRPr sz="54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693155"/>
            <a:ext cx="10515600" cy="13964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4A4-3369-D446-BFAA-535A7B82A5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572-1540-6D4C-9B4F-CBF28B33C7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4533599"/>
            <a:ext cx="12191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733" y="1221580"/>
            <a:ext cx="5683068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1580"/>
            <a:ext cx="5566955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4A4-3369-D446-BFAA-535A7B82A5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572-1540-6D4C-9B4F-CBF28B33C7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6733" y="1"/>
            <a:ext cx="11402423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" y="1091753"/>
            <a:ext cx="12191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733" y="1219993"/>
            <a:ext cx="5660844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733" y="1900719"/>
            <a:ext cx="5660844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219993"/>
            <a:ext cx="5566953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1900719"/>
            <a:ext cx="5566953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4A4-3369-D446-BFAA-535A7B82A5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572-1540-6D4C-9B4F-CBF28B33C7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" y="1091753"/>
            <a:ext cx="12191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6733" y="1"/>
            <a:ext cx="11402423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4A4-3369-D446-BFAA-535A7B82A5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572-1540-6D4C-9B4F-CBF28B33C7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1091753"/>
            <a:ext cx="12191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6733" y="1"/>
            <a:ext cx="11402423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4A4-3369-D446-BFAA-535A7B82A5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572-1540-6D4C-9B4F-CBF28B33C7C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4A4-3369-D446-BFAA-535A7B82A5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572-1540-6D4C-9B4F-CBF28B33C7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2063658" y="2876314"/>
            <a:ext cx="5868991" cy="116363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05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31223"/>
            <a:ext cx="6172200" cy="53298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06880"/>
            <a:ext cx="3932237" cy="41621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4A4-3369-D446-BFAA-535A7B82A5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572-1540-6D4C-9B4F-CBF28B33C7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2063658" y="2876314"/>
            <a:ext cx="5868991" cy="116363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33" y="1"/>
            <a:ext cx="11402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733" y="1567543"/>
            <a:ext cx="11402423" cy="460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6732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94A4-3369-D446-BFAA-535A7B82A5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5955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D572-1540-6D4C-9B4F-CBF28B33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Calculator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Calculator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7" y="1198604"/>
            <a:ext cx="4432300" cy="50116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9795" y="25041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en-US" dirty="0" err="1" smtClean="0">
                <a:solidFill>
                  <a:srgbClr val="C42275"/>
                </a:solidFill>
                <a:effectLst/>
                <a:latin typeface="Menlo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enlo" charset="0"/>
              </a:rPr>
              <a:t>firstNumber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= </a:t>
            </a:r>
            <a:r>
              <a:rPr lang="en-U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endParaRPr lang="en-U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en-US" dirty="0" err="1" smtClean="0">
                <a:solidFill>
                  <a:srgbClr val="C42275"/>
                </a:solidFill>
                <a:effectLst/>
                <a:latin typeface="Menlo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enlo" charset="0"/>
              </a:rPr>
              <a:t>secondNumber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= </a:t>
            </a:r>
            <a:r>
              <a:rPr lang="en-U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endParaRPr lang="en-U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en-US" dirty="0" err="1" smtClean="0">
                <a:solidFill>
                  <a:srgbClr val="C42275"/>
                </a:solidFill>
                <a:effectLst/>
                <a:latin typeface="Menlo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operand=</a:t>
            </a:r>
            <a:r>
              <a:rPr lang="en-U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endParaRPr lang="en-U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en-US" dirty="0" err="1" smtClean="0">
                <a:solidFill>
                  <a:srgbClr val="C42275"/>
                </a:solidFill>
                <a:effectLst/>
                <a:latin typeface="Menlo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enlo" charset="0"/>
              </a:rPr>
              <a:t>result:</a:t>
            </a:r>
            <a:r>
              <a:rPr lang="en-US" dirty="0" err="1" smtClean="0">
                <a:solidFill>
                  <a:srgbClr val="703DAA"/>
                </a:solidFill>
                <a:effectLst/>
                <a:latin typeface="Menlo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en-U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7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7" y="1198604"/>
            <a:ext cx="4432300" cy="50116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60557" y="3704451"/>
            <a:ext cx="71916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</a:t>
            </a:r>
            <a:r>
              <a:rPr lang="is-IS" dirty="0" smtClean="0">
                <a:solidFill>
                  <a:srgbClr val="C42275"/>
                </a:solidFill>
                <a:effectLst/>
                <a:latin typeface="Menlo" charset="0"/>
              </a:rPr>
              <a:t>@IBAction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is-IS" dirty="0" smtClean="0">
                <a:solidFill>
                  <a:srgbClr val="C42275"/>
                </a:solidFill>
                <a:effectLst/>
                <a:latin typeface="Menlo" charset="0"/>
              </a:rPr>
              <a:t>func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 myClr(</a:t>
            </a:r>
            <a:r>
              <a:rPr lang="is-IS" dirty="0" smtClean="0">
                <a:solidFill>
                  <a:srgbClr val="C42275"/>
                </a:solidFill>
                <a:effectLst/>
                <a:latin typeface="Menlo" charset="0"/>
              </a:rPr>
              <a:t>_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 sender: </a:t>
            </a:r>
            <a:r>
              <a:rPr lang="is-IS" dirty="0" smtClean="0">
                <a:solidFill>
                  <a:srgbClr val="703DAA"/>
                </a:solidFill>
                <a:effectLst/>
                <a:latin typeface="Menlo" charset="0"/>
              </a:rPr>
              <a:t>AnyObject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) {</a:t>
            </a: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myText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.</a:t>
            </a:r>
            <a:r>
              <a:rPr lang="is-IS" dirty="0" smtClean="0">
                <a:solidFill>
                  <a:srgbClr val="703DAA"/>
                </a:solidFill>
                <a:effectLst/>
                <a:latin typeface="Menlo" charset="0"/>
              </a:rPr>
              <a:t>text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is-I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endParaRPr lang="is-I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result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is-I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endParaRPr lang="is-I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firstNumber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 = </a:t>
            </a:r>
            <a:r>
              <a:rPr lang="is-I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endParaRPr lang="is-IS" dirty="0" smtClean="0">
              <a:solidFill>
                <a:srgbClr val="539AA4"/>
              </a:solidFill>
              <a:effectLst/>
              <a:latin typeface="Menlo" charset="0"/>
            </a:endParaRP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secondNumber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 = </a:t>
            </a:r>
            <a:r>
              <a:rPr lang="is-I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endParaRPr lang="is-IS" dirty="0" smtClean="0">
              <a:solidFill>
                <a:srgbClr val="539AA4"/>
              </a:solidFill>
              <a:effectLst/>
              <a:latin typeface="Menlo" charset="0"/>
            </a:endParaRP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operand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is-I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endParaRPr lang="is-I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result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is-I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endParaRPr lang="is-I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}</a:t>
            </a:r>
            <a:endParaRPr lang="is-I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01514" y="13673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en-US" dirty="0" err="1" smtClean="0">
                <a:solidFill>
                  <a:srgbClr val="C42275"/>
                </a:solidFill>
                <a:effectLst/>
                <a:latin typeface="Menlo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enlo" charset="0"/>
              </a:rPr>
              <a:t>firstNumber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= </a:t>
            </a:r>
            <a:r>
              <a:rPr lang="en-U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endParaRPr lang="en-U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en-US" dirty="0" err="1" smtClean="0">
                <a:solidFill>
                  <a:srgbClr val="C42275"/>
                </a:solidFill>
                <a:effectLst/>
                <a:latin typeface="Menlo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enlo" charset="0"/>
              </a:rPr>
              <a:t>secondNumber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= </a:t>
            </a:r>
            <a:r>
              <a:rPr lang="en-U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endParaRPr lang="en-U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en-US" dirty="0" err="1" smtClean="0">
                <a:solidFill>
                  <a:srgbClr val="C42275"/>
                </a:solidFill>
                <a:effectLst/>
                <a:latin typeface="Menlo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operand=</a:t>
            </a:r>
            <a:r>
              <a:rPr lang="en-U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endParaRPr lang="en-U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en-US" dirty="0" err="1" smtClean="0">
                <a:solidFill>
                  <a:srgbClr val="C42275"/>
                </a:solidFill>
                <a:effectLst/>
                <a:latin typeface="Menlo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enlo" charset="0"/>
              </a:rPr>
              <a:t>result:</a:t>
            </a:r>
            <a:r>
              <a:rPr lang="en-US" dirty="0" err="1" smtClean="0">
                <a:solidFill>
                  <a:srgbClr val="703DAA"/>
                </a:solidFill>
                <a:effectLst/>
                <a:latin typeface="Menlo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en-U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4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7945" y="181969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dirty="0" smtClean="0">
                <a:solidFill>
                  <a:srgbClr val="C42275"/>
                </a:solidFill>
                <a:effectLst/>
                <a:latin typeface="Menlo" charset="0"/>
              </a:rPr>
              <a:t>@IBAction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is-IS" dirty="0" smtClean="0">
                <a:solidFill>
                  <a:srgbClr val="C42275"/>
                </a:solidFill>
                <a:effectLst/>
                <a:latin typeface="Menlo" charset="0"/>
              </a:rPr>
              <a:t>func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 myone(</a:t>
            </a:r>
            <a:r>
              <a:rPr lang="is-IS" dirty="0" smtClean="0">
                <a:solidFill>
                  <a:srgbClr val="C42275"/>
                </a:solidFill>
                <a:effectLst/>
                <a:latin typeface="Menlo" charset="0"/>
              </a:rPr>
              <a:t>_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 sender: </a:t>
            </a:r>
            <a:r>
              <a:rPr lang="is-IS" dirty="0" smtClean="0">
                <a:solidFill>
                  <a:srgbClr val="703DAA"/>
                </a:solidFill>
                <a:effectLst/>
                <a:latin typeface="Menlo" charset="0"/>
              </a:rPr>
              <a:t>AnyObject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) {</a:t>
            </a: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is-IS" dirty="0" smtClean="0">
                <a:solidFill>
                  <a:srgbClr val="C42275"/>
                </a:solidFill>
                <a:effectLst/>
                <a:latin typeface="Menlo" charset="0"/>
              </a:rPr>
              <a:t>if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result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==</a:t>
            </a:r>
            <a:r>
              <a:rPr lang="is-I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 {</a:t>
            </a: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    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myText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.</a:t>
            </a:r>
            <a:r>
              <a:rPr lang="is-IS" dirty="0" smtClean="0">
                <a:solidFill>
                  <a:srgbClr val="703DAA"/>
                </a:solidFill>
                <a:effectLst/>
                <a:latin typeface="Menlo" charset="0"/>
              </a:rPr>
              <a:t>text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is-IS" dirty="0" smtClean="0">
                <a:solidFill>
                  <a:srgbClr val="C81B13"/>
                </a:solidFill>
                <a:effectLst/>
                <a:latin typeface="Menlo" charset="0"/>
              </a:rPr>
              <a:t>"1"</a:t>
            </a:r>
            <a:endParaRPr lang="is-I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    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result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is-IS" dirty="0" smtClean="0">
                <a:solidFill>
                  <a:srgbClr val="C81B13"/>
                </a:solidFill>
                <a:effectLst/>
                <a:latin typeface="Menlo" charset="0"/>
              </a:rPr>
              <a:t>"1"</a:t>
            </a:r>
            <a:endParaRPr lang="is-I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}</a:t>
            </a: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is-IS" dirty="0" smtClean="0">
                <a:solidFill>
                  <a:srgbClr val="C42275"/>
                </a:solidFill>
                <a:effectLst/>
                <a:latin typeface="Menlo" charset="0"/>
              </a:rPr>
              <a:t>else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{</a:t>
            </a: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          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result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result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+</a:t>
            </a:r>
            <a:r>
              <a:rPr lang="is-IS" dirty="0" smtClean="0">
                <a:solidFill>
                  <a:srgbClr val="C81B13"/>
                </a:solidFill>
                <a:effectLst/>
                <a:latin typeface="Menlo" charset="0"/>
              </a:rPr>
              <a:t>"1"</a:t>
            </a:r>
            <a:endParaRPr lang="is-I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    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myText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.</a:t>
            </a:r>
            <a:r>
              <a:rPr lang="is-IS" dirty="0" smtClean="0">
                <a:solidFill>
                  <a:srgbClr val="703DAA"/>
                </a:solidFill>
                <a:effectLst/>
                <a:latin typeface="Menlo" charset="0"/>
              </a:rPr>
              <a:t>text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result</a:t>
            </a:r>
            <a:endParaRPr lang="is-I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}</a:t>
            </a: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}</a:t>
            </a: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   </a:t>
            </a:r>
            <a:endParaRPr lang="is-I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7" y="1198604"/>
            <a:ext cx="4432300" cy="501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Sumbols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7" y="1198604"/>
            <a:ext cx="4432300" cy="50116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46356" y="221047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</a:t>
            </a:r>
            <a:r>
              <a:rPr lang="is-IS" dirty="0" smtClean="0">
                <a:solidFill>
                  <a:srgbClr val="C42275"/>
                </a:solidFill>
                <a:effectLst/>
                <a:latin typeface="Menlo" charset="0"/>
              </a:rPr>
              <a:t>@IBAction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is-IS" dirty="0" smtClean="0">
                <a:solidFill>
                  <a:srgbClr val="C42275"/>
                </a:solidFill>
                <a:effectLst/>
                <a:latin typeface="Menlo" charset="0"/>
              </a:rPr>
              <a:t>func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 myAdd(</a:t>
            </a:r>
            <a:r>
              <a:rPr lang="is-IS" dirty="0" smtClean="0">
                <a:solidFill>
                  <a:srgbClr val="C42275"/>
                </a:solidFill>
                <a:effectLst/>
                <a:latin typeface="Menlo" charset="0"/>
              </a:rPr>
              <a:t>_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 sender: </a:t>
            </a:r>
            <a:r>
              <a:rPr lang="is-IS" dirty="0" smtClean="0">
                <a:solidFill>
                  <a:srgbClr val="703DAA"/>
                </a:solidFill>
                <a:effectLst/>
                <a:latin typeface="Menlo" charset="0"/>
              </a:rPr>
              <a:t>AnyObject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) {</a:t>
            </a: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firstNumber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result</a:t>
            </a: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myText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.</a:t>
            </a:r>
            <a:r>
              <a:rPr lang="is-IS" dirty="0" smtClean="0">
                <a:solidFill>
                  <a:srgbClr val="703DAA"/>
                </a:solidFill>
                <a:effectLst/>
                <a:latin typeface="Menlo" charset="0"/>
              </a:rPr>
              <a:t>text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result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+</a:t>
            </a:r>
            <a:r>
              <a:rPr lang="is-IS" dirty="0" smtClean="0">
                <a:solidFill>
                  <a:srgbClr val="C81B13"/>
                </a:solidFill>
                <a:effectLst/>
                <a:latin typeface="Menlo" charset="0"/>
              </a:rPr>
              <a:t>"+"</a:t>
            </a:r>
            <a:endParaRPr lang="is-IS" dirty="0" smtClean="0">
              <a:solidFill>
                <a:srgbClr val="539AA4"/>
              </a:solidFill>
              <a:effectLst/>
              <a:latin typeface="Menlo" charset="0"/>
            </a:endParaRP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operand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is-IS" dirty="0" smtClean="0">
                <a:solidFill>
                  <a:srgbClr val="C81B13"/>
                </a:solidFill>
                <a:effectLst/>
                <a:latin typeface="Menlo" charset="0"/>
              </a:rPr>
              <a:t>"+"</a:t>
            </a:r>
            <a:endParaRPr lang="is-I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is-IS" dirty="0" smtClean="0">
                <a:solidFill>
                  <a:srgbClr val="539AA4"/>
                </a:solidFill>
                <a:effectLst/>
                <a:latin typeface="Menlo" charset="0"/>
              </a:rPr>
              <a:t>result</a:t>
            </a:r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is-I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endParaRPr lang="is-I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       </a:t>
            </a: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   }</a:t>
            </a: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enlo" charset="0"/>
              </a:rPr>
              <a:t>    </a:t>
            </a:r>
            <a:endParaRPr lang="is-IS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1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654" y="2029241"/>
            <a:ext cx="84149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en-US" dirty="0" smtClean="0">
                <a:solidFill>
                  <a:srgbClr val="C42275"/>
                </a:solidFill>
                <a:effectLst/>
                <a:latin typeface="Menlo" charset="0"/>
              </a:rPr>
              <a:t>@</a:t>
            </a:r>
            <a:r>
              <a:rPr lang="en-US" dirty="0" err="1" smtClean="0">
                <a:solidFill>
                  <a:srgbClr val="C42275"/>
                </a:solidFill>
                <a:effectLst/>
                <a:latin typeface="Menlo" charset="0"/>
              </a:rPr>
              <a:t>IBAction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dirty="0" err="1" smtClean="0">
                <a:solidFill>
                  <a:srgbClr val="C42275"/>
                </a:solidFill>
                <a:effectLst/>
                <a:latin typeface="Menlo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enlo" charset="0"/>
              </a:rPr>
              <a:t>myEqual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(</a:t>
            </a:r>
            <a:r>
              <a:rPr lang="en-US" dirty="0" smtClean="0">
                <a:solidFill>
                  <a:srgbClr val="C42275"/>
                </a:solidFill>
                <a:effectLst/>
                <a:latin typeface="Menlo" charset="0"/>
              </a:rPr>
              <a:t>_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sender: </a:t>
            </a:r>
            <a:r>
              <a:rPr lang="en-US" dirty="0" err="1" smtClean="0">
                <a:solidFill>
                  <a:srgbClr val="703DAA"/>
                </a:solidFill>
                <a:effectLst/>
                <a:latin typeface="Menlo" charset="0"/>
              </a:rPr>
              <a:t>AnyObject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en-US" dirty="0" smtClean="0">
                <a:solidFill>
                  <a:srgbClr val="C42275"/>
                </a:solidFill>
                <a:effectLst/>
                <a:latin typeface="Menlo" charset="0"/>
              </a:rPr>
              <a:t>let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enlo" charset="0"/>
              </a:rPr>
              <a:t>firstNumberInt:</a:t>
            </a:r>
            <a:r>
              <a:rPr lang="en-US" dirty="0" err="1" smtClean="0">
                <a:solidFill>
                  <a:srgbClr val="703DAA"/>
                </a:solidFill>
                <a:effectLst/>
                <a:latin typeface="Menlo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en-US" dirty="0" smtClean="0">
                <a:solidFill>
                  <a:srgbClr val="703DAA"/>
                </a:solidFill>
                <a:effectLst/>
                <a:latin typeface="Menlo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(</a:t>
            </a:r>
            <a:r>
              <a:rPr lang="en-US" dirty="0" err="1" smtClean="0">
                <a:solidFill>
                  <a:srgbClr val="539AA4"/>
                </a:solidFill>
                <a:effectLst/>
                <a:latin typeface="Menlo" charset="0"/>
              </a:rPr>
              <a:t>firstNumber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)!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en-US" dirty="0" smtClean="0">
                <a:solidFill>
                  <a:srgbClr val="C42275"/>
                </a:solidFill>
                <a:effectLst/>
                <a:latin typeface="Menlo" charset="0"/>
              </a:rPr>
              <a:t>let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enlo" charset="0"/>
              </a:rPr>
              <a:t>secondNumberInt:</a:t>
            </a:r>
            <a:r>
              <a:rPr lang="en-US" dirty="0" err="1" smtClean="0">
                <a:solidFill>
                  <a:srgbClr val="703DAA"/>
                </a:solidFill>
                <a:effectLst/>
                <a:latin typeface="Menlo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en-US" dirty="0" smtClean="0">
                <a:solidFill>
                  <a:srgbClr val="703DAA"/>
                </a:solidFill>
                <a:effectLst/>
                <a:latin typeface="Menlo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(</a:t>
            </a:r>
            <a:r>
              <a:rPr lang="en-US" dirty="0" smtClean="0">
                <a:solidFill>
                  <a:srgbClr val="539AA4"/>
                </a:solidFill>
                <a:effectLst/>
                <a:latin typeface="Menlo" charset="0"/>
              </a:rPr>
              <a:t>result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)!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       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en-US" dirty="0" err="1" smtClean="0">
                <a:solidFill>
                  <a:srgbClr val="C42275"/>
                </a:solidFill>
                <a:effectLst/>
                <a:latin typeface="Menlo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enlo" charset="0"/>
              </a:rPr>
              <a:t>finalResult:</a:t>
            </a:r>
            <a:r>
              <a:rPr lang="en-US" dirty="0" err="1" smtClean="0">
                <a:solidFill>
                  <a:srgbClr val="703DAA"/>
                </a:solidFill>
                <a:effectLst/>
                <a:latin typeface="Menlo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en-US" dirty="0" smtClean="0">
                <a:solidFill>
                  <a:srgbClr val="0435FF"/>
                </a:solidFill>
                <a:effectLst/>
                <a:latin typeface="Menlo" charset="0"/>
              </a:rPr>
              <a:t>0</a:t>
            </a:r>
            <a:endParaRPr lang="en-U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en-US" dirty="0" smtClean="0">
                <a:solidFill>
                  <a:srgbClr val="C42275"/>
                </a:solidFill>
                <a:effectLst/>
                <a:latin typeface="Menlo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dirty="0" smtClean="0">
                <a:solidFill>
                  <a:srgbClr val="539AA4"/>
                </a:solidFill>
                <a:effectLst/>
                <a:latin typeface="Menlo" charset="0"/>
              </a:rPr>
              <a:t>operand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==</a:t>
            </a:r>
            <a:r>
              <a:rPr lang="en-US" dirty="0" smtClean="0">
                <a:solidFill>
                  <a:srgbClr val="C81B13"/>
                </a:solidFill>
                <a:effectLst/>
                <a:latin typeface="Menlo" charset="0"/>
              </a:rPr>
              <a:t>"+"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           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enlo" charset="0"/>
              </a:rPr>
              <a:t>finalResult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enlo" charset="0"/>
              </a:rPr>
              <a:t>firstNumberInt+secondNumberInt</a:t>
            </a:r>
            <a:endParaRPr lang="en-U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    }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en-US" dirty="0" err="1" smtClean="0">
                <a:solidFill>
                  <a:srgbClr val="539AA4"/>
                </a:solidFill>
                <a:effectLst/>
                <a:latin typeface="Menlo" charset="0"/>
              </a:rPr>
              <a:t>myText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enlo" charset="0"/>
              </a:rPr>
              <a:t>.</a:t>
            </a:r>
            <a:r>
              <a:rPr lang="en-US" dirty="0" err="1" smtClean="0">
                <a:solidFill>
                  <a:srgbClr val="703DAA"/>
                </a:solidFill>
                <a:effectLst/>
                <a:latin typeface="Menlo" charset="0"/>
              </a:rPr>
              <a:t>text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en-US" dirty="0" smtClean="0">
                <a:solidFill>
                  <a:srgbClr val="C81B13"/>
                </a:solidFill>
                <a:effectLst/>
                <a:latin typeface="Menlo" charset="0"/>
              </a:rPr>
              <a:t>""</a:t>
            </a:r>
            <a:endParaRPr lang="en-US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    </a:t>
            </a:r>
            <a:r>
              <a:rPr lang="en-US" dirty="0" err="1" smtClean="0">
                <a:solidFill>
                  <a:srgbClr val="539AA4"/>
                </a:solidFill>
                <a:effectLst/>
                <a:latin typeface="Menlo" charset="0"/>
              </a:rPr>
              <a:t>myText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enlo" charset="0"/>
              </a:rPr>
              <a:t>.</a:t>
            </a:r>
            <a:r>
              <a:rPr lang="en-US" dirty="0" err="1" smtClean="0">
                <a:solidFill>
                  <a:srgbClr val="703DAA"/>
                </a:solidFill>
                <a:effectLst/>
                <a:latin typeface="Menlo" charset="0"/>
              </a:rPr>
              <a:t>text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=</a:t>
            </a:r>
            <a:r>
              <a:rPr lang="en-US" dirty="0" smtClean="0">
                <a:solidFill>
                  <a:srgbClr val="703DAA"/>
                </a:solidFill>
                <a:effectLst/>
                <a:latin typeface="Menlo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enlo" charset="0"/>
              </a:rPr>
              <a:t>finalResult</a:t>
            </a:r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)</a:t>
            </a:r>
          </a:p>
          <a:p>
            <a:r>
              <a:rPr lang="en-US" dirty="0" smtClean="0">
                <a:effectLst/>
                <a:latin typeface="Helvetica" charset="0"/>
              </a:rPr>
              <a:t/>
            </a:r>
            <a:br>
              <a:rPr lang="en-US" dirty="0" smtClean="0">
                <a:effectLst/>
                <a:latin typeface="Helvetica" charset="0"/>
              </a:rPr>
            </a:br>
            <a:endParaRPr lang="en-US" dirty="0" smtClean="0">
              <a:effectLst/>
              <a:latin typeface="Helvetica" charset="0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enlo" charset="0"/>
              </a:rPr>
              <a:t>    }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7" y="1198604"/>
            <a:ext cx="4432300" cy="501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0993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ectur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ectures" id="{E2702C9F-81E8-E74B-AB85-57518FE3A800}" vid="{ED32E491-FFF6-964B-B83E-9D12F7BA9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ThemeLectures</Template>
  <TotalTime>5</TotalTime>
  <Words>18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Helvetica</vt:lpstr>
      <vt:lpstr>Menlo</vt:lpstr>
      <vt:lpstr>Arial</vt:lpstr>
      <vt:lpstr>ThemeLectures</vt:lpstr>
      <vt:lpstr>Calculator </vt:lpstr>
      <vt:lpstr>My First Calculator </vt:lpstr>
      <vt:lpstr>Clear </vt:lpstr>
      <vt:lpstr>Numbers </vt:lpstr>
      <vt:lpstr>Sumbols </vt:lpstr>
      <vt:lpstr>Equal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</dc:title>
  <dc:creator>Dimitrios Damopoulos</dc:creator>
  <cp:lastModifiedBy>Dimitrios Damopoulos</cp:lastModifiedBy>
  <cp:revision>1</cp:revision>
  <dcterms:created xsi:type="dcterms:W3CDTF">2018-01-30T21:01:43Z</dcterms:created>
  <dcterms:modified xsi:type="dcterms:W3CDTF">2018-01-30T21:07:43Z</dcterms:modified>
</cp:coreProperties>
</file>