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Black"/>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lack-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lack-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117827105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11782710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117827105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11782710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117827105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11782710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11782710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11782710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1178271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1178271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8969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8969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8969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8969FE"/>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8969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hyperlink" Target="https://github.com/halghasra/PlanMate" TargetMode="External"/><Relationship Id="rId7"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file/d/1wsb4LQXgHQQGlDBnH9jTUKLs3hBZzpeP/view?usp=sharing" TargetMode="External"/><Relationship Id="rId4" Type="http://schemas.openxmlformats.org/officeDocument/2006/relationships/hyperlink" Target="http://drive.google.com/file/d/1wsb4LQXgHQQGlDBnH9jTUKLs3hBZzpeP/view" TargetMode="External"/><Relationship Id="rId5"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subTitle"/>
          </p:nvPr>
        </p:nvSpPr>
        <p:spPr>
          <a:xfrm>
            <a:off x="637850" y="1884700"/>
            <a:ext cx="4233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2"/>
                </a:solidFill>
              </a:rPr>
              <a:t>Streamlining Your Schedule</a:t>
            </a:r>
            <a:endParaRPr b="1" sz="1450">
              <a:solidFill>
                <a:schemeClr val="dk2"/>
              </a:solidFill>
            </a:endParaRPr>
          </a:p>
        </p:txBody>
      </p:sp>
      <p:sp>
        <p:nvSpPr>
          <p:cNvPr id="59" name="Google Shape;59;p13"/>
          <p:cNvSpPr txBox="1"/>
          <p:nvPr/>
        </p:nvSpPr>
        <p:spPr>
          <a:xfrm>
            <a:off x="0" y="142550"/>
            <a:ext cx="3252300" cy="492600"/>
          </a:xfrm>
          <a:prstGeom prst="rect">
            <a:avLst/>
          </a:prstGeom>
          <a:solidFill>
            <a:srgbClr val="DEFE69"/>
          </a:solidFill>
          <a:ln>
            <a:noFill/>
          </a:ln>
        </p:spPr>
        <p:txBody>
          <a:bodyPr anchorCtr="0" anchor="t" bIns="91425" lIns="91425" spcFirstLastPara="1" rIns="91425" wrap="square" tIns="91425">
            <a:spAutoFit/>
          </a:bodyPr>
          <a:lstStyle/>
          <a:p>
            <a:pPr indent="0" lvl="0" marL="0" marR="91440" rtl="0" algn="r">
              <a:spcBef>
                <a:spcPts val="0"/>
              </a:spcBef>
              <a:spcAft>
                <a:spcPts val="0"/>
              </a:spcAft>
              <a:buNone/>
            </a:pPr>
            <a:r>
              <a:rPr lang="en" sz="2000">
                <a:latin typeface="Roboto Black"/>
                <a:ea typeface="Roboto Black"/>
                <a:cs typeface="Roboto Black"/>
                <a:sym typeface="Roboto Black"/>
              </a:rPr>
              <a:t>PROJECT </a:t>
            </a:r>
            <a:r>
              <a:rPr lang="en" sz="2000">
                <a:latin typeface="Roboto Black"/>
                <a:ea typeface="Roboto Black"/>
                <a:cs typeface="Roboto Black"/>
                <a:sym typeface="Roboto Black"/>
              </a:rPr>
              <a:t>PORTFOLIO</a:t>
            </a:r>
            <a:endParaRPr sz="2000">
              <a:latin typeface="Roboto Black"/>
              <a:ea typeface="Roboto Black"/>
              <a:cs typeface="Roboto Black"/>
              <a:sym typeface="Roboto Black"/>
            </a:endParaRPr>
          </a:p>
        </p:txBody>
      </p:sp>
      <p:sp>
        <p:nvSpPr>
          <p:cNvPr id="60" name="Google Shape;60;p13"/>
          <p:cNvSpPr txBox="1"/>
          <p:nvPr>
            <p:ph idx="1" type="subTitle"/>
          </p:nvPr>
        </p:nvSpPr>
        <p:spPr>
          <a:xfrm>
            <a:off x="659825" y="3168150"/>
            <a:ext cx="4948200" cy="87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50">
                <a:solidFill>
                  <a:srgbClr val="FFFFFF"/>
                </a:solidFill>
              </a:rPr>
              <a:t>Student: </a:t>
            </a:r>
            <a:r>
              <a:rPr lang="en" sz="1150">
                <a:solidFill>
                  <a:srgbClr val="FFFFFF"/>
                </a:solidFill>
              </a:rPr>
              <a:t>Husain M. Alghasrah</a:t>
            </a:r>
            <a:endParaRPr sz="1150">
              <a:solidFill>
                <a:srgbClr val="FFFFFF"/>
              </a:solidFill>
            </a:endParaRPr>
          </a:p>
          <a:p>
            <a:pPr indent="0" lvl="0" marL="0" rtl="0" algn="l">
              <a:spcBef>
                <a:spcPts val="0"/>
              </a:spcBef>
              <a:spcAft>
                <a:spcPts val="0"/>
              </a:spcAft>
              <a:buNone/>
            </a:pPr>
            <a:r>
              <a:rPr b="1" lang="en" sz="1150">
                <a:solidFill>
                  <a:srgbClr val="FFFFFF"/>
                </a:solidFill>
              </a:rPr>
              <a:t>Matriculation Number:</a:t>
            </a:r>
            <a:r>
              <a:rPr lang="en" sz="1150">
                <a:solidFill>
                  <a:srgbClr val="FFFFFF"/>
                </a:solidFill>
              </a:rPr>
              <a:t> 92107683</a:t>
            </a:r>
            <a:endParaRPr sz="1150">
              <a:solidFill>
                <a:srgbClr val="FFFFFF"/>
              </a:solidFill>
            </a:endParaRPr>
          </a:p>
          <a:p>
            <a:pPr indent="0" lvl="0" marL="0" rtl="0" algn="l">
              <a:spcBef>
                <a:spcPts val="0"/>
              </a:spcBef>
              <a:spcAft>
                <a:spcPts val="0"/>
              </a:spcAft>
              <a:buNone/>
            </a:pPr>
            <a:r>
              <a:rPr b="1" lang="en" sz="1150">
                <a:solidFill>
                  <a:srgbClr val="FFFFFF"/>
                </a:solidFill>
              </a:rPr>
              <a:t>Tutor:</a:t>
            </a:r>
            <a:r>
              <a:rPr lang="en" sz="1150">
                <a:solidFill>
                  <a:srgbClr val="FFFFFF"/>
                </a:solidFill>
              </a:rPr>
              <a:t> Sandra Rebholz</a:t>
            </a:r>
            <a:endParaRPr sz="1150">
              <a:solidFill>
                <a:srgbClr val="FFFFFF"/>
              </a:solidFill>
            </a:endParaRPr>
          </a:p>
          <a:p>
            <a:pPr indent="0" lvl="0" marL="0" rtl="0" algn="l">
              <a:spcBef>
                <a:spcPts val="0"/>
              </a:spcBef>
              <a:spcAft>
                <a:spcPts val="0"/>
              </a:spcAft>
              <a:buNone/>
            </a:pPr>
            <a:r>
              <a:rPr b="1" lang="en" sz="1150">
                <a:solidFill>
                  <a:srgbClr val="FFFFFF"/>
                </a:solidFill>
              </a:rPr>
              <a:t>Phase 2:</a:t>
            </a:r>
            <a:r>
              <a:rPr lang="en" sz="1150">
                <a:solidFill>
                  <a:srgbClr val="FFFFFF"/>
                </a:solidFill>
              </a:rPr>
              <a:t> Development Phase/Reflection Phase</a:t>
            </a:r>
            <a:endParaRPr sz="1150">
              <a:solidFill>
                <a:srgbClr val="FFFFFF"/>
              </a:solidFill>
            </a:endParaRPr>
          </a:p>
        </p:txBody>
      </p:sp>
      <p:pic>
        <p:nvPicPr>
          <p:cNvPr id="61" name="Google Shape;61;p13"/>
          <p:cNvPicPr preferRelativeResize="0"/>
          <p:nvPr/>
        </p:nvPicPr>
        <p:blipFill rotWithShape="1">
          <a:blip r:embed="rId3">
            <a:alphaModFix/>
          </a:blip>
          <a:srcRect b="11330" l="10560" r="8827" t="11330"/>
          <a:stretch/>
        </p:blipFill>
        <p:spPr>
          <a:xfrm>
            <a:off x="7542450" y="4418400"/>
            <a:ext cx="1443425" cy="652499"/>
          </a:xfrm>
          <a:prstGeom prst="rect">
            <a:avLst/>
          </a:prstGeom>
          <a:noFill/>
          <a:ln>
            <a:noFill/>
          </a:ln>
        </p:spPr>
      </p:pic>
      <p:pic>
        <p:nvPicPr>
          <p:cNvPr id="62" name="Google Shape;62;p13"/>
          <p:cNvPicPr preferRelativeResize="0"/>
          <p:nvPr/>
        </p:nvPicPr>
        <p:blipFill>
          <a:blip r:embed="rId4">
            <a:alphaModFix/>
          </a:blip>
          <a:stretch>
            <a:fillRect/>
          </a:stretch>
        </p:blipFill>
        <p:spPr>
          <a:xfrm>
            <a:off x="413377" y="968797"/>
            <a:ext cx="4764001" cy="1366975"/>
          </a:xfrm>
          <a:prstGeom prst="rect">
            <a:avLst/>
          </a:prstGeom>
          <a:noFill/>
          <a:ln>
            <a:noFill/>
          </a:ln>
        </p:spPr>
      </p:pic>
      <p:pic>
        <p:nvPicPr>
          <p:cNvPr id="63" name="Google Shape;63;p13"/>
          <p:cNvPicPr preferRelativeResize="0"/>
          <p:nvPr/>
        </p:nvPicPr>
        <p:blipFill>
          <a:blip r:embed="rId5">
            <a:alphaModFix/>
          </a:blip>
          <a:stretch>
            <a:fillRect/>
          </a:stretch>
        </p:blipFill>
        <p:spPr>
          <a:xfrm>
            <a:off x="294550" y="970400"/>
            <a:ext cx="5003699" cy="1285475"/>
          </a:xfrm>
          <a:prstGeom prst="rect">
            <a:avLst/>
          </a:prstGeom>
          <a:noFill/>
          <a:ln>
            <a:noFill/>
          </a:ln>
        </p:spPr>
      </p:pic>
      <p:grpSp>
        <p:nvGrpSpPr>
          <p:cNvPr id="64" name="Google Shape;64;p13"/>
          <p:cNvGrpSpPr/>
          <p:nvPr/>
        </p:nvGrpSpPr>
        <p:grpSpPr>
          <a:xfrm>
            <a:off x="714050" y="3983925"/>
            <a:ext cx="3311400" cy="369300"/>
            <a:chOff x="714050" y="3983925"/>
            <a:chExt cx="3311400" cy="369300"/>
          </a:xfrm>
        </p:grpSpPr>
        <p:sp>
          <p:nvSpPr>
            <p:cNvPr id="65" name="Google Shape;65;p13"/>
            <p:cNvSpPr txBox="1"/>
            <p:nvPr/>
          </p:nvSpPr>
          <p:spPr>
            <a:xfrm>
              <a:off x="714050" y="3983925"/>
              <a:ext cx="3311400" cy="369300"/>
            </a:xfrm>
            <a:prstGeom prst="rect">
              <a:avLst/>
            </a:prstGeom>
            <a:solidFill>
              <a:srgbClr val="DEFE69"/>
            </a:solidFill>
            <a:ln>
              <a:noFill/>
            </a:ln>
          </p:spPr>
          <p:txBody>
            <a:bodyPr anchorCtr="0" anchor="t" bIns="91425" lIns="91425" spcFirstLastPara="1" rIns="91425" wrap="square" tIns="91425">
              <a:spAutoFit/>
            </a:bodyPr>
            <a:lstStyle/>
            <a:p>
              <a:pPr indent="0" lvl="0" marL="0" marR="91440" rtl="0" algn="r">
                <a:spcBef>
                  <a:spcPts val="0"/>
                </a:spcBef>
                <a:spcAft>
                  <a:spcPts val="0"/>
                </a:spcAft>
                <a:buNone/>
              </a:pPr>
              <a:r>
                <a:rPr lang="en" sz="1200">
                  <a:uFill>
                    <a:noFill/>
                  </a:uFill>
                  <a:latin typeface="Roboto Black"/>
                  <a:ea typeface="Roboto Black"/>
                  <a:cs typeface="Roboto Black"/>
                  <a:sym typeface="Roboto Black"/>
                  <a:hlinkClick r:id="rId6"/>
                </a:rPr>
                <a:t>https://github.com/halghasra/PlanMate</a:t>
              </a:r>
              <a:endParaRPr sz="1200">
                <a:latin typeface="Roboto Black"/>
                <a:ea typeface="Roboto Black"/>
                <a:cs typeface="Roboto Black"/>
                <a:sym typeface="Roboto Black"/>
              </a:endParaRPr>
            </a:p>
          </p:txBody>
        </p:sp>
        <p:pic>
          <p:nvPicPr>
            <p:cNvPr id="66" name="Google Shape;66;p13"/>
            <p:cNvPicPr preferRelativeResize="0"/>
            <p:nvPr/>
          </p:nvPicPr>
          <p:blipFill>
            <a:blip r:embed="rId7">
              <a:alphaModFix/>
            </a:blip>
            <a:stretch>
              <a:fillRect/>
            </a:stretch>
          </p:blipFill>
          <p:spPr>
            <a:xfrm>
              <a:off x="749600" y="4017250"/>
              <a:ext cx="296975" cy="296975"/>
            </a:xfrm>
            <a:prstGeom prst="rect">
              <a:avLst/>
            </a:prstGeom>
            <a:noFill/>
            <a:ln>
              <a:noFill/>
            </a:ln>
          </p:spPr>
        </p:pic>
      </p:grpSp>
      <p:sp>
        <p:nvSpPr>
          <p:cNvPr id="67" name="Google Shape;67;p13"/>
          <p:cNvSpPr txBox="1"/>
          <p:nvPr>
            <p:ph idx="1" type="subTitle"/>
          </p:nvPr>
        </p:nvSpPr>
        <p:spPr>
          <a:xfrm>
            <a:off x="659825" y="2855000"/>
            <a:ext cx="8183700" cy="4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50">
                <a:solidFill>
                  <a:schemeClr val="dk2"/>
                </a:solidFill>
              </a:rPr>
              <a:t>Submission of phase 02 (Development Phase)</a:t>
            </a:r>
            <a:endParaRPr b="1" sz="115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58" name="Google Shape;158;p2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Husain Alghasrah</a:t>
            </a:r>
            <a:endParaRPr/>
          </a:p>
        </p:txBody>
      </p:sp>
      <p:sp>
        <p:nvSpPr>
          <p:cNvPr id="159" name="Google Shape;159;p2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pic>
        <p:nvPicPr>
          <p:cNvPr id="160" name="Google Shape;160;p22"/>
          <p:cNvPicPr preferRelativeResize="0"/>
          <p:nvPr/>
        </p:nvPicPr>
        <p:blipFill rotWithShape="1">
          <a:blip r:embed="rId3">
            <a:alphaModFix/>
          </a:blip>
          <a:srcRect b="11330" l="10560" r="8827" t="11330"/>
          <a:stretch/>
        </p:blipFill>
        <p:spPr>
          <a:xfrm>
            <a:off x="7569550" y="128775"/>
            <a:ext cx="1443425" cy="652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2191650"/>
            <a:ext cx="4045200" cy="760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73" name="Google Shape;73;p14"/>
          <p:cNvSpPr txBox="1"/>
          <p:nvPr>
            <p:ph idx="2" type="body"/>
          </p:nvPr>
        </p:nvSpPr>
        <p:spPr>
          <a:xfrm>
            <a:off x="4939500" y="399825"/>
            <a:ext cx="3837000" cy="4019400"/>
          </a:xfrm>
          <a:prstGeom prst="rect">
            <a:avLst/>
          </a:prstGeom>
        </p:spPr>
        <p:txBody>
          <a:bodyPr anchorCtr="0" anchor="ctr" bIns="91425" lIns="91425" spcFirstLastPara="1" rIns="91425" wrap="square" tIns="91425">
            <a:normAutofit fontScale="55000" lnSpcReduction="10000"/>
          </a:bodyPr>
          <a:lstStyle/>
          <a:p>
            <a:pPr indent="0" lvl="0" marL="0" rtl="0" algn="l">
              <a:spcBef>
                <a:spcPts val="0"/>
              </a:spcBef>
              <a:spcAft>
                <a:spcPts val="0"/>
              </a:spcAft>
              <a:buNone/>
            </a:pPr>
            <a:r>
              <a:rPr lang="en"/>
              <a:t>In our fast-paced world, staying on top of personal, work, and family tasks can be tough. Juggling multiple calendars often leads to confusion and stress.</a:t>
            </a:r>
            <a:endParaRPr/>
          </a:p>
          <a:p>
            <a:pPr indent="0" lvl="0" marL="0" rtl="0" algn="l">
              <a:spcBef>
                <a:spcPts val="1200"/>
              </a:spcBef>
              <a:spcAft>
                <a:spcPts val="0"/>
              </a:spcAft>
              <a:buNone/>
            </a:pPr>
            <a:r>
              <a:rPr lang="en"/>
              <a:t>Enter PlanMate, your go-to solution for easy scheduling. This app brings all your tasks and appointments together, giving you a clear view of your day. Create, view, and manage events effortlessly.</a:t>
            </a:r>
            <a:endParaRPr/>
          </a:p>
          <a:p>
            <a:pPr indent="0" lvl="0" marL="0" rtl="0" algn="l">
              <a:spcBef>
                <a:spcPts val="1200"/>
              </a:spcBef>
              <a:spcAft>
                <a:spcPts val="0"/>
              </a:spcAft>
              <a:buNone/>
            </a:pPr>
            <a:r>
              <a:rPr lang="en"/>
              <a:t>Sort tasks into categories and choose your preferred view—day, week, month, or year. PlanMate smoothly handles overlaps and conflicts, keeping your schedule seamless.</a:t>
            </a:r>
            <a:endParaRPr/>
          </a:p>
          <a:p>
            <a:pPr indent="0" lvl="0" marL="0" rtl="0" algn="l">
              <a:spcBef>
                <a:spcPts val="1200"/>
              </a:spcBef>
              <a:spcAft>
                <a:spcPts val="0"/>
              </a:spcAft>
              <a:buNone/>
            </a:pPr>
            <a:r>
              <a:rPr lang="en"/>
              <a:t>Enjoy increased productivity and clarity with PlanMate. Stay organised and access your schedule anytime, anywhere.</a:t>
            </a:r>
            <a:endParaRPr/>
          </a:p>
          <a:p>
            <a:pPr indent="0" lvl="0" marL="0" rtl="0" algn="l">
              <a:spcBef>
                <a:spcPts val="1200"/>
              </a:spcBef>
              <a:spcAft>
                <a:spcPts val="0"/>
              </a:spcAft>
              <a:buNone/>
            </a:pPr>
            <a:r>
              <a:rPr lang="en"/>
              <a:t>Experience hassle-free scheduling with PlanMate.</a:t>
            </a:r>
            <a:endParaRPr/>
          </a:p>
          <a:p>
            <a:pPr indent="0" lvl="0" marL="0" rtl="0" algn="l">
              <a:lnSpc>
                <a:spcPct val="200000"/>
              </a:lnSpc>
              <a:spcBef>
                <a:spcPts val="1200"/>
              </a:spcBef>
              <a:spcAft>
                <a:spcPts val="0"/>
              </a:spcAft>
              <a:buNone/>
            </a:pPr>
            <a:r>
              <a:rPr b="1" lang="en" sz="2010"/>
              <a:t>Features:</a:t>
            </a:r>
            <a:endParaRPr b="1" sz="2010"/>
          </a:p>
          <a:p>
            <a:pPr indent="-291465" lvl="0" marL="365760" rtl="0" algn="l">
              <a:lnSpc>
                <a:spcPct val="150000"/>
              </a:lnSpc>
              <a:spcBef>
                <a:spcPts val="0"/>
              </a:spcBef>
              <a:spcAft>
                <a:spcPts val="0"/>
              </a:spcAft>
              <a:buSzPct val="100000"/>
              <a:buChar char="■"/>
            </a:pPr>
            <a:r>
              <a:rPr lang="en"/>
              <a:t>One calendar for all tasks and appointments</a:t>
            </a:r>
            <a:endParaRPr/>
          </a:p>
          <a:p>
            <a:pPr indent="-291465" lvl="0" marL="365760" rtl="0" algn="l">
              <a:lnSpc>
                <a:spcPct val="150000"/>
              </a:lnSpc>
              <a:spcBef>
                <a:spcPts val="0"/>
              </a:spcBef>
              <a:spcAft>
                <a:spcPts val="0"/>
              </a:spcAft>
              <a:buSzPct val="100000"/>
              <a:buChar char="■"/>
            </a:pPr>
            <a:r>
              <a:rPr lang="en"/>
              <a:t>Categorize tasks for better organization</a:t>
            </a:r>
            <a:endParaRPr/>
          </a:p>
          <a:p>
            <a:pPr indent="-291465" lvl="0" marL="365760" rtl="0" algn="l">
              <a:lnSpc>
                <a:spcPct val="150000"/>
              </a:lnSpc>
              <a:spcBef>
                <a:spcPts val="0"/>
              </a:spcBef>
              <a:spcAft>
                <a:spcPts val="0"/>
              </a:spcAft>
              <a:buSzPct val="100000"/>
              <a:buChar char="■"/>
            </a:pPr>
            <a:r>
              <a:rPr lang="en"/>
              <a:t>Choose your view: day, week, month, or year</a:t>
            </a:r>
            <a:endParaRPr/>
          </a:p>
          <a:p>
            <a:pPr indent="-291465" lvl="0" marL="365760" rtl="0" algn="l">
              <a:lnSpc>
                <a:spcPct val="150000"/>
              </a:lnSpc>
              <a:spcBef>
                <a:spcPts val="0"/>
              </a:spcBef>
              <a:spcAft>
                <a:spcPts val="0"/>
              </a:spcAft>
              <a:buSzPct val="100000"/>
              <a:buChar char="■"/>
            </a:pPr>
            <a:r>
              <a:rPr lang="en"/>
              <a:t>Smooth handling of overlaps and conflicts</a:t>
            </a:r>
            <a:endParaRPr/>
          </a:p>
        </p:txBody>
      </p:sp>
      <p:sp>
        <p:nvSpPr>
          <p:cNvPr id="74" name="Google Shape;74;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108400" y="109100"/>
            <a:ext cx="88503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Diagram</a:t>
            </a:r>
            <a:endParaRPr/>
          </a:p>
        </p:txBody>
      </p:sp>
      <p:sp>
        <p:nvSpPr>
          <p:cNvPr id="80" name="Google Shape;80;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Source Sans Pro"/>
                <a:ea typeface="Source Sans Pro"/>
                <a:cs typeface="Source Sans Pro"/>
                <a:sym typeface="Source Sans Pro"/>
              </a:rPr>
              <a:t>‹#›</a:t>
            </a:fld>
            <a:endParaRPr>
              <a:solidFill>
                <a:schemeClr val="lt2"/>
              </a:solidFill>
              <a:latin typeface="Source Sans Pro"/>
              <a:ea typeface="Source Sans Pro"/>
              <a:cs typeface="Source Sans Pro"/>
              <a:sym typeface="Source Sans Pro"/>
            </a:endParaRPr>
          </a:p>
        </p:txBody>
      </p:sp>
      <p:sp>
        <p:nvSpPr>
          <p:cNvPr id="81" name="Google Shape;81;p15"/>
          <p:cNvSpPr txBox="1"/>
          <p:nvPr>
            <p:ph idx="4294967295" type="body"/>
          </p:nvPr>
        </p:nvSpPr>
        <p:spPr>
          <a:xfrm>
            <a:off x="233050" y="2961400"/>
            <a:ext cx="8265000" cy="19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PlanMate employes a well-structured architecture to ensure efficient functionality and user interaction.</a:t>
            </a:r>
            <a:endParaRPr sz="1200"/>
          </a:p>
          <a:p>
            <a:pPr indent="-304800" lvl="0" marL="457200" rtl="0" algn="l">
              <a:spcBef>
                <a:spcPts val="800"/>
              </a:spcBef>
              <a:spcAft>
                <a:spcPts val="0"/>
              </a:spcAft>
              <a:buSzPts val="1200"/>
              <a:buAutoNum type="arabicPeriod"/>
            </a:pPr>
            <a:r>
              <a:rPr lang="en" sz="1200"/>
              <a:t>The </a:t>
            </a:r>
            <a:r>
              <a:rPr b="1" lang="en" sz="1200"/>
              <a:t>user</a:t>
            </a:r>
            <a:r>
              <a:rPr lang="en" sz="1200"/>
              <a:t> interacts with the application through a standard web browser.</a:t>
            </a:r>
            <a:endParaRPr sz="1200"/>
          </a:p>
          <a:p>
            <a:pPr indent="-304800" lvl="0" marL="457200" rtl="0" algn="l">
              <a:spcBef>
                <a:spcPts val="0"/>
              </a:spcBef>
              <a:spcAft>
                <a:spcPts val="0"/>
              </a:spcAft>
              <a:buSzPts val="1200"/>
              <a:buAutoNum type="arabicPeriod"/>
            </a:pPr>
            <a:r>
              <a:rPr b="1" lang="en" sz="1200"/>
              <a:t>ReactJS Front End:</a:t>
            </a:r>
            <a:r>
              <a:rPr lang="en" sz="1200"/>
              <a:t> The front-end interface, built using ReactJS, offers a responsive and intuitive user experience.</a:t>
            </a:r>
            <a:endParaRPr sz="1200"/>
          </a:p>
          <a:p>
            <a:pPr indent="-304800" lvl="0" marL="457200" rtl="0" algn="l">
              <a:spcBef>
                <a:spcPts val="0"/>
              </a:spcBef>
              <a:spcAft>
                <a:spcPts val="0"/>
              </a:spcAft>
              <a:buSzPts val="1200"/>
              <a:buAutoNum type="arabicPeriod"/>
            </a:pPr>
            <a:r>
              <a:rPr b="1" lang="en" sz="1200"/>
              <a:t>Firebase Backend:</a:t>
            </a:r>
            <a:r>
              <a:rPr lang="en" sz="1200"/>
              <a:t> PlanMate’s backen, hosted on Firebase, integrates key services for a seamless operation.</a:t>
            </a:r>
            <a:endParaRPr sz="1200"/>
          </a:p>
          <a:p>
            <a:pPr indent="-292100" lvl="1" marL="914400" rtl="0" algn="l">
              <a:spcBef>
                <a:spcPts val="0"/>
              </a:spcBef>
              <a:spcAft>
                <a:spcPts val="0"/>
              </a:spcAft>
              <a:buSzPts val="1000"/>
              <a:buChar char="■"/>
            </a:pPr>
            <a:r>
              <a:rPr b="1" lang="en" sz="1000"/>
              <a:t>Firebase Authentication:</a:t>
            </a:r>
            <a:r>
              <a:rPr lang="en" sz="1000"/>
              <a:t> Ensures secure user authentication and access control.</a:t>
            </a:r>
            <a:endParaRPr sz="1000"/>
          </a:p>
          <a:p>
            <a:pPr indent="-292100" lvl="1" marL="914400" rtl="0" algn="l">
              <a:spcBef>
                <a:spcPts val="0"/>
              </a:spcBef>
              <a:spcAft>
                <a:spcPts val="0"/>
              </a:spcAft>
              <a:buSzPts val="1000"/>
              <a:buChar char="■"/>
            </a:pPr>
            <a:r>
              <a:rPr b="1" lang="en" sz="1000"/>
              <a:t>Firebase Firestore:</a:t>
            </a:r>
            <a:r>
              <a:rPr lang="en" sz="1000"/>
              <a:t> Provides a versatile and scalable NoSQL database for storing calendar and user data.</a:t>
            </a:r>
            <a:endParaRPr sz="1000"/>
          </a:p>
          <a:p>
            <a:pPr indent="-292100" lvl="1" marL="914400" rtl="0" algn="l">
              <a:spcBef>
                <a:spcPts val="0"/>
              </a:spcBef>
              <a:spcAft>
                <a:spcPts val="0"/>
              </a:spcAft>
              <a:buSzPts val="1000"/>
              <a:buChar char="■"/>
            </a:pPr>
            <a:r>
              <a:rPr b="1" lang="en" sz="1000"/>
              <a:t>Firebase Cloud Storage:</a:t>
            </a:r>
            <a:r>
              <a:rPr lang="en" sz="1000"/>
              <a:t> Offers reliable cloud storage for user-related assets.</a:t>
            </a:r>
            <a:endParaRPr sz="1000"/>
          </a:p>
          <a:p>
            <a:pPr indent="-292100" lvl="1" marL="914400" rtl="0" algn="l">
              <a:spcBef>
                <a:spcPts val="0"/>
              </a:spcBef>
              <a:spcAft>
                <a:spcPts val="0"/>
              </a:spcAft>
              <a:buSzPts val="1000"/>
              <a:buChar char="■"/>
            </a:pPr>
            <a:r>
              <a:rPr b="1" lang="en" sz="1000"/>
              <a:t>Firebase Hosting:</a:t>
            </a:r>
            <a:r>
              <a:rPr lang="en" sz="1000"/>
              <a:t> Facilitates the delivery of the front-end, ensuring optimal performance.</a:t>
            </a:r>
            <a:endParaRPr sz="1000"/>
          </a:p>
        </p:txBody>
      </p:sp>
      <p:pic>
        <p:nvPicPr>
          <p:cNvPr id="82" name="Google Shape;82;p15"/>
          <p:cNvPicPr preferRelativeResize="0"/>
          <p:nvPr/>
        </p:nvPicPr>
        <p:blipFill>
          <a:blip r:embed="rId3">
            <a:alphaModFix/>
          </a:blip>
          <a:stretch>
            <a:fillRect/>
          </a:stretch>
        </p:blipFill>
        <p:spPr>
          <a:xfrm>
            <a:off x="1773925" y="647675"/>
            <a:ext cx="5596149" cy="2229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235500" y="1214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Page</a:t>
            </a:r>
            <a:endParaRPr/>
          </a:p>
        </p:txBody>
      </p:sp>
      <p:sp>
        <p:nvSpPr>
          <p:cNvPr id="88" name="Google Shape;88;p16"/>
          <p:cNvSpPr txBox="1"/>
          <p:nvPr>
            <p:ph idx="1" type="body"/>
          </p:nvPr>
        </p:nvSpPr>
        <p:spPr>
          <a:xfrm>
            <a:off x="2527675" y="162850"/>
            <a:ext cx="6044700" cy="12333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1018"/>
              <a:buNone/>
            </a:pPr>
            <a:r>
              <a:rPr lang="en" sz="1565"/>
              <a:t>This page allows the user to login to the app using their </a:t>
            </a:r>
            <a:r>
              <a:rPr lang="en" sz="1565"/>
              <a:t>credentials</a:t>
            </a:r>
            <a:r>
              <a:rPr lang="en" sz="1565"/>
              <a:t>, or sign in/sign up with their Google account. It also allows the users to sign up to use the app. It uses Firebase Authentication to authenticate the users and provide secure login to the web application.</a:t>
            </a:r>
            <a:endParaRPr sz="1565"/>
          </a:p>
        </p:txBody>
      </p:sp>
      <p:sp>
        <p:nvSpPr>
          <p:cNvPr id="89" name="Google Shape;89;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6"/>
          <p:cNvPicPr preferRelativeResize="0"/>
          <p:nvPr/>
        </p:nvPicPr>
        <p:blipFill>
          <a:blip r:embed="rId3">
            <a:alphaModFix/>
          </a:blip>
          <a:stretch>
            <a:fillRect/>
          </a:stretch>
        </p:blipFill>
        <p:spPr>
          <a:xfrm>
            <a:off x="3707512" y="2278537"/>
            <a:ext cx="2320263" cy="2333437"/>
          </a:xfrm>
          <a:prstGeom prst="rect">
            <a:avLst/>
          </a:prstGeom>
          <a:noFill/>
          <a:ln>
            <a:noFill/>
          </a:ln>
        </p:spPr>
      </p:pic>
      <p:pic>
        <p:nvPicPr>
          <p:cNvPr id="91" name="Google Shape;91;p16"/>
          <p:cNvPicPr preferRelativeResize="0"/>
          <p:nvPr/>
        </p:nvPicPr>
        <p:blipFill>
          <a:blip r:embed="rId4">
            <a:alphaModFix/>
          </a:blip>
          <a:stretch>
            <a:fillRect/>
          </a:stretch>
        </p:blipFill>
        <p:spPr>
          <a:xfrm>
            <a:off x="6356525" y="2588824"/>
            <a:ext cx="2245050" cy="1671750"/>
          </a:xfrm>
          <a:prstGeom prst="rect">
            <a:avLst/>
          </a:prstGeom>
          <a:noFill/>
          <a:ln>
            <a:noFill/>
          </a:ln>
        </p:spPr>
      </p:pic>
      <p:sp>
        <p:nvSpPr>
          <p:cNvPr id="92" name="Google Shape;92;p16"/>
          <p:cNvSpPr txBox="1"/>
          <p:nvPr/>
        </p:nvSpPr>
        <p:spPr>
          <a:xfrm>
            <a:off x="3740725" y="4611975"/>
            <a:ext cx="126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Login Tab</a:t>
            </a:r>
            <a:endParaRPr sz="800">
              <a:latin typeface="Source Sans Pro"/>
              <a:ea typeface="Source Sans Pro"/>
              <a:cs typeface="Source Sans Pro"/>
              <a:sym typeface="Source Sans Pro"/>
            </a:endParaRPr>
          </a:p>
        </p:txBody>
      </p:sp>
      <p:sp>
        <p:nvSpPr>
          <p:cNvPr id="93" name="Google Shape;93;p16"/>
          <p:cNvSpPr txBox="1"/>
          <p:nvPr/>
        </p:nvSpPr>
        <p:spPr>
          <a:xfrm>
            <a:off x="6393725" y="4260575"/>
            <a:ext cx="126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Sign up</a:t>
            </a:r>
            <a:r>
              <a:rPr lang="en" sz="800">
                <a:latin typeface="Source Sans Pro"/>
                <a:ea typeface="Source Sans Pro"/>
                <a:cs typeface="Source Sans Pro"/>
                <a:sym typeface="Source Sans Pro"/>
              </a:rPr>
              <a:t> Tab</a:t>
            </a:r>
            <a:endParaRPr sz="800">
              <a:latin typeface="Source Sans Pro"/>
              <a:ea typeface="Source Sans Pro"/>
              <a:cs typeface="Source Sans Pro"/>
              <a:sym typeface="Source Sans Pro"/>
            </a:endParaRPr>
          </a:p>
        </p:txBody>
      </p:sp>
      <p:pic>
        <p:nvPicPr>
          <p:cNvPr id="94" name="Google Shape;94;p16"/>
          <p:cNvPicPr preferRelativeResize="0"/>
          <p:nvPr/>
        </p:nvPicPr>
        <p:blipFill>
          <a:blip r:embed="rId5">
            <a:alphaModFix/>
          </a:blip>
          <a:stretch>
            <a:fillRect/>
          </a:stretch>
        </p:blipFill>
        <p:spPr>
          <a:xfrm>
            <a:off x="5129850" y="1506800"/>
            <a:ext cx="2320276" cy="479860"/>
          </a:xfrm>
          <a:prstGeom prst="rect">
            <a:avLst/>
          </a:prstGeom>
          <a:noFill/>
          <a:ln>
            <a:noFill/>
          </a:ln>
        </p:spPr>
      </p:pic>
      <p:sp>
        <p:nvSpPr>
          <p:cNvPr id="95" name="Google Shape;95;p16"/>
          <p:cNvSpPr txBox="1"/>
          <p:nvPr/>
        </p:nvSpPr>
        <p:spPr>
          <a:xfrm>
            <a:off x="4221875" y="1609500"/>
            <a:ext cx="938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Error messages:</a:t>
            </a:r>
            <a:endParaRPr sz="800">
              <a:latin typeface="Source Sans Pro"/>
              <a:ea typeface="Source Sans Pro"/>
              <a:cs typeface="Source Sans Pro"/>
              <a:sym typeface="Source Sans Pro"/>
            </a:endParaRPr>
          </a:p>
        </p:txBody>
      </p:sp>
      <p:pic>
        <p:nvPicPr>
          <p:cNvPr id="96" name="Google Shape;96;p16"/>
          <p:cNvPicPr preferRelativeResize="0"/>
          <p:nvPr/>
        </p:nvPicPr>
        <p:blipFill>
          <a:blip r:embed="rId6">
            <a:alphaModFix/>
          </a:blip>
          <a:stretch>
            <a:fillRect/>
          </a:stretch>
        </p:blipFill>
        <p:spPr>
          <a:xfrm>
            <a:off x="74806" y="1630376"/>
            <a:ext cx="3547418" cy="2948098"/>
          </a:xfrm>
          <a:prstGeom prst="rect">
            <a:avLst/>
          </a:prstGeom>
          <a:noFill/>
          <a:ln>
            <a:noFill/>
          </a:ln>
        </p:spPr>
      </p:pic>
      <p:sp>
        <p:nvSpPr>
          <p:cNvPr id="97" name="Google Shape;97;p16"/>
          <p:cNvSpPr txBox="1"/>
          <p:nvPr/>
        </p:nvSpPr>
        <p:spPr>
          <a:xfrm>
            <a:off x="104975" y="4578475"/>
            <a:ext cx="126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Sign up with Google</a:t>
            </a:r>
            <a:endParaRPr sz="8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52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Profile </a:t>
            </a:r>
            <a:r>
              <a:rPr lang="en"/>
              <a:t>Pages</a:t>
            </a:r>
            <a:endParaRPr/>
          </a:p>
        </p:txBody>
      </p:sp>
      <p:sp>
        <p:nvSpPr>
          <p:cNvPr id="103" name="Google Shape;103;p17"/>
          <p:cNvSpPr txBox="1"/>
          <p:nvPr>
            <p:ph idx="1" type="body"/>
          </p:nvPr>
        </p:nvSpPr>
        <p:spPr>
          <a:xfrm>
            <a:off x="240500" y="1226450"/>
            <a:ext cx="3933900" cy="10371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1200"/>
              </a:spcAft>
              <a:buSzPts val="1018"/>
              <a:buNone/>
            </a:pPr>
            <a:r>
              <a:rPr lang="en" sz="1165"/>
              <a:t>This page appears to signed up users asking them to complete their profiles. The users can upload a profile image (securely stored in Firebase Cloud Storage), Add their names and bio information. This page only appear once during the signing up process.</a:t>
            </a:r>
            <a:endParaRPr sz="1165"/>
          </a:p>
        </p:txBody>
      </p:sp>
      <p:sp>
        <p:nvSpPr>
          <p:cNvPr id="104" name="Google Shape;104;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7"/>
          <p:cNvPicPr preferRelativeResize="0"/>
          <p:nvPr/>
        </p:nvPicPr>
        <p:blipFill>
          <a:blip r:embed="rId3">
            <a:alphaModFix/>
          </a:blip>
          <a:stretch>
            <a:fillRect/>
          </a:stretch>
        </p:blipFill>
        <p:spPr>
          <a:xfrm>
            <a:off x="240500" y="2338975"/>
            <a:ext cx="3933998" cy="2316599"/>
          </a:xfrm>
          <a:prstGeom prst="rect">
            <a:avLst/>
          </a:prstGeom>
          <a:noFill/>
          <a:ln>
            <a:noFill/>
          </a:ln>
        </p:spPr>
      </p:pic>
      <p:pic>
        <p:nvPicPr>
          <p:cNvPr id="106" name="Google Shape;106;p17"/>
          <p:cNvPicPr preferRelativeResize="0"/>
          <p:nvPr/>
        </p:nvPicPr>
        <p:blipFill rotWithShape="1">
          <a:blip r:embed="rId4">
            <a:alphaModFix/>
          </a:blip>
          <a:srcRect b="16839" l="54406" r="0" t="0"/>
          <a:stretch/>
        </p:blipFill>
        <p:spPr>
          <a:xfrm>
            <a:off x="6830875" y="460625"/>
            <a:ext cx="963574" cy="1301300"/>
          </a:xfrm>
          <a:prstGeom prst="rect">
            <a:avLst/>
          </a:prstGeom>
          <a:noFill/>
          <a:ln>
            <a:noFill/>
          </a:ln>
        </p:spPr>
      </p:pic>
      <p:sp>
        <p:nvSpPr>
          <p:cNvPr id="107" name="Google Shape;107;p17"/>
          <p:cNvSpPr txBox="1"/>
          <p:nvPr>
            <p:ph type="title"/>
          </p:nvPr>
        </p:nvSpPr>
        <p:spPr>
          <a:xfrm>
            <a:off x="311700" y="871900"/>
            <a:ext cx="24093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6000"/>
              <a:buNone/>
            </a:pPr>
            <a:r>
              <a:rPr lang="en" sz="1500"/>
              <a:t>Profile Completion Page</a:t>
            </a:r>
            <a:endParaRPr sz="1500"/>
          </a:p>
        </p:txBody>
      </p:sp>
      <p:sp>
        <p:nvSpPr>
          <p:cNvPr id="108" name="Google Shape;108;p17"/>
          <p:cNvSpPr txBox="1"/>
          <p:nvPr>
            <p:ph idx="1" type="body"/>
          </p:nvPr>
        </p:nvSpPr>
        <p:spPr>
          <a:xfrm>
            <a:off x="4626200" y="460625"/>
            <a:ext cx="1669500" cy="1121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1018"/>
              <a:buNone/>
            </a:pPr>
            <a:r>
              <a:rPr lang="en" sz="1165"/>
              <a:t>Once the users are logged in, they can access their profile via the menu by clicking on the user profile avatar:</a:t>
            </a:r>
            <a:endParaRPr sz="1165"/>
          </a:p>
        </p:txBody>
      </p:sp>
      <p:pic>
        <p:nvPicPr>
          <p:cNvPr id="109" name="Google Shape;109;p17"/>
          <p:cNvPicPr preferRelativeResize="0"/>
          <p:nvPr/>
        </p:nvPicPr>
        <p:blipFill>
          <a:blip r:embed="rId5">
            <a:alphaModFix/>
          </a:blip>
          <a:stretch>
            <a:fillRect/>
          </a:stretch>
        </p:blipFill>
        <p:spPr>
          <a:xfrm>
            <a:off x="6088924" y="2060100"/>
            <a:ext cx="2923877" cy="2720925"/>
          </a:xfrm>
          <a:prstGeom prst="rect">
            <a:avLst/>
          </a:prstGeom>
          <a:noFill/>
          <a:ln>
            <a:noFill/>
          </a:ln>
        </p:spPr>
      </p:pic>
      <p:sp>
        <p:nvSpPr>
          <p:cNvPr id="110" name="Google Shape;110;p17"/>
          <p:cNvSpPr txBox="1"/>
          <p:nvPr>
            <p:ph idx="1" type="body"/>
          </p:nvPr>
        </p:nvSpPr>
        <p:spPr>
          <a:xfrm>
            <a:off x="4689900" y="2564775"/>
            <a:ext cx="1354800" cy="2124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1018"/>
              <a:buNone/>
            </a:pPr>
            <a:r>
              <a:rPr lang="en" sz="1165"/>
              <a:t>Users are able to update their profiles via this page:</a:t>
            </a:r>
            <a:endParaRPr sz="1165"/>
          </a:p>
        </p:txBody>
      </p:sp>
      <p:sp>
        <p:nvSpPr>
          <p:cNvPr id="111" name="Google Shape;111;p17"/>
          <p:cNvSpPr txBox="1"/>
          <p:nvPr>
            <p:ph type="title"/>
          </p:nvPr>
        </p:nvSpPr>
        <p:spPr>
          <a:xfrm>
            <a:off x="4689900" y="2178150"/>
            <a:ext cx="12369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6000"/>
              <a:buNone/>
            </a:pPr>
            <a:r>
              <a:rPr lang="en" sz="1500"/>
              <a:t>Profile Page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52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a:t>
            </a:r>
            <a:r>
              <a:rPr lang="en"/>
              <a:t> Page: Calendar</a:t>
            </a:r>
            <a:endParaRPr/>
          </a:p>
        </p:txBody>
      </p:sp>
      <p:sp>
        <p:nvSpPr>
          <p:cNvPr id="117" name="Google Shape;117;p18"/>
          <p:cNvSpPr txBox="1"/>
          <p:nvPr>
            <p:ph idx="1" type="body"/>
          </p:nvPr>
        </p:nvSpPr>
        <p:spPr>
          <a:xfrm>
            <a:off x="233725" y="821000"/>
            <a:ext cx="3933900" cy="1037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1200"/>
              </a:spcAft>
              <a:buSzPct val="87339"/>
              <a:buNone/>
            </a:pPr>
            <a:r>
              <a:rPr lang="en" sz="1165"/>
              <a:t>The home page includes the calendar where the users could have a quick look on their schedules. The users could switch between month, week, or day views to access more information about their tasks and events. Users can also drag and drop events, expand and reduce them, or simply delete them, without the need to access further screens.</a:t>
            </a:r>
            <a:endParaRPr sz="1165"/>
          </a:p>
        </p:txBody>
      </p:sp>
      <p:sp>
        <p:nvSpPr>
          <p:cNvPr id="118" name="Google Shape;118;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18"/>
          <p:cNvPicPr preferRelativeResize="0"/>
          <p:nvPr/>
        </p:nvPicPr>
        <p:blipFill>
          <a:blip r:embed="rId3">
            <a:alphaModFix/>
          </a:blip>
          <a:stretch>
            <a:fillRect/>
          </a:stretch>
        </p:blipFill>
        <p:spPr>
          <a:xfrm>
            <a:off x="4313250" y="821000"/>
            <a:ext cx="4393216" cy="3715357"/>
          </a:xfrm>
          <a:prstGeom prst="rect">
            <a:avLst/>
          </a:prstGeom>
          <a:noFill/>
          <a:ln>
            <a:noFill/>
          </a:ln>
        </p:spPr>
      </p:pic>
      <p:pic>
        <p:nvPicPr>
          <p:cNvPr id="120" name="Google Shape;120;p18"/>
          <p:cNvPicPr preferRelativeResize="0"/>
          <p:nvPr/>
        </p:nvPicPr>
        <p:blipFill>
          <a:blip r:embed="rId4">
            <a:alphaModFix/>
          </a:blip>
          <a:stretch>
            <a:fillRect/>
          </a:stretch>
        </p:blipFill>
        <p:spPr>
          <a:xfrm>
            <a:off x="402875" y="1952975"/>
            <a:ext cx="3157765" cy="2678250"/>
          </a:xfrm>
          <a:prstGeom prst="rect">
            <a:avLst/>
          </a:prstGeom>
          <a:noFill/>
          <a:ln>
            <a:noFill/>
          </a:ln>
        </p:spPr>
      </p:pic>
      <p:sp>
        <p:nvSpPr>
          <p:cNvPr id="121" name="Google Shape;121;p18"/>
          <p:cNvSpPr txBox="1"/>
          <p:nvPr/>
        </p:nvSpPr>
        <p:spPr>
          <a:xfrm>
            <a:off x="402875" y="4631225"/>
            <a:ext cx="126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Add events popup</a:t>
            </a:r>
            <a:endParaRPr sz="800">
              <a:latin typeface="Source Sans Pro"/>
              <a:ea typeface="Source Sans Pro"/>
              <a:cs typeface="Source Sans Pro"/>
              <a:sym typeface="Source Sans Pro"/>
            </a:endParaRPr>
          </a:p>
        </p:txBody>
      </p:sp>
      <p:sp>
        <p:nvSpPr>
          <p:cNvPr id="122" name="Google Shape;122;p18"/>
          <p:cNvSpPr txBox="1"/>
          <p:nvPr/>
        </p:nvSpPr>
        <p:spPr>
          <a:xfrm>
            <a:off x="4313250" y="4631225"/>
            <a:ext cx="126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Main calendar view</a:t>
            </a:r>
            <a:endParaRPr sz="80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52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Page: Calendar views</a:t>
            </a:r>
            <a:endParaRPr/>
          </a:p>
        </p:txBody>
      </p:sp>
      <p:sp>
        <p:nvSpPr>
          <p:cNvPr id="128" name="Google Shape;128;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19"/>
          <p:cNvSpPr txBox="1"/>
          <p:nvPr/>
        </p:nvSpPr>
        <p:spPr>
          <a:xfrm>
            <a:off x="235500" y="3608350"/>
            <a:ext cx="126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Week view</a:t>
            </a:r>
            <a:endParaRPr sz="800">
              <a:latin typeface="Source Sans Pro"/>
              <a:ea typeface="Source Sans Pro"/>
              <a:cs typeface="Source Sans Pro"/>
              <a:sym typeface="Source Sans Pro"/>
            </a:endParaRPr>
          </a:p>
        </p:txBody>
      </p:sp>
      <p:sp>
        <p:nvSpPr>
          <p:cNvPr id="130" name="Google Shape;130;p19"/>
          <p:cNvSpPr txBox="1"/>
          <p:nvPr/>
        </p:nvSpPr>
        <p:spPr>
          <a:xfrm>
            <a:off x="3275600" y="3608350"/>
            <a:ext cx="126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Day view</a:t>
            </a:r>
            <a:endParaRPr sz="800">
              <a:latin typeface="Source Sans Pro"/>
              <a:ea typeface="Source Sans Pro"/>
              <a:cs typeface="Source Sans Pro"/>
              <a:sym typeface="Source Sans Pro"/>
            </a:endParaRPr>
          </a:p>
        </p:txBody>
      </p:sp>
      <p:pic>
        <p:nvPicPr>
          <p:cNvPr id="131" name="Google Shape;131;p19"/>
          <p:cNvPicPr preferRelativeResize="0"/>
          <p:nvPr/>
        </p:nvPicPr>
        <p:blipFill>
          <a:blip r:embed="rId3">
            <a:alphaModFix/>
          </a:blip>
          <a:stretch>
            <a:fillRect/>
          </a:stretch>
        </p:blipFill>
        <p:spPr>
          <a:xfrm>
            <a:off x="235500" y="1244300"/>
            <a:ext cx="2806723" cy="2364052"/>
          </a:xfrm>
          <a:prstGeom prst="rect">
            <a:avLst/>
          </a:prstGeom>
          <a:noFill/>
          <a:ln>
            <a:noFill/>
          </a:ln>
        </p:spPr>
      </p:pic>
      <p:pic>
        <p:nvPicPr>
          <p:cNvPr id="132" name="Google Shape;132;p19"/>
          <p:cNvPicPr preferRelativeResize="0"/>
          <p:nvPr/>
        </p:nvPicPr>
        <p:blipFill>
          <a:blip r:embed="rId4">
            <a:alphaModFix/>
          </a:blip>
          <a:stretch>
            <a:fillRect/>
          </a:stretch>
        </p:blipFill>
        <p:spPr>
          <a:xfrm>
            <a:off x="3275602" y="1244300"/>
            <a:ext cx="2806723" cy="2364061"/>
          </a:xfrm>
          <a:prstGeom prst="rect">
            <a:avLst/>
          </a:prstGeom>
          <a:noFill/>
          <a:ln>
            <a:noFill/>
          </a:ln>
        </p:spPr>
      </p:pic>
      <p:pic>
        <p:nvPicPr>
          <p:cNvPr id="133" name="Google Shape;133;p19"/>
          <p:cNvPicPr preferRelativeResize="0"/>
          <p:nvPr/>
        </p:nvPicPr>
        <p:blipFill>
          <a:blip r:embed="rId5">
            <a:alphaModFix/>
          </a:blip>
          <a:stretch>
            <a:fillRect/>
          </a:stretch>
        </p:blipFill>
        <p:spPr>
          <a:xfrm>
            <a:off x="6234724" y="1278200"/>
            <a:ext cx="2680673" cy="2261818"/>
          </a:xfrm>
          <a:prstGeom prst="rect">
            <a:avLst/>
          </a:prstGeom>
          <a:noFill/>
          <a:ln>
            <a:noFill/>
          </a:ln>
        </p:spPr>
      </p:pic>
      <p:sp>
        <p:nvSpPr>
          <p:cNvPr id="134" name="Google Shape;134;p19"/>
          <p:cNvSpPr txBox="1"/>
          <p:nvPr/>
        </p:nvSpPr>
        <p:spPr>
          <a:xfrm>
            <a:off x="6315700" y="3608350"/>
            <a:ext cx="126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Events list </a:t>
            </a:r>
            <a:r>
              <a:rPr lang="en" sz="800">
                <a:latin typeface="Source Sans Pro"/>
                <a:ea typeface="Source Sans Pro"/>
                <a:cs typeface="Source Sans Pro"/>
                <a:sym typeface="Source Sans Pro"/>
              </a:rPr>
              <a:t> view</a:t>
            </a:r>
            <a:endParaRPr sz="8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64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 from conception</a:t>
            </a:r>
            <a:endParaRPr/>
          </a:p>
        </p:txBody>
      </p:sp>
      <p:sp>
        <p:nvSpPr>
          <p:cNvPr id="140" name="Google Shape;140;p20"/>
          <p:cNvSpPr txBox="1"/>
          <p:nvPr>
            <p:ph idx="1" type="body"/>
          </p:nvPr>
        </p:nvSpPr>
        <p:spPr>
          <a:xfrm>
            <a:off x="311700" y="879150"/>
            <a:ext cx="3334200" cy="3754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I switched gears from my first idea of using Flutter and Firebase to building the app with React while sticking with Firebase for the backend.</a:t>
            </a:r>
            <a:endParaRPr/>
          </a:p>
          <a:p>
            <a:pPr indent="0" lvl="0" marL="0" rtl="0" algn="l">
              <a:spcBef>
                <a:spcPts val="1200"/>
              </a:spcBef>
              <a:spcAft>
                <a:spcPts val="0"/>
              </a:spcAft>
              <a:buNone/>
            </a:pPr>
            <a:r>
              <a:rPr b="1" lang="en" sz="2152"/>
              <a:t>Why?</a:t>
            </a:r>
            <a:endParaRPr b="1" sz="2152"/>
          </a:p>
          <a:p>
            <a:pPr indent="0" lvl="0" marL="0" rtl="0" algn="l">
              <a:spcBef>
                <a:spcPts val="1200"/>
              </a:spcBef>
              <a:spcAft>
                <a:spcPts val="1200"/>
              </a:spcAft>
              <a:buNone/>
            </a:pPr>
            <a:r>
              <a:rPr lang="en"/>
              <a:t>React gives me more flexibility and I found that it’s backed by a strong community, unlike Flutter which is still new and community support is limited. This change helped me work faster, use resources wisely, and make sure the app would provide users with a smooth experience.</a:t>
            </a:r>
            <a:endParaRPr/>
          </a:p>
        </p:txBody>
      </p:sp>
      <p:sp>
        <p:nvSpPr>
          <p:cNvPr id="141" name="Google Shape;141;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0"/>
          <p:cNvPicPr preferRelativeResize="0"/>
          <p:nvPr/>
        </p:nvPicPr>
        <p:blipFill>
          <a:blip r:embed="rId3">
            <a:alphaModFix/>
          </a:blip>
          <a:stretch>
            <a:fillRect/>
          </a:stretch>
        </p:blipFill>
        <p:spPr>
          <a:xfrm>
            <a:off x="4281125" y="3059600"/>
            <a:ext cx="4551177" cy="1813000"/>
          </a:xfrm>
          <a:prstGeom prst="rect">
            <a:avLst/>
          </a:prstGeom>
          <a:noFill/>
          <a:ln>
            <a:noFill/>
          </a:ln>
        </p:spPr>
      </p:pic>
      <p:pic>
        <p:nvPicPr>
          <p:cNvPr id="143" name="Google Shape;143;p20"/>
          <p:cNvPicPr preferRelativeResize="0"/>
          <p:nvPr/>
        </p:nvPicPr>
        <p:blipFill>
          <a:blip r:embed="rId4">
            <a:alphaModFix/>
          </a:blip>
          <a:stretch>
            <a:fillRect/>
          </a:stretch>
        </p:blipFill>
        <p:spPr>
          <a:xfrm>
            <a:off x="4281125" y="611225"/>
            <a:ext cx="4551173" cy="1844476"/>
          </a:xfrm>
          <a:prstGeom prst="rect">
            <a:avLst/>
          </a:prstGeom>
          <a:noFill/>
          <a:ln>
            <a:noFill/>
          </a:ln>
        </p:spPr>
      </p:pic>
      <p:cxnSp>
        <p:nvCxnSpPr>
          <p:cNvPr id="144" name="Google Shape;144;p20"/>
          <p:cNvCxnSpPr>
            <a:stCxn id="143" idx="2"/>
            <a:endCxn id="142" idx="0"/>
          </p:cNvCxnSpPr>
          <p:nvPr/>
        </p:nvCxnSpPr>
        <p:spPr>
          <a:xfrm>
            <a:off x="6556712" y="2455701"/>
            <a:ext cx="0" cy="603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1402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Walkthrough</a:t>
            </a:r>
            <a:endParaRPr/>
          </a:p>
        </p:txBody>
      </p:sp>
      <p:sp>
        <p:nvSpPr>
          <p:cNvPr id="150" name="Google Shape;150;p21"/>
          <p:cNvSpPr txBox="1"/>
          <p:nvPr>
            <p:ph idx="1" type="body"/>
          </p:nvPr>
        </p:nvSpPr>
        <p:spPr>
          <a:xfrm>
            <a:off x="235500" y="4706325"/>
            <a:ext cx="8520600" cy="2928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1200"/>
              </a:spcAft>
              <a:buNone/>
            </a:pPr>
            <a:r>
              <a:rPr lang="en"/>
              <a:t>Note: In case the video is not working, please access it from Google Drive via this </a:t>
            </a:r>
            <a:r>
              <a:rPr lang="en" u="sng">
                <a:solidFill>
                  <a:schemeClr val="hlink"/>
                </a:solidFill>
                <a:hlinkClick r:id="rId3"/>
              </a:rPr>
              <a:t>link</a:t>
            </a:r>
            <a:r>
              <a:rPr lang="en"/>
              <a:t>.</a:t>
            </a:r>
            <a:endParaRPr/>
          </a:p>
        </p:txBody>
      </p:sp>
      <p:sp>
        <p:nvSpPr>
          <p:cNvPr id="151" name="Google Shape;151;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1" title="PlanMate Screencast.mov">
            <a:hlinkClick r:id="rId4"/>
          </p:cNvPr>
          <p:cNvPicPr preferRelativeResize="0"/>
          <p:nvPr/>
        </p:nvPicPr>
        <p:blipFill>
          <a:blip r:embed="rId5">
            <a:alphaModFix/>
          </a:blip>
          <a:stretch>
            <a:fillRect/>
          </a:stretch>
        </p:blipFill>
        <p:spPr>
          <a:xfrm>
            <a:off x="1216838" y="763625"/>
            <a:ext cx="6710332" cy="379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