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aleway" pitchFamily="2" charset="77"/>
      <p:regular r:id="rId13"/>
      <p:bold r:id="rId14"/>
      <p:italic r:id="rId15"/>
      <p:boldItalic r:id="rId16"/>
    </p:embeddedFont>
    <p:embeddedFont>
      <p:font typeface="Roboto Black" panose="020F0502020204030204" pitchFamily="34" charset="0"/>
      <p:bold r:id="rId17"/>
      <p:italic r:id="rId18"/>
      <p:boldItalic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6f9e470d_0_1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117827105_0_6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11782710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117827105_0_9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117827105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117827105_0_10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611782710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117827105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6117827105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117827105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611782710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896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rgbClr val="896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rgbClr val="896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8969FE"/>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rgbClr val="896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halghasra/PlanMate"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wsb4LQXgHQQGlDBnH9jTUKLs3hBZzpeP/view?usp=shar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9.jpg"/><Relationship Id="rId4" Type="http://schemas.openxmlformats.org/officeDocument/2006/relationships/hyperlink" Target="http://drive.google.com/file/d/1wsb4LQXgHQQGlDBnH9jTUKLs3hBZzpeP/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subTitle" idx="1"/>
          </p:nvPr>
        </p:nvSpPr>
        <p:spPr>
          <a:xfrm>
            <a:off x="637850" y="1884700"/>
            <a:ext cx="4233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50" b="1">
                <a:solidFill>
                  <a:schemeClr val="dk2"/>
                </a:solidFill>
              </a:rPr>
              <a:t>Streamlining Your Schedule</a:t>
            </a:r>
            <a:endParaRPr sz="1450" b="1">
              <a:solidFill>
                <a:schemeClr val="dk2"/>
              </a:solidFill>
            </a:endParaRPr>
          </a:p>
        </p:txBody>
      </p:sp>
      <p:sp>
        <p:nvSpPr>
          <p:cNvPr id="59" name="Google Shape;59;p13"/>
          <p:cNvSpPr txBox="1"/>
          <p:nvPr/>
        </p:nvSpPr>
        <p:spPr>
          <a:xfrm>
            <a:off x="0" y="142550"/>
            <a:ext cx="3252300" cy="492600"/>
          </a:xfrm>
          <a:prstGeom prst="rect">
            <a:avLst/>
          </a:prstGeom>
          <a:solidFill>
            <a:srgbClr val="DEFE69"/>
          </a:solidFill>
          <a:ln>
            <a:noFill/>
          </a:ln>
        </p:spPr>
        <p:txBody>
          <a:bodyPr spcFirstLastPara="1" wrap="square" lIns="91425" tIns="91425" rIns="91425" bIns="91425" anchor="t" anchorCtr="0">
            <a:spAutoFit/>
          </a:bodyPr>
          <a:lstStyle/>
          <a:p>
            <a:pPr marL="0" marR="91440" lvl="0" indent="0" algn="r" rtl="0">
              <a:spcBef>
                <a:spcPts val="0"/>
              </a:spcBef>
              <a:spcAft>
                <a:spcPts val="0"/>
              </a:spcAft>
              <a:buNone/>
            </a:pPr>
            <a:r>
              <a:rPr lang="en" sz="2000">
                <a:latin typeface="Roboto Black"/>
                <a:ea typeface="Roboto Black"/>
                <a:cs typeface="Roboto Black"/>
                <a:sym typeface="Roboto Black"/>
              </a:rPr>
              <a:t>PROJECT PORTFOLIO</a:t>
            </a:r>
            <a:endParaRPr sz="2000">
              <a:latin typeface="Roboto Black"/>
              <a:ea typeface="Roboto Black"/>
              <a:cs typeface="Roboto Black"/>
              <a:sym typeface="Roboto Black"/>
            </a:endParaRPr>
          </a:p>
        </p:txBody>
      </p:sp>
      <p:sp>
        <p:nvSpPr>
          <p:cNvPr id="60" name="Google Shape;60;p13"/>
          <p:cNvSpPr txBox="1">
            <a:spLocks noGrp="1"/>
          </p:cNvSpPr>
          <p:nvPr>
            <p:ph type="subTitle" idx="1"/>
          </p:nvPr>
        </p:nvSpPr>
        <p:spPr>
          <a:xfrm>
            <a:off x="659825" y="3168150"/>
            <a:ext cx="4948200" cy="879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150" b="1">
                <a:solidFill>
                  <a:srgbClr val="FFFFFF"/>
                </a:solidFill>
              </a:rPr>
              <a:t>Student: </a:t>
            </a:r>
            <a:r>
              <a:rPr lang="en" sz="1150">
                <a:solidFill>
                  <a:srgbClr val="FFFFFF"/>
                </a:solidFill>
              </a:rPr>
              <a:t>Husain M. Alghasrah</a:t>
            </a:r>
            <a:endParaRPr sz="1150">
              <a:solidFill>
                <a:srgbClr val="FFFFFF"/>
              </a:solidFill>
            </a:endParaRPr>
          </a:p>
          <a:p>
            <a:pPr marL="0" lvl="0" indent="0" algn="l" rtl="0">
              <a:spcBef>
                <a:spcPts val="0"/>
              </a:spcBef>
              <a:spcAft>
                <a:spcPts val="0"/>
              </a:spcAft>
              <a:buNone/>
            </a:pPr>
            <a:r>
              <a:rPr lang="en" sz="1150" b="1">
                <a:solidFill>
                  <a:srgbClr val="FFFFFF"/>
                </a:solidFill>
              </a:rPr>
              <a:t>Matriculation Number:</a:t>
            </a:r>
            <a:r>
              <a:rPr lang="en" sz="1150">
                <a:solidFill>
                  <a:srgbClr val="FFFFFF"/>
                </a:solidFill>
              </a:rPr>
              <a:t> 92107683</a:t>
            </a:r>
            <a:endParaRPr sz="1150">
              <a:solidFill>
                <a:srgbClr val="FFFFFF"/>
              </a:solidFill>
            </a:endParaRPr>
          </a:p>
          <a:p>
            <a:pPr marL="0" lvl="0" indent="0" algn="l" rtl="0">
              <a:spcBef>
                <a:spcPts val="0"/>
              </a:spcBef>
              <a:spcAft>
                <a:spcPts val="0"/>
              </a:spcAft>
              <a:buNone/>
            </a:pPr>
            <a:r>
              <a:rPr lang="en" sz="1150" b="1">
                <a:solidFill>
                  <a:srgbClr val="FFFFFF"/>
                </a:solidFill>
              </a:rPr>
              <a:t>Tutor:</a:t>
            </a:r>
            <a:r>
              <a:rPr lang="en" sz="1150">
                <a:solidFill>
                  <a:srgbClr val="FFFFFF"/>
                </a:solidFill>
              </a:rPr>
              <a:t> Sandra Rebholz</a:t>
            </a:r>
            <a:endParaRPr sz="1150">
              <a:solidFill>
                <a:srgbClr val="FFFFFF"/>
              </a:solidFill>
            </a:endParaRPr>
          </a:p>
          <a:p>
            <a:pPr marL="0" lvl="0" indent="0" algn="l" rtl="0">
              <a:spcBef>
                <a:spcPts val="0"/>
              </a:spcBef>
              <a:spcAft>
                <a:spcPts val="0"/>
              </a:spcAft>
              <a:buNone/>
            </a:pPr>
            <a:r>
              <a:rPr lang="en" sz="1150" b="1">
                <a:solidFill>
                  <a:srgbClr val="FFFFFF"/>
                </a:solidFill>
              </a:rPr>
              <a:t>Phase 2:</a:t>
            </a:r>
            <a:r>
              <a:rPr lang="en" sz="1150">
                <a:solidFill>
                  <a:srgbClr val="FFFFFF"/>
                </a:solidFill>
              </a:rPr>
              <a:t> Development Phase/Reflection Phase</a:t>
            </a:r>
            <a:endParaRPr sz="1150">
              <a:solidFill>
                <a:srgbClr val="FFFFFF"/>
              </a:solidFill>
            </a:endParaRPr>
          </a:p>
        </p:txBody>
      </p:sp>
      <p:pic>
        <p:nvPicPr>
          <p:cNvPr id="61" name="Google Shape;61;p13"/>
          <p:cNvPicPr preferRelativeResize="0"/>
          <p:nvPr/>
        </p:nvPicPr>
        <p:blipFill rotWithShape="1">
          <a:blip r:embed="rId3">
            <a:alphaModFix/>
          </a:blip>
          <a:srcRect l="10560" t="11330" r="8827" b="11330"/>
          <a:stretch/>
        </p:blipFill>
        <p:spPr>
          <a:xfrm>
            <a:off x="7542450" y="4418400"/>
            <a:ext cx="1443425" cy="652499"/>
          </a:xfrm>
          <a:prstGeom prst="rect">
            <a:avLst/>
          </a:prstGeom>
          <a:noFill/>
          <a:ln>
            <a:noFill/>
          </a:ln>
        </p:spPr>
      </p:pic>
      <p:pic>
        <p:nvPicPr>
          <p:cNvPr id="62" name="Google Shape;62;p13"/>
          <p:cNvPicPr preferRelativeResize="0"/>
          <p:nvPr/>
        </p:nvPicPr>
        <p:blipFill>
          <a:blip r:embed="rId4">
            <a:alphaModFix/>
          </a:blip>
          <a:stretch>
            <a:fillRect/>
          </a:stretch>
        </p:blipFill>
        <p:spPr>
          <a:xfrm>
            <a:off x="413377" y="968797"/>
            <a:ext cx="4764001" cy="1366975"/>
          </a:xfrm>
          <a:prstGeom prst="rect">
            <a:avLst/>
          </a:prstGeom>
          <a:noFill/>
          <a:ln>
            <a:noFill/>
          </a:ln>
        </p:spPr>
      </p:pic>
      <p:pic>
        <p:nvPicPr>
          <p:cNvPr id="63" name="Google Shape;63;p13"/>
          <p:cNvPicPr preferRelativeResize="0"/>
          <p:nvPr/>
        </p:nvPicPr>
        <p:blipFill>
          <a:blip r:embed="rId5">
            <a:alphaModFix/>
          </a:blip>
          <a:stretch>
            <a:fillRect/>
          </a:stretch>
        </p:blipFill>
        <p:spPr>
          <a:xfrm>
            <a:off x="294550" y="970400"/>
            <a:ext cx="5003699" cy="1285475"/>
          </a:xfrm>
          <a:prstGeom prst="rect">
            <a:avLst/>
          </a:prstGeom>
          <a:noFill/>
          <a:ln>
            <a:noFill/>
          </a:ln>
        </p:spPr>
      </p:pic>
      <p:grpSp>
        <p:nvGrpSpPr>
          <p:cNvPr id="64" name="Google Shape;64;p13"/>
          <p:cNvGrpSpPr/>
          <p:nvPr/>
        </p:nvGrpSpPr>
        <p:grpSpPr>
          <a:xfrm>
            <a:off x="714050" y="3983925"/>
            <a:ext cx="3311400" cy="369300"/>
            <a:chOff x="714050" y="3983925"/>
            <a:chExt cx="3311400" cy="369300"/>
          </a:xfrm>
        </p:grpSpPr>
        <p:sp>
          <p:nvSpPr>
            <p:cNvPr id="65" name="Google Shape;65;p13"/>
            <p:cNvSpPr txBox="1"/>
            <p:nvPr/>
          </p:nvSpPr>
          <p:spPr>
            <a:xfrm>
              <a:off x="714050" y="3983925"/>
              <a:ext cx="3311400" cy="369300"/>
            </a:xfrm>
            <a:prstGeom prst="rect">
              <a:avLst/>
            </a:prstGeom>
            <a:solidFill>
              <a:srgbClr val="DEFE69"/>
            </a:solidFill>
            <a:ln>
              <a:noFill/>
            </a:ln>
          </p:spPr>
          <p:txBody>
            <a:bodyPr spcFirstLastPara="1" wrap="square" lIns="91425" tIns="91425" rIns="91425" bIns="91425" anchor="t" anchorCtr="0">
              <a:spAutoFit/>
            </a:bodyPr>
            <a:lstStyle/>
            <a:p>
              <a:pPr marL="0" marR="91440" lvl="0" indent="0" algn="r" rtl="0">
                <a:spcBef>
                  <a:spcPts val="0"/>
                </a:spcBef>
                <a:spcAft>
                  <a:spcPts val="0"/>
                </a:spcAft>
                <a:buNone/>
              </a:pPr>
              <a:r>
                <a:rPr lang="en" sz="1200">
                  <a:uFill>
                    <a:noFill/>
                  </a:uFill>
                  <a:latin typeface="Roboto Black"/>
                  <a:ea typeface="Roboto Black"/>
                  <a:cs typeface="Roboto Black"/>
                  <a:sym typeface="Roboto Black"/>
                  <a:hlinkClick r:id="rId6"/>
                </a:rPr>
                <a:t>https://github.com/halghasra/PlanMate</a:t>
              </a:r>
              <a:endParaRPr sz="1200">
                <a:latin typeface="Roboto Black"/>
                <a:ea typeface="Roboto Black"/>
                <a:cs typeface="Roboto Black"/>
                <a:sym typeface="Roboto Black"/>
              </a:endParaRPr>
            </a:p>
          </p:txBody>
        </p:sp>
        <p:pic>
          <p:nvPicPr>
            <p:cNvPr id="66" name="Google Shape;66;p13"/>
            <p:cNvPicPr preferRelativeResize="0"/>
            <p:nvPr/>
          </p:nvPicPr>
          <p:blipFill>
            <a:blip r:embed="rId7">
              <a:alphaModFix/>
            </a:blip>
            <a:stretch>
              <a:fillRect/>
            </a:stretch>
          </p:blipFill>
          <p:spPr>
            <a:xfrm>
              <a:off x="749600" y="4017250"/>
              <a:ext cx="296975" cy="296975"/>
            </a:xfrm>
            <a:prstGeom prst="rect">
              <a:avLst/>
            </a:prstGeom>
            <a:noFill/>
            <a:ln>
              <a:noFill/>
            </a:ln>
          </p:spPr>
        </p:pic>
      </p:grpSp>
      <p:sp>
        <p:nvSpPr>
          <p:cNvPr id="67" name="Google Shape;67;p13"/>
          <p:cNvSpPr txBox="1">
            <a:spLocks noGrp="1"/>
          </p:cNvSpPr>
          <p:nvPr>
            <p:ph type="subTitle" idx="1"/>
          </p:nvPr>
        </p:nvSpPr>
        <p:spPr>
          <a:xfrm>
            <a:off x="659825" y="2855000"/>
            <a:ext cx="8183700" cy="40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50" b="1">
                <a:solidFill>
                  <a:schemeClr val="dk2"/>
                </a:solidFill>
              </a:rPr>
              <a:t>Submission of phase 02 (Development Phase)</a:t>
            </a:r>
            <a:endParaRPr sz="1150" b="1">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Thank you</a:t>
            </a:r>
            <a:endParaRPr/>
          </a:p>
        </p:txBody>
      </p:sp>
      <p:sp>
        <p:nvSpPr>
          <p:cNvPr id="158" name="Google Shape;158;p22"/>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Husain Alghasrah</a:t>
            </a:r>
            <a:endParaRPr/>
          </a:p>
        </p:txBody>
      </p:sp>
      <p:sp>
        <p:nvSpPr>
          <p:cNvPr id="159" name="Google Shape;159;p2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Source Sans Pro"/>
                <a:ea typeface="Source Sans Pro"/>
                <a:cs typeface="Source Sans Pro"/>
                <a:sym typeface="Source Sans Pro"/>
              </a:rPr>
              <a:t>10</a:t>
            </a:fld>
            <a:endParaRPr>
              <a:latin typeface="Source Sans Pro"/>
              <a:ea typeface="Source Sans Pro"/>
              <a:cs typeface="Source Sans Pro"/>
              <a:sym typeface="Source Sans Pro"/>
            </a:endParaRPr>
          </a:p>
        </p:txBody>
      </p:sp>
      <p:pic>
        <p:nvPicPr>
          <p:cNvPr id="160" name="Google Shape;160;p22"/>
          <p:cNvPicPr preferRelativeResize="0"/>
          <p:nvPr/>
        </p:nvPicPr>
        <p:blipFill rotWithShape="1">
          <a:blip r:embed="rId3">
            <a:alphaModFix/>
          </a:blip>
          <a:srcRect l="10560" t="11330" r="8827" b="11330"/>
          <a:stretch/>
        </p:blipFill>
        <p:spPr>
          <a:xfrm>
            <a:off x="7569550" y="128775"/>
            <a:ext cx="1443425" cy="652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265500" y="2191650"/>
            <a:ext cx="4045200" cy="760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Introduction</a:t>
            </a:r>
            <a:endParaRPr/>
          </a:p>
        </p:txBody>
      </p:sp>
      <p:sp>
        <p:nvSpPr>
          <p:cNvPr id="73" name="Google Shape;73;p14"/>
          <p:cNvSpPr txBox="1">
            <a:spLocks noGrp="1"/>
          </p:cNvSpPr>
          <p:nvPr>
            <p:ph type="body" idx="2"/>
          </p:nvPr>
        </p:nvSpPr>
        <p:spPr>
          <a:xfrm>
            <a:off x="4939500" y="399825"/>
            <a:ext cx="3837000" cy="4019400"/>
          </a:xfrm>
          <a:prstGeom prst="rect">
            <a:avLst/>
          </a:prstGeom>
        </p:spPr>
        <p:txBody>
          <a:bodyPr spcFirstLastPara="1" wrap="square" lIns="91425" tIns="91425" rIns="91425" bIns="91425" anchor="ctr" anchorCtr="0">
            <a:normAutofit fontScale="55000" lnSpcReduction="10000"/>
          </a:bodyPr>
          <a:lstStyle/>
          <a:p>
            <a:pPr marL="0" lvl="0" indent="0" algn="l" rtl="0">
              <a:spcBef>
                <a:spcPts val="0"/>
              </a:spcBef>
              <a:spcAft>
                <a:spcPts val="0"/>
              </a:spcAft>
              <a:buNone/>
            </a:pPr>
            <a:r>
              <a:rPr lang="en"/>
              <a:t>In our fast-paced world, staying on top of personal, work, and family tasks can be tough. Juggling multiple calendars often leads to confusion and stress.</a:t>
            </a:r>
            <a:endParaRPr/>
          </a:p>
          <a:p>
            <a:pPr marL="0" lvl="0" indent="0" algn="l" rtl="0">
              <a:spcBef>
                <a:spcPts val="1200"/>
              </a:spcBef>
              <a:spcAft>
                <a:spcPts val="0"/>
              </a:spcAft>
              <a:buNone/>
            </a:pPr>
            <a:r>
              <a:rPr lang="en"/>
              <a:t>Enter PlanMate, your go-to solution for easy scheduling. This app brings all your tasks and appointments together, giving you a clear view of your day. Create, view, and manage events effortlessly.</a:t>
            </a:r>
            <a:endParaRPr/>
          </a:p>
          <a:p>
            <a:pPr marL="0" lvl="0" indent="0" algn="l" rtl="0">
              <a:spcBef>
                <a:spcPts val="1200"/>
              </a:spcBef>
              <a:spcAft>
                <a:spcPts val="0"/>
              </a:spcAft>
              <a:buNone/>
            </a:pPr>
            <a:r>
              <a:rPr lang="en"/>
              <a:t>Sort tasks into categories and choose your preferred view—day, week, month, or year. PlanMate smoothly handles overlaps and conflicts, keeping your schedule seamless.</a:t>
            </a:r>
            <a:endParaRPr/>
          </a:p>
          <a:p>
            <a:pPr marL="0" lvl="0" indent="0" algn="l" rtl="0">
              <a:spcBef>
                <a:spcPts val="1200"/>
              </a:spcBef>
              <a:spcAft>
                <a:spcPts val="0"/>
              </a:spcAft>
              <a:buNone/>
            </a:pPr>
            <a:r>
              <a:rPr lang="en"/>
              <a:t>Enjoy increased productivity and clarity with PlanMate. Stay organised and access your schedule anytime, anywhere.</a:t>
            </a:r>
            <a:endParaRPr/>
          </a:p>
          <a:p>
            <a:pPr marL="0" lvl="0" indent="0" algn="l" rtl="0">
              <a:spcBef>
                <a:spcPts val="1200"/>
              </a:spcBef>
              <a:spcAft>
                <a:spcPts val="0"/>
              </a:spcAft>
              <a:buNone/>
            </a:pPr>
            <a:r>
              <a:rPr lang="en"/>
              <a:t>Experience hassle-free scheduling with PlanMate.</a:t>
            </a:r>
            <a:endParaRPr/>
          </a:p>
          <a:p>
            <a:pPr marL="0" lvl="0" indent="0" algn="l" rtl="0">
              <a:lnSpc>
                <a:spcPct val="200000"/>
              </a:lnSpc>
              <a:spcBef>
                <a:spcPts val="1200"/>
              </a:spcBef>
              <a:spcAft>
                <a:spcPts val="0"/>
              </a:spcAft>
              <a:buNone/>
            </a:pPr>
            <a:r>
              <a:rPr lang="en" sz="2010" b="1"/>
              <a:t>Features:</a:t>
            </a:r>
            <a:endParaRPr sz="2010" b="1"/>
          </a:p>
          <a:p>
            <a:pPr marL="365760" lvl="0" indent="-291465" algn="l" rtl="0">
              <a:lnSpc>
                <a:spcPct val="150000"/>
              </a:lnSpc>
              <a:spcBef>
                <a:spcPts val="0"/>
              </a:spcBef>
              <a:spcAft>
                <a:spcPts val="0"/>
              </a:spcAft>
              <a:buSzPct val="100000"/>
              <a:buChar char="■"/>
            </a:pPr>
            <a:r>
              <a:rPr lang="en"/>
              <a:t>One calendar for all tasks and appointments</a:t>
            </a:r>
            <a:endParaRPr/>
          </a:p>
          <a:p>
            <a:pPr marL="365760" lvl="0" indent="-291465" algn="l" rtl="0">
              <a:lnSpc>
                <a:spcPct val="150000"/>
              </a:lnSpc>
              <a:spcBef>
                <a:spcPts val="0"/>
              </a:spcBef>
              <a:spcAft>
                <a:spcPts val="0"/>
              </a:spcAft>
              <a:buSzPct val="100000"/>
              <a:buChar char="■"/>
            </a:pPr>
            <a:r>
              <a:rPr lang="en"/>
              <a:t>Categorize tasks for better organization</a:t>
            </a:r>
            <a:endParaRPr/>
          </a:p>
          <a:p>
            <a:pPr marL="365760" lvl="0" indent="-291465" algn="l" rtl="0">
              <a:lnSpc>
                <a:spcPct val="150000"/>
              </a:lnSpc>
              <a:spcBef>
                <a:spcPts val="0"/>
              </a:spcBef>
              <a:spcAft>
                <a:spcPts val="0"/>
              </a:spcAft>
              <a:buSzPct val="100000"/>
              <a:buChar char="■"/>
            </a:pPr>
            <a:r>
              <a:rPr lang="en"/>
              <a:t>Choose your view: day, week, month, or year</a:t>
            </a:r>
            <a:endParaRPr/>
          </a:p>
          <a:p>
            <a:pPr marL="365760" lvl="0" indent="-291465" algn="l" rtl="0">
              <a:lnSpc>
                <a:spcPct val="150000"/>
              </a:lnSpc>
              <a:spcBef>
                <a:spcPts val="0"/>
              </a:spcBef>
              <a:spcAft>
                <a:spcPts val="0"/>
              </a:spcAft>
              <a:buSzPct val="100000"/>
              <a:buChar char="■"/>
            </a:pPr>
            <a:r>
              <a:rPr lang="en"/>
              <a:t>Smooth handling of overlaps and conflicts</a:t>
            </a:r>
            <a:endParaRPr/>
          </a:p>
        </p:txBody>
      </p:sp>
      <p:sp>
        <p:nvSpPr>
          <p:cNvPr id="74" name="Google Shape;74;p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Source Sans Pro"/>
                <a:ea typeface="Source Sans Pro"/>
                <a:cs typeface="Source Sans Pro"/>
                <a:sym typeface="Source Sans Pro"/>
              </a:rPr>
              <a:t>2</a:t>
            </a:fld>
            <a:endParaRPr>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108400" y="109100"/>
            <a:ext cx="88503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Architecture Diagram</a:t>
            </a:r>
            <a:endParaRPr/>
          </a:p>
        </p:txBody>
      </p:sp>
      <p:sp>
        <p:nvSpPr>
          <p:cNvPr id="80" name="Google Shape;80;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2"/>
                </a:solidFill>
                <a:latin typeface="Source Sans Pro"/>
                <a:ea typeface="Source Sans Pro"/>
                <a:cs typeface="Source Sans Pro"/>
                <a:sym typeface="Source Sans Pro"/>
              </a:rPr>
              <a:t>3</a:t>
            </a:fld>
            <a:endParaRPr>
              <a:solidFill>
                <a:schemeClr val="lt2"/>
              </a:solidFill>
              <a:latin typeface="Source Sans Pro"/>
              <a:ea typeface="Source Sans Pro"/>
              <a:cs typeface="Source Sans Pro"/>
              <a:sym typeface="Source Sans Pro"/>
            </a:endParaRPr>
          </a:p>
        </p:txBody>
      </p:sp>
      <p:sp>
        <p:nvSpPr>
          <p:cNvPr id="81" name="Google Shape;81;p15"/>
          <p:cNvSpPr txBox="1">
            <a:spLocks noGrp="1"/>
          </p:cNvSpPr>
          <p:nvPr>
            <p:ph type="body" idx="4294967295"/>
          </p:nvPr>
        </p:nvSpPr>
        <p:spPr>
          <a:xfrm>
            <a:off x="233050" y="2961400"/>
            <a:ext cx="8265000" cy="192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err="1"/>
              <a:t>PlanMate</a:t>
            </a:r>
            <a:r>
              <a:rPr lang="en" sz="1200" dirty="0"/>
              <a:t> </a:t>
            </a:r>
            <a:r>
              <a:rPr lang="en" sz="1200" dirty="0" err="1"/>
              <a:t>employes</a:t>
            </a:r>
            <a:r>
              <a:rPr lang="en" sz="1200" dirty="0"/>
              <a:t> a well-structured architecture to ensure efficient functionality and user interaction.</a:t>
            </a:r>
            <a:endParaRPr sz="1200" dirty="0"/>
          </a:p>
          <a:p>
            <a:pPr marL="457200" lvl="0" indent="-304800" algn="l" rtl="0">
              <a:spcBef>
                <a:spcPts val="800"/>
              </a:spcBef>
              <a:spcAft>
                <a:spcPts val="0"/>
              </a:spcAft>
              <a:buSzPts val="1200"/>
              <a:buAutoNum type="arabicPeriod"/>
            </a:pPr>
            <a:r>
              <a:rPr lang="en" sz="1200" dirty="0"/>
              <a:t>The </a:t>
            </a:r>
            <a:r>
              <a:rPr lang="en" sz="1200" b="1" dirty="0"/>
              <a:t>user</a:t>
            </a:r>
            <a:r>
              <a:rPr lang="en" sz="1200" dirty="0"/>
              <a:t> interacts with the application through a standard web browser.</a:t>
            </a:r>
            <a:endParaRPr sz="1200" dirty="0"/>
          </a:p>
          <a:p>
            <a:pPr marL="457200" lvl="0" indent="-304800" algn="l" rtl="0">
              <a:spcBef>
                <a:spcPts val="0"/>
              </a:spcBef>
              <a:spcAft>
                <a:spcPts val="0"/>
              </a:spcAft>
              <a:buSzPts val="1200"/>
              <a:buAutoNum type="arabicPeriod"/>
            </a:pPr>
            <a:r>
              <a:rPr lang="en" sz="1200" b="1" dirty="0"/>
              <a:t>ReactJS Front End:</a:t>
            </a:r>
            <a:r>
              <a:rPr lang="en" sz="1200" dirty="0"/>
              <a:t> The front-end interface, built using ReactJS, offers a responsive and intuitive user experience.</a:t>
            </a:r>
            <a:endParaRPr sz="1200" dirty="0"/>
          </a:p>
          <a:p>
            <a:pPr marL="457200" lvl="0" indent="-304800" algn="l" rtl="0">
              <a:spcBef>
                <a:spcPts val="0"/>
              </a:spcBef>
              <a:spcAft>
                <a:spcPts val="0"/>
              </a:spcAft>
              <a:buSzPts val="1200"/>
              <a:buAutoNum type="arabicPeriod"/>
            </a:pPr>
            <a:r>
              <a:rPr lang="en" sz="1200" b="1" dirty="0"/>
              <a:t>Firebase Backend:</a:t>
            </a:r>
            <a:r>
              <a:rPr lang="en" sz="1200" dirty="0"/>
              <a:t> </a:t>
            </a:r>
            <a:r>
              <a:rPr lang="en" sz="1200" dirty="0" err="1"/>
              <a:t>PlanMate’s</a:t>
            </a:r>
            <a:r>
              <a:rPr lang="en" sz="1200"/>
              <a:t> backend, hosted on Firebase, integrates key services for a seamless operation.</a:t>
            </a:r>
            <a:endParaRPr sz="1200" dirty="0"/>
          </a:p>
          <a:p>
            <a:pPr marL="914400" lvl="1" indent="-292100" algn="l" rtl="0">
              <a:spcBef>
                <a:spcPts val="0"/>
              </a:spcBef>
              <a:spcAft>
                <a:spcPts val="0"/>
              </a:spcAft>
              <a:buSzPts val="1000"/>
              <a:buChar char="■"/>
            </a:pPr>
            <a:r>
              <a:rPr lang="en" sz="1000" b="1" dirty="0"/>
              <a:t>Firebase Authentication:</a:t>
            </a:r>
            <a:r>
              <a:rPr lang="en" sz="1000" dirty="0"/>
              <a:t> Ensures secure user authentication and access control.</a:t>
            </a:r>
            <a:endParaRPr sz="1000" dirty="0"/>
          </a:p>
          <a:p>
            <a:pPr marL="914400" lvl="1" indent="-292100" algn="l" rtl="0">
              <a:spcBef>
                <a:spcPts val="0"/>
              </a:spcBef>
              <a:spcAft>
                <a:spcPts val="0"/>
              </a:spcAft>
              <a:buSzPts val="1000"/>
              <a:buChar char="■"/>
            </a:pPr>
            <a:r>
              <a:rPr lang="en" sz="1000" b="1" dirty="0"/>
              <a:t>Firebase </a:t>
            </a:r>
            <a:r>
              <a:rPr lang="en" sz="1000" b="1" dirty="0" err="1"/>
              <a:t>Firestore</a:t>
            </a:r>
            <a:r>
              <a:rPr lang="en" sz="1000" b="1" dirty="0"/>
              <a:t>:</a:t>
            </a:r>
            <a:r>
              <a:rPr lang="en" sz="1000" dirty="0"/>
              <a:t> Provides a versatile and scalable NoSQL database for storing calendar and user data.</a:t>
            </a:r>
            <a:endParaRPr sz="1000" dirty="0"/>
          </a:p>
          <a:p>
            <a:pPr marL="914400" lvl="1" indent="-292100" algn="l" rtl="0">
              <a:spcBef>
                <a:spcPts val="0"/>
              </a:spcBef>
              <a:spcAft>
                <a:spcPts val="0"/>
              </a:spcAft>
              <a:buSzPts val="1000"/>
              <a:buChar char="■"/>
            </a:pPr>
            <a:r>
              <a:rPr lang="en" sz="1000" b="1" dirty="0"/>
              <a:t>Firebase Cloud Storage:</a:t>
            </a:r>
            <a:r>
              <a:rPr lang="en" sz="1000" dirty="0"/>
              <a:t> Offers reliable cloud storage for user-related assets.</a:t>
            </a:r>
            <a:endParaRPr sz="1000" dirty="0"/>
          </a:p>
          <a:p>
            <a:pPr marL="914400" lvl="1" indent="-292100" algn="l" rtl="0">
              <a:spcBef>
                <a:spcPts val="0"/>
              </a:spcBef>
              <a:spcAft>
                <a:spcPts val="0"/>
              </a:spcAft>
              <a:buSzPts val="1000"/>
              <a:buChar char="■"/>
            </a:pPr>
            <a:r>
              <a:rPr lang="en" sz="1000" b="1" dirty="0"/>
              <a:t>Firebase Hosting:</a:t>
            </a:r>
            <a:r>
              <a:rPr lang="en" sz="1000" dirty="0"/>
              <a:t> Facilitates the delivery of the front-end, ensuring optimal performance.</a:t>
            </a:r>
            <a:endParaRPr sz="1000" dirty="0"/>
          </a:p>
        </p:txBody>
      </p:sp>
      <p:pic>
        <p:nvPicPr>
          <p:cNvPr id="82" name="Google Shape;82;p15"/>
          <p:cNvPicPr preferRelativeResize="0"/>
          <p:nvPr/>
        </p:nvPicPr>
        <p:blipFill>
          <a:blip r:embed="rId3">
            <a:alphaModFix/>
          </a:blip>
          <a:stretch>
            <a:fillRect/>
          </a:stretch>
        </p:blipFill>
        <p:spPr>
          <a:xfrm>
            <a:off x="1773925" y="647675"/>
            <a:ext cx="5596149" cy="2229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235500" y="121400"/>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Login Page</a:t>
            </a:r>
            <a:endParaRPr/>
          </a:p>
        </p:txBody>
      </p:sp>
      <p:sp>
        <p:nvSpPr>
          <p:cNvPr id="88" name="Google Shape;88;p16"/>
          <p:cNvSpPr txBox="1">
            <a:spLocks noGrp="1"/>
          </p:cNvSpPr>
          <p:nvPr>
            <p:ph type="body" idx="1"/>
          </p:nvPr>
        </p:nvSpPr>
        <p:spPr>
          <a:xfrm>
            <a:off x="2527675" y="162850"/>
            <a:ext cx="6044700" cy="12333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1200"/>
              </a:spcAft>
              <a:buSzPts val="1018"/>
              <a:buNone/>
            </a:pPr>
            <a:r>
              <a:rPr lang="en" sz="1565"/>
              <a:t>This page allows the user to login to the app using their credentials, or sign in/sign up with their Google account. It also allows the users to sign up to use the app. It uses Firebase Authentication to authenticate the users and provide secure login to the web application.</a:t>
            </a:r>
            <a:endParaRPr sz="1565"/>
          </a:p>
        </p:txBody>
      </p:sp>
      <p:sp>
        <p:nvSpPr>
          <p:cNvPr id="89" name="Google Shape;89;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pic>
        <p:nvPicPr>
          <p:cNvPr id="90" name="Google Shape;90;p16"/>
          <p:cNvPicPr preferRelativeResize="0"/>
          <p:nvPr/>
        </p:nvPicPr>
        <p:blipFill>
          <a:blip r:embed="rId3">
            <a:alphaModFix/>
          </a:blip>
          <a:stretch>
            <a:fillRect/>
          </a:stretch>
        </p:blipFill>
        <p:spPr>
          <a:xfrm>
            <a:off x="3707512" y="2278537"/>
            <a:ext cx="2320263" cy="2333437"/>
          </a:xfrm>
          <a:prstGeom prst="rect">
            <a:avLst/>
          </a:prstGeom>
          <a:noFill/>
          <a:ln>
            <a:noFill/>
          </a:ln>
        </p:spPr>
      </p:pic>
      <p:pic>
        <p:nvPicPr>
          <p:cNvPr id="91" name="Google Shape;91;p16"/>
          <p:cNvPicPr preferRelativeResize="0"/>
          <p:nvPr/>
        </p:nvPicPr>
        <p:blipFill>
          <a:blip r:embed="rId4">
            <a:alphaModFix/>
          </a:blip>
          <a:stretch>
            <a:fillRect/>
          </a:stretch>
        </p:blipFill>
        <p:spPr>
          <a:xfrm>
            <a:off x="6356525" y="2588824"/>
            <a:ext cx="2245050" cy="1671750"/>
          </a:xfrm>
          <a:prstGeom prst="rect">
            <a:avLst/>
          </a:prstGeom>
          <a:noFill/>
          <a:ln>
            <a:noFill/>
          </a:ln>
        </p:spPr>
      </p:pic>
      <p:sp>
        <p:nvSpPr>
          <p:cNvPr id="92" name="Google Shape;92;p16"/>
          <p:cNvSpPr txBox="1"/>
          <p:nvPr/>
        </p:nvSpPr>
        <p:spPr>
          <a:xfrm>
            <a:off x="3740725" y="4611975"/>
            <a:ext cx="1260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Source Sans Pro"/>
                <a:ea typeface="Source Sans Pro"/>
                <a:cs typeface="Source Sans Pro"/>
                <a:sym typeface="Source Sans Pro"/>
              </a:rPr>
              <a:t>Login Tab</a:t>
            </a:r>
            <a:endParaRPr sz="800">
              <a:latin typeface="Source Sans Pro"/>
              <a:ea typeface="Source Sans Pro"/>
              <a:cs typeface="Source Sans Pro"/>
              <a:sym typeface="Source Sans Pro"/>
            </a:endParaRPr>
          </a:p>
        </p:txBody>
      </p:sp>
      <p:sp>
        <p:nvSpPr>
          <p:cNvPr id="93" name="Google Shape;93;p16"/>
          <p:cNvSpPr txBox="1"/>
          <p:nvPr/>
        </p:nvSpPr>
        <p:spPr>
          <a:xfrm>
            <a:off x="6393725" y="4260575"/>
            <a:ext cx="1260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Source Sans Pro"/>
                <a:ea typeface="Source Sans Pro"/>
                <a:cs typeface="Source Sans Pro"/>
                <a:sym typeface="Source Sans Pro"/>
              </a:rPr>
              <a:t>Sign up Tab</a:t>
            </a:r>
            <a:endParaRPr sz="800">
              <a:latin typeface="Source Sans Pro"/>
              <a:ea typeface="Source Sans Pro"/>
              <a:cs typeface="Source Sans Pro"/>
              <a:sym typeface="Source Sans Pro"/>
            </a:endParaRPr>
          </a:p>
        </p:txBody>
      </p:sp>
      <p:pic>
        <p:nvPicPr>
          <p:cNvPr id="94" name="Google Shape;94;p16"/>
          <p:cNvPicPr preferRelativeResize="0"/>
          <p:nvPr/>
        </p:nvPicPr>
        <p:blipFill>
          <a:blip r:embed="rId5">
            <a:alphaModFix/>
          </a:blip>
          <a:stretch>
            <a:fillRect/>
          </a:stretch>
        </p:blipFill>
        <p:spPr>
          <a:xfrm>
            <a:off x="5129850" y="1506800"/>
            <a:ext cx="2320276" cy="479860"/>
          </a:xfrm>
          <a:prstGeom prst="rect">
            <a:avLst/>
          </a:prstGeom>
          <a:noFill/>
          <a:ln>
            <a:noFill/>
          </a:ln>
        </p:spPr>
      </p:pic>
      <p:sp>
        <p:nvSpPr>
          <p:cNvPr id="95" name="Google Shape;95;p16"/>
          <p:cNvSpPr txBox="1"/>
          <p:nvPr/>
        </p:nvSpPr>
        <p:spPr>
          <a:xfrm>
            <a:off x="4221875" y="1609500"/>
            <a:ext cx="938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Source Sans Pro"/>
                <a:ea typeface="Source Sans Pro"/>
                <a:cs typeface="Source Sans Pro"/>
                <a:sym typeface="Source Sans Pro"/>
              </a:rPr>
              <a:t>Error messages:</a:t>
            </a:r>
            <a:endParaRPr sz="800">
              <a:latin typeface="Source Sans Pro"/>
              <a:ea typeface="Source Sans Pro"/>
              <a:cs typeface="Source Sans Pro"/>
              <a:sym typeface="Source Sans Pro"/>
            </a:endParaRPr>
          </a:p>
        </p:txBody>
      </p:sp>
      <p:pic>
        <p:nvPicPr>
          <p:cNvPr id="96" name="Google Shape;96;p16"/>
          <p:cNvPicPr preferRelativeResize="0"/>
          <p:nvPr/>
        </p:nvPicPr>
        <p:blipFill>
          <a:blip r:embed="rId6">
            <a:alphaModFix/>
          </a:blip>
          <a:stretch>
            <a:fillRect/>
          </a:stretch>
        </p:blipFill>
        <p:spPr>
          <a:xfrm>
            <a:off x="74806" y="1630376"/>
            <a:ext cx="3547418" cy="2948098"/>
          </a:xfrm>
          <a:prstGeom prst="rect">
            <a:avLst/>
          </a:prstGeom>
          <a:noFill/>
          <a:ln>
            <a:noFill/>
          </a:ln>
        </p:spPr>
      </p:pic>
      <p:sp>
        <p:nvSpPr>
          <p:cNvPr id="97" name="Google Shape;97;p16"/>
          <p:cNvSpPr txBox="1"/>
          <p:nvPr/>
        </p:nvSpPr>
        <p:spPr>
          <a:xfrm>
            <a:off x="104975" y="4578475"/>
            <a:ext cx="1260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Source Sans Pro"/>
                <a:ea typeface="Source Sans Pro"/>
                <a:cs typeface="Source Sans Pro"/>
                <a:sym typeface="Source Sans Pro"/>
              </a:rPr>
              <a:t>Sign up with Google</a:t>
            </a:r>
            <a:endParaRPr sz="8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311700" y="45200"/>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Profile Pages</a:t>
            </a:r>
            <a:endParaRPr/>
          </a:p>
        </p:txBody>
      </p:sp>
      <p:sp>
        <p:nvSpPr>
          <p:cNvPr id="103" name="Google Shape;103;p17"/>
          <p:cNvSpPr txBox="1">
            <a:spLocks noGrp="1"/>
          </p:cNvSpPr>
          <p:nvPr>
            <p:ph type="body" idx="1"/>
          </p:nvPr>
        </p:nvSpPr>
        <p:spPr>
          <a:xfrm>
            <a:off x="240500" y="1226450"/>
            <a:ext cx="3933900" cy="10371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1200"/>
              </a:spcAft>
              <a:buSzPts val="1018"/>
              <a:buNone/>
            </a:pPr>
            <a:r>
              <a:rPr lang="en" sz="1165"/>
              <a:t>This page appears to signed up users asking them to complete their profiles. The users can upload a profile image (securely stored in Firebase Cloud Storage), Add their names and bio information. This page only appear once during the signing up process.</a:t>
            </a:r>
            <a:endParaRPr sz="1165"/>
          </a:p>
        </p:txBody>
      </p:sp>
      <p:sp>
        <p:nvSpPr>
          <p:cNvPr id="104" name="Google Shape;104;p1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105" name="Google Shape;105;p17"/>
          <p:cNvPicPr preferRelativeResize="0"/>
          <p:nvPr/>
        </p:nvPicPr>
        <p:blipFill>
          <a:blip r:embed="rId3">
            <a:alphaModFix/>
          </a:blip>
          <a:stretch>
            <a:fillRect/>
          </a:stretch>
        </p:blipFill>
        <p:spPr>
          <a:xfrm>
            <a:off x="240500" y="2338975"/>
            <a:ext cx="3933998" cy="2316599"/>
          </a:xfrm>
          <a:prstGeom prst="rect">
            <a:avLst/>
          </a:prstGeom>
          <a:noFill/>
          <a:ln>
            <a:noFill/>
          </a:ln>
        </p:spPr>
      </p:pic>
      <p:pic>
        <p:nvPicPr>
          <p:cNvPr id="106" name="Google Shape;106;p17"/>
          <p:cNvPicPr preferRelativeResize="0"/>
          <p:nvPr/>
        </p:nvPicPr>
        <p:blipFill rotWithShape="1">
          <a:blip r:embed="rId4">
            <a:alphaModFix/>
          </a:blip>
          <a:srcRect l="54406" b="16839"/>
          <a:stretch/>
        </p:blipFill>
        <p:spPr>
          <a:xfrm>
            <a:off x="6830875" y="460625"/>
            <a:ext cx="963574" cy="1301300"/>
          </a:xfrm>
          <a:prstGeom prst="rect">
            <a:avLst/>
          </a:prstGeom>
          <a:noFill/>
          <a:ln>
            <a:noFill/>
          </a:ln>
        </p:spPr>
      </p:pic>
      <p:sp>
        <p:nvSpPr>
          <p:cNvPr id="107" name="Google Shape;107;p17"/>
          <p:cNvSpPr txBox="1">
            <a:spLocks noGrp="1"/>
          </p:cNvSpPr>
          <p:nvPr>
            <p:ph type="title"/>
          </p:nvPr>
        </p:nvSpPr>
        <p:spPr>
          <a:xfrm>
            <a:off x="311700" y="871900"/>
            <a:ext cx="2409300" cy="393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66000"/>
              <a:buNone/>
            </a:pPr>
            <a:r>
              <a:rPr lang="en" sz="1500"/>
              <a:t>Profile Completion Page</a:t>
            </a:r>
            <a:endParaRPr sz="1500"/>
          </a:p>
        </p:txBody>
      </p:sp>
      <p:sp>
        <p:nvSpPr>
          <p:cNvPr id="108" name="Google Shape;108;p17"/>
          <p:cNvSpPr txBox="1">
            <a:spLocks noGrp="1"/>
          </p:cNvSpPr>
          <p:nvPr>
            <p:ph type="body" idx="1"/>
          </p:nvPr>
        </p:nvSpPr>
        <p:spPr>
          <a:xfrm>
            <a:off x="4626200" y="460625"/>
            <a:ext cx="1669500" cy="11217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1200"/>
              </a:spcAft>
              <a:buSzPts val="1018"/>
              <a:buNone/>
            </a:pPr>
            <a:r>
              <a:rPr lang="en" sz="1165"/>
              <a:t>Once the users are logged in, they can access their profile via the menu by clicking on the user profile avatar:</a:t>
            </a:r>
            <a:endParaRPr sz="1165"/>
          </a:p>
        </p:txBody>
      </p:sp>
      <p:pic>
        <p:nvPicPr>
          <p:cNvPr id="109" name="Google Shape;109;p17"/>
          <p:cNvPicPr preferRelativeResize="0"/>
          <p:nvPr/>
        </p:nvPicPr>
        <p:blipFill>
          <a:blip r:embed="rId5">
            <a:alphaModFix/>
          </a:blip>
          <a:stretch>
            <a:fillRect/>
          </a:stretch>
        </p:blipFill>
        <p:spPr>
          <a:xfrm>
            <a:off x="6088924" y="2060100"/>
            <a:ext cx="2923877" cy="2720925"/>
          </a:xfrm>
          <a:prstGeom prst="rect">
            <a:avLst/>
          </a:prstGeom>
          <a:noFill/>
          <a:ln>
            <a:noFill/>
          </a:ln>
        </p:spPr>
      </p:pic>
      <p:sp>
        <p:nvSpPr>
          <p:cNvPr id="110" name="Google Shape;110;p17"/>
          <p:cNvSpPr txBox="1">
            <a:spLocks noGrp="1"/>
          </p:cNvSpPr>
          <p:nvPr>
            <p:ph type="body" idx="1"/>
          </p:nvPr>
        </p:nvSpPr>
        <p:spPr>
          <a:xfrm>
            <a:off x="4689900" y="2564775"/>
            <a:ext cx="1354800" cy="21240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1200"/>
              </a:spcAft>
              <a:buSzPts val="1018"/>
              <a:buNone/>
            </a:pPr>
            <a:r>
              <a:rPr lang="en" sz="1165"/>
              <a:t>Users are able to update their profiles via this page:</a:t>
            </a:r>
            <a:endParaRPr sz="1165"/>
          </a:p>
        </p:txBody>
      </p:sp>
      <p:sp>
        <p:nvSpPr>
          <p:cNvPr id="111" name="Google Shape;111;p17"/>
          <p:cNvSpPr txBox="1">
            <a:spLocks noGrp="1"/>
          </p:cNvSpPr>
          <p:nvPr>
            <p:ph type="title"/>
          </p:nvPr>
        </p:nvSpPr>
        <p:spPr>
          <a:xfrm>
            <a:off x="4689900" y="2178150"/>
            <a:ext cx="1236900" cy="393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66000"/>
              <a:buNone/>
            </a:pPr>
            <a:r>
              <a:rPr lang="en" sz="1500"/>
              <a:t>Profile Page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5200"/>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Home Page: Calendar</a:t>
            </a:r>
            <a:endParaRPr/>
          </a:p>
        </p:txBody>
      </p:sp>
      <p:sp>
        <p:nvSpPr>
          <p:cNvPr id="117" name="Google Shape;117;p18"/>
          <p:cNvSpPr txBox="1">
            <a:spLocks noGrp="1"/>
          </p:cNvSpPr>
          <p:nvPr>
            <p:ph type="body" idx="1"/>
          </p:nvPr>
        </p:nvSpPr>
        <p:spPr>
          <a:xfrm>
            <a:off x="233725" y="821000"/>
            <a:ext cx="3933900" cy="1037100"/>
          </a:xfrm>
          <a:prstGeom prst="rect">
            <a:avLst/>
          </a:prstGeom>
        </p:spPr>
        <p:txBody>
          <a:bodyPr spcFirstLastPara="1" wrap="square" lIns="91425" tIns="91425" rIns="91425" bIns="91425" anchor="t" anchorCtr="0">
            <a:normAutofit fontScale="92500" lnSpcReduction="20000"/>
          </a:bodyPr>
          <a:lstStyle/>
          <a:p>
            <a:pPr marL="0" lvl="0" indent="0" algn="l" rtl="0">
              <a:lnSpc>
                <a:spcPct val="105000"/>
              </a:lnSpc>
              <a:spcBef>
                <a:spcPts val="0"/>
              </a:spcBef>
              <a:spcAft>
                <a:spcPts val="1200"/>
              </a:spcAft>
              <a:buSzPct val="87339"/>
              <a:buNone/>
            </a:pPr>
            <a:r>
              <a:rPr lang="en" sz="1165"/>
              <a:t>The home page includes the calendar where the users could have a quick look on their schedules. The users could switch between month, week, or day views to access more information about their tasks and events. Users can also drag and drop events, expand and reduce them, or simply delete them, without the need to access further screens.</a:t>
            </a:r>
            <a:endParaRPr sz="1165"/>
          </a:p>
        </p:txBody>
      </p:sp>
      <p:sp>
        <p:nvSpPr>
          <p:cNvPr id="118" name="Google Shape;118;p1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19" name="Google Shape;119;p18"/>
          <p:cNvPicPr preferRelativeResize="0"/>
          <p:nvPr/>
        </p:nvPicPr>
        <p:blipFill>
          <a:blip r:embed="rId3">
            <a:alphaModFix/>
          </a:blip>
          <a:stretch>
            <a:fillRect/>
          </a:stretch>
        </p:blipFill>
        <p:spPr>
          <a:xfrm>
            <a:off x="4313250" y="821000"/>
            <a:ext cx="4393216" cy="3715357"/>
          </a:xfrm>
          <a:prstGeom prst="rect">
            <a:avLst/>
          </a:prstGeom>
          <a:noFill/>
          <a:ln>
            <a:noFill/>
          </a:ln>
        </p:spPr>
      </p:pic>
      <p:pic>
        <p:nvPicPr>
          <p:cNvPr id="120" name="Google Shape;120;p18"/>
          <p:cNvPicPr preferRelativeResize="0"/>
          <p:nvPr/>
        </p:nvPicPr>
        <p:blipFill>
          <a:blip r:embed="rId4">
            <a:alphaModFix/>
          </a:blip>
          <a:stretch>
            <a:fillRect/>
          </a:stretch>
        </p:blipFill>
        <p:spPr>
          <a:xfrm>
            <a:off x="402875" y="1952975"/>
            <a:ext cx="3157765" cy="2678250"/>
          </a:xfrm>
          <a:prstGeom prst="rect">
            <a:avLst/>
          </a:prstGeom>
          <a:noFill/>
          <a:ln>
            <a:noFill/>
          </a:ln>
        </p:spPr>
      </p:pic>
      <p:sp>
        <p:nvSpPr>
          <p:cNvPr id="121" name="Google Shape;121;p18"/>
          <p:cNvSpPr txBox="1"/>
          <p:nvPr/>
        </p:nvSpPr>
        <p:spPr>
          <a:xfrm>
            <a:off x="402875" y="4631225"/>
            <a:ext cx="1260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Source Sans Pro"/>
                <a:ea typeface="Source Sans Pro"/>
                <a:cs typeface="Source Sans Pro"/>
                <a:sym typeface="Source Sans Pro"/>
              </a:rPr>
              <a:t>Add events popup</a:t>
            </a:r>
            <a:endParaRPr sz="800">
              <a:latin typeface="Source Sans Pro"/>
              <a:ea typeface="Source Sans Pro"/>
              <a:cs typeface="Source Sans Pro"/>
              <a:sym typeface="Source Sans Pro"/>
            </a:endParaRPr>
          </a:p>
        </p:txBody>
      </p:sp>
      <p:sp>
        <p:nvSpPr>
          <p:cNvPr id="122" name="Google Shape;122;p18"/>
          <p:cNvSpPr txBox="1"/>
          <p:nvPr/>
        </p:nvSpPr>
        <p:spPr>
          <a:xfrm>
            <a:off x="4313250" y="4631225"/>
            <a:ext cx="1260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Source Sans Pro"/>
                <a:ea typeface="Source Sans Pro"/>
                <a:cs typeface="Source Sans Pro"/>
                <a:sym typeface="Source Sans Pro"/>
              </a:rPr>
              <a:t>Main calendar view</a:t>
            </a:r>
            <a:endParaRPr sz="800">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311700" y="45200"/>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Home Page: Calendar views</a:t>
            </a:r>
            <a:endParaRPr/>
          </a:p>
        </p:txBody>
      </p:sp>
      <p:sp>
        <p:nvSpPr>
          <p:cNvPr id="128" name="Google Shape;128;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29" name="Google Shape;129;p19"/>
          <p:cNvSpPr txBox="1"/>
          <p:nvPr/>
        </p:nvSpPr>
        <p:spPr>
          <a:xfrm>
            <a:off x="235500" y="3608350"/>
            <a:ext cx="1260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Source Sans Pro"/>
                <a:ea typeface="Source Sans Pro"/>
                <a:cs typeface="Source Sans Pro"/>
                <a:sym typeface="Source Sans Pro"/>
              </a:rPr>
              <a:t>Week view</a:t>
            </a:r>
            <a:endParaRPr sz="800">
              <a:latin typeface="Source Sans Pro"/>
              <a:ea typeface="Source Sans Pro"/>
              <a:cs typeface="Source Sans Pro"/>
              <a:sym typeface="Source Sans Pro"/>
            </a:endParaRPr>
          </a:p>
        </p:txBody>
      </p:sp>
      <p:sp>
        <p:nvSpPr>
          <p:cNvPr id="130" name="Google Shape;130;p19"/>
          <p:cNvSpPr txBox="1"/>
          <p:nvPr/>
        </p:nvSpPr>
        <p:spPr>
          <a:xfrm>
            <a:off x="3275600" y="3608350"/>
            <a:ext cx="1260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Source Sans Pro"/>
                <a:ea typeface="Source Sans Pro"/>
                <a:cs typeface="Source Sans Pro"/>
                <a:sym typeface="Source Sans Pro"/>
              </a:rPr>
              <a:t>Day view</a:t>
            </a:r>
            <a:endParaRPr sz="800">
              <a:latin typeface="Source Sans Pro"/>
              <a:ea typeface="Source Sans Pro"/>
              <a:cs typeface="Source Sans Pro"/>
              <a:sym typeface="Source Sans Pro"/>
            </a:endParaRPr>
          </a:p>
        </p:txBody>
      </p:sp>
      <p:pic>
        <p:nvPicPr>
          <p:cNvPr id="131" name="Google Shape;131;p19"/>
          <p:cNvPicPr preferRelativeResize="0"/>
          <p:nvPr/>
        </p:nvPicPr>
        <p:blipFill>
          <a:blip r:embed="rId3">
            <a:alphaModFix/>
          </a:blip>
          <a:stretch>
            <a:fillRect/>
          </a:stretch>
        </p:blipFill>
        <p:spPr>
          <a:xfrm>
            <a:off x="235500" y="1244300"/>
            <a:ext cx="2806723" cy="2364052"/>
          </a:xfrm>
          <a:prstGeom prst="rect">
            <a:avLst/>
          </a:prstGeom>
          <a:noFill/>
          <a:ln>
            <a:noFill/>
          </a:ln>
        </p:spPr>
      </p:pic>
      <p:pic>
        <p:nvPicPr>
          <p:cNvPr id="132" name="Google Shape;132;p19"/>
          <p:cNvPicPr preferRelativeResize="0"/>
          <p:nvPr/>
        </p:nvPicPr>
        <p:blipFill>
          <a:blip r:embed="rId4">
            <a:alphaModFix/>
          </a:blip>
          <a:stretch>
            <a:fillRect/>
          </a:stretch>
        </p:blipFill>
        <p:spPr>
          <a:xfrm>
            <a:off x="3275602" y="1244300"/>
            <a:ext cx="2806723" cy="2364061"/>
          </a:xfrm>
          <a:prstGeom prst="rect">
            <a:avLst/>
          </a:prstGeom>
          <a:noFill/>
          <a:ln>
            <a:noFill/>
          </a:ln>
        </p:spPr>
      </p:pic>
      <p:pic>
        <p:nvPicPr>
          <p:cNvPr id="133" name="Google Shape;133;p19"/>
          <p:cNvPicPr preferRelativeResize="0"/>
          <p:nvPr/>
        </p:nvPicPr>
        <p:blipFill>
          <a:blip r:embed="rId5">
            <a:alphaModFix/>
          </a:blip>
          <a:stretch>
            <a:fillRect/>
          </a:stretch>
        </p:blipFill>
        <p:spPr>
          <a:xfrm>
            <a:off x="6234724" y="1278200"/>
            <a:ext cx="2680673" cy="2261818"/>
          </a:xfrm>
          <a:prstGeom prst="rect">
            <a:avLst/>
          </a:prstGeom>
          <a:noFill/>
          <a:ln>
            <a:noFill/>
          </a:ln>
        </p:spPr>
      </p:pic>
      <p:sp>
        <p:nvSpPr>
          <p:cNvPr id="134" name="Google Shape;134;p19"/>
          <p:cNvSpPr txBox="1"/>
          <p:nvPr/>
        </p:nvSpPr>
        <p:spPr>
          <a:xfrm>
            <a:off x="6315700" y="3608350"/>
            <a:ext cx="1260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Source Sans Pro"/>
                <a:ea typeface="Source Sans Pro"/>
                <a:cs typeface="Source Sans Pro"/>
                <a:sym typeface="Source Sans Pro"/>
              </a:rPr>
              <a:t>Events list  view</a:t>
            </a:r>
            <a:endParaRPr sz="800">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311700" y="64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Changes from conception</a:t>
            </a:r>
            <a:endParaRPr/>
          </a:p>
        </p:txBody>
      </p:sp>
      <p:sp>
        <p:nvSpPr>
          <p:cNvPr id="140" name="Google Shape;140;p20"/>
          <p:cNvSpPr txBox="1">
            <a:spLocks noGrp="1"/>
          </p:cNvSpPr>
          <p:nvPr>
            <p:ph type="body" idx="1"/>
          </p:nvPr>
        </p:nvSpPr>
        <p:spPr>
          <a:xfrm>
            <a:off x="311700" y="879150"/>
            <a:ext cx="3334200" cy="3754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I switched gears from my first idea of using Flutter and Firebase to building the app with React while sticking with Firebase for the backend.</a:t>
            </a:r>
            <a:endParaRPr/>
          </a:p>
          <a:p>
            <a:pPr marL="0" lvl="0" indent="0" algn="l" rtl="0">
              <a:spcBef>
                <a:spcPts val="1200"/>
              </a:spcBef>
              <a:spcAft>
                <a:spcPts val="0"/>
              </a:spcAft>
              <a:buNone/>
            </a:pPr>
            <a:r>
              <a:rPr lang="en" sz="2152" b="1"/>
              <a:t>Why?</a:t>
            </a:r>
            <a:endParaRPr sz="2152" b="1"/>
          </a:p>
          <a:p>
            <a:pPr marL="0" lvl="0" indent="0" algn="l" rtl="0">
              <a:spcBef>
                <a:spcPts val="1200"/>
              </a:spcBef>
              <a:spcAft>
                <a:spcPts val="1200"/>
              </a:spcAft>
              <a:buNone/>
            </a:pPr>
            <a:r>
              <a:rPr lang="en"/>
              <a:t>React gives me more flexibility and I found that it’s backed by a strong community, unlike Flutter which is still new and community support is limited. This change helped me work faster, use resources wisely, and make sure the app would provide users with a smooth experience.</a:t>
            </a:r>
            <a:endParaRPr/>
          </a:p>
        </p:txBody>
      </p:sp>
      <p:sp>
        <p:nvSpPr>
          <p:cNvPr id="141" name="Google Shape;141;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142" name="Google Shape;142;p20"/>
          <p:cNvPicPr preferRelativeResize="0"/>
          <p:nvPr/>
        </p:nvPicPr>
        <p:blipFill>
          <a:blip r:embed="rId3">
            <a:alphaModFix/>
          </a:blip>
          <a:stretch>
            <a:fillRect/>
          </a:stretch>
        </p:blipFill>
        <p:spPr>
          <a:xfrm>
            <a:off x="4281125" y="3059600"/>
            <a:ext cx="4551177" cy="1813000"/>
          </a:xfrm>
          <a:prstGeom prst="rect">
            <a:avLst/>
          </a:prstGeom>
          <a:noFill/>
          <a:ln>
            <a:noFill/>
          </a:ln>
        </p:spPr>
      </p:pic>
      <p:pic>
        <p:nvPicPr>
          <p:cNvPr id="143" name="Google Shape;143;p20"/>
          <p:cNvPicPr preferRelativeResize="0"/>
          <p:nvPr/>
        </p:nvPicPr>
        <p:blipFill>
          <a:blip r:embed="rId4">
            <a:alphaModFix/>
          </a:blip>
          <a:stretch>
            <a:fillRect/>
          </a:stretch>
        </p:blipFill>
        <p:spPr>
          <a:xfrm>
            <a:off x="4281125" y="611225"/>
            <a:ext cx="4551173" cy="1844476"/>
          </a:xfrm>
          <a:prstGeom prst="rect">
            <a:avLst/>
          </a:prstGeom>
          <a:noFill/>
          <a:ln>
            <a:noFill/>
          </a:ln>
        </p:spPr>
      </p:pic>
      <p:cxnSp>
        <p:nvCxnSpPr>
          <p:cNvPr id="144" name="Google Shape;144;p20"/>
          <p:cNvCxnSpPr>
            <a:stCxn id="143" idx="2"/>
            <a:endCxn id="142" idx="0"/>
          </p:cNvCxnSpPr>
          <p:nvPr/>
        </p:nvCxnSpPr>
        <p:spPr>
          <a:xfrm>
            <a:off x="6556712" y="2455701"/>
            <a:ext cx="0" cy="6039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311700" y="1402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 Walkthrough</a:t>
            </a:r>
            <a:endParaRPr/>
          </a:p>
        </p:txBody>
      </p:sp>
      <p:sp>
        <p:nvSpPr>
          <p:cNvPr id="150" name="Google Shape;150;p21"/>
          <p:cNvSpPr txBox="1">
            <a:spLocks noGrp="1"/>
          </p:cNvSpPr>
          <p:nvPr>
            <p:ph type="body" idx="1"/>
          </p:nvPr>
        </p:nvSpPr>
        <p:spPr>
          <a:xfrm>
            <a:off x="235500" y="4706325"/>
            <a:ext cx="8520600" cy="292800"/>
          </a:xfrm>
          <a:prstGeom prst="rect">
            <a:avLst/>
          </a:prstGeom>
        </p:spPr>
        <p:txBody>
          <a:bodyPr spcFirstLastPara="1" wrap="square" lIns="91425" tIns="91425" rIns="91425" bIns="91425" anchor="t" anchorCtr="0">
            <a:normAutofit fontScale="40000"/>
          </a:bodyPr>
          <a:lstStyle/>
          <a:p>
            <a:pPr marL="0" lvl="0" indent="0" algn="l" rtl="0">
              <a:spcBef>
                <a:spcPts val="0"/>
              </a:spcBef>
              <a:spcAft>
                <a:spcPts val="1200"/>
              </a:spcAft>
              <a:buNone/>
            </a:pPr>
            <a:r>
              <a:rPr lang="en"/>
              <a:t>Note: In case the video is not working, please access it from Google Drive via this </a:t>
            </a:r>
            <a:r>
              <a:rPr lang="en" u="sng">
                <a:solidFill>
                  <a:schemeClr val="hlink"/>
                </a:solidFill>
                <a:hlinkClick r:id="rId3"/>
              </a:rPr>
              <a:t>link</a:t>
            </a:r>
            <a:r>
              <a:rPr lang="en"/>
              <a:t>.</a:t>
            </a:r>
            <a:endParaRPr/>
          </a:p>
        </p:txBody>
      </p:sp>
      <p:sp>
        <p:nvSpPr>
          <p:cNvPr id="151" name="Google Shape;151;p2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52" name="Google Shape;152;p21" title="PlanMate Screencast.mov">
            <a:hlinkClick r:id="rId4"/>
          </p:cNvPr>
          <p:cNvPicPr preferRelativeResize="0"/>
          <p:nvPr/>
        </p:nvPicPr>
        <p:blipFill>
          <a:blip r:embed="rId5">
            <a:alphaModFix/>
          </a:blip>
          <a:stretch>
            <a:fillRect/>
          </a:stretch>
        </p:blipFill>
        <p:spPr>
          <a:xfrm>
            <a:off x="1216838" y="763625"/>
            <a:ext cx="6710332" cy="3790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10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682</Words>
  <Application>Microsoft Macintosh PowerPoint</Application>
  <PresentationFormat>On-screen Show (16:9)</PresentationFormat>
  <Paragraphs>65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 Black</vt:lpstr>
      <vt:lpstr>Source Sans Pro</vt:lpstr>
      <vt:lpstr>Arial</vt:lpstr>
      <vt:lpstr>Raleway</vt:lpstr>
      <vt:lpstr>Plum</vt:lpstr>
      <vt:lpstr>PowerPoint Presentation</vt:lpstr>
      <vt:lpstr>Introduction</vt:lpstr>
      <vt:lpstr>Architecture Diagram</vt:lpstr>
      <vt:lpstr>Login Page</vt:lpstr>
      <vt:lpstr>Profile Pages</vt:lpstr>
      <vt:lpstr>Home Page: Calendar</vt:lpstr>
      <vt:lpstr>Home Page: Calendar views</vt:lpstr>
      <vt:lpstr>Changes from conception</vt:lpstr>
      <vt:lpstr>Application Walkthrough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Alghasra, Husain</cp:lastModifiedBy>
  <cp:revision>1</cp:revision>
  <dcterms:modified xsi:type="dcterms:W3CDTF">2023-08-12T22:57:32Z</dcterms:modified>
</cp:coreProperties>
</file>