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9" r:id="rId5"/>
    <p:sldId id="267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/>
    <p:restoredTop sz="94692"/>
  </p:normalViewPr>
  <p:slideViewPr>
    <p:cSldViewPr snapToGrid="0">
      <p:cViewPr varScale="1">
        <p:scale>
          <a:sx n="115" d="100"/>
          <a:sy n="115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9466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309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06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196651-686F-5F4F-B1A4-2AAD98590C3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75D3D-332F-6D41-B3DD-F6FF324EBE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0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F338-9F77-B3E0-FD0F-36860C5F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CNN to detect covid in Chest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F8382-CDC7-948A-6D4A-6F5DD15B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Haider Ali</a:t>
            </a:r>
          </a:p>
        </p:txBody>
      </p:sp>
    </p:spTree>
    <p:extLst>
      <p:ext uri="{BB962C8B-B14F-4D97-AF65-F5344CB8AC3E}">
        <p14:creationId xmlns:p14="http://schemas.microsoft.com/office/powerpoint/2010/main" val="381001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A Look at the Data…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140819-784C-0C7F-D9B5-ADE83821B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5935"/>
              </p:ext>
            </p:extLst>
          </p:nvPr>
        </p:nvGraphicFramePr>
        <p:xfrm>
          <a:off x="1083500" y="1105684"/>
          <a:ext cx="3187874" cy="266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37">
                  <a:extLst>
                    <a:ext uri="{9D8B030D-6E8A-4147-A177-3AD203B41FA5}">
                      <a16:colId xmlns:a16="http://schemas.microsoft.com/office/drawing/2014/main" val="4058298999"/>
                    </a:ext>
                  </a:extLst>
                </a:gridCol>
                <a:gridCol w="1593937">
                  <a:extLst>
                    <a:ext uri="{9D8B030D-6E8A-4147-A177-3AD203B41FA5}">
                      <a16:colId xmlns:a16="http://schemas.microsoft.com/office/drawing/2014/main" val="4192537510"/>
                    </a:ext>
                  </a:extLst>
                </a:gridCol>
              </a:tblGrid>
              <a:tr h="506118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3781"/>
                  </a:ext>
                </a:extLst>
              </a:tr>
              <a:tr h="506118">
                <a:tc>
                  <a:txBody>
                    <a:bodyPr/>
                    <a:lstStyle/>
                    <a:p>
                      <a:r>
                        <a:rPr lang="en-US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37709"/>
                  </a:ext>
                </a:extLst>
              </a:tr>
              <a:tr h="569453">
                <a:tc>
                  <a:txBody>
                    <a:bodyPr/>
                    <a:lstStyle/>
                    <a:p>
                      <a:r>
                        <a:rPr lang="en-US" dirty="0"/>
                        <a:t>Viral 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0629"/>
                  </a:ext>
                </a:extLst>
              </a:tr>
              <a:tr h="506118">
                <a:tc>
                  <a:txBody>
                    <a:bodyPr/>
                    <a:lstStyle/>
                    <a:p>
                      <a:r>
                        <a:rPr lang="en-US" dirty="0"/>
                        <a:t>Lung 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58494"/>
                  </a:ext>
                </a:extLst>
              </a:tr>
              <a:tr h="506118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403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2D71A-EDCF-867A-7F42-EFE874FABCCF}"/>
              </a:ext>
            </a:extLst>
          </p:cNvPr>
          <p:cNvCxnSpPr>
            <a:cxnSpLocks/>
          </p:cNvCxnSpPr>
          <p:nvPr/>
        </p:nvCxnSpPr>
        <p:spPr>
          <a:xfrm>
            <a:off x="2677437" y="3917515"/>
            <a:ext cx="0" cy="5289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578834-CF49-AE35-BF5F-BA91F94B0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258296"/>
              </p:ext>
            </p:extLst>
          </p:nvPr>
        </p:nvGraphicFramePr>
        <p:xfrm>
          <a:off x="1083500" y="4582643"/>
          <a:ext cx="3187856" cy="188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28">
                  <a:extLst>
                    <a:ext uri="{9D8B030D-6E8A-4147-A177-3AD203B41FA5}">
                      <a16:colId xmlns:a16="http://schemas.microsoft.com/office/drawing/2014/main" val="4058298999"/>
                    </a:ext>
                  </a:extLst>
                </a:gridCol>
                <a:gridCol w="1593928">
                  <a:extLst>
                    <a:ext uri="{9D8B030D-6E8A-4147-A177-3AD203B41FA5}">
                      <a16:colId xmlns:a16="http://schemas.microsoft.com/office/drawing/2014/main" val="4192537510"/>
                    </a:ext>
                  </a:extLst>
                </a:gridCol>
              </a:tblGrid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3781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37709"/>
                  </a:ext>
                </a:extLst>
              </a:tr>
              <a:tr h="418705">
                <a:tc>
                  <a:txBody>
                    <a:bodyPr/>
                    <a:lstStyle/>
                    <a:p>
                      <a:r>
                        <a:rPr lang="en-US" dirty="0"/>
                        <a:t>COVID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0629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58494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Normal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40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73C59EF-85F3-14AD-95DA-335D9581CB4C}"/>
              </a:ext>
            </a:extLst>
          </p:cNvPr>
          <p:cNvSpPr txBox="1"/>
          <p:nvPr/>
        </p:nvSpPr>
        <p:spPr>
          <a:xfrm>
            <a:off x="5308547" y="1611981"/>
            <a:ext cx="603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Chest X-Ray images for COVID-19 Cases</a:t>
            </a:r>
          </a:p>
          <a:p>
            <a:endParaRPr lang="en-US" dirty="0"/>
          </a:p>
          <a:p>
            <a:r>
              <a:rPr lang="en-US" dirty="0"/>
              <a:t>- Dataset also includes Normal and Viral Pneumonia images</a:t>
            </a:r>
          </a:p>
          <a:p>
            <a:endParaRPr lang="en-US" dirty="0"/>
          </a:p>
          <a:p>
            <a:r>
              <a:rPr lang="en-US" dirty="0"/>
              <a:t>- These data were compiled from a list of sources</a:t>
            </a:r>
          </a:p>
          <a:p>
            <a:endParaRPr lang="en-US" dirty="0"/>
          </a:p>
          <a:p>
            <a:r>
              <a:rPr lang="en-US" dirty="0"/>
              <a:t>- I got them from Kaggle</a:t>
            </a:r>
          </a:p>
        </p:txBody>
      </p:sp>
      <p:pic>
        <p:nvPicPr>
          <p:cNvPr id="12" name="Picture 11" descr="X-ray images of a person's chest&#10;&#10;Description automatically generated">
            <a:extLst>
              <a:ext uri="{FF2B5EF4-FFF2-40B4-BE49-F238E27FC236}">
                <a16:creationId xmlns:a16="http://schemas.microsoft.com/office/drawing/2014/main" id="{0FF2378D-96D0-6682-D6CA-AF9CD600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89" y="952929"/>
            <a:ext cx="6579223" cy="59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Issues when Loading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BDC3B-1D41-A26E-3944-EDE3A2D687AB}"/>
              </a:ext>
            </a:extLst>
          </p:cNvPr>
          <p:cNvSpPr txBox="1"/>
          <p:nvPr/>
        </p:nvSpPr>
        <p:spPr>
          <a:xfrm>
            <a:off x="1371600" y="1371600"/>
            <a:ext cx="983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off with following Lab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using </a:t>
            </a:r>
            <a:r>
              <a:rPr lang="en-US" dirty="0" err="1"/>
              <a:t>ImageDataStore</a:t>
            </a:r>
            <a:r>
              <a:rPr lang="en-US" dirty="0"/>
              <a:t>, I manually read all the images into memory since there weren’t that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Randomized because all the data was in order, i.e. all the covid images then all the normal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manually. 80% train and 20%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950C1-2312-BAED-ED24-53EBF66B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3239"/>
            <a:ext cx="76073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CE91E-3E93-BDE2-8FD6-8FB9F416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04331"/>
            <a:ext cx="7772400" cy="1001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D8245-61BE-1ED9-5FC4-B90AF1EA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205606"/>
            <a:ext cx="7772400" cy="10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A Look at the Network…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14DA568D-9EB0-B9BE-2C12-6793B724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4" y="1212579"/>
            <a:ext cx="3743303" cy="5200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499494-FD05-0C60-F6CC-134D6A49CD48}"/>
              </a:ext>
            </a:extLst>
          </p:cNvPr>
          <p:cNvSpPr txBox="1"/>
          <p:nvPr/>
        </p:nvSpPr>
        <p:spPr>
          <a:xfrm>
            <a:off x="5794917" y="1212579"/>
            <a:ext cx="5177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than the MNIST network we used in the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starting images and 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E211F0-5FE5-3FEC-E823-BFCAB74C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1" y="2586299"/>
            <a:ext cx="2784809" cy="2227847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76F46E-E1F6-F286-174F-43652A7D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40" y="2586299"/>
            <a:ext cx="4071257" cy="2055586"/>
          </a:xfrm>
          <a:prstGeom prst="rect">
            <a:avLst/>
          </a:prstGeom>
        </p:spPr>
      </p:pic>
      <p:sp>
        <p:nvSpPr>
          <p:cNvPr id="7" name="Conector recto 6">
            <a:extLst>
              <a:ext uri="{FF2B5EF4-FFF2-40B4-BE49-F238E27FC236}">
                <a16:creationId xmlns:a16="http://schemas.microsoft.com/office/drawing/2014/main" id="{9F2B8A68-F28E-49BB-B925-C308645487DC}"/>
              </a:ext>
            </a:extLst>
          </p:cNvPr>
          <p:cNvSpPr/>
          <p:nvPr/>
        </p:nvSpPr>
        <p:spPr>
          <a:xfrm>
            <a:off x="9545194" y="2899203"/>
            <a:ext cx="562592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2" name="Conector recto 6">
            <a:extLst>
              <a:ext uri="{FF2B5EF4-FFF2-40B4-BE49-F238E27FC236}">
                <a16:creationId xmlns:a16="http://schemas.microsoft.com/office/drawing/2014/main" id="{469F4CE8-1887-3D9F-CD37-F63A2C41A8D6}"/>
              </a:ext>
            </a:extLst>
          </p:cNvPr>
          <p:cNvSpPr/>
          <p:nvPr/>
        </p:nvSpPr>
        <p:spPr>
          <a:xfrm>
            <a:off x="6256179" y="2850992"/>
            <a:ext cx="349898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3" name="Conector recto 6">
            <a:extLst>
              <a:ext uri="{FF2B5EF4-FFF2-40B4-BE49-F238E27FC236}">
                <a16:creationId xmlns:a16="http://schemas.microsoft.com/office/drawing/2014/main" id="{DCDE2E2D-D504-29FD-889D-A2823B0390B6}"/>
              </a:ext>
            </a:extLst>
          </p:cNvPr>
          <p:cNvSpPr/>
          <p:nvPr/>
        </p:nvSpPr>
        <p:spPr>
          <a:xfrm>
            <a:off x="9697594" y="3051603"/>
            <a:ext cx="410192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4" name="Conector recto 6">
            <a:extLst>
              <a:ext uri="{FF2B5EF4-FFF2-40B4-BE49-F238E27FC236}">
                <a16:creationId xmlns:a16="http://schemas.microsoft.com/office/drawing/2014/main" id="{B9D8B1C3-2E70-DBFB-DDD1-D2259ED13932}"/>
              </a:ext>
            </a:extLst>
          </p:cNvPr>
          <p:cNvSpPr/>
          <p:nvPr/>
        </p:nvSpPr>
        <p:spPr>
          <a:xfrm>
            <a:off x="6352774" y="2981625"/>
            <a:ext cx="253303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5" name="Conector recto 6">
            <a:extLst>
              <a:ext uri="{FF2B5EF4-FFF2-40B4-BE49-F238E27FC236}">
                <a16:creationId xmlns:a16="http://schemas.microsoft.com/office/drawing/2014/main" id="{E78E09C9-282B-F9DB-36A5-64DF47572F7F}"/>
              </a:ext>
            </a:extLst>
          </p:cNvPr>
          <p:cNvSpPr/>
          <p:nvPr/>
        </p:nvSpPr>
        <p:spPr>
          <a:xfrm>
            <a:off x="5355005" y="3051603"/>
            <a:ext cx="1251072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6" name="Conector recto 6">
            <a:extLst>
              <a:ext uri="{FF2B5EF4-FFF2-40B4-BE49-F238E27FC236}">
                <a16:creationId xmlns:a16="http://schemas.microsoft.com/office/drawing/2014/main" id="{E9CE1CE5-13F6-F54E-BFC2-23299785A813}"/>
              </a:ext>
            </a:extLst>
          </p:cNvPr>
          <p:cNvSpPr/>
          <p:nvPr/>
        </p:nvSpPr>
        <p:spPr>
          <a:xfrm>
            <a:off x="6431128" y="3507250"/>
            <a:ext cx="253303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8" name="Conector recto 6">
            <a:extLst>
              <a:ext uri="{FF2B5EF4-FFF2-40B4-BE49-F238E27FC236}">
                <a16:creationId xmlns:a16="http://schemas.microsoft.com/office/drawing/2014/main" id="{6C14CBF3-07AA-FC79-579E-5C455501D919}"/>
              </a:ext>
            </a:extLst>
          </p:cNvPr>
          <p:cNvSpPr/>
          <p:nvPr/>
        </p:nvSpPr>
        <p:spPr>
          <a:xfrm>
            <a:off x="9697595" y="3582989"/>
            <a:ext cx="428854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9" name="Conector recto 6">
            <a:extLst>
              <a:ext uri="{FF2B5EF4-FFF2-40B4-BE49-F238E27FC236}">
                <a16:creationId xmlns:a16="http://schemas.microsoft.com/office/drawing/2014/main" id="{7E0EB203-F720-2DF5-D121-FE6598A4BCC4}"/>
              </a:ext>
            </a:extLst>
          </p:cNvPr>
          <p:cNvSpPr/>
          <p:nvPr/>
        </p:nvSpPr>
        <p:spPr>
          <a:xfrm>
            <a:off x="5355005" y="3554996"/>
            <a:ext cx="1251072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0" name="Conector recto 6">
            <a:extLst>
              <a:ext uri="{FF2B5EF4-FFF2-40B4-BE49-F238E27FC236}">
                <a16:creationId xmlns:a16="http://schemas.microsoft.com/office/drawing/2014/main" id="{C605B3B6-6FE0-0817-6017-A8D3BD8D1D59}"/>
              </a:ext>
            </a:extLst>
          </p:cNvPr>
          <p:cNvSpPr/>
          <p:nvPr/>
        </p:nvSpPr>
        <p:spPr>
          <a:xfrm flipV="1">
            <a:off x="5355005" y="3959783"/>
            <a:ext cx="2174799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1" name="Conector recto 6">
            <a:extLst>
              <a:ext uri="{FF2B5EF4-FFF2-40B4-BE49-F238E27FC236}">
                <a16:creationId xmlns:a16="http://schemas.microsoft.com/office/drawing/2014/main" id="{D5349F29-90F7-32BC-FF2E-8BA9AF15E7DC}"/>
              </a:ext>
            </a:extLst>
          </p:cNvPr>
          <p:cNvSpPr/>
          <p:nvPr/>
        </p:nvSpPr>
        <p:spPr>
          <a:xfrm>
            <a:off x="5347412" y="4071750"/>
            <a:ext cx="1251072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2" name="Conector recto 6">
            <a:extLst>
              <a:ext uri="{FF2B5EF4-FFF2-40B4-BE49-F238E27FC236}">
                <a16:creationId xmlns:a16="http://schemas.microsoft.com/office/drawing/2014/main" id="{B84F7BBE-316E-C2D2-B32F-294A129422DE}"/>
              </a:ext>
            </a:extLst>
          </p:cNvPr>
          <p:cNvSpPr/>
          <p:nvPr/>
        </p:nvSpPr>
        <p:spPr>
          <a:xfrm>
            <a:off x="5347412" y="4202379"/>
            <a:ext cx="439874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3" name="Conector recto 6">
            <a:extLst>
              <a:ext uri="{FF2B5EF4-FFF2-40B4-BE49-F238E27FC236}">
                <a16:creationId xmlns:a16="http://schemas.microsoft.com/office/drawing/2014/main" id="{30150F4D-7744-3C02-B86D-1BC2F1C5EAEB}"/>
              </a:ext>
            </a:extLst>
          </p:cNvPr>
          <p:cNvSpPr/>
          <p:nvPr/>
        </p:nvSpPr>
        <p:spPr>
          <a:xfrm>
            <a:off x="6397378" y="4386032"/>
            <a:ext cx="24571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4" name="Conector recto 6">
            <a:extLst>
              <a:ext uri="{FF2B5EF4-FFF2-40B4-BE49-F238E27FC236}">
                <a16:creationId xmlns:a16="http://schemas.microsoft.com/office/drawing/2014/main" id="{E47B7348-57C0-1BD1-2177-4010B89BBF5A}"/>
              </a:ext>
            </a:extLst>
          </p:cNvPr>
          <p:cNvSpPr/>
          <p:nvPr/>
        </p:nvSpPr>
        <p:spPr>
          <a:xfrm>
            <a:off x="9721728" y="4071750"/>
            <a:ext cx="202857" cy="0"/>
          </a:xfrm>
          <a:prstGeom prst="line">
            <a:avLst/>
          </a:prstGeom>
          <a:solidFill>
            <a:srgbClr val="E71224">
              <a:alpha val="5000"/>
            </a:srgbClr>
          </a:solidFill>
          <a:ln w="47625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Issues when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AEDA9-0056-0777-4AC7-786A4FA8C1D3}"/>
              </a:ext>
            </a:extLst>
          </p:cNvPr>
          <p:cNvSpPr txBox="1"/>
          <p:nvPr/>
        </p:nvSpPr>
        <p:spPr>
          <a:xfrm>
            <a:off x="1371600" y="1212613"/>
            <a:ext cx="1025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Kept getting the same error that said:</a:t>
            </a:r>
            <a:br>
              <a:rPr lang="en-US" dirty="0"/>
            </a:br>
            <a:r>
              <a:rPr lang="en-US" dirty="0"/>
              <a:t>Error using </a:t>
            </a:r>
            <a:r>
              <a:rPr lang="en-US" dirty="0" err="1"/>
              <a:t>trainNetwork</a:t>
            </a:r>
            <a:r>
              <a:rPr lang="en-US" dirty="0"/>
              <a:t> Number of observations in X and Y disagree.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C6C61-FCE2-D4E3-B2CF-F328ED0B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29" y="2093559"/>
            <a:ext cx="7772400" cy="246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4E3929-5B05-8DE9-26CC-0D4F357468DF}"/>
              </a:ext>
            </a:extLst>
          </p:cNvPr>
          <p:cNvSpPr txBox="1"/>
          <p:nvPr/>
        </p:nvSpPr>
        <p:spPr>
          <a:xfrm>
            <a:off x="1371600" y="3105834"/>
            <a:ext cx="10259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Invalid training data. Responses must be a vector of categorical responses, or a cell array of categorical response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to modify my data importing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Training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FA20F-8491-4138-5393-EB0926E8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769"/>
            <a:ext cx="9601199" cy="55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0262-9C22-284B-9332-45631B5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4018"/>
          </a:xfrm>
        </p:spPr>
        <p:txBody>
          <a:bodyPr/>
          <a:lstStyle/>
          <a:p>
            <a:r>
              <a:rPr lang="en-US" dirty="0"/>
              <a:t>Testing Images</a:t>
            </a:r>
          </a:p>
        </p:txBody>
      </p:sp>
      <p:pic>
        <p:nvPicPr>
          <p:cNvPr id="5" name="Picture 4" descr="A collage of x-ray images of a person's chest&#10;&#10;Description automatically generated">
            <a:extLst>
              <a:ext uri="{FF2B5EF4-FFF2-40B4-BE49-F238E27FC236}">
                <a16:creationId xmlns:a16="http://schemas.microsoft.com/office/drawing/2014/main" id="{C987B366-3629-8315-E3E0-BD07F3B3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3" t="3505" r="8004" b="9300"/>
          <a:stretch/>
        </p:blipFill>
        <p:spPr>
          <a:xfrm>
            <a:off x="2100145" y="863184"/>
            <a:ext cx="3486615" cy="5747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3F4A1-4C0C-393D-9803-507BD3932C3B}"/>
              </a:ext>
            </a:extLst>
          </p:cNvPr>
          <p:cNvSpPr txBox="1"/>
          <p:nvPr/>
        </p:nvSpPr>
        <p:spPr>
          <a:xfrm>
            <a:off x="6605242" y="3736767"/>
            <a:ext cx="4627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to do pretty bad, only classified one of the normal images as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on all 118 unseen images: 84.75%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90% accuracy on the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D8CE26B-5481-11D1-AE03-8F98E9802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567861"/>
              </p:ext>
            </p:extLst>
          </p:nvPr>
        </p:nvGraphicFramePr>
        <p:xfrm>
          <a:off x="7205520" y="1081668"/>
          <a:ext cx="3187856" cy="188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28">
                  <a:extLst>
                    <a:ext uri="{9D8B030D-6E8A-4147-A177-3AD203B41FA5}">
                      <a16:colId xmlns:a16="http://schemas.microsoft.com/office/drawing/2014/main" val="4058298999"/>
                    </a:ext>
                  </a:extLst>
                </a:gridCol>
                <a:gridCol w="1593928">
                  <a:extLst>
                    <a:ext uri="{9D8B030D-6E8A-4147-A177-3AD203B41FA5}">
                      <a16:colId xmlns:a16="http://schemas.microsoft.com/office/drawing/2014/main" val="4192537510"/>
                    </a:ext>
                  </a:extLst>
                </a:gridCol>
              </a:tblGrid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3781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37709"/>
                  </a:ext>
                </a:extLst>
              </a:tr>
              <a:tr h="418705">
                <a:tc>
                  <a:txBody>
                    <a:bodyPr/>
                    <a:lstStyle/>
                    <a:p>
                      <a:r>
                        <a:rPr lang="en-US" dirty="0"/>
                        <a:t>COVID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0629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58494"/>
                  </a:ext>
                </a:extLst>
              </a:tr>
              <a:tr h="331074">
                <a:tc>
                  <a:txBody>
                    <a:bodyPr/>
                    <a:lstStyle/>
                    <a:p>
                      <a:r>
                        <a:rPr lang="en-US" dirty="0"/>
                        <a:t>Normal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646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{53F32619-33B4-5840-8B43-05DB20CC63C5}tf10001072</Template>
  <TotalTime>157</TotalTime>
  <Words>261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CNN to detect covid in Chest x-rays</vt:lpstr>
      <vt:lpstr>A Look at the Data…</vt:lpstr>
      <vt:lpstr>Issues when Loading Data</vt:lpstr>
      <vt:lpstr>A Look at the Network…</vt:lpstr>
      <vt:lpstr>Issues when Training</vt:lpstr>
      <vt:lpstr>Training Plot</vt:lpstr>
      <vt:lpstr>Testing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to detect covid in Chest x-rays</dc:title>
  <dc:creator>Ali, Haider Abbas</dc:creator>
  <cp:lastModifiedBy>Ali, Haider Abbas</cp:lastModifiedBy>
  <cp:revision>2</cp:revision>
  <dcterms:created xsi:type="dcterms:W3CDTF">2023-12-03T01:04:00Z</dcterms:created>
  <dcterms:modified xsi:type="dcterms:W3CDTF">2023-12-03T03:41:02Z</dcterms:modified>
</cp:coreProperties>
</file>