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C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37B6-BCDA-43F2-B870-670ED711177B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E4B57B-2912-4BA9-9E47-85F4D2E30C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37B6-BCDA-43F2-B870-670ED711177B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B57B-2912-4BA9-9E47-85F4D2E30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37B6-BCDA-43F2-B870-670ED711177B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B57B-2912-4BA9-9E47-85F4D2E30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37B6-BCDA-43F2-B870-670ED711177B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B57B-2912-4BA9-9E47-85F4D2E30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37B6-BCDA-43F2-B870-670ED711177B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B57B-2912-4BA9-9E47-85F4D2E30C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37B6-BCDA-43F2-B870-670ED711177B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B57B-2912-4BA9-9E47-85F4D2E30C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37B6-BCDA-43F2-B870-670ED711177B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B57B-2912-4BA9-9E47-85F4D2E30C1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37B6-BCDA-43F2-B870-670ED711177B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B57B-2912-4BA9-9E47-85F4D2E30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37B6-BCDA-43F2-B870-670ED711177B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B57B-2912-4BA9-9E47-85F4D2E30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37B6-BCDA-43F2-B870-670ED711177B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B57B-2912-4BA9-9E47-85F4D2E30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37B6-BCDA-43F2-B870-670ED711177B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B57B-2912-4BA9-9E47-85F4D2E30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A7437B6-BCDA-43F2-B870-670ED711177B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BE4B57B-2912-4BA9-9E47-85F4D2E30C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sz="6600" dirty="0">
                <a:effectLst/>
              </a:rPr>
              <a:t>GENERATIVNA VEŠTAČKA INTELIGENCIJA</a:t>
            </a:r>
            <a:endParaRPr lang="en-US" sz="66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953000"/>
            <a:ext cx="6858000" cy="1219200"/>
          </a:xfrm>
        </p:spPr>
        <p:txBody>
          <a:bodyPr>
            <a:normAutofit/>
          </a:bodyPr>
          <a:lstStyle/>
          <a:p>
            <a:pPr algn="l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sr-Latn-R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Studenti</a:t>
            </a:r>
            <a:r>
              <a:rPr lang="sr-Latn-R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                                                  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</a:t>
            </a:r>
            <a:r>
              <a:rPr lang="sr-Latn-R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Mentori</a:t>
            </a:r>
            <a:r>
              <a:rPr lang="sr-Latn-R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sr-Latn-R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Karišik </a:t>
            </a:r>
            <a:r>
              <a:rPr lang="sr-Latn-R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Halida 036-024/20                                                        </a:t>
            </a:r>
            <a:r>
              <a:rPr lang="sr-Latn-R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prof</a:t>
            </a:r>
            <a:r>
              <a:rPr lang="sr-Latn-R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dr Ulfeta </a:t>
            </a:r>
            <a:r>
              <a:rPr lang="sr-Latn-R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Marovac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l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sr-Latn-R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Međedović </a:t>
            </a:r>
            <a:r>
              <a:rPr lang="sr-Latn-R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Basila   036-030/20                                              </a:t>
            </a:r>
            <a:r>
              <a:rPr lang="sr-Latn-R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doc</a:t>
            </a:r>
            <a:r>
              <a:rPr lang="sr-Latn-R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dr Aldina Avdić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51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effectLst/>
              </a:rPr>
              <a:t>Evaluacija</a:t>
            </a:r>
            <a:r>
              <a:rPr lang="sr-Latn-RS" b="1" dirty="0">
                <a:effectLst/>
              </a:rPr>
              <a:t> </a:t>
            </a:r>
            <a:r>
              <a:rPr lang="sr-Latn-RS" dirty="0">
                <a:effectLst/>
              </a:rPr>
              <a:t>klasifikacije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F-</a:t>
            </a:r>
            <a:r>
              <a:rPr lang="en-US" b="1" dirty="0" err="1"/>
              <a:t>mera</a:t>
            </a:r>
            <a:r>
              <a:rPr lang="sr-Latn-RS" dirty="0"/>
              <a:t> je harmonijski prosek između odziva i preciznosti i daje kombinovanu meru performansi modela. </a:t>
            </a:r>
            <a:endParaRPr lang="sr-Latn-RS" dirty="0" smtClean="0"/>
          </a:p>
          <a:p>
            <a:r>
              <a:rPr lang="sr-Latn-RS" b="1" dirty="0"/>
              <a:t>Matrica konfuzije</a:t>
            </a:r>
            <a:r>
              <a:rPr lang="sr-Latn-RS" dirty="0"/>
              <a:t> je tabelarna predstava performansi klasifikacionog modela koja prikazuje stvarne i predviđene klase za svaki podatak u testnom skupu. </a:t>
            </a:r>
            <a:endParaRPr lang="sr-Latn-RS" dirty="0" smtClean="0"/>
          </a:p>
          <a:p>
            <a:r>
              <a:rPr lang="en-US" b="1" dirty="0"/>
              <a:t>ROC </a:t>
            </a:r>
            <a:r>
              <a:rPr lang="en-US" b="1" dirty="0" err="1"/>
              <a:t>kriva</a:t>
            </a:r>
            <a:r>
              <a:rPr lang="en-US" b="1" dirty="0"/>
              <a:t>(Receiver Operating Characteristic curve)</a:t>
            </a:r>
            <a:r>
              <a:rPr lang="sr-Latn-RS" dirty="0"/>
              <a:t> je grafikon koji ilustruje performanse binarnog klasifikatora na različitim pragovima odluke.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842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800" dirty="0">
                <a:effectLst/>
              </a:rPr>
              <a:t>GAN (Generative Adversarial Network</a:t>
            </a:r>
            <a:r>
              <a:rPr lang="sr-Latn-RS" sz="4800" dirty="0" smtClean="0">
                <a:effectLst/>
              </a:rPr>
              <a:t>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/>
              <a:t>Generative Adversarial Networks </a:t>
            </a:r>
            <a:r>
              <a:rPr lang="sr-Latn-RS" dirty="0"/>
              <a:t>(GANs) su </a:t>
            </a:r>
            <a:r>
              <a:rPr lang="sr-Latn-RS" dirty="0" smtClean="0"/>
              <a:t>ključni </a:t>
            </a:r>
            <a:r>
              <a:rPr lang="sr-Latn-RS" dirty="0"/>
              <a:t>alat za </a:t>
            </a:r>
            <a:r>
              <a:rPr lang="sr-Latn-RS" dirty="0" smtClean="0"/>
              <a:t>generisanje </a:t>
            </a:r>
            <a:r>
              <a:rPr lang="sr-Latn-RS" dirty="0"/>
              <a:t>novih </a:t>
            </a:r>
            <a:r>
              <a:rPr lang="sr-Latn-RS" dirty="0" smtClean="0"/>
              <a:t>podataka.</a:t>
            </a:r>
          </a:p>
          <a:p>
            <a:r>
              <a:rPr lang="sr-Latn-RS" dirty="0"/>
              <a:t>P</a:t>
            </a:r>
            <a:r>
              <a:rPr lang="sr-Latn-RS" dirty="0" smtClean="0"/>
              <a:t>redstavlja </a:t>
            </a:r>
            <a:r>
              <a:rPr lang="sr-Latn-RS" dirty="0"/>
              <a:t>inovativnu arhitekturu neuronskih mreža koja se sastoji od dva ključna modela: generatora i </a:t>
            </a:r>
            <a:r>
              <a:rPr lang="sr-Latn-RS" dirty="0" smtClean="0"/>
              <a:t>diskriminatora.</a:t>
            </a:r>
          </a:p>
          <a:p>
            <a:r>
              <a:rPr lang="sr-Latn-RS" b="1" dirty="0"/>
              <a:t>Generator</a:t>
            </a:r>
            <a:r>
              <a:rPr lang="sr-Latn-RS" dirty="0"/>
              <a:t> ima zadatak da generiše nove podatke koji su što sličniji stvarnim podacima, dok </a:t>
            </a:r>
            <a:r>
              <a:rPr lang="sr-Latn-RS" b="1" dirty="0"/>
              <a:t>diskriminator</a:t>
            </a:r>
            <a:r>
              <a:rPr lang="sr-Latn-RS" dirty="0"/>
              <a:t> pokušava da razlikuje između stvarnih podataka i generisanih podataka.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22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981200"/>
          </a:xfrm>
        </p:spPr>
        <p:txBody>
          <a:bodyPr/>
          <a:lstStyle/>
          <a:p>
            <a:r>
              <a:rPr lang="sr-Latn-RS" sz="4800" dirty="0">
                <a:effectLst/>
              </a:rPr>
              <a:t>Tabelarni prikaz </a:t>
            </a:r>
            <a:r>
              <a:rPr lang="sr-Latn-RS" sz="4800" dirty="0" smtClean="0">
                <a:effectLst/>
              </a:rPr>
              <a:t>rezultata </a:t>
            </a:r>
            <a:br>
              <a:rPr lang="sr-Latn-RS" sz="4800" dirty="0" smtClean="0">
                <a:effectLst/>
              </a:rPr>
            </a:br>
            <a:r>
              <a:rPr lang="sr-Latn-RS" sz="4800" dirty="0" smtClean="0">
                <a:effectLst/>
              </a:rPr>
              <a:t>za </a:t>
            </a:r>
            <a:r>
              <a:rPr lang="sr-Latn-RS" sz="4800" dirty="0">
                <a:effectLst/>
              </a:rPr>
              <a:t>trening </a:t>
            </a:r>
            <a:r>
              <a:rPr lang="sr-Latn-RS" sz="4800" dirty="0" smtClean="0">
                <a:effectLst/>
              </a:rPr>
              <a:t>skup</a:t>
            </a:r>
            <a:endParaRPr lang="en-US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283350"/>
              </p:ext>
            </p:extLst>
          </p:nvPr>
        </p:nvGraphicFramePr>
        <p:xfrm>
          <a:off x="1447800" y="2362200"/>
          <a:ext cx="6080760" cy="29443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6025"/>
                <a:gridCol w="1216025"/>
                <a:gridCol w="1216025"/>
                <a:gridCol w="1216025"/>
                <a:gridCol w="121666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Metoda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45515" algn="l"/>
                        </a:tabLst>
                      </a:pPr>
                      <a:r>
                        <a:rPr lang="sr-Latn-R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Tačnost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Odziv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Preciznost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F-mera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Logistička regresija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0.788961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0.742138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0.830986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0.784053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Naivni bajes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0.750000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0.648221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0.828283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      0.727273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6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KNN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0.817073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0.802372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0.835391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0.818548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SVM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0.786585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0.743083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0.824561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0.781705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Stablo odlučivanja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220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057400"/>
          </a:xfrm>
        </p:spPr>
        <p:txBody>
          <a:bodyPr/>
          <a:lstStyle/>
          <a:p>
            <a:r>
              <a:rPr lang="sr-Latn-RS" dirty="0">
                <a:effectLst/>
              </a:rPr>
              <a:t>Tabelarni prikaz rezultata </a:t>
            </a:r>
            <a:br>
              <a:rPr lang="sr-Latn-RS" dirty="0">
                <a:effectLst/>
              </a:rPr>
            </a:br>
            <a:r>
              <a:rPr lang="sr-Latn-RS" dirty="0">
                <a:effectLst/>
              </a:rPr>
              <a:t>za </a:t>
            </a:r>
            <a:r>
              <a:rPr lang="sr-Latn-RS" dirty="0" smtClean="0">
                <a:effectLst/>
              </a:rPr>
              <a:t>test skup iz dataset-a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771274"/>
              </p:ext>
            </p:extLst>
          </p:nvPr>
        </p:nvGraphicFramePr>
        <p:xfrm>
          <a:off x="1524000" y="2362200"/>
          <a:ext cx="6080760" cy="2667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6025"/>
                <a:gridCol w="1216025"/>
                <a:gridCol w="1216025"/>
                <a:gridCol w="1216025"/>
                <a:gridCol w="1216660"/>
              </a:tblGrid>
              <a:tr h="330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Metoda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Tačnost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Odziv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Preciznost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F-mera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5835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Logistička </a:t>
                      </a:r>
                      <a:r>
                        <a:rPr lang="sr-Latn-RS" sz="1200" dirty="0" smtClean="0">
                          <a:effectLst/>
                        </a:rPr>
                        <a:t>regresija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      0.769481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     0.798658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0.770227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0.743750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Naivni </a:t>
                      </a:r>
                      <a:r>
                        <a:rPr lang="sr-Latn-RS" sz="1200" dirty="0" smtClean="0">
                          <a:effectLst/>
                        </a:rPr>
                        <a:t>bajes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0.790323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0.672727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0.822222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0.740000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 smtClean="0">
                          <a:effectLst/>
                        </a:rPr>
                        <a:t>KNN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0.806452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0.818182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0.762712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0.789474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 smtClean="0">
                          <a:effectLst/>
                        </a:rPr>
                        <a:t>SVM</a:t>
                      </a:r>
                      <a:endParaRPr lang="sr-Latn-RS" sz="1200" dirty="0" smtClean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0.782258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0.763636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0.750000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0.756757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Stablo </a:t>
                      </a:r>
                      <a:r>
                        <a:rPr lang="sr-Latn-RS" sz="1200" dirty="0" smtClean="0">
                          <a:effectLst/>
                        </a:rPr>
                        <a:t>odlučivanja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0.733871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5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0.781818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5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0.671875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5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0.722689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54902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264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133600"/>
          </a:xfrm>
        </p:spPr>
        <p:txBody>
          <a:bodyPr/>
          <a:lstStyle/>
          <a:p>
            <a:r>
              <a:rPr lang="sr-Latn-RS" sz="4800" dirty="0">
                <a:effectLst/>
              </a:rPr>
              <a:t>Tabelarni prikaz za test skup sa generisanim </a:t>
            </a:r>
            <a:r>
              <a:rPr lang="sr-Latn-RS" sz="4800" dirty="0" smtClean="0">
                <a:effectLst/>
              </a:rPr>
              <a:t>podacima</a:t>
            </a:r>
            <a:endParaRPr lang="en-US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6435900"/>
              </p:ext>
            </p:extLst>
          </p:nvPr>
        </p:nvGraphicFramePr>
        <p:xfrm>
          <a:off x="1531620" y="2390997"/>
          <a:ext cx="6080760" cy="29443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6025"/>
                <a:gridCol w="1216025"/>
                <a:gridCol w="1216025"/>
                <a:gridCol w="1216025"/>
                <a:gridCol w="121666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Metoda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Tačnost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Odziv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Preciznost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F-mera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Logistička regresija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0.530000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0.522472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0.382716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0.441805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Naivni bajes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0.504000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0.522472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0.363281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0.428571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KNN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0.510000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5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0.432584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5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0.348416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5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0.385965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54902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SVM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0.480000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0.617978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0.364238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0.458333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Stablo odlučivanja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0.514000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0.522472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0.370518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0.433566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66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sr-Latn-RS" sz="4000" dirty="0" smtClean="0">
                <a:effectLst/>
              </a:rPr>
              <a:t>M</a:t>
            </a:r>
            <a:r>
              <a:rPr lang="en-US" sz="4000" dirty="0" smtClean="0">
                <a:effectLst/>
              </a:rPr>
              <a:t>a</a:t>
            </a:r>
            <a:r>
              <a:rPr lang="sr-Latn-RS" sz="4000" dirty="0" smtClean="0">
                <a:effectLst/>
              </a:rPr>
              <a:t>trice </a:t>
            </a:r>
            <a:r>
              <a:rPr lang="sr-Latn-RS" sz="4000" dirty="0">
                <a:effectLst/>
              </a:rPr>
              <a:t>konfuzije za trening </a:t>
            </a:r>
            <a:r>
              <a:rPr lang="sr-Latn-RS" sz="4000" dirty="0" smtClean="0">
                <a:effectLst/>
              </a:rPr>
              <a:t>skup</a:t>
            </a:r>
            <a:endParaRPr lang="en-US" sz="40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3" r="22313" b="13504"/>
          <a:stretch/>
        </p:blipFill>
        <p:spPr bwMode="auto">
          <a:xfrm>
            <a:off x="762000" y="1600200"/>
            <a:ext cx="3373618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693823" y="1578546"/>
            <a:ext cx="1143000" cy="805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algun Gothic" pitchFamily="34" charset="-127"/>
                <a:cs typeface="Times New Roman" pitchFamily="18" charset="0"/>
              </a:rPr>
              <a:t>N</a:t>
            </a:r>
            <a:r>
              <a:rPr kumimoji="0" lang="sr-Latn-RS" sz="14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algun Gothic" pitchFamily="34" charset="-127"/>
                <a:cs typeface="Times New Roman" pitchFamily="18" charset="0"/>
              </a:rPr>
              <a:t>aivni bajes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Malgun Gothic" pitchFamily="34" charset="-127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algun Gothic" pitchFamily="34" charset="-127"/>
                <a:cs typeface="Times New Roman" pitchFamily="18" charset="0"/>
              </a:rPr>
              <a:t/>
            </a:r>
            <a:br>
              <a:rPr kumimoji="0" lang="sr-Latn-R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algun Gothic" pitchFamily="34" charset="-127"/>
                <a:cs typeface="Times New Roman" pitchFamily="18" charset="0"/>
              </a:rPr>
            </a:br>
            <a:endParaRPr kumimoji="0" lang="sr-Latn-R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11"/>
          <a:stretch>
            <a:fillRect/>
          </a:stretch>
        </p:blipFill>
        <p:spPr bwMode="auto">
          <a:xfrm>
            <a:off x="4724400" y="1981200"/>
            <a:ext cx="3094038" cy="193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67"/>
          <a:stretch>
            <a:fillRect/>
          </a:stretch>
        </p:blipFill>
        <p:spPr bwMode="auto">
          <a:xfrm>
            <a:off x="2638245" y="4495800"/>
            <a:ext cx="338155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8600" y="4218801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KNN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48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000" dirty="0">
                <a:effectLst/>
              </a:rPr>
              <a:t>M</a:t>
            </a:r>
            <a:r>
              <a:rPr lang="en-US" sz="4000" dirty="0">
                <a:effectLst/>
              </a:rPr>
              <a:t>a</a:t>
            </a:r>
            <a:r>
              <a:rPr lang="sr-Latn-RS" sz="4000" dirty="0">
                <a:effectLst/>
              </a:rPr>
              <a:t>trice konfuzije za trening skup</a:t>
            </a:r>
            <a:endParaRPr lang="en-US" sz="4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8" r="19699"/>
          <a:stretch/>
        </p:blipFill>
        <p:spPr bwMode="auto">
          <a:xfrm>
            <a:off x="762000" y="2209800"/>
            <a:ext cx="3810000" cy="3302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67"/>
          <a:stretch>
            <a:fillRect/>
          </a:stretch>
        </p:blipFill>
        <p:spPr bwMode="auto">
          <a:xfrm>
            <a:off x="4787660" y="2895600"/>
            <a:ext cx="344194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2336402"/>
            <a:ext cx="2209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Stablo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odlu</a:t>
            </a:r>
            <a:r>
              <a:rPr lang="sr-Latn-RS" sz="1300" b="1" dirty="0" smtClean="0">
                <a:latin typeface="Times New Roman" pitchFamily="18" charset="0"/>
                <a:cs typeface="Times New Roman" pitchFamily="18" charset="0"/>
              </a:rPr>
              <a:t>čivanja</a:t>
            </a:r>
            <a:endParaRPr lang="en-US" sz="13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287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sr-Latn-RS" sz="4000" dirty="0">
                <a:effectLst/>
              </a:rPr>
              <a:t>M</a:t>
            </a:r>
            <a:r>
              <a:rPr lang="en-US" sz="4000" dirty="0">
                <a:effectLst/>
              </a:rPr>
              <a:t>a</a:t>
            </a:r>
            <a:r>
              <a:rPr lang="sr-Latn-RS" sz="4000" dirty="0">
                <a:effectLst/>
              </a:rPr>
              <a:t>trice konfuzije za </a:t>
            </a:r>
            <a:r>
              <a:rPr lang="sr-Latn-RS" sz="4000" dirty="0" smtClean="0">
                <a:effectLst/>
              </a:rPr>
              <a:t>test skupove</a:t>
            </a:r>
            <a:endParaRPr lang="en-US" sz="4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03" b="14874"/>
          <a:stretch/>
        </p:blipFill>
        <p:spPr bwMode="auto">
          <a:xfrm>
            <a:off x="1143000" y="1587788"/>
            <a:ext cx="6458908" cy="2148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81400" y="1295400"/>
            <a:ext cx="3505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300" b="1" dirty="0" smtClean="0">
                <a:latin typeface="Times New Roman" pitchFamily="18" charset="0"/>
                <a:cs typeface="Times New Roman" pitchFamily="18" charset="0"/>
              </a:rPr>
              <a:t>Logistička regresija</a:t>
            </a:r>
            <a:endParaRPr lang="en-US" sz="1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2399" y="3816206"/>
            <a:ext cx="10695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Naivni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bajes</a:t>
            </a:r>
            <a:endParaRPr lang="en-US" sz="13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03" b="14254"/>
          <a:stretch/>
        </p:blipFill>
        <p:spPr bwMode="auto">
          <a:xfrm>
            <a:off x="1270568" y="4120567"/>
            <a:ext cx="6453187" cy="2219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9886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"/>
            <a:ext cx="8229600" cy="1066800"/>
          </a:xfrm>
        </p:spPr>
        <p:txBody>
          <a:bodyPr/>
          <a:lstStyle/>
          <a:p>
            <a:r>
              <a:rPr lang="sr-Latn-RS" sz="4000" dirty="0">
                <a:effectLst/>
              </a:rPr>
              <a:t>M</a:t>
            </a:r>
            <a:r>
              <a:rPr lang="en-US" sz="4000" dirty="0">
                <a:effectLst/>
              </a:rPr>
              <a:t>a</a:t>
            </a:r>
            <a:r>
              <a:rPr lang="sr-Latn-RS" sz="4000" dirty="0">
                <a:effectLst/>
              </a:rPr>
              <a:t>trice konfuzije za test skupove</a:t>
            </a:r>
            <a:endParaRPr lang="en-US" sz="40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61" b="12889"/>
          <a:stretch/>
        </p:blipFill>
        <p:spPr bwMode="auto">
          <a:xfrm>
            <a:off x="1199430" y="1517794"/>
            <a:ext cx="6592739" cy="226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14800" y="1225406"/>
            <a:ext cx="76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300" b="1" dirty="0" smtClean="0">
                <a:latin typeface="Times New Roman" pitchFamily="18" charset="0"/>
                <a:cs typeface="Times New Roman" pitchFamily="18" charset="0"/>
              </a:rPr>
              <a:t>KNN</a:t>
            </a:r>
          </a:p>
        </p:txBody>
      </p:sp>
      <p:pic>
        <p:nvPicPr>
          <p:cNvPr id="4100" name="Picture 4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46"/>
          <a:stretch>
            <a:fillRect/>
          </a:stretch>
        </p:blipFill>
        <p:spPr bwMode="auto">
          <a:xfrm>
            <a:off x="1066800" y="4343400"/>
            <a:ext cx="3222625" cy="204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27"/>
          <a:stretch>
            <a:fillRect/>
          </a:stretch>
        </p:blipFill>
        <p:spPr bwMode="auto">
          <a:xfrm>
            <a:off x="4572000" y="4343400"/>
            <a:ext cx="3200400" cy="204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2506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4548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algun Gothic" pitchFamily="34" charset="-127"/>
                <a:cs typeface="Times New Roman" pitchFamily="18" charset="0"/>
              </a:rPr>
              <a:t/>
            </a:r>
            <a:br>
              <a:rPr kumimoji="0" lang="sr-Latn-R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algun Gothic" pitchFamily="34" charset="-127"/>
                <a:cs typeface="Times New Roman" pitchFamily="18" charset="0"/>
              </a:rPr>
            </a:br>
            <a:endParaRPr kumimoji="0" lang="sr-Latn-R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4800" y="3810000"/>
            <a:ext cx="76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300" b="1" dirty="0" smtClean="0">
                <a:latin typeface="Times New Roman" pitchFamily="18" charset="0"/>
                <a:cs typeface="Times New Roman" pitchFamily="18" charset="0"/>
              </a:rPr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2431310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000" dirty="0">
                <a:effectLst/>
              </a:rPr>
              <a:t>M</a:t>
            </a:r>
            <a:r>
              <a:rPr lang="en-US" sz="4000" dirty="0">
                <a:effectLst/>
              </a:rPr>
              <a:t>a</a:t>
            </a:r>
            <a:r>
              <a:rPr lang="sr-Latn-RS" sz="4000" dirty="0">
                <a:effectLst/>
              </a:rPr>
              <a:t>trice konfuzije za test skupove</a:t>
            </a:r>
            <a:endParaRPr lang="en-US" sz="40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97" y="1949328"/>
            <a:ext cx="6268805" cy="3827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978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/>
              </a:rPr>
              <a:t>Uvod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Klasifikacija</a:t>
            </a:r>
            <a:r>
              <a:rPr lang="en-US" b="1" dirty="0" smtClean="0"/>
              <a:t> </a:t>
            </a:r>
            <a:r>
              <a:rPr lang="en-US" b="1" dirty="0" err="1" smtClean="0"/>
              <a:t>podataka</a:t>
            </a:r>
            <a:r>
              <a:rPr lang="en-US" b="1" dirty="0" smtClean="0"/>
              <a:t> </a:t>
            </a:r>
            <a:r>
              <a:rPr lang="en-US" dirty="0" smtClean="0"/>
              <a:t>p</a:t>
            </a:r>
            <a:r>
              <a:rPr lang="sr-Latn-RS" dirty="0" smtClean="0"/>
              <a:t>redstavlja </a:t>
            </a:r>
            <a:r>
              <a:rPr lang="sr-Latn-RS" dirty="0"/>
              <a:t>proces automatskog kategorizovanja ili grupisanja podataka na osnovu njihovih </a:t>
            </a:r>
            <a:r>
              <a:rPr lang="sr-Latn-RS" dirty="0" smtClean="0"/>
              <a:t>karakteristika</a:t>
            </a:r>
            <a:r>
              <a:rPr lang="en-US" dirty="0" smtClean="0"/>
              <a:t>.</a:t>
            </a:r>
          </a:p>
          <a:p>
            <a:r>
              <a:rPr lang="sr-Latn-RS" dirty="0"/>
              <a:t>Ovaj rad istražuje kako ove metode mogu biti primenjene na originalni skup podataka, kao i na sintetički </a:t>
            </a:r>
            <a:r>
              <a:rPr lang="sr-Latn-RS" b="1" dirty="0"/>
              <a:t>generisane </a:t>
            </a:r>
            <a:r>
              <a:rPr lang="sr-Latn-RS" b="1" dirty="0" smtClean="0"/>
              <a:t>podatke</a:t>
            </a:r>
            <a:r>
              <a:rPr lang="en-US" dirty="0" smtClean="0"/>
              <a:t>.</a:t>
            </a:r>
          </a:p>
          <a:p>
            <a:r>
              <a:rPr lang="en-US" dirty="0"/>
              <a:t>C</a:t>
            </a:r>
            <a:r>
              <a:rPr lang="sr-Latn-RS" dirty="0" smtClean="0"/>
              <a:t>ilj </a:t>
            </a:r>
            <a:r>
              <a:rPr lang="sr-Latn-RS" dirty="0"/>
              <a:t>ovog istraživanja je ne samo da pruži uvid u primenu ovih metoda klasifikacije, već i da ilustruje njihove prednosti i ograničenja u kontekstu generativne veštačke </a:t>
            </a:r>
            <a:r>
              <a:rPr lang="sr-Latn-RS" dirty="0" smtClean="0"/>
              <a:t>inteligencije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42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sz="4000" dirty="0">
                <a:effectLst/>
              </a:rPr>
              <a:t>ROC </a:t>
            </a:r>
            <a:r>
              <a:rPr lang="sr-Latn-RS" sz="4000" dirty="0" smtClean="0">
                <a:effectLst/>
              </a:rPr>
              <a:t>krive</a:t>
            </a:r>
            <a:endParaRPr lang="en-US" sz="40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4" t="2384" r="19083" b="11013"/>
          <a:stretch/>
        </p:blipFill>
        <p:spPr bwMode="auto">
          <a:xfrm>
            <a:off x="685800" y="1189227"/>
            <a:ext cx="2971800" cy="2781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76400"/>
            <a:ext cx="2784910" cy="220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3246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algun Gothic" pitchFamily="34" charset="-127"/>
                <a:cs typeface="Times New Roman" pitchFamily="18" charset="0"/>
              </a:rPr>
              <a:t/>
            </a:r>
            <a:br>
              <a:rPr kumimoji="0" lang="sr-Latn-R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algun Gothic" pitchFamily="34" charset="-127"/>
                <a:cs typeface="Times New Roman" pitchFamily="18" charset="0"/>
              </a:rPr>
            </a:br>
            <a:endParaRPr kumimoji="0" lang="sr-Latn-RS" altLang="ko-KR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Malgun Gothic" pitchFamily="34" charset="-127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ko-KR" sz="13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algun Gothic" pitchFamily="34" charset="-127"/>
                <a:cs typeface="Times New Roman" pitchFamily="18" charset="0"/>
              </a:rPr>
              <a:t/>
            </a:r>
            <a:br>
              <a:rPr kumimoji="0" lang="sr-Latn-RS" altLang="ko-KR" sz="13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algun Gothic" pitchFamily="34" charset="-127"/>
                <a:cs typeface="Times New Roman" pitchFamily="18" charset="0"/>
              </a:rPr>
            </a:br>
            <a:endParaRPr kumimoji="0" lang="sr-Latn-R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1800" y="1212994"/>
            <a:ext cx="2057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300" b="1" dirty="0" smtClean="0">
                <a:latin typeface="Times New Roman" pitchFamily="18" charset="0"/>
                <a:cs typeface="Times New Roman" pitchFamily="18" charset="0"/>
              </a:rPr>
              <a:t>Naivni bajes</a:t>
            </a:r>
            <a:endParaRPr lang="en-US" sz="13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50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432" y="4191000"/>
            <a:ext cx="3048000" cy="241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3505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algun Gothic" pitchFamily="34" charset="-127"/>
                <a:cs typeface="Times New Roman" pitchFamily="18" charset="0"/>
              </a:rPr>
              <a:t/>
            </a:r>
            <a:br>
              <a:rPr kumimoji="0" lang="sr-Latn-R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algun Gothic" pitchFamily="34" charset="-127"/>
                <a:cs typeface="Times New Roman" pitchFamily="18" charset="0"/>
              </a:rPr>
            </a:br>
            <a:endParaRPr kumimoji="0" lang="sr-Latn-R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82062" y="3802310"/>
            <a:ext cx="2057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300" b="1" dirty="0" smtClean="0">
                <a:latin typeface="Times New Roman" pitchFamily="18" charset="0"/>
                <a:cs typeface="Times New Roman" pitchFamily="18" charset="0"/>
              </a:rPr>
              <a:t>KNN</a:t>
            </a:r>
            <a:endParaRPr lang="en-US" sz="13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541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r>
              <a:rPr lang="sr-Latn-RS" sz="4000" dirty="0" smtClean="0"/>
              <a:t>ROC krive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496184"/>
            <a:ext cx="3633011" cy="287591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09800" y="1867156"/>
            <a:ext cx="5838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sz="1400" b="1" dirty="0">
                <a:latin typeface="Times New Roman" pitchFamily="18" charset="0"/>
                <a:cs typeface="Times New Roman" pitchFamily="18" charset="0"/>
              </a:rPr>
              <a:t>SVM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0" y="1884325"/>
            <a:ext cx="175260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300" b="1" dirty="0">
                <a:latin typeface="Times New Roman" pitchFamily="18" charset="0"/>
                <a:cs typeface="Times New Roman" pitchFamily="18" charset="0"/>
              </a:rPr>
              <a:t>Stablo </a:t>
            </a:r>
            <a:r>
              <a:rPr lang="sr-Latn-RS" sz="1300" b="1" dirty="0" smtClean="0">
                <a:latin typeface="Times New Roman" pitchFamily="18" charset="0"/>
                <a:cs typeface="Times New Roman" pitchFamily="18" charset="0"/>
              </a:rPr>
              <a:t>odlučivanja</a:t>
            </a:r>
            <a:endParaRPr lang="en-US" sz="13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896872" y="2514600"/>
            <a:ext cx="3683247" cy="291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13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47800"/>
          </a:xfrm>
        </p:spPr>
        <p:txBody>
          <a:bodyPr/>
          <a:lstStyle/>
          <a:p>
            <a:r>
              <a:rPr lang="sr-Latn-RS" dirty="0" smtClean="0"/>
              <a:t>Analiza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>
                <a:latin typeface="Century Gothic" pitchFamily="34" charset="0"/>
              </a:rPr>
              <a:t>Na trening skupu, Stablo odlučivanja pokazuje savršene rezultate (svi metrički pokazatelji su 1), što sugeriše pretreniranje. KNN metoda ima visoke performanse sa tačnošću od 0.817. </a:t>
            </a:r>
            <a:endParaRPr lang="sr-Latn-RS" dirty="0" smtClean="0">
              <a:latin typeface="Century Gothic" pitchFamily="34" charset="0"/>
            </a:endParaRPr>
          </a:p>
          <a:p>
            <a:r>
              <a:rPr lang="vi-VN" dirty="0" smtClean="0">
                <a:latin typeface="Century Gothic" pitchFamily="34" charset="0"/>
              </a:rPr>
              <a:t>Na </a:t>
            </a:r>
            <a:r>
              <a:rPr lang="vi-VN" dirty="0">
                <a:latin typeface="Century Gothic" pitchFamily="34" charset="0"/>
              </a:rPr>
              <a:t>test skupu sa regularnim podacima, KNN postiže najbolju tačnost (0.806) i F-meru (0.789), dok Stablo odlučivanja pokazuje najniže performanse (tačnost 0.734), potvrđujući pretreniranje</a:t>
            </a:r>
            <a:r>
              <a:rPr lang="vi-VN" dirty="0" smtClean="0">
                <a:latin typeface="Century Gothic" pitchFamily="34" charset="0"/>
              </a:rPr>
              <a:t>.</a:t>
            </a:r>
            <a:endParaRPr lang="sr-Latn-RS" dirty="0" smtClean="0">
              <a:latin typeface="Century Gothic" pitchFamily="34" charset="0"/>
            </a:endParaRPr>
          </a:p>
          <a:p>
            <a:r>
              <a:rPr lang="vi-VN" dirty="0" smtClean="0">
                <a:latin typeface="Century Gothic" pitchFamily="34" charset="0"/>
              </a:rPr>
              <a:t>Na </a:t>
            </a:r>
            <a:r>
              <a:rPr lang="vi-VN" dirty="0">
                <a:latin typeface="Century Gothic" pitchFamily="34" charset="0"/>
              </a:rPr>
              <a:t>test skupu sa generisanim podacima, sve metode imaju značajno niže performanse, sa SVM-om koji postiže najbolji odziv (0.618) i F-meru (0.458</a:t>
            </a:r>
            <a:r>
              <a:rPr lang="vi-VN" dirty="0" smtClean="0">
                <a:latin typeface="Century Gothic" pitchFamily="34" charset="0"/>
              </a:rPr>
              <a:t>).</a:t>
            </a:r>
            <a:endParaRPr lang="sr-Latn-RS" dirty="0" smtClean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184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>
                <a:latin typeface="Century Gothic" pitchFamily="34" charset="0"/>
              </a:rPr>
              <a:t>Analiza rezultata pokazuje da je Stablo odlučivanja pretrenirano na trening skupu, dok je KNN metoda najpouzdanija sa visokim performansama na regularnim test podacima. Logistička regresija i SVM su konzistentne, dok je Stablo odlučivanja pokazalo pad u performansama na test podacima, potvrđujući pretreniranje. </a:t>
            </a:r>
            <a:endParaRPr lang="sr-Latn-RS" dirty="0" smtClean="0">
              <a:latin typeface="Century Gothic" pitchFamily="34" charset="0"/>
            </a:endParaRPr>
          </a:p>
          <a:p>
            <a:r>
              <a:rPr lang="vi-VN" dirty="0" smtClean="0">
                <a:latin typeface="Century Gothic" pitchFamily="34" charset="0"/>
              </a:rPr>
              <a:t>Na </a:t>
            </a:r>
            <a:r>
              <a:rPr lang="vi-VN" dirty="0">
                <a:latin typeface="Century Gothic" pitchFamily="34" charset="0"/>
              </a:rPr>
              <a:t>generisanim podacima, SVM se ističe po robusnosti, dok KNN i Naivni bajes pokazuju slabije performanse. Preporučuje se dalje prilagođavanje i optimizacija modela, posebno za KNN i SVM, kako bi se postigli optimalni rezultati u različitim uslovima.</a:t>
            </a:r>
            <a:endParaRPr lang="en-US" dirty="0">
              <a:latin typeface="Century Gothic" pitchFamily="34" charset="0"/>
            </a:endParaRPr>
          </a:p>
          <a:p>
            <a:pPr marL="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66460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effectLst/>
              </a:rPr>
              <a:t>Klasifikacione</a:t>
            </a:r>
            <a:r>
              <a:rPr lang="sr-Latn-RS" b="1" dirty="0">
                <a:effectLst/>
              </a:rPr>
              <a:t> </a:t>
            </a:r>
            <a:r>
              <a:rPr lang="sr-Latn-RS" dirty="0" smtClean="0">
                <a:effectLst/>
              </a:rPr>
              <a:t>metode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/>
              <a:t>Logistička regresija </a:t>
            </a:r>
            <a:r>
              <a:rPr lang="sr-Latn-RS" dirty="0"/>
              <a:t>je jedna od osnovnih tehnika za klasifikaciju podataka, posebno u binarnim klasifikacionim </a:t>
            </a:r>
            <a:r>
              <a:rPr lang="sr-Latn-RS" dirty="0" smtClean="0"/>
              <a:t>problemima</a:t>
            </a:r>
            <a:r>
              <a:rPr lang="sr-Latn-RS" dirty="0"/>
              <a:t>. </a:t>
            </a:r>
            <a:endParaRPr lang="en-US" dirty="0" smtClean="0"/>
          </a:p>
          <a:p>
            <a:r>
              <a:rPr lang="sr-Latn-RS" b="1" dirty="0"/>
              <a:t>Naivni Bajes </a:t>
            </a:r>
            <a:r>
              <a:rPr lang="sr-Latn-RS" dirty="0"/>
              <a:t>je probabilistička metoda koja se oslanja na pretpostavku nezavisnosti između </a:t>
            </a:r>
            <a:r>
              <a:rPr lang="sr-Latn-RS" dirty="0" smtClean="0"/>
              <a:t>karakter</a:t>
            </a:r>
            <a:r>
              <a:rPr lang="sr-Latn-RS" dirty="0"/>
              <a:t>istika. </a:t>
            </a:r>
            <a:endParaRPr lang="en-US" dirty="0" smtClean="0"/>
          </a:p>
          <a:p>
            <a:r>
              <a:rPr lang="sr-Latn-RS" b="1" dirty="0"/>
              <a:t>KNN</a:t>
            </a:r>
            <a:r>
              <a:rPr lang="sr-Latn-RS" dirty="0"/>
              <a:t> klasifikator koristi sličnost između podataka za klasifikaciju novih </a:t>
            </a:r>
            <a:r>
              <a:rPr lang="sr-Latn-RS" dirty="0" smtClean="0"/>
              <a:t>instanci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effectLst/>
              </a:rPr>
              <a:t>Klasifikacione</a:t>
            </a:r>
            <a:r>
              <a:rPr lang="sr-Latn-RS" b="1" dirty="0">
                <a:effectLst/>
              </a:rPr>
              <a:t> </a:t>
            </a:r>
            <a:r>
              <a:rPr lang="sr-Latn-RS" dirty="0">
                <a:effectLst/>
              </a:rPr>
              <a:t>metode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/>
              <a:t>SVM </a:t>
            </a:r>
            <a:r>
              <a:rPr lang="sr-Latn-RS" dirty="0"/>
              <a:t>je moćna tehnika koja pronalazi hiper-ravni koja najbolje razdvaja podatke različitih klasa u višedimenzionalnom prostoru. </a:t>
            </a:r>
            <a:endParaRPr lang="en-US" dirty="0" smtClean="0"/>
          </a:p>
          <a:p>
            <a:r>
              <a:rPr lang="sr-Latn-RS" b="1" dirty="0" smtClean="0"/>
              <a:t>Stablo </a:t>
            </a:r>
            <a:r>
              <a:rPr lang="sr-Latn-RS" b="1" dirty="0"/>
              <a:t>odlučivanja </a:t>
            </a:r>
            <a:r>
              <a:rPr lang="sr-Latn-RS" dirty="0"/>
              <a:t>koristi hijerarhijsku strukturu za donošenje odluka.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42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Opis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Dataset </a:t>
            </a:r>
            <a:r>
              <a:rPr lang="sr-Latn-RS" dirty="0"/>
              <a:t>sadrži podatke koji opisuju karakteristike radio talasa emitovanih od strane pulsara, koji stižu do Zemlje nakon prolaska kroz svemir ispunjen slobodnim </a:t>
            </a:r>
            <a:r>
              <a:rPr lang="sr-Latn-RS" dirty="0" smtClean="0"/>
              <a:t>elektro</a:t>
            </a:r>
            <a:endParaRPr lang="en-US" dirty="0" smtClean="0"/>
          </a:p>
          <a:p>
            <a:r>
              <a:rPr lang="sr-Latn-RS" dirty="0"/>
              <a:t>Podaci u dataset-u su organizovani u osam kolona koje sadrže sledeće informacije:</a:t>
            </a:r>
            <a:endParaRPr lang="en-US" dirty="0"/>
          </a:p>
          <a:p>
            <a:pPr lvl="1"/>
            <a:r>
              <a:rPr lang="sr-Latn-RS" dirty="0"/>
              <a:t>Srednja vrednost posmatranja (</a:t>
            </a:r>
            <a:r>
              <a:rPr lang="sr-Latn-RS" b="1" dirty="0"/>
              <a:t>Mean_Integrated</a:t>
            </a:r>
            <a:r>
              <a:rPr lang="sr-Latn-RS" dirty="0"/>
              <a:t>): Prosečna vrednost svih posmatranih podataka.</a:t>
            </a:r>
            <a:endParaRPr lang="en-US" dirty="0"/>
          </a:p>
          <a:p>
            <a:pPr lvl="1"/>
            <a:r>
              <a:rPr lang="sr-Latn-RS" dirty="0"/>
              <a:t>Ekces kurtosis posmatranja (</a:t>
            </a:r>
            <a:r>
              <a:rPr lang="sr-Latn-RS" b="1" dirty="0"/>
              <a:t>EK</a:t>
            </a:r>
            <a:r>
              <a:rPr lang="sr-Latn-RS" dirty="0"/>
              <a:t>): Mera koja pokazuje koliko je distribucija podataka "špicasta" ili "ravna" u odnosu na normalnu distribuciju.</a:t>
            </a:r>
            <a:endParaRPr lang="en-US" dirty="0"/>
          </a:p>
          <a:p>
            <a:pPr lvl="1"/>
            <a:r>
              <a:rPr lang="sr-Latn-RS" b="1" dirty="0"/>
              <a:t>Skewness</a:t>
            </a:r>
            <a:r>
              <a:rPr lang="sr-Latn-RS" dirty="0"/>
              <a:t> posmatranja: Mera asimetrije distribucije podataka. Pozitivna vrednost ukazuje na desnu asimetriju, dok negativna vrednost ukazuje na levu asimetriju.</a:t>
            </a:r>
            <a:endParaRPr lang="en-US" dirty="0"/>
          </a:p>
          <a:p>
            <a:pPr lvl="1"/>
            <a:r>
              <a:rPr lang="sr-Latn-RS" dirty="0" smtClean="0"/>
              <a:t>nima</a:t>
            </a:r>
            <a:r>
              <a:rPr lang="sr-Latn-RS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224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828800"/>
          </a:xfrm>
        </p:spPr>
        <p:txBody>
          <a:bodyPr/>
          <a:lstStyle/>
          <a:p>
            <a:r>
              <a:rPr lang="en-US" dirty="0" err="1" smtClean="0"/>
              <a:t>Opis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rmAutofit/>
          </a:bodyPr>
          <a:lstStyle/>
          <a:p>
            <a:pPr lvl="1"/>
            <a:r>
              <a:rPr lang="sr-Latn-RS" dirty="0"/>
              <a:t>Srednja vrednost DM SNR krive (</a:t>
            </a:r>
            <a:r>
              <a:rPr lang="sr-Latn-RS" b="1" dirty="0"/>
              <a:t>Mean_DMSNR_Curve</a:t>
            </a:r>
            <a:r>
              <a:rPr lang="sr-Latn-RS" dirty="0"/>
              <a:t>): Prosečna vrednost krive koja prikazuje odnos disperzije merenja signala.</a:t>
            </a:r>
            <a:endParaRPr lang="en-US" dirty="0"/>
          </a:p>
          <a:p>
            <a:pPr lvl="1"/>
            <a:r>
              <a:rPr lang="sr-Latn-RS" dirty="0"/>
              <a:t>Standardna devijacija DM SNR krive (</a:t>
            </a:r>
            <a:r>
              <a:rPr lang="sr-Latn-RS" b="1" dirty="0"/>
              <a:t>SD_DMSNR_Curve</a:t>
            </a:r>
            <a:r>
              <a:rPr lang="sr-Latn-RS" dirty="0"/>
              <a:t>): Mera varijabilnosti ili disperzije vrednosti DM SNR krive.</a:t>
            </a:r>
            <a:endParaRPr lang="en-US" dirty="0"/>
          </a:p>
          <a:p>
            <a:pPr lvl="1"/>
            <a:r>
              <a:rPr lang="sr-Latn-RS" dirty="0"/>
              <a:t>Ekces kurtosis DM SNR krive (</a:t>
            </a:r>
            <a:r>
              <a:rPr lang="sr-Latn-RS" b="1" dirty="0"/>
              <a:t>EK_DMSNR_Curve</a:t>
            </a:r>
            <a:r>
              <a:rPr lang="sr-Latn-RS" dirty="0"/>
              <a:t>): Ekces kurtosis vrednosti DM SNR krive, koja pokazuje koliko kriva odstupa od normalne distribucije u smislu "špicatosti".</a:t>
            </a:r>
            <a:endParaRPr lang="en-US" dirty="0"/>
          </a:p>
          <a:p>
            <a:pPr lvl="1"/>
            <a:r>
              <a:rPr lang="sr-Latn-RS" dirty="0"/>
              <a:t>Skewness DM SNR krive: Mera asimetrije </a:t>
            </a:r>
            <a:r>
              <a:rPr lang="sr-Latn-RS" b="1" dirty="0"/>
              <a:t>DM SNR </a:t>
            </a:r>
            <a:r>
              <a:rPr lang="sr-Latn-RS" dirty="0"/>
              <a:t>krive.</a:t>
            </a:r>
            <a:endParaRPr lang="en-US" dirty="0"/>
          </a:p>
          <a:p>
            <a:pPr lvl="1"/>
            <a:r>
              <a:rPr lang="sr-Latn-RS" dirty="0"/>
              <a:t>Klasa (</a:t>
            </a:r>
            <a:r>
              <a:rPr lang="sr-Latn-RS" b="1" dirty="0"/>
              <a:t>Class): </a:t>
            </a:r>
            <a:r>
              <a:rPr lang="sr-Latn-RS" dirty="0"/>
              <a:t>Binarna oznaka koja ukazuje na to da li određeno posmatranje pripada pulsaru (1) ili ne (0).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2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effectLst/>
              </a:rPr>
              <a:t>Pr</a:t>
            </a:r>
            <a:r>
              <a:rPr lang="sr-Latn-RS" dirty="0" smtClean="0">
                <a:effectLst/>
              </a:rPr>
              <a:t>iprema</a:t>
            </a:r>
            <a:r>
              <a:rPr lang="sr-Latn-RS" b="1" dirty="0" smtClean="0">
                <a:effectLst/>
              </a:rPr>
              <a:t> </a:t>
            </a:r>
            <a:r>
              <a:rPr lang="sr-Latn-RS" dirty="0" smtClean="0">
                <a:effectLst/>
              </a:rPr>
              <a:t>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/>
              <a:t>Balansiranje podataka </a:t>
            </a:r>
            <a:r>
              <a:rPr lang="sr-Latn-RS" dirty="0"/>
              <a:t>postaje ključno kada imamo problem neuravnoteženosti </a:t>
            </a:r>
            <a:r>
              <a:rPr lang="sr-Latn-RS" dirty="0" smtClean="0"/>
              <a:t>klasa</a:t>
            </a:r>
            <a:r>
              <a:rPr lang="en-US" dirty="0" smtClean="0"/>
              <a:t>.</a:t>
            </a:r>
          </a:p>
          <a:p>
            <a:r>
              <a:rPr lang="sr-Latn-RS" dirty="0"/>
              <a:t>Balansiranje podataka omogućava modelu da </a:t>
            </a:r>
            <a:r>
              <a:rPr lang="sr-Latn-RS" b="1" dirty="0"/>
              <a:t>ravnomerno</a:t>
            </a:r>
            <a:r>
              <a:rPr lang="sr-Latn-RS" dirty="0"/>
              <a:t> uči iz obe klase, čime se povećava njegova sposobnost da pravilno klasifikuje manjinske klase. </a:t>
            </a:r>
            <a:endParaRPr lang="en-US" dirty="0" smtClean="0"/>
          </a:p>
          <a:p>
            <a:r>
              <a:rPr lang="sr-Latn-RS" dirty="0"/>
              <a:t>Za balansiranje našeg </a:t>
            </a:r>
            <a:r>
              <a:rPr lang="sr-Latn-RS" dirty="0" smtClean="0"/>
              <a:t>dataset-a</a:t>
            </a:r>
            <a:r>
              <a:rPr lang="en-US" dirty="0" smtClean="0"/>
              <a:t> </a:t>
            </a:r>
            <a:r>
              <a:rPr lang="en-US" dirty="0" err="1" smtClean="0"/>
              <a:t>bilo</a:t>
            </a:r>
            <a:r>
              <a:rPr lang="en-US" dirty="0" smtClean="0"/>
              <a:t> je </a:t>
            </a:r>
            <a:r>
              <a:rPr lang="en-US" dirty="0" err="1" smtClean="0"/>
              <a:t>potrebno</a:t>
            </a:r>
            <a:r>
              <a:rPr lang="en-US" dirty="0" smtClean="0"/>
              <a:t> </a:t>
            </a:r>
            <a:r>
              <a:rPr lang="en-US" dirty="0" err="1" smtClean="0"/>
              <a:t>upotrebiti</a:t>
            </a:r>
            <a:r>
              <a:rPr lang="en-US" dirty="0" smtClean="0"/>
              <a:t> </a:t>
            </a:r>
            <a:r>
              <a:rPr lang="en-US" b="1" dirty="0" err="1" smtClean="0"/>
              <a:t>downsampling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2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ownsampling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Delimo</a:t>
            </a:r>
            <a:r>
              <a:rPr lang="en-US" dirty="0" smtClean="0"/>
              <a:t> dataset</a:t>
            </a:r>
          </a:p>
          <a:p>
            <a:pPr marL="0" indent="0">
              <a:buNone/>
            </a:pPr>
            <a:r>
              <a:rPr lang="sr-Latn-RS" dirty="0" smtClean="0"/>
              <a:t>	</a:t>
            </a:r>
            <a:r>
              <a:rPr lang="en-US" b="1" dirty="0" smtClean="0"/>
              <a:t>X </a:t>
            </a:r>
            <a:r>
              <a:rPr lang="en-US" b="1" i="1" dirty="0"/>
              <a:t>=</a:t>
            </a:r>
            <a:r>
              <a:rPr lang="en-US" b="1" dirty="0"/>
              <a:t> </a:t>
            </a:r>
            <a:r>
              <a:rPr lang="en-US" b="1" dirty="0" err="1"/>
              <a:t>data.drop</a:t>
            </a:r>
            <a:r>
              <a:rPr lang="en-US" b="1" dirty="0"/>
              <a:t>('Class', axis</a:t>
            </a:r>
            <a:r>
              <a:rPr lang="en-US" b="1" i="1" dirty="0"/>
              <a:t>=</a:t>
            </a:r>
            <a:r>
              <a:rPr lang="en-US" b="1" dirty="0"/>
              <a:t>1)</a:t>
            </a:r>
          </a:p>
          <a:p>
            <a:pPr marL="0" indent="0">
              <a:buNone/>
            </a:pPr>
            <a:r>
              <a:rPr lang="sr-Latn-RS" b="1" dirty="0" smtClean="0"/>
              <a:t>	</a:t>
            </a:r>
            <a:r>
              <a:rPr lang="en-US" b="1" dirty="0" smtClean="0"/>
              <a:t>y </a:t>
            </a:r>
            <a:r>
              <a:rPr lang="en-US" b="1" i="1" dirty="0"/>
              <a:t>=</a:t>
            </a:r>
            <a:r>
              <a:rPr lang="en-US" b="1" dirty="0"/>
              <a:t> data['Class']</a:t>
            </a:r>
          </a:p>
          <a:p>
            <a:pPr marL="0" indent="0">
              <a:buNone/>
            </a:pPr>
            <a:r>
              <a:rPr lang="en-US" dirty="0" err="1" smtClean="0"/>
              <a:t>Izvr</a:t>
            </a:r>
            <a:r>
              <a:rPr lang="sr-Latn-RS" dirty="0" smtClean="0"/>
              <a:t>šavamo downsapling</a:t>
            </a:r>
            <a:endParaRPr lang="en-US" dirty="0" smtClean="0"/>
          </a:p>
          <a:p>
            <a:pPr marL="0" indent="0">
              <a:buNone/>
            </a:pPr>
            <a:r>
              <a:rPr lang="sr-Latn-RS" dirty="0" smtClean="0"/>
              <a:t>	</a:t>
            </a:r>
            <a:r>
              <a:rPr lang="en-US" b="1" dirty="0" smtClean="0"/>
              <a:t>class_0 </a:t>
            </a:r>
            <a:r>
              <a:rPr lang="en-US" b="1" i="1" dirty="0"/>
              <a:t>=</a:t>
            </a:r>
            <a:r>
              <a:rPr lang="en-US" b="1" dirty="0"/>
              <a:t> data[</a:t>
            </a:r>
            <a:r>
              <a:rPr lang="en-US" b="1" dirty="0" err="1"/>
              <a:t>data.Class</a:t>
            </a:r>
            <a:r>
              <a:rPr lang="en-US" b="1" dirty="0"/>
              <a:t> </a:t>
            </a:r>
            <a:r>
              <a:rPr lang="en-US" b="1" i="1" dirty="0"/>
              <a:t>==</a:t>
            </a:r>
            <a:r>
              <a:rPr lang="en-US" b="1" dirty="0"/>
              <a:t> 0]</a:t>
            </a:r>
          </a:p>
          <a:p>
            <a:pPr marL="0" indent="0">
              <a:buNone/>
            </a:pPr>
            <a:r>
              <a:rPr lang="sr-Latn-RS" b="1" dirty="0" smtClean="0"/>
              <a:t>	</a:t>
            </a:r>
            <a:r>
              <a:rPr lang="en-US" b="1" dirty="0" smtClean="0"/>
              <a:t>class_1 </a:t>
            </a:r>
            <a:r>
              <a:rPr lang="en-US" b="1" i="1" dirty="0"/>
              <a:t>=</a:t>
            </a:r>
            <a:r>
              <a:rPr lang="en-US" b="1" dirty="0"/>
              <a:t> data[</a:t>
            </a:r>
            <a:r>
              <a:rPr lang="en-US" b="1" dirty="0" err="1"/>
              <a:t>data.Class</a:t>
            </a:r>
            <a:r>
              <a:rPr lang="en-US" b="1" dirty="0"/>
              <a:t> </a:t>
            </a:r>
            <a:r>
              <a:rPr lang="en-US" b="1" i="1" dirty="0"/>
              <a:t>==</a:t>
            </a:r>
            <a:r>
              <a:rPr lang="en-US" b="1" dirty="0"/>
              <a:t> 1]</a:t>
            </a:r>
          </a:p>
          <a:p>
            <a:pPr marL="0" indent="0">
              <a:buNone/>
            </a:pPr>
            <a:r>
              <a:rPr lang="sr-Latn-RS" b="1" dirty="0" smtClean="0"/>
              <a:t>	</a:t>
            </a:r>
            <a:r>
              <a:rPr lang="en-US" b="1" dirty="0" smtClean="0"/>
              <a:t>class_0_downsampled </a:t>
            </a:r>
            <a:r>
              <a:rPr lang="en-US" b="1" i="1" dirty="0" smtClean="0"/>
              <a:t>=</a:t>
            </a:r>
            <a:r>
              <a:rPr lang="sr-Latn-RS" b="1" dirty="0"/>
              <a:t> </a:t>
            </a:r>
            <a:r>
              <a:rPr lang="en-US" b="1" dirty="0" smtClean="0"/>
              <a:t>class_0.sample(</a:t>
            </a:r>
            <a:r>
              <a:rPr lang="en-US" b="1" dirty="0" err="1" smtClean="0"/>
              <a:t>len</a:t>
            </a:r>
            <a:r>
              <a:rPr lang="en-US" b="1" dirty="0" smtClean="0"/>
              <a:t>(class_1</a:t>
            </a:r>
            <a:r>
              <a:rPr lang="en-US" b="1" dirty="0"/>
              <a:t>))</a:t>
            </a:r>
          </a:p>
          <a:p>
            <a:pPr marL="0" indent="0">
              <a:buNone/>
            </a:pPr>
            <a:r>
              <a:rPr lang="sr-Latn-RS" b="1" dirty="0" smtClean="0"/>
              <a:t>	</a:t>
            </a:r>
            <a:r>
              <a:rPr lang="en-US" b="1" dirty="0" err="1" smtClean="0"/>
              <a:t>balanced_data</a:t>
            </a:r>
            <a:r>
              <a:rPr lang="en-US" b="1" dirty="0" smtClean="0"/>
              <a:t> </a:t>
            </a:r>
            <a:r>
              <a:rPr lang="en-US" b="1" i="1" dirty="0"/>
              <a:t>=</a:t>
            </a:r>
            <a:r>
              <a:rPr lang="en-US" b="1" dirty="0"/>
              <a:t> </a:t>
            </a:r>
            <a:r>
              <a:rPr lang="en-US" b="1" dirty="0" err="1"/>
              <a:t>pd.concat</a:t>
            </a:r>
            <a:r>
              <a:rPr lang="en-US" b="1" dirty="0"/>
              <a:t>([class_0_downsampled, class_1], axis</a:t>
            </a:r>
            <a:r>
              <a:rPr lang="en-US" b="1" i="1" dirty="0"/>
              <a:t>=</a:t>
            </a:r>
            <a:r>
              <a:rPr lang="en-US" b="1" dirty="0"/>
              <a:t>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179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effectLst/>
              </a:rPr>
              <a:t>Evaluacija</a:t>
            </a:r>
            <a:r>
              <a:rPr lang="sr-Latn-RS" b="1" dirty="0">
                <a:effectLst/>
              </a:rPr>
              <a:t> </a:t>
            </a:r>
            <a:r>
              <a:rPr lang="sr-Latn-RS" dirty="0" smtClean="0">
                <a:effectLst/>
              </a:rPr>
              <a:t>klasifikacije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Evaluacija klasifikacije je ključni korak u proceni performansi klasifikacionih modela i određivanju njihove efikasnosti u predviđanju klasa. </a:t>
            </a:r>
            <a:endParaRPr lang="en-US" dirty="0"/>
          </a:p>
          <a:p>
            <a:r>
              <a:rPr lang="en-US" b="1" dirty="0" err="1"/>
              <a:t>Tačnost</a:t>
            </a:r>
            <a:r>
              <a:rPr lang="sr-Latn-RS" dirty="0"/>
              <a:t> meri ukupan procenat ispravno klasifikovanih instanci u odnosu na ukupan broj instanci</a:t>
            </a:r>
            <a:r>
              <a:rPr lang="sr-Latn-RS" dirty="0" smtClean="0"/>
              <a:t>.</a:t>
            </a:r>
          </a:p>
          <a:p>
            <a:r>
              <a:rPr lang="en-US" b="1" dirty="0" err="1"/>
              <a:t>Odziv</a:t>
            </a:r>
            <a:r>
              <a:rPr lang="sr-Latn-RS" dirty="0"/>
              <a:t> meri procenat tačno pozitivnih instanci među svim pozitivnim instancama u stvarnom skupu </a:t>
            </a:r>
            <a:r>
              <a:rPr lang="sr-Latn-RS" dirty="0" smtClean="0"/>
              <a:t>podataka.</a:t>
            </a:r>
          </a:p>
          <a:p>
            <a:r>
              <a:rPr lang="en-US" b="1" dirty="0" err="1"/>
              <a:t>Preciznost</a:t>
            </a:r>
            <a:r>
              <a:rPr lang="sr-Latn-RS" dirty="0"/>
              <a:t> meri procenat tačno pozitivnih instanci među svim instancama koje model klasifikuje kao pozitivne.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51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107</TotalTime>
  <Words>954</Words>
  <Application>Microsoft Office PowerPoint</Application>
  <PresentationFormat>On-screen Show (4:3)</PresentationFormat>
  <Paragraphs>189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Executive</vt:lpstr>
      <vt:lpstr>GENERATIVNA VEŠTAČKA INTELIGENCIJA</vt:lpstr>
      <vt:lpstr>Uvod</vt:lpstr>
      <vt:lpstr>Klasifikacione metode</vt:lpstr>
      <vt:lpstr>Klasifikacione metode</vt:lpstr>
      <vt:lpstr>Opis podataka</vt:lpstr>
      <vt:lpstr>Opis podataka</vt:lpstr>
      <vt:lpstr>Priprema podataka</vt:lpstr>
      <vt:lpstr>Downsampling</vt:lpstr>
      <vt:lpstr>Evaluacija klasifikacije</vt:lpstr>
      <vt:lpstr>Evaluacija klasifikacije</vt:lpstr>
      <vt:lpstr>GAN (Generative Adversarial Network)</vt:lpstr>
      <vt:lpstr>Tabelarni prikaz rezultata  za trening skup</vt:lpstr>
      <vt:lpstr>Tabelarni prikaz rezultata  za test skup iz dataset-a</vt:lpstr>
      <vt:lpstr>Tabelarni prikaz za test skup sa generisanim podacima</vt:lpstr>
      <vt:lpstr>Matrice konfuzije za trening skup</vt:lpstr>
      <vt:lpstr>Matrice konfuzije za trening skup</vt:lpstr>
      <vt:lpstr>Matrice konfuzije za test skupove</vt:lpstr>
      <vt:lpstr>Matrice konfuzije za test skupove</vt:lpstr>
      <vt:lpstr>Matrice konfuzije za test skupove</vt:lpstr>
      <vt:lpstr>ROC krive</vt:lpstr>
      <vt:lpstr>ROC krive</vt:lpstr>
      <vt:lpstr>Analiza podataka</vt:lpstr>
      <vt:lpstr>Zaključak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GENERATIVNA VEŠTAČKA INTELIGENCIJA</dc:title>
  <dc:creator>Cyber Basila</dc:creator>
  <cp:lastModifiedBy>Cyber Basila</cp:lastModifiedBy>
  <cp:revision>9</cp:revision>
  <dcterms:created xsi:type="dcterms:W3CDTF">2024-05-28T21:12:10Z</dcterms:created>
  <dcterms:modified xsi:type="dcterms:W3CDTF">2024-05-29T18:45:02Z</dcterms:modified>
</cp:coreProperties>
</file>