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247D-E2A3-4D03-B070-1F21F6BD23F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3D8B-430B-4C69-A69A-CCF25B3B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4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247D-E2A3-4D03-B070-1F21F6BD23F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3D8B-430B-4C69-A69A-CCF25B3B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5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247D-E2A3-4D03-B070-1F21F6BD23F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3D8B-430B-4C69-A69A-CCF25B3B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5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247D-E2A3-4D03-B070-1F21F6BD23F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3D8B-430B-4C69-A69A-CCF25B3B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7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247D-E2A3-4D03-B070-1F21F6BD23F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3D8B-430B-4C69-A69A-CCF25B3B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0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247D-E2A3-4D03-B070-1F21F6BD23F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3D8B-430B-4C69-A69A-CCF25B3B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2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247D-E2A3-4D03-B070-1F21F6BD23F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3D8B-430B-4C69-A69A-CCF25B3B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5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247D-E2A3-4D03-B070-1F21F6BD23F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3D8B-430B-4C69-A69A-CCF25B3B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0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247D-E2A3-4D03-B070-1F21F6BD23F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3D8B-430B-4C69-A69A-CCF25B3B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9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247D-E2A3-4D03-B070-1F21F6BD23F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3D8B-430B-4C69-A69A-CCF25B3B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4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247D-E2A3-4D03-B070-1F21F6BD23F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3D8B-430B-4C69-A69A-CCF25B3B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3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F247D-E2A3-4D03-B070-1F21F6BD23F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03D8B-430B-4C69-A69A-CCF25B3B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3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12533" y="244679"/>
                <a:ext cx="533400" cy="369332"/>
              </a:xfrm>
              <a:prstGeom prst="rect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533" y="244679"/>
                <a:ext cx="5334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9524"/>
                </a:stretch>
              </a:blipFill>
              <a:ln w="12700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22133" y="244679"/>
                <a:ext cx="533400" cy="369332"/>
              </a:xfrm>
              <a:prstGeom prst="rect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33" y="244679"/>
                <a:ext cx="5334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587"/>
                </a:stretch>
              </a:blipFill>
              <a:ln w="12700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07933" y="226755"/>
                <a:ext cx="533400" cy="369332"/>
              </a:xfrm>
              <a:prstGeom prst="rect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933" y="226755"/>
                <a:ext cx="5334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49747" y="2592074"/>
                <a:ext cx="533400" cy="391646"/>
              </a:xfrm>
              <a:prstGeom prst="rect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747" y="2592074"/>
                <a:ext cx="533400" cy="391646"/>
              </a:xfrm>
              <a:prstGeom prst="rect">
                <a:avLst/>
              </a:prstGeom>
              <a:blipFill rotWithShape="1">
                <a:blip r:embed="rId5"/>
                <a:stretch>
                  <a:fillRect b="-6061"/>
                </a:stretch>
              </a:blipFill>
              <a:ln w="12700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02933" y="1564043"/>
                <a:ext cx="533400" cy="369332"/>
              </a:xfrm>
              <a:prstGeom prst="rect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33" y="1564043"/>
                <a:ext cx="5334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2700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8733" y="1564043"/>
                <a:ext cx="533400" cy="369332"/>
              </a:xfrm>
              <a:prstGeom prst="rect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733" y="1564043"/>
                <a:ext cx="53340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12700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88833" y="1564043"/>
                <a:ext cx="533400" cy="369332"/>
              </a:xfrm>
              <a:prstGeom prst="rect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ss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833" y="1564043"/>
                <a:ext cx="53340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12700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8" idx="0"/>
            <a:endCxn id="4" idx="2"/>
          </p:cNvCxnSpPr>
          <p:nvPr/>
        </p:nvCxnSpPr>
        <p:spPr>
          <a:xfrm flipV="1">
            <a:off x="1169633" y="614011"/>
            <a:ext cx="609600" cy="95003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flipV="1">
            <a:off x="1855433" y="614011"/>
            <a:ext cx="533400" cy="95003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0"/>
            <a:endCxn id="6" idx="2"/>
          </p:cNvCxnSpPr>
          <p:nvPr/>
        </p:nvCxnSpPr>
        <p:spPr>
          <a:xfrm flipV="1">
            <a:off x="2655533" y="596087"/>
            <a:ext cx="419100" cy="96795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0"/>
            <a:endCxn id="8" idx="2"/>
          </p:cNvCxnSpPr>
          <p:nvPr/>
        </p:nvCxnSpPr>
        <p:spPr>
          <a:xfrm flipH="1" flipV="1">
            <a:off x="1169633" y="1933375"/>
            <a:ext cx="3546814" cy="658699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0"/>
            <a:endCxn id="9" idx="2"/>
          </p:cNvCxnSpPr>
          <p:nvPr/>
        </p:nvCxnSpPr>
        <p:spPr>
          <a:xfrm flipH="1" flipV="1">
            <a:off x="1855433" y="1933375"/>
            <a:ext cx="2861014" cy="658699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0"/>
            <a:endCxn id="10" idx="2"/>
          </p:cNvCxnSpPr>
          <p:nvPr/>
        </p:nvCxnSpPr>
        <p:spPr>
          <a:xfrm flipH="1" flipV="1">
            <a:off x="2655533" y="1933375"/>
            <a:ext cx="2060914" cy="658699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" idx="2"/>
            <a:endCxn id="7" idx="0"/>
          </p:cNvCxnSpPr>
          <p:nvPr/>
        </p:nvCxnSpPr>
        <p:spPr>
          <a:xfrm>
            <a:off x="3074633" y="596087"/>
            <a:ext cx="1641814" cy="1995987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2"/>
            <a:endCxn id="7" idx="0"/>
          </p:cNvCxnSpPr>
          <p:nvPr/>
        </p:nvCxnSpPr>
        <p:spPr>
          <a:xfrm>
            <a:off x="2388833" y="614011"/>
            <a:ext cx="2327614" cy="197806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" idx="2"/>
            <a:endCxn id="7" idx="0"/>
          </p:cNvCxnSpPr>
          <p:nvPr/>
        </p:nvCxnSpPr>
        <p:spPr>
          <a:xfrm>
            <a:off x="1779233" y="614011"/>
            <a:ext cx="2937214" cy="197806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280396" y="3074561"/>
                <a:ext cx="533400" cy="391646"/>
              </a:xfrm>
              <a:prstGeom prst="rect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396" y="3074561"/>
                <a:ext cx="533400" cy="391646"/>
              </a:xfrm>
              <a:prstGeom prst="rect">
                <a:avLst/>
              </a:prstGeom>
              <a:blipFill rotWithShape="1">
                <a:blip r:embed="rId9"/>
                <a:stretch>
                  <a:fillRect b="-4478"/>
                </a:stretch>
              </a:blipFill>
              <a:ln w="12700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130063" y="2613032"/>
                <a:ext cx="533400" cy="391646"/>
              </a:xfrm>
              <a:prstGeom prst="rect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063" y="2613032"/>
                <a:ext cx="533400" cy="391646"/>
              </a:xfrm>
              <a:prstGeom prst="rect">
                <a:avLst/>
              </a:prstGeom>
              <a:blipFill rotWithShape="1">
                <a:blip r:embed="rId10"/>
                <a:stretch>
                  <a:fillRect b="-6061"/>
                </a:stretch>
              </a:blipFill>
              <a:ln w="12700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260117" y="5737702"/>
                <a:ext cx="533400" cy="391646"/>
              </a:xfrm>
              <a:prstGeom prst="rect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117" y="5737702"/>
                <a:ext cx="533400" cy="391646"/>
              </a:xfrm>
              <a:prstGeom prst="rect">
                <a:avLst/>
              </a:prstGeom>
              <a:blipFill rotWithShape="1">
                <a:blip r:embed="rId11"/>
                <a:stretch>
                  <a:fillRect b="-6061"/>
                </a:stretch>
              </a:blipFill>
              <a:ln w="12700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273521" y="4556091"/>
                <a:ext cx="533400" cy="391646"/>
              </a:xfrm>
              <a:prstGeom prst="rect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521" y="4556091"/>
                <a:ext cx="533400" cy="391646"/>
              </a:xfrm>
              <a:prstGeom prst="rect">
                <a:avLst/>
              </a:prstGeom>
              <a:blipFill rotWithShape="1">
                <a:blip r:embed="rId12"/>
                <a:stretch>
                  <a:fillRect b="-4478"/>
                </a:stretch>
              </a:blipFill>
              <a:ln w="12700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959321" y="4556091"/>
                <a:ext cx="533400" cy="391646"/>
              </a:xfrm>
              <a:prstGeom prst="rect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321" y="4556091"/>
                <a:ext cx="533400" cy="391646"/>
              </a:xfrm>
              <a:prstGeom prst="rect">
                <a:avLst/>
              </a:prstGeom>
              <a:blipFill rotWithShape="1">
                <a:blip r:embed="rId13"/>
                <a:stretch>
                  <a:fillRect b="-4478"/>
                </a:stretch>
              </a:blipFill>
              <a:ln w="12700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759421" y="4556091"/>
                <a:ext cx="533400" cy="391646"/>
              </a:xfrm>
              <a:prstGeom prst="rect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ss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421" y="4556091"/>
                <a:ext cx="533400" cy="391646"/>
              </a:xfrm>
              <a:prstGeom prst="rect">
                <a:avLst/>
              </a:prstGeom>
              <a:blipFill rotWithShape="1">
                <a:blip r:embed="rId14"/>
                <a:stretch>
                  <a:fillRect b="-4478"/>
                </a:stretch>
              </a:blipFill>
              <a:ln w="12700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>
            <a:stCxn id="55" idx="0"/>
            <a:endCxn id="51" idx="2"/>
          </p:cNvCxnSpPr>
          <p:nvPr/>
        </p:nvCxnSpPr>
        <p:spPr>
          <a:xfrm flipV="1">
            <a:off x="5540221" y="3466207"/>
            <a:ext cx="1006875" cy="108988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6" idx="0"/>
            <a:endCxn id="52" idx="2"/>
          </p:cNvCxnSpPr>
          <p:nvPr/>
        </p:nvCxnSpPr>
        <p:spPr>
          <a:xfrm flipV="1">
            <a:off x="6226021" y="3004678"/>
            <a:ext cx="1170742" cy="155141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0"/>
            <a:endCxn id="55" idx="2"/>
          </p:cNvCxnSpPr>
          <p:nvPr/>
        </p:nvCxnSpPr>
        <p:spPr>
          <a:xfrm flipH="1" flipV="1">
            <a:off x="5540221" y="4947737"/>
            <a:ext cx="2986596" cy="78996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4" idx="0"/>
            <a:endCxn id="56" idx="2"/>
          </p:cNvCxnSpPr>
          <p:nvPr/>
        </p:nvCxnSpPr>
        <p:spPr>
          <a:xfrm flipH="1" flipV="1">
            <a:off x="6226021" y="4947737"/>
            <a:ext cx="2300796" cy="78996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2" idx="2"/>
            <a:endCxn id="54" idx="0"/>
          </p:cNvCxnSpPr>
          <p:nvPr/>
        </p:nvCxnSpPr>
        <p:spPr>
          <a:xfrm>
            <a:off x="7396763" y="3004678"/>
            <a:ext cx="1130054" cy="273302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1" idx="2"/>
            <a:endCxn id="54" idx="0"/>
          </p:cNvCxnSpPr>
          <p:nvPr/>
        </p:nvCxnSpPr>
        <p:spPr>
          <a:xfrm>
            <a:off x="6547096" y="3466207"/>
            <a:ext cx="1979721" cy="227149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244451" y="2308742"/>
            <a:ext cx="4724400" cy="3961890"/>
          </a:xfrm>
          <a:prstGeom prst="rect">
            <a:avLst/>
          </a:prstGeom>
          <a:noFill/>
          <a:ln w="127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54" idx="0"/>
            <a:endCxn id="57" idx="2"/>
          </p:cNvCxnSpPr>
          <p:nvPr/>
        </p:nvCxnSpPr>
        <p:spPr>
          <a:xfrm flipH="1" flipV="1">
            <a:off x="7026121" y="4947737"/>
            <a:ext cx="1500696" cy="78996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7" idx="0"/>
            <a:endCxn id="6" idx="2"/>
          </p:cNvCxnSpPr>
          <p:nvPr/>
        </p:nvCxnSpPr>
        <p:spPr>
          <a:xfrm flipH="1" flipV="1">
            <a:off x="3074633" y="596087"/>
            <a:ext cx="3951488" cy="396000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" idx="2"/>
            <a:endCxn id="52" idx="0"/>
          </p:cNvCxnSpPr>
          <p:nvPr/>
        </p:nvCxnSpPr>
        <p:spPr>
          <a:xfrm>
            <a:off x="2388833" y="614011"/>
            <a:ext cx="5007930" cy="1999021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52" idx="1"/>
            <a:endCxn id="7" idx="3"/>
          </p:cNvCxnSpPr>
          <p:nvPr/>
        </p:nvCxnSpPr>
        <p:spPr>
          <a:xfrm flipH="1" flipV="1">
            <a:off x="4983147" y="2787897"/>
            <a:ext cx="2146916" cy="2095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76200" y="2613032"/>
                <a:ext cx="3560205" cy="40741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 : Cluster center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 : Cluster covariance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 : Cluster weight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 : Number of component  assigned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 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: Sum of component means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𝑠𝑠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: Scatter of component means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400" dirty="0" smtClean="0"/>
                  <a:t> : Indicates cluster for each component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400" dirty="0" smtClean="0"/>
                  <a:t> : Component mean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400" dirty="0" smtClean="0"/>
                  <a:t> : Component weight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400" dirty="0" smtClean="0"/>
                  <a:t> : Number of points assigned to comp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400" dirty="0" smtClean="0"/>
                  <a:t> : Sum of data points assigned to comp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400" dirty="0" smtClean="0"/>
                  <a:t> : Scatter of data points assigned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400" dirty="0" smtClean="0"/>
                  <a:t> : Component indicator for each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 : Cluster center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Hyper-parameters are not drawn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Auxiliary variable u not drawn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613032"/>
                <a:ext cx="3560205" cy="4074192"/>
              </a:xfrm>
              <a:prstGeom prst="rect">
                <a:avLst/>
              </a:prstGeom>
              <a:blipFill rotWithShape="1">
                <a:blip r:embed="rId15"/>
                <a:stretch>
                  <a:fillRect l="-342" t="-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4277240" y="5854142"/>
                <a:ext cx="5538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240" y="5854142"/>
                <a:ext cx="55387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Elbow Connector 116"/>
          <p:cNvCxnSpPr>
            <a:stCxn id="6" idx="3"/>
            <a:endCxn id="54" idx="0"/>
          </p:cNvCxnSpPr>
          <p:nvPr/>
        </p:nvCxnSpPr>
        <p:spPr>
          <a:xfrm>
            <a:off x="3341333" y="411421"/>
            <a:ext cx="5185484" cy="53262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urved Connector 122"/>
          <p:cNvCxnSpPr>
            <a:stCxn id="57" idx="2"/>
            <a:endCxn id="6" idx="2"/>
          </p:cNvCxnSpPr>
          <p:nvPr/>
        </p:nvCxnSpPr>
        <p:spPr>
          <a:xfrm rot="5400000" flipH="1">
            <a:off x="2874552" y="796168"/>
            <a:ext cx="4351650" cy="3951488"/>
          </a:xfrm>
          <a:prstGeom prst="curvedConnector3">
            <a:avLst>
              <a:gd name="adj1" fmla="val -52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7" idx="3"/>
            <a:endCxn id="52" idx="1"/>
          </p:cNvCxnSpPr>
          <p:nvPr/>
        </p:nvCxnSpPr>
        <p:spPr>
          <a:xfrm>
            <a:off x="4983147" y="2787897"/>
            <a:ext cx="2146916" cy="2095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96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/>
                  <a:t>For each table</a:t>
                </a:r>
              </a:p>
              <a:p>
                <a:pPr lvl="1"/>
                <a:r>
                  <a:rPr lang="en-US" sz="1800" dirty="0" smtClean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 smtClean="0"/>
                  <a:t> with prior given cluster center and covariance and data stats</a:t>
                </a:r>
              </a:p>
              <a:p>
                <a:pPr lvl="1"/>
                <a:r>
                  <a:rPr lang="en-US" sz="1800" dirty="0" smtClean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sz="1800" dirty="0" smtClean="0"/>
                  <a:t> -&gt; Intermediate no need to store</a:t>
                </a:r>
              </a:p>
              <a:p>
                <a:pPr lvl="1"/>
                <a:r>
                  <a:rPr lang="en-US" sz="1800" dirty="0" smtClean="0"/>
                  <a:t>Sample component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 restricted to components in the cluster</a:t>
                </a:r>
              </a:p>
              <a:p>
                <a:pPr lvl="1"/>
                <a:r>
                  <a:rPr lang="en-US" sz="1800" dirty="0" smtClean="0"/>
                  <a:t>Collect stats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:r>
                  <a:rPr lang="en-US" sz="18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𝑠𝑠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Sample cluster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 smtClean="0"/>
                  <a:t> for each component.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 kept from previous </a:t>
                </a:r>
                <a:r>
                  <a:rPr lang="en-US" sz="1800" dirty="0" err="1" smtClean="0"/>
                  <a:t>iter</a:t>
                </a:r>
                <a:endParaRPr lang="en-US" sz="1800" dirty="0" smtClean="0"/>
              </a:p>
              <a:p>
                <a:r>
                  <a:rPr lang="en-US" sz="1800" dirty="0" smtClean="0"/>
                  <a:t>Collect statistics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:r>
                  <a:rPr lang="en-US" sz="18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𝑠𝑠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Sample cluster parameters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Repeat from step 1.</a:t>
                </a:r>
                <a:endParaRPr lang="en-US" sz="1800" dirty="0"/>
              </a:p>
              <a:p>
                <a:pPr lvl="1"/>
                <a:endParaRPr lang="en-US" sz="1800" dirty="0" smtClean="0"/>
              </a:p>
              <a:p>
                <a:r>
                  <a:rPr lang="en-US" sz="2200" dirty="0" smtClean="0"/>
                  <a:t>Data structure</a:t>
                </a:r>
                <a:endParaRPr lang="en-US" sz="2200" dirty="0"/>
              </a:p>
              <a:p>
                <a:pPr lvl="1"/>
                <a:r>
                  <a:rPr lang="en-US" sz="1400" dirty="0" smtClean="0"/>
                  <a:t>Table structure stores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1400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14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400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400" dirty="0" smtClean="0"/>
                  <a:t>,</a:t>
                </a:r>
                <a:r>
                  <a:rPr lang="en-US" sz="14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𝑠𝑠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400" dirty="0" smtClean="0"/>
                  <a:t>,</a:t>
                </a:r>
                <a:r>
                  <a:rPr lang="en-US" sz="14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sz="1400" dirty="0" smtClean="0"/>
              </a:p>
              <a:p>
                <a:pPr lvl="1"/>
                <a:r>
                  <a:rPr lang="en-US" sz="1400" dirty="0" smtClean="0"/>
                  <a:t>Cluster stores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400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14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,</a:t>
                </a:r>
                <a:r>
                  <a:rPr lang="en-US" sz="14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𝑠𝑠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400" dirty="0" smtClean="0"/>
              </a:p>
              <a:p>
                <a:pPr lvl="1"/>
                <a:r>
                  <a:rPr lang="en-US" sz="1400" dirty="0" smtClean="0"/>
                  <a:t>We have label for each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815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00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~ 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)* N(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/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) </a:t>
                </a:r>
              </a:p>
              <a:p>
                <a:r>
                  <a:rPr lang="en-US" dirty="0" err="1" smtClean="0"/>
                  <a:t>cij</a:t>
                </a:r>
                <a:r>
                  <a:rPr lang="en-US" smtClean="0"/>
                  <a:t>=k ~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66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</Words>
  <Application>Microsoft Office PowerPoint</Application>
  <PresentationFormat>On-screen Show (4:3)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Office Theme</vt:lpstr>
      <vt:lpstr>PowerPoint Presentation</vt:lpstr>
      <vt:lpstr>Algorithm</vt:lpstr>
      <vt:lpstr>Distributions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Yerebakan, Halid Ziya</dc:creator>
  <cp:lastModifiedBy>Yerebakan, Halid Ziya</cp:lastModifiedBy>
  <cp:revision>33</cp:revision>
  <cp:lastPrinted>2016-09-20T15:55:08Z</cp:lastPrinted>
  <dcterms:created xsi:type="dcterms:W3CDTF">2016-09-20T15:25:52Z</dcterms:created>
  <dcterms:modified xsi:type="dcterms:W3CDTF">2016-10-13T02:22:06Z</dcterms:modified>
</cp:coreProperties>
</file>