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242906-A93A-4ACC-8497-C3F866D16EE6}" v="768" dt="2024-03-15T15:08:32.174"/>
    <p1510:client id="{C6A876EE-88D5-4E5B-A0FE-F8066C3F9405}" v="152" dt="2024-03-15T12:29:31.6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15.03.2024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15.03.2024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15.03.2024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15.03.2024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15.03.2024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15.03.2024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15.03.2024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15.03.2024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15.03.2024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15.03.2024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15.03.2024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072480-10DA-4FB4-BEAE-2A1DEA90F248}" type="datetimeFigureOut">
              <a:rPr lang="tr-TR" smtClean="0"/>
              <a:t>15.03.2024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2659529" y="2085788"/>
            <a:ext cx="6884895" cy="1496649"/>
          </a:xfrm>
        </p:spPr>
        <p:txBody>
          <a:bodyPr anchor="b">
            <a:normAutofit/>
          </a:bodyPr>
          <a:lstStyle/>
          <a:p>
            <a:r>
              <a:rPr lang="tr-TR" sz="3200">
                <a:solidFill>
                  <a:schemeClr val="tx1">
                    <a:lumMod val="65000"/>
                    <a:lumOff val="35000"/>
                  </a:schemeClr>
                </a:solidFill>
              </a:rPr>
              <a:t>Veri Organizasyonu</a:t>
            </a:r>
          </a:p>
        </p:txBody>
      </p:sp>
      <p:sp>
        <p:nvSpPr>
          <p:cNvPr id="3" name="Alt Başlık 2"/>
          <p:cNvSpPr>
            <a:spLocks noGrp="1"/>
          </p:cNvSpPr>
          <p:nvPr>
            <p:ph type="subTitle" idx="1"/>
          </p:nvPr>
        </p:nvSpPr>
        <p:spPr>
          <a:xfrm>
            <a:off x="3048000" y="3948056"/>
            <a:ext cx="6096000" cy="830134"/>
          </a:xfrm>
        </p:spPr>
        <p:txBody>
          <a:bodyPr vert="horz" lIns="91440" tIns="45720" rIns="91440" bIns="45720" rtlCol="0" anchor="t">
            <a:normAutofit/>
          </a:bodyPr>
          <a:lstStyle/>
          <a:p>
            <a:r>
              <a:rPr lang="tr-TR" sz="1400">
                <a:solidFill>
                  <a:schemeClr val="tx1">
                    <a:lumMod val="65000"/>
                    <a:lumOff val="35000"/>
                  </a:schemeClr>
                </a:solidFill>
              </a:rPr>
              <a:t>ÖZET</a:t>
            </a: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5D596B7F-81BE-5334-AC24-C16A55C6F578}"/>
              </a:ext>
            </a:extLst>
          </p:cNvPr>
          <p:cNvSpPr>
            <a:spLocks noGrp="1"/>
          </p:cNvSpPr>
          <p:nvPr>
            <p:ph type="title"/>
          </p:nvPr>
        </p:nvSpPr>
        <p:spPr>
          <a:xfrm>
            <a:off x="838200" y="365125"/>
            <a:ext cx="10515600" cy="1325563"/>
          </a:xfrm>
        </p:spPr>
        <p:txBody>
          <a:bodyPr/>
          <a:lstStyle/>
          <a:p>
            <a:r>
              <a:rPr lang="tr-TR" dirty="0"/>
              <a:t>Çoklu ortam veri modeli </a:t>
            </a:r>
          </a:p>
        </p:txBody>
      </p:sp>
      <p:sp>
        <p:nvSpPr>
          <p:cNvPr id="7" name="İçerik Yer Tutucusu 2">
            <a:extLst>
              <a:ext uri="{FF2B5EF4-FFF2-40B4-BE49-F238E27FC236}">
                <a16:creationId xmlns:a16="http://schemas.microsoft.com/office/drawing/2014/main" id="{F4DA92D9-BB5F-9012-0A7F-5121568DEE8C}"/>
              </a:ext>
            </a:extLst>
          </p:cNvPr>
          <p:cNvSpPr>
            <a:spLocks noGrp="1"/>
          </p:cNvSpPr>
          <p:nvPr>
            <p:ph idx="1"/>
          </p:nvPr>
        </p:nvSpPr>
        <p:spPr>
          <a:xfrm>
            <a:off x="838200" y="1499054"/>
            <a:ext cx="10322077" cy="1920195"/>
          </a:xfrm>
        </p:spPr>
        <p:txBody>
          <a:bodyPr vert="horz" lIns="91440" tIns="45720" rIns="91440" bIns="45720" rtlCol="0" anchor="t">
            <a:normAutofit lnSpcReduction="10000"/>
          </a:bodyPr>
          <a:lstStyle/>
          <a:p>
            <a:r>
              <a:rPr lang="tr-TR" dirty="0">
                <a:ea typeface="+mn-lt"/>
                <a:cs typeface="+mn-lt"/>
              </a:rPr>
              <a:t>Çoklu ortam veri tabanlarının desteklemesi gereken üç temel özellik; Veri miktarı, Süreklilik ve Senkronizasyondur. Çoklu ortam veri tabanı uygulaması, imge görüntüleme, uzaktan görüntülü eğitim, üç boyutlu tıbbi görüntü kayıtları depolanması konularında özellikle tıp bilgi sistemlerinde kullanılmaktadır.</a:t>
            </a:r>
          </a:p>
          <a:p>
            <a:endParaRPr lang="tr-TR" dirty="0"/>
          </a:p>
          <a:p>
            <a:endParaRPr lang="tr-TR" dirty="0"/>
          </a:p>
        </p:txBody>
      </p:sp>
      <p:sp>
        <p:nvSpPr>
          <p:cNvPr id="9" name="Başlık 1">
            <a:extLst>
              <a:ext uri="{FF2B5EF4-FFF2-40B4-BE49-F238E27FC236}">
                <a16:creationId xmlns:a16="http://schemas.microsoft.com/office/drawing/2014/main" id="{69060F05-2BC3-D136-6E39-E26C2303169A}"/>
              </a:ext>
            </a:extLst>
          </p:cNvPr>
          <p:cNvSpPr txBox="1">
            <a:spLocks/>
          </p:cNvSpPr>
          <p:nvPr/>
        </p:nvSpPr>
        <p:spPr>
          <a:xfrm>
            <a:off x="760791" y="517525"/>
            <a:ext cx="9003695" cy="6199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dirty="0"/>
          </a:p>
          <a:p>
            <a:r>
              <a:rPr lang="tr-TR" dirty="0"/>
              <a:t>Dağıtık veri modeli</a:t>
            </a:r>
          </a:p>
        </p:txBody>
      </p:sp>
      <p:sp>
        <p:nvSpPr>
          <p:cNvPr id="11" name="İçerik Yer Tutucusu 2">
            <a:extLst>
              <a:ext uri="{FF2B5EF4-FFF2-40B4-BE49-F238E27FC236}">
                <a16:creationId xmlns:a16="http://schemas.microsoft.com/office/drawing/2014/main" id="{ED60521B-90B4-7176-3A39-99F65A8F4F49}"/>
              </a:ext>
            </a:extLst>
          </p:cNvPr>
          <p:cNvSpPr txBox="1">
            <a:spLocks/>
          </p:cNvSpPr>
          <p:nvPr/>
        </p:nvSpPr>
        <p:spPr>
          <a:xfrm>
            <a:off x="760791" y="4155168"/>
            <a:ext cx="9221410" cy="1932290"/>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ea typeface="+mn-lt"/>
              <a:cs typeface="+mn-lt"/>
            </a:endParaRPr>
          </a:p>
          <a:p>
            <a:r>
              <a:rPr lang="tr-TR" dirty="0">
                <a:ea typeface="+mn-lt"/>
                <a:cs typeface="+mn-lt"/>
              </a:rPr>
              <a:t>Veri tabanını ağ üzerinden paralel kullanmak için parçalara ayırmak, sorguların daha hızlı işlenmesini sağlar. Böyle bir sistemde, birden fazla veri tabanına erişilmesine rağmen, kullanıcı bir tek veri tabanıyla çalışıyormuş gibi işlem yapar.</a:t>
            </a:r>
            <a:endParaRPr lang="tr-TR" dirty="0"/>
          </a:p>
          <a:p>
            <a:endParaRPr lang="tr-TR" dirty="0"/>
          </a:p>
          <a:p>
            <a:endParaRPr lang="tr-TR" dirty="0"/>
          </a:p>
        </p:txBody>
      </p:sp>
    </p:spTree>
    <p:extLst>
      <p:ext uri="{BB962C8B-B14F-4D97-AF65-F5344CB8AC3E}">
        <p14:creationId xmlns:p14="http://schemas.microsoft.com/office/powerpoint/2010/main" val="1639755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DCBEB9A-04EF-A8BB-9770-F08583183766}"/>
              </a:ext>
            </a:extLst>
          </p:cNvPr>
          <p:cNvSpPr>
            <a:spLocks noGrp="1"/>
          </p:cNvSpPr>
          <p:nvPr>
            <p:ph type="title"/>
          </p:nvPr>
        </p:nvSpPr>
        <p:spPr>
          <a:xfrm>
            <a:off x="871442" y="685800"/>
            <a:ext cx="4353116" cy="1474666"/>
          </a:xfrm>
        </p:spPr>
        <p:txBody>
          <a:bodyPr anchor="b">
            <a:normAutofit/>
          </a:bodyPr>
          <a:lstStyle/>
          <a:p>
            <a:pPr algn="ctr"/>
            <a:r>
              <a:rPr lang="tr-TR" sz="3200">
                <a:solidFill>
                  <a:srgbClr val="595959"/>
                </a:solidFill>
              </a:rPr>
              <a:t>Veri Tabanı Tasarımı</a:t>
            </a:r>
          </a:p>
        </p:txBody>
      </p:sp>
      <p:sp>
        <p:nvSpPr>
          <p:cNvPr id="3" name="İçerik Yer Tutucusu 2">
            <a:extLst>
              <a:ext uri="{FF2B5EF4-FFF2-40B4-BE49-F238E27FC236}">
                <a16:creationId xmlns:a16="http://schemas.microsoft.com/office/drawing/2014/main" id="{C9DC8880-6EAD-61CE-02BA-7833E21C9D03}"/>
              </a:ext>
            </a:extLst>
          </p:cNvPr>
          <p:cNvSpPr>
            <a:spLocks noGrp="1"/>
          </p:cNvSpPr>
          <p:nvPr>
            <p:ph idx="1"/>
          </p:nvPr>
        </p:nvSpPr>
        <p:spPr>
          <a:xfrm>
            <a:off x="871442" y="2447337"/>
            <a:ext cx="4353116" cy="3770434"/>
          </a:xfrm>
        </p:spPr>
        <p:txBody>
          <a:bodyPr vert="horz" lIns="91440" tIns="45720" rIns="91440" bIns="45720" rtlCol="0" anchor="t">
            <a:normAutofit/>
          </a:bodyPr>
          <a:lstStyle/>
          <a:p>
            <a:r>
              <a:rPr lang="tr-TR" sz="2000" dirty="0">
                <a:solidFill>
                  <a:srgbClr val="595959"/>
                </a:solidFill>
                <a:ea typeface="+mn-lt"/>
                <a:cs typeface="+mn-lt"/>
              </a:rPr>
              <a:t>Veri tabanı tasarımında; gerçeğin, gereksinim ve beklentiler çerçevesinde modellenerek veri tabanına aktarılması gerekir.</a:t>
            </a:r>
          </a:p>
          <a:p>
            <a:endParaRPr lang="tr-TR" sz="2000">
              <a:solidFill>
                <a:srgbClr val="595959"/>
              </a:solidFill>
            </a:endParaRPr>
          </a:p>
          <a:p>
            <a:r>
              <a:rPr lang="tr-TR" sz="2000" dirty="0">
                <a:ea typeface="+mn-lt"/>
                <a:cs typeface="+mn-lt"/>
              </a:rPr>
              <a:t>Geleneksel veri tabanı tasarımı, kullanıcı düzeyinden fiziksel düzeye doğrudur.</a:t>
            </a:r>
            <a:endParaRPr lang="tr-TR" sz="2000" dirty="0">
              <a:solidFill>
                <a:srgbClr val="595959"/>
              </a:solidFill>
            </a:endParaRPr>
          </a:p>
        </p:txBody>
      </p:sp>
      <p:pic>
        <p:nvPicPr>
          <p:cNvPr id="4" name="Resim 3" descr="metin, ekran görüntüsü, yazı tipi, sayı, numara içeren bir resim&#10;&#10;Açıklama otomatik olarak oluşturuldu">
            <a:extLst>
              <a:ext uri="{FF2B5EF4-FFF2-40B4-BE49-F238E27FC236}">
                <a16:creationId xmlns:a16="http://schemas.microsoft.com/office/drawing/2014/main" id="{B0F34E39-4382-04DD-4634-6571E26549F0}"/>
              </a:ext>
            </a:extLst>
          </p:cNvPr>
          <p:cNvPicPr>
            <a:picLocks noChangeAspect="1"/>
          </p:cNvPicPr>
          <p:nvPr/>
        </p:nvPicPr>
        <p:blipFill>
          <a:blip r:embed="rId2"/>
          <a:stretch>
            <a:fillRect/>
          </a:stretch>
        </p:blipFill>
        <p:spPr>
          <a:xfrm>
            <a:off x="6781801" y="801477"/>
            <a:ext cx="4797056" cy="5300615"/>
          </a:xfrm>
          <a:prstGeom prst="rect">
            <a:avLst/>
          </a:prstGeom>
        </p:spPr>
      </p:pic>
    </p:spTree>
    <p:extLst>
      <p:ext uri="{BB962C8B-B14F-4D97-AF65-F5344CB8AC3E}">
        <p14:creationId xmlns:p14="http://schemas.microsoft.com/office/powerpoint/2010/main" val="561513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84581CB-9160-0B1A-B6F3-45655F5576E4}"/>
              </a:ext>
            </a:extLst>
          </p:cNvPr>
          <p:cNvSpPr>
            <a:spLocks noGrp="1"/>
          </p:cNvSpPr>
          <p:nvPr>
            <p:ph type="title"/>
          </p:nvPr>
        </p:nvSpPr>
        <p:spPr>
          <a:xfrm>
            <a:off x="1616054" y="1261137"/>
            <a:ext cx="8959893" cy="888360"/>
          </a:xfrm>
        </p:spPr>
        <p:txBody>
          <a:bodyPr anchor="b">
            <a:normAutofit/>
          </a:bodyPr>
          <a:lstStyle/>
          <a:p>
            <a:pPr algn="ctr"/>
            <a:r>
              <a:rPr lang="tr-TR" sz="3200">
                <a:solidFill>
                  <a:schemeClr val="tx1">
                    <a:lumMod val="65000"/>
                    <a:lumOff val="35000"/>
                  </a:schemeClr>
                </a:solidFill>
              </a:rPr>
              <a:t>İlişkisel ve İlişkisel olmayan VTYS</a:t>
            </a:r>
          </a:p>
        </p:txBody>
      </p:sp>
      <p:sp>
        <p:nvSpPr>
          <p:cNvPr id="3" name="İçerik Yer Tutucusu 2">
            <a:extLst>
              <a:ext uri="{FF2B5EF4-FFF2-40B4-BE49-F238E27FC236}">
                <a16:creationId xmlns:a16="http://schemas.microsoft.com/office/drawing/2014/main" id="{59C7F36F-F2BE-C029-AF5A-3A570E84D9A7}"/>
              </a:ext>
            </a:extLst>
          </p:cNvPr>
          <p:cNvSpPr>
            <a:spLocks noGrp="1"/>
          </p:cNvSpPr>
          <p:nvPr>
            <p:ph idx="1"/>
          </p:nvPr>
        </p:nvSpPr>
        <p:spPr>
          <a:xfrm>
            <a:off x="1616054" y="2427383"/>
            <a:ext cx="8959892" cy="3169482"/>
          </a:xfrm>
        </p:spPr>
        <p:txBody>
          <a:bodyPr vert="horz" lIns="91440" tIns="45720" rIns="91440" bIns="45720" rtlCol="0" anchor="t">
            <a:normAutofit/>
          </a:bodyPr>
          <a:lstStyle/>
          <a:p>
            <a:endParaRPr lang="tr-TR" sz="2000">
              <a:solidFill>
                <a:schemeClr val="tx1">
                  <a:lumMod val="65000"/>
                  <a:lumOff val="35000"/>
                </a:schemeClr>
              </a:solidFill>
            </a:endParaRPr>
          </a:p>
          <a:p>
            <a:r>
              <a:rPr lang="tr-TR" sz="2000" dirty="0">
                <a:solidFill>
                  <a:schemeClr val="tx1">
                    <a:lumMod val="65000"/>
                    <a:lumOff val="35000"/>
                  </a:schemeClr>
                </a:solidFill>
                <a:ea typeface="+mn-lt"/>
                <a:cs typeface="+mn-lt"/>
              </a:rPr>
              <a:t>Günümüzde en yaygın kullanılan veri tabanı sistemleri ilişkisel veri tabanlarıdır. Satır ve sütunların meydana getirdiği tablolardan oluşur. Bu tablolar birbiri ile ilişkileri olan tablolardır. </a:t>
            </a:r>
          </a:p>
          <a:p>
            <a:endParaRPr lang="tr-TR" sz="2000" dirty="0">
              <a:solidFill>
                <a:schemeClr val="tx1">
                  <a:lumMod val="65000"/>
                  <a:lumOff val="35000"/>
                </a:schemeClr>
              </a:solidFill>
            </a:endParaRPr>
          </a:p>
          <a:p>
            <a:r>
              <a:rPr lang="tr-TR" sz="2000" dirty="0">
                <a:solidFill>
                  <a:schemeClr val="tx1">
                    <a:lumMod val="65000"/>
                    <a:lumOff val="35000"/>
                  </a:schemeClr>
                </a:solidFill>
              </a:rPr>
              <a:t>İlişkisel olmayan veri tabanları (</a:t>
            </a:r>
            <a:r>
              <a:rPr lang="tr-TR" sz="2000" dirty="0" err="1">
                <a:solidFill>
                  <a:schemeClr val="tx1">
                    <a:lumMod val="65000"/>
                    <a:lumOff val="35000"/>
                  </a:schemeClr>
                </a:solidFill>
                <a:ea typeface="+mn-lt"/>
                <a:cs typeface="+mn-lt"/>
              </a:rPr>
              <a:t>NoSQL</a:t>
            </a:r>
            <a:r>
              <a:rPr lang="tr-TR" sz="2000" dirty="0">
                <a:solidFill>
                  <a:schemeClr val="tx1">
                    <a:lumMod val="65000"/>
                    <a:lumOff val="35000"/>
                  </a:schemeClr>
                </a:solidFill>
                <a:ea typeface="+mn-lt"/>
                <a:cs typeface="+mn-lt"/>
              </a:rPr>
              <a:t>) ilişkisel veri tabanı sistemlerine alternatif bir çözüm olarak ortaya çıkmıştır. İlişkisel olamayan veri tabanları yatay olarak ölçeklendirilen bir veri depolama sistemidir.</a:t>
            </a:r>
            <a:endParaRPr lang="tr-TR" sz="2000" dirty="0">
              <a:solidFill>
                <a:schemeClr val="tx1">
                  <a:lumMod val="65000"/>
                  <a:lumOff val="35000"/>
                </a:schemeClr>
              </a:solidFill>
            </a:endParaRPr>
          </a:p>
        </p:txBody>
      </p:sp>
    </p:spTree>
    <p:extLst>
      <p:ext uri="{BB962C8B-B14F-4D97-AF65-F5344CB8AC3E}">
        <p14:creationId xmlns:p14="http://schemas.microsoft.com/office/powerpoint/2010/main" val="2634483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5C23A8E-5652-A550-527E-F19A0B5DB529}"/>
              </a:ext>
            </a:extLst>
          </p:cNvPr>
          <p:cNvSpPr>
            <a:spLocks noGrp="1"/>
          </p:cNvSpPr>
          <p:nvPr>
            <p:ph type="title"/>
          </p:nvPr>
        </p:nvSpPr>
        <p:spPr>
          <a:xfrm>
            <a:off x="1616054" y="1261137"/>
            <a:ext cx="8959893" cy="888360"/>
          </a:xfrm>
        </p:spPr>
        <p:txBody>
          <a:bodyPr anchor="b">
            <a:normAutofit/>
          </a:bodyPr>
          <a:lstStyle/>
          <a:p>
            <a:pPr algn="ctr"/>
            <a:r>
              <a:rPr lang="tr-TR" sz="3200">
                <a:solidFill>
                  <a:schemeClr val="tx1">
                    <a:lumMod val="65000"/>
                    <a:lumOff val="35000"/>
                  </a:schemeClr>
                </a:solidFill>
              </a:rPr>
              <a:t>Veri Tabanı Mimarilerinin Performans Karşılaştırmaları</a:t>
            </a:r>
          </a:p>
        </p:txBody>
      </p:sp>
      <p:sp>
        <p:nvSpPr>
          <p:cNvPr id="3" name="İçerik Yer Tutucusu 2">
            <a:extLst>
              <a:ext uri="{FF2B5EF4-FFF2-40B4-BE49-F238E27FC236}">
                <a16:creationId xmlns:a16="http://schemas.microsoft.com/office/drawing/2014/main" id="{612F1B8B-94FB-9154-4725-BC16A925854D}"/>
              </a:ext>
            </a:extLst>
          </p:cNvPr>
          <p:cNvSpPr>
            <a:spLocks noGrp="1"/>
          </p:cNvSpPr>
          <p:nvPr>
            <p:ph idx="1"/>
          </p:nvPr>
        </p:nvSpPr>
        <p:spPr>
          <a:xfrm>
            <a:off x="1616054" y="2427383"/>
            <a:ext cx="8959892" cy="3169482"/>
          </a:xfrm>
        </p:spPr>
        <p:txBody>
          <a:bodyPr vert="horz" lIns="91440" tIns="45720" rIns="91440" bIns="45720" rtlCol="0" anchor="t">
            <a:normAutofit/>
          </a:bodyPr>
          <a:lstStyle/>
          <a:p>
            <a:r>
              <a:rPr lang="tr-TR" sz="2000">
                <a:solidFill>
                  <a:schemeClr val="tx1">
                    <a:lumMod val="65000"/>
                    <a:lumOff val="35000"/>
                  </a:schemeClr>
                </a:solidFill>
                <a:ea typeface="+mn-lt"/>
                <a:cs typeface="+mn-lt"/>
              </a:rPr>
              <a:t>Veri tabanı sunucu sistemleri özellikleri belirlenmesi</a:t>
            </a:r>
          </a:p>
          <a:p>
            <a:r>
              <a:rPr lang="tr-TR" sz="2000">
                <a:solidFill>
                  <a:schemeClr val="tx1">
                    <a:lumMod val="65000"/>
                    <a:lumOff val="35000"/>
                  </a:schemeClr>
                </a:solidFill>
                <a:ea typeface="+mn-lt"/>
                <a:cs typeface="+mn-lt"/>
              </a:rPr>
              <a:t>Veri tabanı şemaları oluşturulması</a:t>
            </a:r>
          </a:p>
          <a:p>
            <a:r>
              <a:rPr lang="tr-TR" sz="2000">
                <a:solidFill>
                  <a:schemeClr val="tx1">
                    <a:lumMod val="65000"/>
                    <a:lumOff val="35000"/>
                  </a:schemeClr>
                </a:solidFill>
                <a:ea typeface="+mn-lt"/>
                <a:cs typeface="+mn-lt"/>
              </a:rPr>
              <a:t>Sorguların belirlenmesi</a:t>
            </a:r>
          </a:p>
          <a:p>
            <a:r>
              <a:rPr lang="tr-TR" sz="2000">
                <a:solidFill>
                  <a:schemeClr val="tx1">
                    <a:lumMod val="65000"/>
                    <a:lumOff val="35000"/>
                  </a:schemeClr>
                </a:solidFill>
                <a:ea typeface="+mn-lt"/>
                <a:cs typeface="+mn-lt"/>
              </a:rPr>
              <a:t>Veri tabanı ayarlarının yapılması</a:t>
            </a:r>
          </a:p>
          <a:p>
            <a:r>
              <a:rPr lang="tr-TR" sz="2000">
                <a:solidFill>
                  <a:schemeClr val="tx1">
                    <a:lumMod val="65000"/>
                    <a:lumOff val="35000"/>
                  </a:schemeClr>
                </a:solidFill>
                <a:ea typeface="+mn-lt"/>
                <a:cs typeface="+mn-lt"/>
              </a:rPr>
              <a:t>Ölçümler ve ölçüm metrikleri bilgileri</a:t>
            </a:r>
          </a:p>
          <a:p>
            <a:pPr marL="0" indent="0">
              <a:buNone/>
            </a:pPr>
            <a:endParaRPr lang="tr-TR" sz="2000">
              <a:solidFill>
                <a:schemeClr val="tx1">
                  <a:lumMod val="65000"/>
                  <a:lumOff val="35000"/>
                </a:schemeClr>
              </a:solidFill>
              <a:ea typeface="+mn-lt"/>
              <a:cs typeface="+mn-lt"/>
            </a:endParaRPr>
          </a:p>
          <a:p>
            <a:pPr marL="0" indent="0">
              <a:buNone/>
            </a:pPr>
            <a:r>
              <a:rPr lang="tr-TR" sz="2000">
                <a:solidFill>
                  <a:schemeClr val="tx1">
                    <a:lumMod val="65000"/>
                    <a:lumOff val="35000"/>
                  </a:schemeClr>
                </a:solidFill>
                <a:ea typeface="+mn-lt"/>
                <a:cs typeface="+mn-lt"/>
              </a:rPr>
              <a:t>Performans analizi ve sonuçlarıdır.</a:t>
            </a:r>
            <a:endParaRPr lang="tr-TR" sz="2000">
              <a:solidFill>
                <a:schemeClr val="tx1">
                  <a:lumMod val="65000"/>
                  <a:lumOff val="35000"/>
                </a:schemeClr>
              </a:solidFill>
            </a:endParaRPr>
          </a:p>
        </p:txBody>
      </p:sp>
    </p:spTree>
    <p:extLst>
      <p:ext uri="{BB962C8B-B14F-4D97-AF65-F5344CB8AC3E}">
        <p14:creationId xmlns:p14="http://schemas.microsoft.com/office/powerpoint/2010/main" val="988213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9033A18-F624-8DE8-078E-26164F53531B}"/>
              </a:ext>
            </a:extLst>
          </p:cNvPr>
          <p:cNvSpPr>
            <a:spLocks noGrp="1"/>
          </p:cNvSpPr>
          <p:nvPr>
            <p:ph type="title"/>
          </p:nvPr>
        </p:nvSpPr>
        <p:spPr>
          <a:xfrm>
            <a:off x="1616054" y="1261137"/>
            <a:ext cx="8959893" cy="888360"/>
          </a:xfrm>
        </p:spPr>
        <p:txBody>
          <a:bodyPr anchor="b">
            <a:normAutofit/>
          </a:bodyPr>
          <a:lstStyle/>
          <a:p>
            <a:pPr algn="ctr"/>
            <a:r>
              <a:rPr lang="tr-TR" sz="3200">
                <a:solidFill>
                  <a:schemeClr val="tx1">
                    <a:lumMod val="65000"/>
                    <a:lumOff val="35000"/>
                  </a:schemeClr>
                </a:solidFill>
              </a:rPr>
              <a:t>Sonuç ve Değerlendirme</a:t>
            </a:r>
          </a:p>
        </p:txBody>
      </p:sp>
      <p:sp>
        <p:nvSpPr>
          <p:cNvPr id="3" name="İçerik Yer Tutucusu 2">
            <a:extLst>
              <a:ext uri="{FF2B5EF4-FFF2-40B4-BE49-F238E27FC236}">
                <a16:creationId xmlns:a16="http://schemas.microsoft.com/office/drawing/2014/main" id="{EE1F96FD-13FF-0909-A481-12BBF557F73E}"/>
              </a:ext>
            </a:extLst>
          </p:cNvPr>
          <p:cNvSpPr>
            <a:spLocks noGrp="1"/>
          </p:cNvSpPr>
          <p:nvPr>
            <p:ph idx="1"/>
          </p:nvPr>
        </p:nvSpPr>
        <p:spPr>
          <a:xfrm>
            <a:off x="1616054" y="3249859"/>
            <a:ext cx="8959892" cy="2347006"/>
          </a:xfrm>
        </p:spPr>
        <p:txBody>
          <a:bodyPr vert="horz" lIns="91440" tIns="45720" rIns="91440" bIns="45720" rtlCol="0" anchor="t">
            <a:normAutofit/>
          </a:bodyPr>
          <a:lstStyle/>
          <a:p>
            <a:r>
              <a:rPr lang="tr-TR" sz="2000">
                <a:solidFill>
                  <a:schemeClr val="tx1">
                    <a:lumMod val="65000"/>
                    <a:lumOff val="35000"/>
                  </a:schemeClr>
                </a:solidFill>
                <a:ea typeface="+mn-lt"/>
                <a:cs typeface="+mn-lt"/>
              </a:rPr>
              <a:t>Sonuç olarak, farklı kriterler ile bu veri tabanlarını incelediğimizde iki veri tabanının da avantaj ve dezavantajları olduğu görülmüştür.</a:t>
            </a:r>
            <a:endParaRPr lang="tr-TR" sz="2000">
              <a:solidFill>
                <a:schemeClr val="tx1">
                  <a:lumMod val="65000"/>
                  <a:lumOff val="35000"/>
                </a:schemeClr>
              </a:solidFill>
            </a:endParaRPr>
          </a:p>
        </p:txBody>
      </p:sp>
    </p:spTree>
    <p:extLst>
      <p:ext uri="{BB962C8B-B14F-4D97-AF65-F5344CB8AC3E}">
        <p14:creationId xmlns:p14="http://schemas.microsoft.com/office/powerpoint/2010/main" val="2671277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E1DA83D-9CF0-E9B5-5222-CACC21A9BDC3}"/>
              </a:ext>
            </a:extLst>
          </p:cNvPr>
          <p:cNvSpPr>
            <a:spLocks noGrp="1"/>
          </p:cNvSpPr>
          <p:nvPr>
            <p:ph type="title"/>
          </p:nvPr>
        </p:nvSpPr>
        <p:spPr>
          <a:xfrm>
            <a:off x="2659529" y="2085788"/>
            <a:ext cx="6884895" cy="1496649"/>
          </a:xfrm>
        </p:spPr>
        <p:txBody>
          <a:bodyPr vert="horz" lIns="91440" tIns="45720" rIns="91440" bIns="45720" rtlCol="0" anchor="b">
            <a:normAutofit/>
          </a:bodyPr>
          <a:lstStyle/>
          <a:p>
            <a:pPr algn="ctr"/>
            <a:r>
              <a:rPr lang="en-US" sz="3200" kern="1200" dirty="0" err="1">
                <a:solidFill>
                  <a:schemeClr val="tx1">
                    <a:lumMod val="65000"/>
                    <a:lumOff val="35000"/>
                  </a:schemeClr>
                </a:solidFill>
                <a:latin typeface="+mj-lt"/>
                <a:ea typeface="+mj-ea"/>
                <a:cs typeface="+mj-cs"/>
              </a:rPr>
              <a:t>Teşekkürler</a:t>
            </a:r>
            <a:endParaRPr lang="en-US" sz="3200" kern="1200" dirty="0" err="1">
              <a:solidFill>
                <a:schemeClr val="tx1">
                  <a:lumMod val="65000"/>
                  <a:lumOff val="35000"/>
                </a:schemeClr>
              </a:solidFill>
              <a:latin typeface="+mj-lt"/>
            </a:endParaRPr>
          </a:p>
        </p:txBody>
      </p:sp>
    </p:spTree>
    <p:extLst>
      <p:ext uri="{BB962C8B-B14F-4D97-AF65-F5344CB8AC3E}">
        <p14:creationId xmlns:p14="http://schemas.microsoft.com/office/powerpoint/2010/main" val="3158275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6046D12-08E5-3AA9-9903-9A05E693D188}"/>
              </a:ext>
            </a:extLst>
          </p:cNvPr>
          <p:cNvSpPr>
            <a:spLocks noGrp="1"/>
          </p:cNvSpPr>
          <p:nvPr>
            <p:ph type="title"/>
          </p:nvPr>
        </p:nvSpPr>
        <p:spPr>
          <a:xfrm>
            <a:off x="1616054" y="1261137"/>
            <a:ext cx="8959893" cy="888360"/>
          </a:xfrm>
        </p:spPr>
        <p:txBody>
          <a:bodyPr anchor="b">
            <a:normAutofit/>
          </a:bodyPr>
          <a:lstStyle/>
          <a:p>
            <a:pPr algn="ctr"/>
            <a:r>
              <a:rPr lang="tr-TR" sz="3200">
                <a:solidFill>
                  <a:schemeClr val="tx1">
                    <a:lumMod val="65000"/>
                    <a:lumOff val="35000"/>
                  </a:schemeClr>
                </a:solidFill>
              </a:rPr>
              <a:t>İçerik</a:t>
            </a:r>
          </a:p>
        </p:txBody>
      </p:sp>
      <p:sp>
        <p:nvSpPr>
          <p:cNvPr id="3" name="İçerik Yer Tutucusu 2">
            <a:extLst>
              <a:ext uri="{FF2B5EF4-FFF2-40B4-BE49-F238E27FC236}">
                <a16:creationId xmlns:a16="http://schemas.microsoft.com/office/drawing/2014/main" id="{04256E83-7F9F-D14A-83A0-0D0B0554C5EC}"/>
              </a:ext>
            </a:extLst>
          </p:cNvPr>
          <p:cNvSpPr>
            <a:spLocks noGrp="1"/>
          </p:cNvSpPr>
          <p:nvPr>
            <p:ph idx="1"/>
          </p:nvPr>
        </p:nvSpPr>
        <p:spPr>
          <a:xfrm>
            <a:off x="1616054" y="2427383"/>
            <a:ext cx="8959892" cy="3169482"/>
          </a:xfrm>
        </p:spPr>
        <p:txBody>
          <a:bodyPr vert="horz" lIns="91440" tIns="45720" rIns="91440" bIns="45720" rtlCol="0" anchor="t">
            <a:normAutofit/>
          </a:bodyPr>
          <a:lstStyle/>
          <a:p>
            <a:pPr marL="285750" indent="-285750"/>
            <a:r>
              <a:rPr lang="en-US" sz="2000">
                <a:solidFill>
                  <a:schemeClr val="tx1">
                    <a:lumMod val="65000"/>
                    <a:lumOff val="35000"/>
                  </a:schemeClr>
                </a:solidFill>
                <a:latin typeface="Segoe UI"/>
                <a:cs typeface="Segoe UI"/>
              </a:rPr>
              <a:t>Giriş</a:t>
            </a:r>
            <a:endParaRPr lang="tr-TR" sz="2000">
              <a:solidFill>
                <a:schemeClr val="tx1">
                  <a:lumMod val="65000"/>
                  <a:lumOff val="35000"/>
                </a:schemeClr>
              </a:solidFill>
              <a:latin typeface="Segoe UI"/>
              <a:cs typeface="Segoe UI"/>
            </a:endParaRPr>
          </a:p>
          <a:p>
            <a:pPr marL="285750" indent="-285750"/>
            <a:r>
              <a:rPr lang="en-US" sz="2000">
                <a:solidFill>
                  <a:schemeClr val="tx1">
                    <a:lumMod val="65000"/>
                    <a:lumOff val="35000"/>
                  </a:schemeClr>
                </a:solidFill>
                <a:latin typeface="Segoe UI"/>
                <a:cs typeface="Segoe UI"/>
              </a:rPr>
              <a:t>Bilişim Sistemleri ve Yönetimi</a:t>
            </a:r>
          </a:p>
          <a:p>
            <a:pPr marL="285750" indent="-285750"/>
            <a:r>
              <a:rPr lang="en-US" sz="2000">
                <a:solidFill>
                  <a:schemeClr val="tx1">
                    <a:lumMod val="65000"/>
                    <a:lumOff val="35000"/>
                  </a:schemeClr>
                </a:solidFill>
                <a:latin typeface="Segoe UI"/>
                <a:cs typeface="Segoe UI"/>
              </a:rPr>
              <a:t>Veri Tabanı ve Yönetim Sistemleri</a:t>
            </a:r>
          </a:p>
          <a:p>
            <a:pPr marL="285750" indent="-285750"/>
            <a:r>
              <a:rPr lang="en-US" sz="2000">
                <a:solidFill>
                  <a:schemeClr val="tx1">
                    <a:lumMod val="65000"/>
                    <a:lumOff val="35000"/>
                  </a:schemeClr>
                </a:solidFill>
                <a:latin typeface="Segoe UI"/>
                <a:cs typeface="Segoe UI"/>
              </a:rPr>
              <a:t>Veri Tabanı Tasarımı</a:t>
            </a:r>
          </a:p>
          <a:p>
            <a:pPr marL="285750" indent="-285750"/>
            <a:r>
              <a:rPr lang="en-US" sz="2000">
                <a:solidFill>
                  <a:schemeClr val="tx1">
                    <a:lumMod val="65000"/>
                    <a:lumOff val="35000"/>
                  </a:schemeClr>
                </a:solidFill>
                <a:latin typeface="Segoe UI"/>
                <a:cs typeface="Segoe UI"/>
              </a:rPr>
              <a:t>İlişkisel ve İlişkisel olmayan Veri Tabanı Sistemleri</a:t>
            </a:r>
          </a:p>
          <a:p>
            <a:pPr marL="285750" indent="-285750"/>
            <a:r>
              <a:rPr lang="en-US" sz="2000">
                <a:solidFill>
                  <a:schemeClr val="tx1">
                    <a:lumMod val="65000"/>
                    <a:lumOff val="35000"/>
                  </a:schemeClr>
                </a:solidFill>
                <a:latin typeface="Segoe UI"/>
                <a:cs typeface="Segoe UI"/>
              </a:rPr>
              <a:t>Veri Tabanı Mimarilerinin Performans Karşılaştırmaları</a:t>
            </a:r>
          </a:p>
          <a:p>
            <a:pPr marL="285750" indent="-285750"/>
            <a:r>
              <a:rPr lang="en-US" sz="2000">
                <a:solidFill>
                  <a:schemeClr val="tx1">
                    <a:lumMod val="65000"/>
                    <a:lumOff val="35000"/>
                  </a:schemeClr>
                </a:solidFill>
                <a:latin typeface="Segoe UI"/>
                <a:cs typeface="Segoe UI"/>
              </a:rPr>
              <a:t>Sonuç ve Değerlendirme</a:t>
            </a:r>
            <a:endParaRPr lang="tr-TR" sz="2000">
              <a:solidFill>
                <a:schemeClr val="tx1">
                  <a:lumMod val="65000"/>
                  <a:lumOff val="35000"/>
                </a:schemeClr>
              </a:solidFill>
            </a:endParaRPr>
          </a:p>
        </p:txBody>
      </p:sp>
    </p:spTree>
    <p:extLst>
      <p:ext uri="{BB962C8B-B14F-4D97-AF65-F5344CB8AC3E}">
        <p14:creationId xmlns:p14="http://schemas.microsoft.com/office/powerpoint/2010/main" val="2752857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C80485C-C196-FBF2-1BC9-820849BA7458}"/>
              </a:ext>
            </a:extLst>
          </p:cNvPr>
          <p:cNvSpPr>
            <a:spLocks noGrp="1"/>
          </p:cNvSpPr>
          <p:nvPr>
            <p:ph type="title"/>
          </p:nvPr>
        </p:nvSpPr>
        <p:spPr>
          <a:xfrm>
            <a:off x="1616054" y="1261137"/>
            <a:ext cx="8959893" cy="888360"/>
          </a:xfrm>
        </p:spPr>
        <p:txBody>
          <a:bodyPr anchor="b">
            <a:normAutofit/>
          </a:bodyPr>
          <a:lstStyle/>
          <a:p>
            <a:pPr algn="ctr"/>
            <a:r>
              <a:rPr lang="tr-TR" sz="3200">
                <a:solidFill>
                  <a:schemeClr val="tx1">
                    <a:lumMod val="65000"/>
                    <a:lumOff val="35000"/>
                  </a:schemeClr>
                </a:solidFill>
              </a:rPr>
              <a:t>Giriş</a:t>
            </a:r>
          </a:p>
        </p:txBody>
      </p:sp>
      <p:sp>
        <p:nvSpPr>
          <p:cNvPr id="3" name="İçerik Yer Tutucusu 2">
            <a:extLst>
              <a:ext uri="{FF2B5EF4-FFF2-40B4-BE49-F238E27FC236}">
                <a16:creationId xmlns:a16="http://schemas.microsoft.com/office/drawing/2014/main" id="{910D0000-22E3-F003-E9C3-C8CEE2A6913C}"/>
              </a:ext>
            </a:extLst>
          </p:cNvPr>
          <p:cNvSpPr>
            <a:spLocks noGrp="1"/>
          </p:cNvSpPr>
          <p:nvPr>
            <p:ph idx="1"/>
          </p:nvPr>
        </p:nvSpPr>
        <p:spPr>
          <a:xfrm>
            <a:off x="1616054" y="2427383"/>
            <a:ext cx="8959892" cy="3169482"/>
          </a:xfrm>
        </p:spPr>
        <p:txBody>
          <a:bodyPr vert="horz" lIns="91440" tIns="45720" rIns="91440" bIns="45720" rtlCol="0" anchor="t">
            <a:normAutofit/>
          </a:bodyPr>
          <a:lstStyle/>
          <a:p>
            <a:r>
              <a:rPr lang="tr-TR" sz="2000">
                <a:solidFill>
                  <a:schemeClr val="tx1">
                    <a:lumMod val="65000"/>
                    <a:lumOff val="35000"/>
                  </a:schemeClr>
                </a:solidFill>
              </a:rPr>
              <a:t>Teknolojinin sürekli gelişmesi ve ilerlemesi ile her gün daha fazla </a:t>
            </a:r>
            <a:br>
              <a:rPr lang="tr-TR" sz="2000">
                <a:solidFill>
                  <a:schemeClr val="tx1">
                    <a:lumMod val="65000"/>
                    <a:lumOff val="35000"/>
                  </a:schemeClr>
                </a:solidFill>
              </a:rPr>
            </a:br>
            <a:r>
              <a:rPr lang="tr-TR" sz="2000">
                <a:solidFill>
                  <a:schemeClr val="tx1">
                    <a:lumMod val="65000"/>
                    <a:lumOff val="35000"/>
                  </a:schemeClr>
                </a:solidFill>
              </a:rPr>
              <a:t>veri oluşuyor bu oluşan verilerin işlenmesi anlaşılır hale getirilmesi</a:t>
            </a:r>
            <a:br>
              <a:rPr lang="tr-TR" sz="2000">
                <a:solidFill>
                  <a:schemeClr val="tx1">
                    <a:lumMod val="65000"/>
                    <a:lumOff val="35000"/>
                  </a:schemeClr>
                </a:solidFill>
              </a:rPr>
            </a:br>
            <a:r>
              <a:rPr lang="tr-TR" sz="2000">
                <a:solidFill>
                  <a:schemeClr val="tx1">
                    <a:lumMod val="65000"/>
                    <a:lumOff val="35000"/>
                  </a:schemeClr>
                </a:solidFill>
              </a:rPr>
              <a:t> için veri organizasyonlarına ihtiyaç duyulur. </a:t>
            </a:r>
            <a:br>
              <a:rPr lang="tr-TR" sz="2000">
                <a:solidFill>
                  <a:schemeClr val="tx1">
                    <a:lumMod val="65000"/>
                    <a:lumOff val="35000"/>
                  </a:schemeClr>
                </a:solidFill>
              </a:rPr>
            </a:br>
            <a:endParaRPr lang="tr-TR" sz="2000">
              <a:solidFill>
                <a:schemeClr val="tx1">
                  <a:lumMod val="65000"/>
                  <a:lumOff val="35000"/>
                </a:schemeClr>
              </a:solidFill>
            </a:endParaRPr>
          </a:p>
          <a:p>
            <a:r>
              <a:rPr lang="tr-TR" sz="2000">
                <a:solidFill>
                  <a:schemeClr val="tx1">
                    <a:lumMod val="65000"/>
                    <a:lumOff val="35000"/>
                  </a:schemeClr>
                </a:solidFill>
              </a:rPr>
              <a:t>Verilerin saklanması , depolanması ve korunması için veri tabanları </a:t>
            </a:r>
            <a:br>
              <a:rPr lang="tr-TR" sz="2000">
                <a:solidFill>
                  <a:schemeClr val="tx1">
                    <a:lumMod val="65000"/>
                    <a:lumOff val="35000"/>
                  </a:schemeClr>
                </a:solidFill>
              </a:rPr>
            </a:br>
            <a:r>
              <a:rPr lang="tr-TR" sz="2000">
                <a:solidFill>
                  <a:schemeClr val="tx1">
                    <a:lumMod val="65000"/>
                    <a:lumOff val="35000"/>
                  </a:schemeClr>
                </a:solidFill>
              </a:rPr>
              <a:t>kullanılır.</a:t>
            </a:r>
          </a:p>
          <a:p>
            <a:pPr marL="0" indent="0">
              <a:buNone/>
            </a:pPr>
            <a:endParaRPr lang="tr-TR" sz="2000">
              <a:solidFill>
                <a:schemeClr val="tx1">
                  <a:lumMod val="65000"/>
                  <a:lumOff val="35000"/>
                </a:schemeClr>
              </a:solidFill>
            </a:endParaRPr>
          </a:p>
        </p:txBody>
      </p:sp>
    </p:spTree>
    <p:extLst>
      <p:ext uri="{BB962C8B-B14F-4D97-AF65-F5344CB8AC3E}">
        <p14:creationId xmlns:p14="http://schemas.microsoft.com/office/powerpoint/2010/main" val="1509409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996D173-F978-FCEB-E29C-75AD973C3661}"/>
              </a:ext>
            </a:extLst>
          </p:cNvPr>
          <p:cNvSpPr>
            <a:spLocks noGrp="1"/>
          </p:cNvSpPr>
          <p:nvPr>
            <p:ph type="title"/>
          </p:nvPr>
        </p:nvSpPr>
        <p:spPr>
          <a:xfrm>
            <a:off x="871442" y="685800"/>
            <a:ext cx="4353116" cy="1474666"/>
          </a:xfrm>
        </p:spPr>
        <p:txBody>
          <a:bodyPr anchor="b">
            <a:normAutofit/>
          </a:bodyPr>
          <a:lstStyle/>
          <a:p>
            <a:pPr algn="ctr"/>
            <a:r>
              <a:rPr lang="tr-TR" sz="3200">
                <a:solidFill>
                  <a:srgbClr val="595959"/>
                </a:solidFill>
              </a:rPr>
              <a:t>Bilişim Sistemleri ve yönetimi</a:t>
            </a:r>
          </a:p>
        </p:txBody>
      </p:sp>
      <p:sp>
        <p:nvSpPr>
          <p:cNvPr id="3" name="İçerik Yer Tutucusu 2">
            <a:extLst>
              <a:ext uri="{FF2B5EF4-FFF2-40B4-BE49-F238E27FC236}">
                <a16:creationId xmlns:a16="http://schemas.microsoft.com/office/drawing/2014/main" id="{8FF4A0F5-570C-4AB2-E981-05BC56A6A9AC}"/>
              </a:ext>
            </a:extLst>
          </p:cNvPr>
          <p:cNvSpPr>
            <a:spLocks noGrp="1"/>
          </p:cNvSpPr>
          <p:nvPr>
            <p:ph idx="1"/>
          </p:nvPr>
        </p:nvSpPr>
        <p:spPr>
          <a:xfrm>
            <a:off x="871442" y="2447337"/>
            <a:ext cx="4353116" cy="3770434"/>
          </a:xfrm>
        </p:spPr>
        <p:txBody>
          <a:bodyPr vert="horz" lIns="91440" tIns="45720" rIns="91440" bIns="45720" rtlCol="0" anchor="t">
            <a:normAutofit/>
          </a:bodyPr>
          <a:lstStyle/>
          <a:p>
            <a:pPr marL="0" indent="0"/>
            <a:r>
              <a:rPr lang="tr-TR" sz="2000">
                <a:solidFill>
                  <a:srgbClr val="595959"/>
                </a:solidFill>
                <a:ea typeface="+mn-lt"/>
                <a:cs typeface="+mn-lt"/>
              </a:rPr>
              <a:t>Bilişim sistemi, organizasyonlarda karar verme aşamasına</a:t>
            </a:r>
            <a:br>
              <a:rPr lang="tr-TR" sz="2000">
                <a:solidFill>
                  <a:srgbClr val="595959"/>
                </a:solidFill>
                <a:ea typeface="+mn-lt"/>
                <a:cs typeface="+mn-lt"/>
              </a:rPr>
            </a:br>
            <a:r>
              <a:rPr lang="tr-TR" sz="2000">
                <a:solidFill>
                  <a:srgbClr val="595959"/>
                </a:solidFill>
                <a:ea typeface="+mn-lt"/>
                <a:cs typeface="+mn-lt"/>
              </a:rPr>
              <a:t>kadar bilgiyi toplamak, düzenlemek, işlemek ve saklamak</a:t>
            </a:r>
            <a:br>
              <a:rPr lang="tr-TR" sz="2000">
                <a:solidFill>
                  <a:srgbClr val="595959"/>
                </a:solidFill>
                <a:ea typeface="+mn-lt"/>
                <a:cs typeface="+mn-lt"/>
              </a:rPr>
            </a:br>
            <a:r>
              <a:rPr lang="tr-TR" sz="2000">
                <a:solidFill>
                  <a:srgbClr val="595959"/>
                </a:solidFill>
                <a:ea typeface="+mn-lt"/>
                <a:cs typeface="+mn-lt"/>
              </a:rPr>
              <a:t>olarak tanımlanabilir.</a:t>
            </a:r>
          </a:p>
          <a:p>
            <a:pPr marL="0" indent="0"/>
            <a:endParaRPr lang="tr-TR" sz="2000">
              <a:solidFill>
                <a:srgbClr val="595959"/>
              </a:solidFill>
              <a:ea typeface="+mn-lt"/>
              <a:cs typeface="+mn-lt"/>
            </a:endParaRPr>
          </a:p>
          <a:p>
            <a:pPr marL="0" indent="0"/>
            <a:r>
              <a:rPr lang="tr-TR" sz="2000">
                <a:solidFill>
                  <a:srgbClr val="595959"/>
                </a:solidFill>
                <a:ea typeface="+mn-lt"/>
                <a:cs typeface="+mn-lt"/>
              </a:rPr>
              <a:t>Bilişim sistemlerini etkin bir </a:t>
            </a:r>
            <a:br>
              <a:rPr lang="tr-TR" sz="2000">
                <a:solidFill>
                  <a:srgbClr val="595959"/>
                </a:solidFill>
                <a:ea typeface="+mn-lt"/>
                <a:cs typeface="+mn-lt"/>
              </a:rPr>
            </a:br>
            <a:r>
              <a:rPr lang="tr-TR" sz="2000">
                <a:solidFill>
                  <a:srgbClr val="595959"/>
                </a:solidFill>
                <a:ea typeface="+mn-lt"/>
                <a:cs typeface="+mn-lt"/>
              </a:rPr>
              <a:t>şekilde kullanmak için organizasyon,</a:t>
            </a:r>
            <a:br>
              <a:rPr lang="tr-TR" sz="2000">
                <a:solidFill>
                  <a:srgbClr val="595959"/>
                </a:solidFill>
                <a:ea typeface="+mn-lt"/>
                <a:cs typeface="+mn-lt"/>
              </a:rPr>
            </a:br>
            <a:r>
              <a:rPr lang="tr-TR" sz="2000">
                <a:solidFill>
                  <a:srgbClr val="595959"/>
                </a:solidFill>
                <a:ea typeface="+mn-lt"/>
                <a:cs typeface="+mn-lt"/>
              </a:rPr>
              <a:t>yönetim ve teknolojiye hâkim </a:t>
            </a:r>
            <a:br>
              <a:rPr lang="tr-TR" sz="2000">
                <a:solidFill>
                  <a:srgbClr val="595959"/>
                </a:solidFill>
                <a:ea typeface="+mn-lt"/>
                <a:cs typeface="+mn-lt"/>
              </a:rPr>
            </a:br>
            <a:r>
              <a:rPr lang="tr-TR" sz="2000">
                <a:solidFill>
                  <a:srgbClr val="595959"/>
                </a:solidFill>
                <a:ea typeface="+mn-lt"/>
                <a:cs typeface="+mn-lt"/>
              </a:rPr>
              <a:t>olmak gerekmektedir.</a:t>
            </a:r>
          </a:p>
          <a:p>
            <a:pPr marL="0" indent="0"/>
            <a:endParaRPr lang="tr-TR" sz="2000">
              <a:solidFill>
                <a:srgbClr val="595959"/>
              </a:solidFill>
            </a:endParaRPr>
          </a:p>
          <a:p>
            <a:pPr marL="0" indent="0"/>
            <a:endParaRPr lang="tr-TR" sz="2000">
              <a:solidFill>
                <a:srgbClr val="595959"/>
              </a:solidFill>
            </a:endParaRPr>
          </a:p>
        </p:txBody>
      </p:sp>
      <p:pic>
        <p:nvPicPr>
          <p:cNvPr id="4" name="Resim 3" descr="metin, daire, yazı tipi, ekran görüntüsü içeren bir resim&#10;&#10;Açıklama otomatik olarak oluşturuldu">
            <a:extLst>
              <a:ext uri="{FF2B5EF4-FFF2-40B4-BE49-F238E27FC236}">
                <a16:creationId xmlns:a16="http://schemas.microsoft.com/office/drawing/2014/main" id="{7B68943B-C257-739D-0AC8-B8F41375E2C4}"/>
              </a:ext>
            </a:extLst>
          </p:cNvPr>
          <p:cNvPicPr>
            <a:picLocks noChangeAspect="1"/>
          </p:cNvPicPr>
          <p:nvPr/>
        </p:nvPicPr>
        <p:blipFill>
          <a:blip r:embed="rId2"/>
          <a:stretch>
            <a:fillRect/>
          </a:stretch>
        </p:blipFill>
        <p:spPr>
          <a:xfrm>
            <a:off x="6781801" y="1430820"/>
            <a:ext cx="4797056" cy="4308024"/>
          </a:xfrm>
          <a:prstGeom prst="rect">
            <a:avLst/>
          </a:prstGeom>
        </p:spPr>
      </p:pic>
    </p:spTree>
    <p:extLst>
      <p:ext uri="{BB962C8B-B14F-4D97-AF65-F5344CB8AC3E}">
        <p14:creationId xmlns:p14="http://schemas.microsoft.com/office/powerpoint/2010/main" val="1738650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1D9DE11-A39E-B830-9E84-65EF8C11A22C}"/>
              </a:ext>
            </a:extLst>
          </p:cNvPr>
          <p:cNvSpPr>
            <a:spLocks noGrp="1"/>
          </p:cNvSpPr>
          <p:nvPr>
            <p:ph type="title"/>
          </p:nvPr>
        </p:nvSpPr>
        <p:spPr>
          <a:xfrm>
            <a:off x="1616054" y="1261137"/>
            <a:ext cx="8959893" cy="888360"/>
          </a:xfrm>
        </p:spPr>
        <p:txBody>
          <a:bodyPr anchor="b">
            <a:normAutofit/>
          </a:bodyPr>
          <a:lstStyle/>
          <a:p>
            <a:pPr algn="ctr"/>
            <a:r>
              <a:rPr lang="tr-TR" sz="3200">
                <a:solidFill>
                  <a:schemeClr val="tx1">
                    <a:lumMod val="65000"/>
                    <a:lumOff val="35000"/>
                  </a:schemeClr>
                </a:solidFill>
              </a:rPr>
              <a:t>Veri Tabanı ve Yönetim Sistemleri</a:t>
            </a:r>
          </a:p>
        </p:txBody>
      </p:sp>
      <p:sp>
        <p:nvSpPr>
          <p:cNvPr id="3" name="İçerik Yer Tutucusu 2">
            <a:extLst>
              <a:ext uri="{FF2B5EF4-FFF2-40B4-BE49-F238E27FC236}">
                <a16:creationId xmlns:a16="http://schemas.microsoft.com/office/drawing/2014/main" id="{EDD7A184-B1EC-0260-1FDC-B6C58B8705C8}"/>
              </a:ext>
            </a:extLst>
          </p:cNvPr>
          <p:cNvSpPr>
            <a:spLocks noGrp="1"/>
          </p:cNvSpPr>
          <p:nvPr>
            <p:ph idx="1"/>
          </p:nvPr>
        </p:nvSpPr>
        <p:spPr>
          <a:xfrm>
            <a:off x="1616054" y="2427383"/>
            <a:ext cx="8959892" cy="3169482"/>
          </a:xfrm>
        </p:spPr>
        <p:txBody>
          <a:bodyPr vert="horz" lIns="91440" tIns="45720" rIns="91440" bIns="45720" rtlCol="0" anchor="t">
            <a:normAutofit/>
          </a:bodyPr>
          <a:lstStyle/>
          <a:p>
            <a:r>
              <a:rPr lang="tr-TR" sz="2000">
                <a:solidFill>
                  <a:schemeClr val="tx1">
                    <a:lumMod val="65000"/>
                    <a:lumOff val="35000"/>
                  </a:schemeClr>
                </a:solidFill>
              </a:rPr>
              <a:t>Veri tabanı karmaşık verileri düzenleyip amacına ve anlamına uygun kullanılmasını sağlar. Veri tabanlarının uygulama programlarının ve kullanıcı arayüzlerinin kullanıldığı yapıya </a:t>
            </a:r>
            <a:br>
              <a:rPr lang="tr-TR" sz="2000">
                <a:solidFill>
                  <a:schemeClr val="tx1">
                    <a:lumMod val="65000"/>
                    <a:lumOff val="35000"/>
                  </a:schemeClr>
                </a:solidFill>
              </a:rPr>
            </a:br>
            <a:r>
              <a:rPr lang="tr-TR" sz="2000">
                <a:solidFill>
                  <a:schemeClr val="tx1">
                    <a:lumMod val="65000"/>
                    <a:lumOff val="35000"/>
                  </a:schemeClr>
                </a:solidFill>
              </a:rPr>
              <a:t>Veri Tabanı Yönetim Sistemleri(VTYS) denir.</a:t>
            </a:r>
          </a:p>
        </p:txBody>
      </p:sp>
    </p:spTree>
    <p:extLst>
      <p:ext uri="{BB962C8B-B14F-4D97-AF65-F5344CB8AC3E}">
        <p14:creationId xmlns:p14="http://schemas.microsoft.com/office/powerpoint/2010/main" val="4014904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40BDF4C-7C2D-F652-54FB-E6DE82028E38}"/>
              </a:ext>
            </a:extLst>
          </p:cNvPr>
          <p:cNvSpPr>
            <a:spLocks noGrp="1"/>
          </p:cNvSpPr>
          <p:nvPr>
            <p:ph type="title"/>
          </p:nvPr>
        </p:nvSpPr>
        <p:spPr>
          <a:xfrm>
            <a:off x="1616054" y="1261137"/>
            <a:ext cx="8959893" cy="888360"/>
          </a:xfrm>
        </p:spPr>
        <p:txBody>
          <a:bodyPr anchor="b">
            <a:normAutofit/>
          </a:bodyPr>
          <a:lstStyle/>
          <a:p>
            <a:pPr algn="ctr"/>
            <a:r>
              <a:rPr lang="tr-TR" sz="3200">
                <a:solidFill>
                  <a:schemeClr val="tx1">
                    <a:lumMod val="65000"/>
                    <a:lumOff val="35000"/>
                  </a:schemeClr>
                </a:solidFill>
              </a:rPr>
              <a:t>Veri Tabanları Bileşenleri</a:t>
            </a:r>
          </a:p>
        </p:txBody>
      </p:sp>
      <p:sp>
        <p:nvSpPr>
          <p:cNvPr id="3" name="İçerik Yer Tutucusu 2">
            <a:extLst>
              <a:ext uri="{FF2B5EF4-FFF2-40B4-BE49-F238E27FC236}">
                <a16:creationId xmlns:a16="http://schemas.microsoft.com/office/drawing/2014/main" id="{BBFDF453-13F8-3676-06BA-9CD784D3AE7A}"/>
              </a:ext>
            </a:extLst>
          </p:cNvPr>
          <p:cNvSpPr>
            <a:spLocks noGrp="1"/>
          </p:cNvSpPr>
          <p:nvPr>
            <p:ph idx="1"/>
          </p:nvPr>
        </p:nvSpPr>
        <p:spPr>
          <a:xfrm>
            <a:off x="1616054" y="2427383"/>
            <a:ext cx="8959892" cy="3169482"/>
          </a:xfrm>
        </p:spPr>
        <p:txBody>
          <a:bodyPr vert="horz" lIns="91440" tIns="45720" rIns="91440" bIns="45720" rtlCol="0" anchor="t">
            <a:normAutofit/>
          </a:bodyPr>
          <a:lstStyle/>
          <a:p>
            <a:r>
              <a:rPr lang="tr-TR" sz="1900">
                <a:solidFill>
                  <a:schemeClr val="tx1">
                    <a:lumMod val="65000"/>
                    <a:lumOff val="35000"/>
                  </a:schemeClr>
                </a:solidFill>
                <a:ea typeface="+mn-lt"/>
                <a:cs typeface="+mn-lt"/>
              </a:rPr>
              <a:t>Düz model veya tablo modeli</a:t>
            </a:r>
          </a:p>
          <a:p>
            <a:r>
              <a:rPr lang="tr-TR" sz="1900">
                <a:solidFill>
                  <a:schemeClr val="tx1">
                    <a:lumMod val="65000"/>
                    <a:lumOff val="35000"/>
                  </a:schemeClr>
                </a:solidFill>
                <a:ea typeface="+mn-lt"/>
                <a:cs typeface="+mn-lt"/>
              </a:rPr>
              <a:t>Hiyerarşik Veri Modeli</a:t>
            </a:r>
          </a:p>
          <a:p>
            <a:r>
              <a:rPr lang="tr-TR" sz="1900">
                <a:solidFill>
                  <a:schemeClr val="tx1">
                    <a:lumMod val="65000"/>
                    <a:lumOff val="35000"/>
                  </a:schemeClr>
                </a:solidFill>
                <a:ea typeface="+mn-lt"/>
                <a:cs typeface="+mn-lt"/>
              </a:rPr>
              <a:t>Ağ veri modeli</a:t>
            </a:r>
          </a:p>
          <a:p>
            <a:r>
              <a:rPr lang="tr-TR" sz="1900">
                <a:solidFill>
                  <a:schemeClr val="tx1">
                    <a:lumMod val="65000"/>
                    <a:lumOff val="35000"/>
                  </a:schemeClr>
                </a:solidFill>
                <a:ea typeface="+mn-lt"/>
                <a:cs typeface="+mn-lt"/>
              </a:rPr>
              <a:t>İlişkisel Veri Modeli</a:t>
            </a:r>
          </a:p>
          <a:p>
            <a:r>
              <a:rPr lang="tr-TR" sz="1900">
                <a:solidFill>
                  <a:schemeClr val="tx1">
                    <a:lumMod val="65000"/>
                    <a:lumOff val="35000"/>
                  </a:schemeClr>
                </a:solidFill>
                <a:ea typeface="+mn-lt"/>
                <a:cs typeface="+mn-lt"/>
              </a:rPr>
              <a:t>Nesne Yönelimli Veri Modeli</a:t>
            </a:r>
          </a:p>
          <a:p>
            <a:r>
              <a:rPr lang="tr-TR" sz="1900">
                <a:solidFill>
                  <a:schemeClr val="tx1">
                    <a:lumMod val="65000"/>
                    <a:lumOff val="35000"/>
                  </a:schemeClr>
                </a:solidFill>
                <a:ea typeface="+mn-lt"/>
                <a:cs typeface="+mn-lt"/>
              </a:rPr>
              <a:t>Nesne İlişkisel Veri Modeli</a:t>
            </a:r>
          </a:p>
          <a:p>
            <a:r>
              <a:rPr lang="tr-TR" sz="1900">
                <a:solidFill>
                  <a:schemeClr val="tx1">
                    <a:lumMod val="65000"/>
                    <a:lumOff val="35000"/>
                  </a:schemeClr>
                </a:solidFill>
                <a:ea typeface="+mn-lt"/>
                <a:cs typeface="+mn-lt"/>
              </a:rPr>
              <a:t>Çoklu Ortam Veri Modeli</a:t>
            </a:r>
          </a:p>
          <a:p>
            <a:r>
              <a:rPr lang="tr-TR" sz="1900">
                <a:solidFill>
                  <a:schemeClr val="tx1">
                    <a:lumMod val="65000"/>
                    <a:lumOff val="35000"/>
                  </a:schemeClr>
                </a:solidFill>
                <a:ea typeface="+mn-lt"/>
                <a:cs typeface="+mn-lt"/>
              </a:rPr>
              <a:t>Dağıtık Veri Modeli</a:t>
            </a:r>
          </a:p>
        </p:txBody>
      </p:sp>
    </p:spTree>
    <p:extLst>
      <p:ext uri="{BB962C8B-B14F-4D97-AF65-F5344CB8AC3E}">
        <p14:creationId xmlns:p14="http://schemas.microsoft.com/office/powerpoint/2010/main" val="417697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37635A-7E67-8FA5-CCF9-483A1D81D9B7}"/>
              </a:ext>
            </a:extLst>
          </p:cNvPr>
          <p:cNvSpPr>
            <a:spLocks noGrp="1"/>
          </p:cNvSpPr>
          <p:nvPr>
            <p:ph type="title"/>
          </p:nvPr>
        </p:nvSpPr>
        <p:spPr/>
        <p:txBody>
          <a:bodyPr/>
          <a:lstStyle/>
          <a:p>
            <a:r>
              <a:rPr lang="tr-TR" dirty="0"/>
              <a:t>Düz model ve tablo modeli</a:t>
            </a:r>
          </a:p>
        </p:txBody>
      </p:sp>
      <p:sp>
        <p:nvSpPr>
          <p:cNvPr id="3" name="İçerik Yer Tutucusu 2">
            <a:extLst>
              <a:ext uri="{FF2B5EF4-FFF2-40B4-BE49-F238E27FC236}">
                <a16:creationId xmlns:a16="http://schemas.microsoft.com/office/drawing/2014/main" id="{CB2DB790-F4EA-328D-F898-F2F87545DFBB}"/>
              </a:ext>
            </a:extLst>
          </p:cNvPr>
          <p:cNvSpPr>
            <a:spLocks noGrp="1"/>
          </p:cNvSpPr>
          <p:nvPr>
            <p:ph idx="1"/>
          </p:nvPr>
        </p:nvSpPr>
        <p:spPr>
          <a:xfrm>
            <a:off x="838200" y="1692578"/>
            <a:ext cx="10322077" cy="1242862"/>
          </a:xfrm>
        </p:spPr>
        <p:txBody>
          <a:bodyPr vert="horz" lIns="91440" tIns="45720" rIns="91440" bIns="45720" rtlCol="0" anchor="t">
            <a:normAutofit lnSpcReduction="10000"/>
          </a:bodyPr>
          <a:lstStyle/>
          <a:p>
            <a:r>
              <a:rPr lang="tr-TR" dirty="0">
                <a:ea typeface="+mn-lt"/>
                <a:cs typeface="+mn-lt"/>
              </a:rPr>
              <a:t>İki boyutlu veri grubundan oluşur. Sütunlarda verilerin benzer özellikleri, satırlarda ise veri grupları yer alır. Kullanıcı adlarının ve şifrelerinin tutulduğu veri tabanı buna örnek olarak verilebilir  </a:t>
            </a:r>
          </a:p>
          <a:p>
            <a:endParaRPr lang="tr-TR" dirty="0"/>
          </a:p>
          <a:p>
            <a:endParaRPr lang="tr-TR" dirty="0"/>
          </a:p>
        </p:txBody>
      </p:sp>
      <p:sp>
        <p:nvSpPr>
          <p:cNvPr id="5" name="Başlık 1">
            <a:extLst>
              <a:ext uri="{FF2B5EF4-FFF2-40B4-BE49-F238E27FC236}">
                <a16:creationId xmlns:a16="http://schemas.microsoft.com/office/drawing/2014/main" id="{364B3368-F4D4-6223-EBC2-C61F94AD0605}"/>
              </a:ext>
            </a:extLst>
          </p:cNvPr>
          <p:cNvSpPr txBox="1">
            <a:spLocks/>
          </p:cNvSpPr>
          <p:nvPr/>
        </p:nvSpPr>
        <p:spPr>
          <a:xfrm>
            <a:off x="760791" y="517525"/>
            <a:ext cx="9003695" cy="6199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dirty="0"/>
              <a:t>Hiyerarşik veri modeli</a:t>
            </a:r>
          </a:p>
        </p:txBody>
      </p:sp>
      <p:sp>
        <p:nvSpPr>
          <p:cNvPr id="9" name="İçerik Yer Tutucusu 2">
            <a:extLst>
              <a:ext uri="{FF2B5EF4-FFF2-40B4-BE49-F238E27FC236}">
                <a16:creationId xmlns:a16="http://schemas.microsoft.com/office/drawing/2014/main" id="{84E5BD02-FAC9-4595-2B39-0D848BB4E00E}"/>
              </a:ext>
            </a:extLst>
          </p:cNvPr>
          <p:cNvSpPr txBox="1">
            <a:spLocks/>
          </p:cNvSpPr>
          <p:nvPr/>
        </p:nvSpPr>
        <p:spPr>
          <a:xfrm>
            <a:off x="760791" y="4155168"/>
            <a:ext cx="9221410" cy="1702481"/>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ea typeface="+mn-lt"/>
                <a:cs typeface="+mn-lt"/>
              </a:rPr>
              <a:t>Kayıtlar ağaç mimarisi şeklinde yukarıdan aşağı sıralanmaktadır. Kök adı verilen ilk kaydın bir veya daha çok çocuk kayıtları vardır. Çocuk kayıtlarında kendi çocuk kayıtları olabilir. Kök haricinde bütün kayıtların bir ebeveyni vardır  </a:t>
            </a:r>
          </a:p>
          <a:p>
            <a:endParaRPr lang="tr-TR" dirty="0"/>
          </a:p>
          <a:p>
            <a:endParaRPr lang="tr-TR" dirty="0"/>
          </a:p>
        </p:txBody>
      </p:sp>
    </p:spTree>
    <p:extLst>
      <p:ext uri="{BB962C8B-B14F-4D97-AF65-F5344CB8AC3E}">
        <p14:creationId xmlns:p14="http://schemas.microsoft.com/office/powerpoint/2010/main" val="1108759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Başlık 1">
            <a:extLst>
              <a:ext uri="{FF2B5EF4-FFF2-40B4-BE49-F238E27FC236}">
                <a16:creationId xmlns:a16="http://schemas.microsoft.com/office/drawing/2014/main" id="{4618BDCA-55EE-02B5-C68F-DDC9952788D4}"/>
              </a:ext>
            </a:extLst>
          </p:cNvPr>
          <p:cNvSpPr>
            <a:spLocks noGrp="1"/>
          </p:cNvSpPr>
          <p:nvPr>
            <p:ph type="title"/>
          </p:nvPr>
        </p:nvSpPr>
        <p:spPr>
          <a:xfrm>
            <a:off x="838200" y="365125"/>
            <a:ext cx="10515600" cy="1325563"/>
          </a:xfrm>
        </p:spPr>
        <p:txBody>
          <a:bodyPr/>
          <a:lstStyle/>
          <a:p>
            <a:r>
              <a:rPr lang="tr-TR" dirty="0"/>
              <a:t>Ağ veri modeli</a:t>
            </a:r>
          </a:p>
        </p:txBody>
      </p:sp>
      <p:sp>
        <p:nvSpPr>
          <p:cNvPr id="15" name="İçerik Yer Tutucusu 2">
            <a:extLst>
              <a:ext uri="{FF2B5EF4-FFF2-40B4-BE49-F238E27FC236}">
                <a16:creationId xmlns:a16="http://schemas.microsoft.com/office/drawing/2014/main" id="{F408823E-2F6E-B5CB-F832-C242E92BB055}"/>
              </a:ext>
            </a:extLst>
          </p:cNvPr>
          <p:cNvSpPr>
            <a:spLocks noGrp="1"/>
          </p:cNvSpPr>
          <p:nvPr>
            <p:ph idx="1"/>
          </p:nvPr>
        </p:nvSpPr>
        <p:spPr>
          <a:xfrm>
            <a:off x="838200" y="1692578"/>
            <a:ext cx="10588172" cy="1496862"/>
          </a:xfrm>
        </p:spPr>
        <p:txBody>
          <a:bodyPr vert="horz" lIns="91440" tIns="45720" rIns="91440" bIns="45720" rtlCol="0" anchor="t">
            <a:normAutofit fontScale="92500" lnSpcReduction="10000"/>
          </a:bodyPr>
          <a:lstStyle/>
          <a:p>
            <a:r>
              <a:rPr lang="tr-TR" dirty="0">
                <a:ea typeface="+mn-lt"/>
                <a:cs typeface="+mn-lt"/>
              </a:rPr>
              <a:t> Ağ modelinin hiyerarşik modelden en önemli farkı, uç düğüm pozisyonundaki verinin iç-düğüme işaret edebilmesidir. Böylelikle ağ modelinde bire-çok ilişkiler yanında, </a:t>
            </a:r>
            <a:r>
              <a:rPr lang="tr-TR" dirty="0" err="1">
                <a:ea typeface="+mn-lt"/>
                <a:cs typeface="+mn-lt"/>
              </a:rPr>
              <a:t>çoka</a:t>
            </a:r>
            <a:r>
              <a:rPr lang="tr-TR" dirty="0">
                <a:ea typeface="+mn-lt"/>
                <a:cs typeface="+mn-lt"/>
              </a:rPr>
              <a:t>-çok ilişkiler de modellenebilir. Bu veri tekrarını önemli ölçüde azaltır</a:t>
            </a:r>
          </a:p>
          <a:p>
            <a:endParaRPr lang="tr-TR" dirty="0"/>
          </a:p>
          <a:p>
            <a:endParaRPr lang="tr-TR" dirty="0"/>
          </a:p>
        </p:txBody>
      </p:sp>
      <p:sp>
        <p:nvSpPr>
          <p:cNvPr id="17" name="Başlık 1">
            <a:extLst>
              <a:ext uri="{FF2B5EF4-FFF2-40B4-BE49-F238E27FC236}">
                <a16:creationId xmlns:a16="http://schemas.microsoft.com/office/drawing/2014/main" id="{3018EC5A-12F1-46B9-9562-06FE74637A76}"/>
              </a:ext>
            </a:extLst>
          </p:cNvPr>
          <p:cNvSpPr txBox="1">
            <a:spLocks/>
          </p:cNvSpPr>
          <p:nvPr/>
        </p:nvSpPr>
        <p:spPr>
          <a:xfrm>
            <a:off x="760791" y="517525"/>
            <a:ext cx="9003695" cy="6199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dirty="0"/>
              <a:t>İlişkisel veri modeli</a:t>
            </a:r>
          </a:p>
        </p:txBody>
      </p:sp>
      <p:sp>
        <p:nvSpPr>
          <p:cNvPr id="31" name="İçerik Yer Tutucusu 2">
            <a:extLst>
              <a:ext uri="{FF2B5EF4-FFF2-40B4-BE49-F238E27FC236}">
                <a16:creationId xmlns:a16="http://schemas.microsoft.com/office/drawing/2014/main" id="{3B020D6C-B1DE-1A7B-5A24-D6CA25FB936C}"/>
              </a:ext>
            </a:extLst>
          </p:cNvPr>
          <p:cNvSpPr txBox="1">
            <a:spLocks/>
          </p:cNvSpPr>
          <p:nvPr/>
        </p:nvSpPr>
        <p:spPr>
          <a:xfrm rot="-10800000" flipV="1">
            <a:off x="797078" y="4115935"/>
            <a:ext cx="10830075" cy="18414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ea typeface="+mn-lt"/>
                <a:cs typeface="+mn-lt"/>
              </a:rPr>
              <a:t>Hiyerarşik ve ağ veri modellerinin, çeşitlenen beklentileri karşılamakta yetersiz kalması, yeni bir model arayışını başlatmış ve ilişkisel veri modeli geliştirilmiştir. Hiyerarşik veri modelinin temel kavramı ilişkidir.</a:t>
            </a:r>
          </a:p>
          <a:p>
            <a:endParaRPr lang="tr-TR" dirty="0"/>
          </a:p>
          <a:p>
            <a:endParaRPr lang="tr-TR" dirty="0"/>
          </a:p>
        </p:txBody>
      </p:sp>
    </p:spTree>
    <p:extLst>
      <p:ext uri="{BB962C8B-B14F-4D97-AF65-F5344CB8AC3E}">
        <p14:creationId xmlns:p14="http://schemas.microsoft.com/office/powerpoint/2010/main" val="3176405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CB227670-6016-92CE-7BF9-798A1F4958A8}"/>
              </a:ext>
            </a:extLst>
          </p:cNvPr>
          <p:cNvSpPr>
            <a:spLocks noGrp="1"/>
          </p:cNvSpPr>
          <p:nvPr>
            <p:ph type="title"/>
          </p:nvPr>
        </p:nvSpPr>
        <p:spPr>
          <a:xfrm>
            <a:off x="838200" y="365125"/>
            <a:ext cx="10515600" cy="1325563"/>
          </a:xfrm>
        </p:spPr>
        <p:txBody>
          <a:bodyPr/>
          <a:lstStyle/>
          <a:p>
            <a:r>
              <a:rPr lang="tr-TR" dirty="0"/>
              <a:t>Nesne yönelimli veri modeli </a:t>
            </a:r>
          </a:p>
        </p:txBody>
      </p:sp>
      <p:sp>
        <p:nvSpPr>
          <p:cNvPr id="7" name="İçerik Yer Tutucusu 2">
            <a:extLst>
              <a:ext uri="{FF2B5EF4-FFF2-40B4-BE49-F238E27FC236}">
                <a16:creationId xmlns:a16="http://schemas.microsoft.com/office/drawing/2014/main" id="{27B3EBE0-BB8A-D0F0-B2B8-57AA70E7BACB}"/>
              </a:ext>
            </a:extLst>
          </p:cNvPr>
          <p:cNvSpPr>
            <a:spLocks noGrp="1"/>
          </p:cNvSpPr>
          <p:nvPr>
            <p:ph idx="1"/>
          </p:nvPr>
        </p:nvSpPr>
        <p:spPr>
          <a:xfrm>
            <a:off x="838200" y="1692578"/>
            <a:ext cx="10322077" cy="1242862"/>
          </a:xfrm>
        </p:spPr>
        <p:txBody>
          <a:bodyPr vert="horz" lIns="91440" tIns="45720" rIns="91440" bIns="45720" rtlCol="0" anchor="t">
            <a:normAutofit/>
          </a:bodyPr>
          <a:lstStyle/>
          <a:p>
            <a:r>
              <a:rPr lang="tr-TR" dirty="0">
                <a:ea typeface="+mn-lt"/>
                <a:cs typeface="+mn-lt"/>
              </a:rPr>
              <a:t>Daha sonraları ortaya çıkmış ve başarısını kanıtlamıştır. Nesne yönelimli programlamaya dayanan veri modelidir.</a:t>
            </a:r>
          </a:p>
          <a:p>
            <a:endParaRPr lang="tr-TR" dirty="0"/>
          </a:p>
          <a:p>
            <a:endParaRPr lang="tr-TR" dirty="0"/>
          </a:p>
        </p:txBody>
      </p:sp>
      <p:sp>
        <p:nvSpPr>
          <p:cNvPr id="9" name="Başlık 1">
            <a:extLst>
              <a:ext uri="{FF2B5EF4-FFF2-40B4-BE49-F238E27FC236}">
                <a16:creationId xmlns:a16="http://schemas.microsoft.com/office/drawing/2014/main" id="{C04DA600-FAE2-D605-EDAD-2D67BB880395}"/>
              </a:ext>
            </a:extLst>
          </p:cNvPr>
          <p:cNvSpPr txBox="1">
            <a:spLocks/>
          </p:cNvSpPr>
          <p:nvPr/>
        </p:nvSpPr>
        <p:spPr>
          <a:xfrm>
            <a:off x="760791" y="517525"/>
            <a:ext cx="9003695" cy="6199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dirty="0"/>
              <a:t>Nesne ilişkisel veri modeli</a:t>
            </a:r>
          </a:p>
        </p:txBody>
      </p:sp>
      <p:sp>
        <p:nvSpPr>
          <p:cNvPr id="11" name="İçerik Yer Tutucusu 2">
            <a:extLst>
              <a:ext uri="{FF2B5EF4-FFF2-40B4-BE49-F238E27FC236}">
                <a16:creationId xmlns:a16="http://schemas.microsoft.com/office/drawing/2014/main" id="{613B3CCD-2043-2803-3894-C5EA7DD7E57A}"/>
              </a:ext>
            </a:extLst>
          </p:cNvPr>
          <p:cNvSpPr txBox="1">
            <a:spLocks/>
          </p:cNvSpPr>
          <p:nvPr/>
        </p:nvSpPr>
        <p:spPr>
          <a:xfrm>
            <a:off x="760791" y="4155168"/>
            <a:ext cx="9221410" cy="170248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ea typeface="+mn-lt"/>
                <a:cs typeface="+mn-lt"/>
              </a:rPr>
              <a:t>Nesne ilişkisel veri tabanı, ilişkisel işlevselliğin üzerine nesne yönelimli özellikler içerir. İlişkisel veri tabanları içinde nesne yönelimli karakteristikler içeren ilk veri tabanı 1997 yılında piyasaya sunulan Oracle8’dir.  </a:t>
            </a:r>
          </a:p>
          <a:p>
            <a:endParaRPr lang="tr-TR" dirty="0"/>
          </a:p>
          <a:p>
            <a:endParaRPr lang="tr-TR" dirty="0"/>
          </a:p>
        </p:txBody>
      </p:sp>
    </p:spTree>
    <p:extLst>
      <p:ext uri="{BB962C8B-B14F-4D97-AF65-F5344CB8AC3E}">
        <p14:creationId xmlns:p14="http://schemas.microsoft.com/office/powerpoint/2010/main" val="2915216890"/>
      </p:ext>
    </p:extLst>
  </p:cSld>
  <p:clrMapOvr>
    <a:masterClrMapping/>
  </p:clrMapOvr>
</p:sld>
</file>

<file path=ppt/theme/theme1.xml><?xml version="1.0" encoding="utf-8"?>
<a:theme xmlns:a="http://schemas.openxmlformats.org/drawingml/2006/main" name="Ofis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is">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15</Slides>
  <Notes>0</Notes>
  <HiddenSlides>0</HiddenSlides>
  <MMClips>0</MMClips>
  <ScaleCrop>false</ScaleCrop>
  <HeadingPairs>
    <vt:vector size="4" baseType="variant">
      <vt:variant>
        <vt:lpstr>Tema</vt:lpstr>
      </vt:variant>
      <vt:variant>
        <vt:i4>1</vt:i4>
      </vt:variant>
      <vt:variant>
        <vt:lpstr>Slayt Başlıkları</vt:lpstr>
      </vt:variant>
      <vt:variant>
        <vt:i4>15</vt:i4>
      </vt:variant>
    </vt:vector>
  </HeadingPairs>
  <TitlesOfParts>
    <vt:vector size="16" baseType="lpstr">
      <vt:lpstr>Ofis Teması</vt:lpstr>
      <vt:lpstr>Veri Organizasyonu</vt:lpstr>
      <vt:lpstr>İçerik</vt:lpstr>
      <vt:lpstr>Giriş</vt:lpstr>
      <vt:lpstr>Bilişim Sistemleri ve yönetimi</vt:lpstr>
      <vt:lpstr>Veri Tabanı ve Yönetim Sistemleri</vt:lpstr>
      <vt:lpstr>Veri Tabanları Bileşenleri</vt:lpstr>
      <vt:lpstr>Düz model ve tablo modeli</vt:lpstr>
      <vt:lpstr>Ağ veri modeli</vt:lpstr>
      <vt:lpstr>Nesne yönelimli veri modeli </vt:lpstr>
      <vt:lpstr>Çoklu ortam veri modeli </vt:lpstr>
      <vt:lpstr>Veri Tabanı Tasarımı</vt:lpstr>
      <vt:lpstr>İlişkisel ve İlişkisel olmayan VTYS</vt:lpstr>
      <vt:lpstr>Veri Tabanı Mimarilerinin Performans Karşılaştırmaları</vt:lpstr>
      <vt:lpstr>Sonuç ve Değerlendirme</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289</cp:revision>
  <dcterms:created xsi:type="dcterms:W3CDTF">2024-03-15T11:07:40Z</dcterms:created>
  <dcterms:modified xsi:type="dcterms:W3CDTF">2024-03-15T15:11:56Z</dcterms:modified>
</cp:coreProperties>
</file>