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Lst>
  <p:sldSz cy="5143500" cx="9144000"/>
  <p:notesSz cx="6858000" cy="9144000"/>
  <p:embeddedFontLst>
    <p:embeddedFont>
      <p:font typeface="Inter"/>
      <p:regular r:id="rId65"/>
      <p:bold r:id="rId66"/>
      <p:italic r:id="rId67"/>
      <p:boldItalic r:id="rId68"/>
    </p:embeddedFont>
    <p:embeddedFont>
      <p:font typeface="Lexend"/>
      <p:regular r:id="rId69"/>
      <p:bold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A13E235-6E56-45E5-84BD-34C10A3F502B}">
  <a:tblStyle styleId="{EA13E235-6E56-45E5-84BD-34C10A3F502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schemas.openxmlformats.org/officeDocument/2006/relationships/font" Target="fonts/Lexend-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Inter-bold.fntdata"/><Relationship Id="rId21" Type="http://schemas.openxmlformats.org/officeDocument/2006/relationships/slide" Target="slides/slide15.xml"/><Relationship Id="rId65" Type="http://schemas.openxmlformats.org/officeDocument/2006/relationships/font" Target="fonts/Inter-regular.fntdata"/><Relationship Id="rId24" Type="http://schemas.openxmlformats.org/officeDocument/2006/relationships/slide" Target="slides/slide18.xml"/><Relationship Id="rId68" Type="http://schemas.openxmlformats.org/officeDocument/2006/relationships/font" Target="fonts/Inter-boldItalic.fntdata"/><Relationship Id="rId23" Type="http://schemas.openxmlformats.org/officeDocument/2006/relationships/slide" Target="slides/slide17.xml"/><Relationship Id="rId67" Type="http://schemas.openxmlformats.org/officeDocument/2006/relationships/font" Target="fonts/Inter-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Lexend-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22d0fbf6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22d0fbf6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d7581bc33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2d7581bc33d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d7581bc33d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2d7581bc33d_0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d7581bc33d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g2d7581bc33d_0_3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2d7581bc33d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9" name="Google Shape;609;g2d7581bc33d_0_5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2d7581bc33d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2" name="Google Shape;762;g2d7581bc33d_0_6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2d7581bc33d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1" name="Google Shape;911;g2d7581bc33d_0_8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g2d7581bc33d_0_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2" name="Google Shape;1062;g2d7581bc33d_0_9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2d7581bc33d_0_10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7" name="Google Shape;1067;g2d7581bc33d_0_10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g2d7581bc33d_0_10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5" name="Google Shape;1075;g2d7581bc33d_0_10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18872e747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18872e747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2d7581bc33d_0_1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4" name="Google Shape;1084;g2d7581bc33d_0_10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g2d7581bc33d_0_10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0" name="Google Shape;1090;g2d7581bc33d_0_10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g2d7581bc33d_0_1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7" name="Google Shape;1107;g2d7581bc33d_0_10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g2d7581bc33d_0_10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5" name="Google Shape;1125;g2d7581bc33d_0_10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g2d7581bc33d_0_1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3" name="Google Shape;1143;g2d7581bc33d_0_10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g2d7581bc33d_0_1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1" name="Google Shape;1161;g2d7581bc33d_0_1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7" name="Shape 1177"/>
        <p:cNvGrpSpPr/>
        <p:nvPr/>
      </p:nvGrpSpPr>
      <p:grpSpPr>
        <a:xfrm>
          <a:off x="0" y="0"/>
          <a:ext cx="0" cy="0"/>
          <a:chOff x="0" y="0"/>
          <a:chExt cx="0" cy="0"/>
        </a:xfrm>
      </p:grpSpPr>
      <p:sp>
        <p:nvSpPr>
          <p:cNvPr id="1178" name="Google Shape;1178;g2d7581bc33d_0_1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9" name="Google Shape;1179;g2d7581bc33d_0_1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g2d7581bc33d_0_1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4" name="Google Shape;1184;g2d7581bc33d_0_1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8" name="Shape 1188"/>
        <p:cNvGrpSpPr/>
        <p:nvPr/>
      </p:nvGrpSpPr>
      <p:grpSpPr>
        <a:xfrm>
          <a:off x="0" y="0"/>
          <a:ext cx="0" cy="0"/>
          <a:chOff x="0" y="0"/>
          <a:chExt cx="0" cy="0"/>
        </a:xfrm>
      </p:grpSpPr>
      <p:sp>
        <p:nvSpPr>
          <p:cNvPr id="1189" name="Google Shape;1189;g2d7581bc33d_0_1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0" name="Google Shape;1190;g2d7581bc33d_0_1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2d7581bc33d_0_1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2" name="Google Shape;1202;g2d7581bc33d_0_1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221225e6ad_0_2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221225e6ad_0_2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2d7581bc33d_0_2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0" name="Google Shape;1210;g2d7581bc33d_0_26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g2d7581bc33d_0_1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8" name="Google Shape;1218;g2d7581bc33d_0_1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g2d7581bc33d_0_1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6" name="Google Shape;1226;g2d7581bc33d_0_1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2d7581bc33d_0_2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4" name="Google Shape;1234;g2d7581bc33d_0_26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g2d7581bc33d_0_1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2" name="Google Shape;1242;g2d7581bc33d_0_1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g2d7581bc33d_0_1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2" name="Google Shape;1252;g2d7581bc33d_0_1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g2d7581bc33d_0_1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6" name="Google Shape;1266;g2d7581bc33d_0_1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2d7581bc33d_0_1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5" name="Google Shape;1275;g2d7581bc33d_0_1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9" name="Shape 1279"/>
        <p:cNvGrpSpPr/>
        <p:nvPr/>
      </p:nvGrpSpPr>
      <p:grpSpPr>
        <a:xfrm>
          <a:off x="0" y="0"/>
          <a:ext cx="0" cy="0"/>
          <a:chOff x="0" y="0"/>
          <a:chExt cx="0" cy="0"/>
        </a:xfrm>
      </p:grpSpPr>
      <p:sp>
        <p:nvSpPr>
          <p:cNvPr id="1280" name="Google Shape;1280;g2d7581bc33d_0_1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1" name="Google Shape;1281;g2d7581bc33d_0_1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tr"/>
              <a:t>BREAK!!</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g2d7581bc33d_0_12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7" name="Google Shape;1287;g2d7581bc33d_0_120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288" name="Google Shape;1288;g2d7581bc33d_0_120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t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7581bc33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7581bc33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2" name="Shape 1442"/>
        <p:cNvGrpSpPr/>
        <p:nvPr/>
      </p:nvGrpSpPr>
      <p:grpSpPr>
        <a:xfrm>
          <a:off x="0" y="0"/>
          <a:ext cx="0" cy="0"/>
          <a:chOff x="0" y="0"/>
          <a:chExt cx="0" cy="0"/>
        </a:xfrm>
      </p:grpSpPr>
      <p:sp>
        <p:nvSpPr>
          <p:cNvPr id="1443" name="Google Shape;1443;g2d7581bc33d_0_13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4" name="Google Shape;1444;g2d7581bc33d_0_13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445" name="Google Shape;1445;g2d7581bc33d_0_135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t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9" name="Shape 1599"/>
        <p:cNvGrpSpPr/>
        <p:nvPr/>
      </p:nvGrpSpPr>
      <p:grpSpPr>
        <a:xfrm>
          <a:off x="0" y="0"/>
          <a:ext cx="0" cy="0"/>
          <a:chOff x="0" y="0"/>
          <a:chExt cx="0" cy="0"/>
        </a:xfrm>
      </p:grpSpPr>
      <p:sp>
        <p:nvSpPr>
          <p:cNvPr id="1600" name="Google Shape;1600;g2d7581bc33d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1" name="Google Shape;1601;g2d7581bc33d_0_15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1" name="Shape 1611"/>
        <p:cNvGrpSpPr/>
        <p:nvPr/>
      </p:nvGrpSpPr>
      <p:grpSpPr>
        <a:xfrm>
          <a:off x="0" y="0"/>
          <a:ext cx="0" cy="0"/>
          <a:chOff x="0" y="0"/>
          <a:chExt cx="0" cy="0"/>
        </a:xfrm>
      </p:grpSpPr>
      <p:sp>
        <p:nvSpPr>
          <p:cNvPr id="1612" name="Google Shape;1612;g2d7581bc33d_0_1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3" name="Google Shape;1613;g2d7581bc33d_0_15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9" name="Shape 1619"/>
        <p:cNvGrpSpPr/>
        <p:nvPr/>
      </p:nvGrpSpPr>
      <p:grpSpPr>
        <a:xfrm>
          <a:off x="0" y="0"/>
          <a:ext cx="0" cy="0"/>
          <a:chOff x="0" y="0"/>
          <a:chExt cx="0" cy="0"/>
        </a:xfrm>
      </p:grpSpPr>
      <p:sp>
        <p:nvSpPr>
          <p:cNvPr id="1620" name="Google Shape;1620;g2d7581bc33d_0_2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1" name="Google Shape;1621;g2d7581bc33d_0_26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7" name="Shape 1627"/>
        <p:cNvGrpSpPr/>
        <p:nvPr/>
      </p:nvGrpSpPr>
      <p:grpSpPr>
        <a:xfrm>
          <a:off x="0" y="0"/>
          <a:ext cx="0" cy="0"/>
          <a:chOff x="0" y="0"/>
          <a:chExt cx="0" cy="0"/>
        </a:xfrm>
      </p:grpSpPr>
      <p:sp>
        <p:nvSpPr>
          <p:cNvPr id="1628" name="Google Shape;1628;g2d7581bc33d_0_1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9" name="Google Shape;1629;g2d7581bc33d_0_15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5" name="Shape 1635"/>
        <p:cNvGrpSpPr/>
        <p:nvPr/>
      </p:nvGrpSpPr>
      <p:grpSpPr>
        <a:xfrm>
          <a:off x="0" y="0"/>
          <a:ext cx="0" cy="0"/>
          <a:chOff x="0" y="0"/>
          <a:chExt cx="0" cy="0"/>
        </a:xfrm>
      </p:grpSpPr>
      <p:sp>
        <p:nvSpPr>
          <p:cNvPr id="1636" name="Google Shape;1636;g2d7581bc33d_0_2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7" name="Google Shape;1637;g2d7581bc33d_0_26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3" name="Shape 1643"/>
        <p:cNvGrpSpPr/>
        <p:nvPr/>
      </p:nvGrpSpPr>
      <p:grpSpPr>
        <a:xfrm>
          <a:off x="0" y="0"/>
          <a:ext cx="0" cy="0"/>
          <a:chOff x="0" y="0"/>
          <a:chExt cx="0" cy="0"/>
        </a:xfrm>
      </p:grpSpPr>
      <p:sp>
        <p:nvSpPr>
          <p:cNvPr id="1644" name="Google Shape;1644;g2d7581bc33d_0_1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5" name="Google Shape;1645;g2d7581bc33d_0_15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3" name="Shape 1653"/>
        <p:cNvGrpSpPr/>
        <p:nvPr/>
      </p:nvGrpSpPr>
      <p:grpSpPr>
        <a:xfrm>
          <a:off x="0" y="0"/>
          <a:ext cx="0" cy="0"/>
          <a:chOff x="0" y="0"/>
          <a:chExt cx="0" cy="0"/>
        </a:xfrm>
      </p:grpSpPr>
      <p:sp>
        <p:nvSpPr>
          <p:cNvPr id="1654" name="Google Shape;1654;g2d7581bc33d_0_1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5" name="Google Shape;1655;g2d7581bc33d_0_15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2" name="Shape 1662"/>
        <p:cNvGrpSpPr/>
        <p:nvPr/>
      </p:nvGrpSpPr>
      <p:grpSpPr>
        <a:xfrm>
          <a:off x="0" y="0"/>
          <a:ext cx="0" cy="0"/>
          <a:chOff x="0" y="0"/>
          <a:chExt cx="0" cy="0"/>
        </a:xfrm>
      </p:grpSpPr>
      <p:sp>
        <p:nvSpPr>
          <p:cNvPr id="1663" name="Google Shape;1663;g2d7581bc33d_0_1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4" name="Google Shape;1664;g2d7581bc33d_0_15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6" name="Shape 1686"/>
        <p:cNvGrpSpPr/>
        <p:nvPr/>
      </p:nvGrpSpPr>
      <p:grpSpPr>
        <a:xfrm>
          <a:off x="0" y="0"/>
          <a:ext cx="0" cy="0"/>
          <a:chOff x="0" y="0"/>
          <a:chExt cx="0" cy="0"/>
        </a:xfrm>
      </p:grpSpPr>
      <p:sp>
        <p:nvSpPr>
          <p:cNvPr id="1687" name="Google Shape;1687;g2d7581bc33d_0_1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8" name="Google Shape;1688;g2d7581bc33d_0_15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d7581bc33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d7581bc33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1" name="Shape 1691"/>
        <p:cNvGrpSpPr/>
        <p:nvPr/>
      </p:nvGrpSpPr>
      <p:grpSpPr>
        <a:xfrm>
          <a:off x="0" y="0"/>
          <a:ext cx="0" cy="0"/>
          <a:chOff x="0" y="0"/>
          <a:chExt cx="0" cy="0"/>
        </a:xfrm>
      </p:grpSpPr>
      <p:sp>
        <p:nvSpPr>
          <p:cNvPr id="1692" name="Google Shape;1692;g2d7581bc33d_0_1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3" name="Google Shape;1693;g2d7581bc33d_0_15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7" name="Shape 1847"/>
        <p:cNvGrpSpPr/>
        <p:nvPr/>
      </p:nvGrpSpPr>
      <p:grpSpPr>
        <a:xfrm>
          <a:off x="0" y="0"/>
          <a:ext cx="0" cy="0"/>
          <a:chOff x="0" y="0"/>
          <a:chExt cx="0" cy="0"/>
        </a:xfrm>
      </p:grpSpPr>
      <p:sp>
        <p:nvSpPr>
          <p:cNvPr id="1848" name="Google Shape;1848;g2d7581bc33d_0_1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9" name="Google Shape;1849;g2d7581bc33d_0_17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4" name="Shape 2044"/>
        <p:cNvGrpSpPr/>
        <p:nvPr/>
      </p:nvGrpSpPr>
      <p:grpSpPr>
        <a:xfrm>
          <a:off x="0" y="0"/>
          <a:ext cx="0" cy="0"/>
          <a:chOff x="0" y="0"/>
          <a:chExt cx="0" cy="0"/>
        </a:xfrm>
      </p:grpSpPr>
      <p:sp>
        <p:nvSpPr>
          <p:cNvPr id="2045" name="Google Shape;2045;g2d7581bc33d_0_1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6" name="Google Shape;2046;g2d7581bc33d_0_19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3" name="Shape 2233"/>
        <p:cNvGrpSpPr/>
        <p:nvPr/>
      </p:nvGrpSpPr>
      <p:grpSpPr>
        <a:xfrm>
          <a:off x="0" y="0"/>
          <a:ext cx="0" cy="0"/>
          <a:chOff x="0" y="0"/>
          <a:chExt cx="0" cy="0"/>
        </a:xfrm>
      </p:grpSpPr>
      <p:sp>
        <p:nvSpPr>
          <p:cNvPr id="2234" name="Google Shape;2234;g2d7581bc33d_0_2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5" name="Google Shape;2235;g2d7581bc33d_0_2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9" name="Shape 2239"/>
        <p:cNvGrpSpPr/>
        <p:nvPr/>
      </p:nvGrpSpPr>
      <p:grpSpPr>
        <a:xfrm>
          <a:off x="0" y="0"/>
          <a:ext cx="0" cy="0"/>
          <a:chOff x="0" y="0"/>
          <a:chExt cx="0" cy="0"/>
        </a:xfrm>
      </p:grpSpPr>
      <p:sp>
        <p:nvSpPr>
          <p:cNvPr id="2240" name="Google Shape;2240;g2d7581bc33d_0_2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1" name="Google Shape;2241;g2d7581bc33d_0_2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0" name="Shape 2450"/>
        <p:cNvGrpSpPr/>
        <p:nvPr/>
      </p:nvGrpSpPr>
      <p:grpSpPr>
        <a:xfrm>
          <a:off x="0" y="0"/>
          <a:ext cx="0" cy="0"/>
          <a:chOff x="0" y="0"/>
          <a:chExt cx="0" cy="0"/>
        </a:xfrm>
      </p:grpSpPr>
      <p:sp>
        <p:nvSpPr>
          <p:cNvPr id="2451" name="Google Shape;2451;g2d7581bc33d_0_2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2" name="Google Shape;2452;g2d7581bc33d_0_23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5" name="Shape 2665"/>
        <p:cNvGrpSpPr/>
        <p:nvPr/>
      </p:nvGrpSpPr>
      <p:grpSpPr>
        <a:xfrm>
          <a:off x="0" y="0"/>
          <a:ext cx="0" cy="0"/>
          <a:chOff x="0" y="0"/>
          <a:chExt cx="0" cy="0"/>
        </a:xfrm>
      </p:grpSpPr>
      <p:sp>
        <p:nvSpPr>
          <p:cNvPr id="2666" name="Google Shape;2666;g2d7581bc33d_0_2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7" name="Google Shape;2667;g2d7581bc33d_0_26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0" name="Shape 2670"/>
        <p:cNvGrpSpPr/>
        <p:nvPr/>
      </p:nvGrpSpPr>
      <p:grpSpPr>
        <a:xfrm>
          <a:off x="0" y="0"/>
          <a:ext cx="0" cy="0"/>
          <a:chOff x="0" y="0"/>
          <a:chExt cx="0" cy="0"/>
        </a:xfrm>
      </p:grpSpPr>
      <p:sp>
        <p:nvSpPr>
          <p:cNvPr id="2671" name="Google Shape;2671;g2d7581bc33d_0_2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2" name="Google Shape;2672;g2d7581bc33d_0_26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6" name="Shape 2676"/>
        <p:cNvGrpSpPr/>
        <p:nvPr/>
      </p:nvGrpSpPr>
      <p:grpSpPr>
        <a:xfrm>
          <a:off x="0" y="0"/>
          <a:ext cx="0" cy="0"/>
          <a:chOff x="0" y="0"/>
          <a:chExt cx="0" cy="0"/>
        </a:xfrm>
      </p:grpSpPr>
      <p:sp>
        <p:nvSpPr>
          <p:cNvPr id="2677" name="Google Shape;2677;g314bd73648d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8" name="Google Shape;2678;g314bd73648d_0_4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d7581bc33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d7581bc33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d7581bc33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d7581bc33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7581bc33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7581bc33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4d3c43b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4d3c43b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50" name="Shape 50"/>
        <p:cNvGrpSpPr/>
        <p:nvPr/>
      </p:nvGrpSpPr>
      <p:grpSpPr>
        <a:xfrm>
          <a:off x="0" y="0"/>
          <a:ext cx="0" cy="0"/>
          <a:chOff x="0" y="0"/>
          <a:chExt cx="0" cy="0"/>
        </a:xfrm>
      </p:grpSpPr>
      <p:sp>
        <p:nvSpPr>
          <p:cNvPr id="51" name="Google Shape;51;p13"/>
          <p:cNvSpPr txBox="1"/>
          <p:nvPr>
            <p:ph type="title"/>
          </p:nvPr>
        </p:nvSpPr>
        <p:spPr>
          <a:xfrm>
            <a:off x="685800" y="457200"/>
            <a:ext cx="77724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52" name="Google Shape;52;p13"/>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rmAutofit/>
          </a:bodyPr>
          <a:lstStyle>
            <a:lvl1pPr indent="0" lvl="0" mar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p14"/>
          <p:cNvSpPr txBox="1"/>
          <p:nvPr>
            <p:ph type="title"/>
          </p:nvPr>
        </p:nvSpPr>
        <p:spPr>
          <a:xfrm>
            <a:off x="685800" y="457200"/>
            <a:ext cx="77724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57" name="Google Shape;57;p14"/>
          <p:cNvSpPr txBox="1"/>
          <p:nvPr>
            <p:ph idx="1" type="body"/>
          </p:nvPr>
        </p:nvSpPr>
        <p:spPr>
          <a:xfrm>
            <a:off x="685800" y="1485900"/>
            <a:ext cx="7772400" cy="30861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8" name="Google Shape;58;p14"/>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rmAutofit/>
          </a:bodyPr>
          <a:lstStyle>
            <a:lvl1pPr indent="0" lvl="0" mar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1" name="Shape 61"/>
        <p:cNvGrpSpPr/>
        <p:nvPr/>
      </p:nvGrpSpPr>
      <p:grpSpPr>
        <a:xfrm>
          <a:off x="0" y="0"/>
          <a:ext cx="0" cy="0"/>
          <a:chOff x="0" y="0"/>
          <a:chExt cx="0" cy="0"/>
        </a:xfrm>
      </p:grpSpPr>
      <p:sp>
        <p:nvSpPr>
          <p:cNvPr id="62" name="Google Shape;62;p15"/>
          <p:cNvSpPr txBox="1"/>
          <p:nvPr>
            <p:ph type="title"/>
          </p:nvPr>
        </p:nvSpPr>
        <p:spPr>
          <a:xfrm>
            <a:off x="685800" y="457200"/>
            <a:ext cx="77724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63" name="Google Shape;63;p15"/>
          <p:cNvSpPr txBox="1"/>
          <p:nvPr>
            <p:ph idx="1" type="body"/>
          </p:nvPr>
        </p:nvSpPr>
        <p:spPr>
          <a:xfrm>
            <a:off x="685800" y="1485900"/>
            <a:ext cx="3810000" cy="30861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64" name="Google Shape;64;p15"/>
          <p:cNvSpPr txBox="1"/>
          <p:nvPr>
            <p:ph idx="2" type="body"/>
          </p:nvPr>
        </p:nvSpPr>
        <p:spPr>
          <a:xfrm>
            <a:off x="4648200" y="1485900"/>
            <a:ext cx="3810000" cy="30861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65" name="Google Shape;65;p15"/>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rmAutofit/>
          </a:bodyPr>
          <a:lstStyle>
            <a:lvl1pPr indent="0" lvl="0" mar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68" name="Shape 68"/>
        <p:cNvGrpSpPr/>
        <p:nvPr/>
      </p:nvGrpSpPr>
      <p:grpSpPr>
        <a:xfrm>
          <a:off x="0" y="0"/>
          <a:ext cx="0" cy="0"/>
          <a:chOff x="0" y="0"/>
          <a:chExt cx="0" cy="0"/>
        </a:xfrm>
      </p:grpSpPr>
      <p:sp>
        <p:nvSpPr>
          <p:cNvPr id="69" name="Google Shape;69;p16"/>
          <p:cNvSpPr txBox="1"/>
          <p:nvPr>
            <p:ph type="title"/>
          </p:nvPr>
        </p:nvSpPr>
        <p:spPr>
          <a:xfrm>
            <a:off x="685800" y="457200"/>
            <a:ext cx="77724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70" name="Google Shape;70;p16"/>
          <p:cNvSpPr txBox="1"/>
          <p:nvPr>
            <p:ph idx="1" type="body"/>
          </p:nvPr>
        </p:nvSpPr>
        <p:spPr>
          <a:xfrm>
            <a:off x="685800" y="1485900"/>
            <a:ext cx="3810000" cy="30861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6"/>
          <p:cNvSpPr txBox="1"/>
          <p:nvPr>
            <p:ph idx="2" type="body"/>
          </p:nvPr>
        </p:nvSpPr>
        <p:spPr>
          <a:xfrm>
            <a:off x="4648200" y="1485900"/>
            <a:ext cx="3810000" cy="30861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2" name="Google Shape;72;p16"/>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rmAutofit/>
          </a:bodyPr>
          <a:lstStyle>
            <a:lvl1pPr indent="0" lvl="0" mar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75" name="Shape 75"/>
        <p:cNvGrpSpPr/>
        <p:nvPr/>
      </p:nvGrpSpPr>
      <p:grpSpPr>
        <a:xfrm>
          <a:off x="0" y="0"/>
          <a:ext cx="0" cy="0"/>
          <a:chOff x="0" y="0"/>
          <a:chExt cx="0" cy="0"/>
        </a:xfrm>
      </p:grpSpPr>
      <p:sp>
        <p:nvSpPr>
          <p:cNvPr id="76" name="Google Shape;76;p17"/>
          <p:cNvSpPr txBox="1"/>
          <p:nvPr>
            <p:ph type="title"/>
          </p:nvPr>
        </p:nvSpPr>
        <p:spPr>
          <a:xfrm>
            <a:off x="685800" y="457200"/>
            <a:ext cx="77724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77" name="Google Shape;77;p17"/>
          <p:cNvSpPr txBox="1"/>
          <p:nvPr>
            <p:ph idx="1" type="body"/>
          </p:nvPr>
        </p:nvSpPr>
        <p:spPr>
          <a:xfrm>
            <a:off x="685800" y="1485900"/>
            <a:ext cx="3810000" cy="30861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8" name="Google Shape;78;p17"/>
          <p:cNvSpPr txBox="1"/>
          <p:nvPr>
            <p:ph idx="2" type="body"/>
          </p:nvPr>
        </p:nvSpPr>
        <p:spPr>
          <a:xfrm>
            <a:off x="4648200" y="1485900"/>
            <a:ext cx="3810000" cy="14859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9" name="Google Shape;79;p17"/>
          <p:cNvSpPr txBox="1"/>
          <p:nvPr>
            <p:ph idx="3" type="body"/>
          </p:nvPr>
        </p:nvSpPr>
        <p:spPr>
          <a:xfrm>
            <a:off x="4648200" y="3086100"/>
            <a:ext cx="3810000" cy="14859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 name="Google Shape;80;p17"/>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7"/>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7"/>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rm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Optional">
  <p:cSld name="TITLE_AND_BODY_1">
    <p:bg>
      <p:bgPr>
        <a:solidFill>
          <a:srgbClr val="D9EAD3"/>
        </a:solidFill>
      </p:bgPr>
    </p:bg>
    <p:spTree>
      <p:nvGrpSpPr>
        <p:cNvPr id="83" name="Shape 83"/>
        <p:cNvGrpSpPr/>
        <p:nvPr/>
      </p:nvGrpSpPr>
      <p:grpSpPr>
        <a:xfrm>
          <a:off x="0" y="0"/>
          <a:ext cx="0" cy="0"/>
          <a:chOff x="0" y="0"/>
          <a:chExt cx="0" cy="0"/>
        </a:xfrm>
      </p:grpSpPr>
      <p:sp>
        <p:nvSpPr>
          <p:cNvPr id="84" name="Google Shape;84;p18"/>
          <p:cNvSpPr txBox="1"/>
          <p:nvPr>
            <p:ph type="title"/>
          </p:nvPr>
        </p:nvSpPr>
        <p:spPr>
          <a:xfrm>
            <a:off x="102700" y="27087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5" name="Google Shape;85;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
        <p:nvSpPr>
          <p:cNvPr id="86" name="Google Shape;86;p18"/>
          <p:cNvSpPr txBox="1"/>
          <p:nvPr>
            <p:ph idx="1" type="body"/>
          </p:nvPr>
        </p:nvSpPr>
        <p:spPr>
          <a:xfrm>
            <a:off x="198500" y="1246825"/>
            <a:ext cx="8520600" cy="37656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drive.google.com/file/d/1wnT3q4eRtWkYJxG9sbnYeYLpi1PlUjIf/view"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en.wikipedia.org/wiki/Rock_paper_scissors" TargetMode="External"/><Relationship Id="rId4" Type="http://schemas.openxmlformats.org/officeDocument/2006/relationships/hyperlink" Target="https://circuitverse.org/users/20039/projects/rock-paper-scissors-18ba61f1-e805-472d-97f9-10071b4bfe8a" TargetMode="External"/><Relationship Id="rId5"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drive.google.com/file/d/1gdyjV4YUCwDIrKfesUInYx0di2NhtGeX/view"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9"/>
          <p:cNvPicPr preferRelativeResize="0"/>
          <p:nvPr/>
        </p:nvPicPr>
        <p:blipFill>
          <a:blip r:embed="rId3">
            <a:alphaModFix/>
          </a:blip>
          <a:stretch>
            <a:fillRect/>
          </a:stretch>
        </p:blipFill>
        <p:spPr>
          <a:xfrm>
            <a:off x="311700" y="65250"/>
            <a:ext cx="2924175" cy="609600"/>
          </a:xfrm>
          <a:prstGeom prst="rect">
            <a:avLst/>
          </a:prstGeom>
          <a:noFill/>
          <a:ln>
            <a:noFill/>
          </a:ln>
        </p:spPr>
      </p:pic>
      <p:sp>
        <p:nvSpPr>
          <p:cNvPr id="92" name="Google Shape;92;p19"/>
          <p:cNvSpPr txBox="1"/>
          <p:nvPr/>
        </p:nvSpPr>
        <p:spPr>
          <a:xfrm>
            <a:off x="6219900" y="-26250"/>
            <a:ext cx="2924100" cy="8655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tr" sz="2800">
                <a:solidFill>
                  <a:srgbClr val="595959"/>
                </a:solidFill>
              </a:rPr>
              <a:t>Department </a:t>
            </a:r>
            <a:endParaRPr sz="2800">
              <a:solidFill>
                <a:srgbClr val="595959"/>
              </a:solidFill>
            </a:endParaRPr>
          </a:p>
          <a:p>
            <a:pPr indent="0" lvl="0" marL="0" rtl="0" algn="ctr">
              <a:spcBef>
                <a:spcPts val="0"/>
              </a:spcBef>
              <a:spcAft>
                <a:spcPts val="0"/>
              </a:spcAft>
              <a:buNone/>
            </a:pPr>
            <a:r>
              <a:rPr lang="tr" sz="2800">
                <a:solidFill>
                  <a:srgbClr val="595959"/>
                </a:solidFill>
              </a:rPr>
              <a:t>of </a:t>
            </a:r>
            <a:endParaRPr sz="2800">
              <a:solidFill>
                <a:srgbClr val="595959"/>
              </a:solidFill>
            </a:endParaRPr>
          </a:p>
          <a:p>
            <a:pPr indent="0" lvl="0" marL="0" rtl="0" algn="ctr">
              <a:spcBef>
                <a:spcPts val="0"/>
              </a:spcBef>
              <a:spcAft>
                <a:spcPts val="0"/>
              </a:spcAft>
              <a:buNone/>
            </a:pPr>
            <a:r>
              <a:rPr lang="tr" sz="2800">
                <a:solidFill>
                  <a:srgbClr val="595959"/>
                </a:solidFill>
              </a:rPr>
              <a:t>Computer Engineering</a:t>
            </a:r>
            <a:endParaRPr sz="2800">
              <a:solidFill>
                <a:srgbClr val="595959"/>
              </a:solidFill>
            </a:endParaRPr>
          </a:p>
        </p:txBody>
      </p:sp>
      <p:sp>
        <p:nvSpPr>
          <p:cNvPr id="93" name="Google Shape;93;p19"/>
          <p:cNvSpPr txBox="1"/>
          <p:nvPr/>
        </p:nvSpPr>
        <p:spPr>
          <a:xfrm>
            <a:off x="311700" y="950913"/>
            <a:ext cx="8520600" cy="3109200"/>
          </a:xfrm>
          <a:prstGeom prst="rect">
            <a:avLst/>
          </a:prstGeom>
          <a:noFill/>
          <a:ln>
            <a:noFill/>
          </a:ln>
        </p:spPr>
        <p:txBody>
          <a:bodyPr anchorCtr="0" anchor="b" bIns="91425" lIns="91425" spcFirstLastPara="1" rIns="91425" wrap="square" tIns="91425">
            <a:normAutofit lnSpcReduction="10000"/>
          </a:bodyPr>
          <a:lstStyle/>
          <a:p>
            <a:pPr indent="0" lvl="0" marL="0" rtl="0" algn="ctr">
              <a:spcBef>
                <a:spcPts val="0"/>
              </a:spcBef>
              <a:spcAft>
                <a:spcPts val="0"/>
              </a:spcAft>
              <a:buNone/>
            </a:pPr>
            <a:r>
              <a:rPr lang="tr" sz="5200">
                <a:solidFill>
                  <a:srgbClr val="000000"/>
                </a:solidFill>
              </a:rPr>
              <a:t>CEN 263 </a:t>
            </a:r>
            <a:endParaRPr sz="5200">
              <a:solidFill>
                <a:srgbClr val="000000"/>
              </a:solidFill>
            </a:endParaRPr>
          </a:p>
          <a:p>
            <a:pPr indent="0" lvl="0" marL="0" rtl="0" algn="ctr">
              <a:spcBef>
                <a:spcPts val="0"/>
              </a:spcBef>
              <a:spcAft>
                <a:spcPts val="0"/>
              </a:spcAft>
              <a:buNone/>
            </a:pPr>
            <a:r>
              <a:rPr lang="tr" sz="5200">
                <a:solidFill>
                  <a:srgbClr val="000000"/>
                </a:solidFill>
              </a:rPr>
              <a:t>Digital Design</a:t>
            </a:r>
            <a:endParaRPr sz="5200">
              <a:solidFill>
                <a:srgbClr val="000000"/>
              </a:solidFill>
            </a:endParaRPr>
          </a:p>
          <a:p>
            <a:pPr indent="0" lvl="0" marL="0" rtl="0" algn="ctr">
              <a:spcBef>
                <a:spcPts val="0"/>
              </a:spcBef>
              <a:spcAft>
                <a:spcPts val="0"/>
              </a:spcAft>
              <a:buNone/>
            </a:pPr>
            <a:r>
              <a:t/>
            </a:r>
            <a:endParaRPr sz="5200">
              <a:solidFill>
                <a:srgbClr val="000000"/>
              </a:solidFill>
            </a:endParaRPr>
          </a:p>
          <a:p>
            <a:pPr indent="0" lvl="0" marL="0" rtl="0" algn="ctr">
              <a:spcBef>
                <a:spcPts val="0"/>
              </a:spcBef>
              <a:spcAft>
                <a:spcPts val="0"/>
              </a:spcAft>
              <a:buNone/>
            </a:pPr>
            <a:r>
              <a:rPr lang="tr" sz="3300">
                <a:solidFill>
                  <a:srgbClr val="000000"/>
                </a:solidFill>
                <a:highlight>
                  <a:srgbClr val="FFFFFF"/>
                </a:highlight>
                <a:latin typeface="Georgia"/>
                <a:ea typeface="Georgia"/>
                <a:cs typeface="Georgia"/>
                <a:sym typeface="Georgia"/>
              </a:rPr>
              <a:t>Autumn 2024</a:t>
            </a:r>
            <a:endParaRPr sz="3300">
              <a:solidFill>
                <a:srgbClr val="000000"/>
              </a:solidFill>
              <a:highlight>
                <a:srgbClr val="FFFFFF"/>
              </a:highlight>
              <a:latin typeface="Georgia"/>
              <a:ea typeface="Georgia"/>
              <a:cs typeface="Georgia"/>
              <a:sym typeface="Georgia"/>
            </a:endParaRPr>
          </a:p>
          <a:p>
            <a:pPr indent="0" lvl="0" marL="0" rtl="0" algn="ctr">
              <a:spcBef>
                <a:spcPts val="0"/>
              </a:spcBef>
              <a:spcAft>
                <a:spcPts val="0"/>
              </a:spcAft>
              <a:buNone/>
            </a:pPr>
            <a:r>
              <a:t/>
            </a:r>
            <a:endParaRPr sz="2100">
              <a:solidFill>
                <a:srgbClr val="000000"/>
              </a:solidFill>
              <a:highlight>
                <a:srgbClr val="FFFFFF"/>
              </a:highlight>
              <a:latin typeface="Georgia"/>
              <a:ea typeface="Georgia"/>
              <a:cs typeface="Georgia"/>
              <a:sym typeface="Georgia"/>
            </a:endParaRPr>
          </a:p>
        </p:txBody>
      </p:sp>
      <p:sp>
        <p:nvSpPr>
          <p:cNvPr id="94" name="Google Shape;94;p19"/>
          <p:cNvSpPr txBox="1"/>
          <p:nvPr/>
        </p:nvSpPr>
        <p:spPr>
          <a:xfrm>
            <a:off x="311700" y="4142950"/>
            <a:ext cx="8520600" cy="7926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tr" sz="3000">
                <a:solidFill>
                  <a:srgbClr val="595959"/>
                </a:solidFill>
              </a:rPr>
              <a:t>Lecture 10</a:t>
            </a:r>
            <a:endParaRPr sz="3000">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nvSpPr>
        <p:spPr>
          <a:xfrm>
            <a:off x="311700" y="190613"/>
            <a:ext cx="8520600" cy="747300"/>
          </a:xfrm>
          <a:prstGeom prst="rect">
            <a:avLst/>
          </a:prstGeom>
          <a:noFill/>
          <a:ln>
            <a:noFill/>
          </a:ln>
        </p:spPr>
        <p:txBody>
          <a:bodyPr anchorCtr="0" anchor="b" bIns="91425" lIns="91425" spcFirstLastPara="1" rIns="91425" wrap="square" tIns="91425">
            <a:normAutofit/>
          </a:bodyPr>
          <a:lstStyle/>
          <a:p>
            <a:pPr indent="0" lvl="0" marL="0" rtl="0" algn="l">
              <a:lnSpc>
                <a:spcPct val="140000"/>
              </a:lnSpc>
              <a:spcBef>
                <a:spcPts val="2600"/>
              </a:spcBef>
              <a:spcAft>
                <a:spcPts val="400"/>
              </a:spcAft>
              <a:buNone/>
            </a:pPr>
            <a:r>
              <a:rPr b="1" lang="tr" sz="2100">
                <a:solidFill>
                  <a:schemeClr val="dk1"/>
                </a:solidFill>
                <a:highlight>
                  <a:schemeClr val="lt1"/>
                </a:highlight>
              </a:rPr>
              <a:t>Memory - DRAM</a:t>
            </a:r>
            <a:endParaRPr b="1" sz="2100">
              <a:solidFill>
                <a:srgbClr val="444444"/>
              </a:solidFill>
              <a:highlight>
                <a:srgbClr val="FFFFFF"/>
              </a:highlight>
            </a:endParaRPr>
          </a:p>
        </p:txBody>
      </p:sp>
      <p:sp>
        <p:nvSpPr>
          <p:cNvPr id="151" name="Google Shape;151;p28"/>
          <p:cNvSpPr txBox="1"/>
          <p:nvPr/>
        </p:nvSpPr>
        <p:spPr>
          <a:xfrm>
            <a:off x="360300" y="888650"/>
            <a:ext cx="8783700" cy="40272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2600"/>
              </a:spcBef>
              <a:spcAft>
                <a:spcPts val="0"/>
              </a:spcAft>
              <a:buNone/>
            </a:pPr>
            <a:r>
              <a:t/>
            </a:r>
            <a:endParaRPr sz="2100">
              <a:solidFill>
                <a:schemeClr val="dk1"/>
              </a:solidFill>
              <a:highlight>
                <a:schemeClr val="lt1"/>
              </a:highlight>
            </a:endParaRPr>
          </a:p>
          <a:p>
            <a:pPr indent="0" lvl="0" marL="0" rtl="0" algn="l">
              <a:lnSpc>
                <a:spcPct val="140000"/>
              </a:lnSpc>
              <a:spcBef>
                <a:spcPts val="2600"/>
              </a:spcBef>
              <a:spcAft>
                <a:spcPts val="0"/>
              </a:spcAft>
              <a:buNone/>
            </a:pPr>
            <a:r>
              <a:t/>
            </a:r>
            <a:endParaRPr b="1" sz="2100">
              <a:solidFill>
                <a:schemeClr val="dk1"/>
              </a:solidFill>
              <a:highlight>
                <a:schemeClr val="lt1"/>
              </a:highlight>
            </a:endParaRPr>
          </a:p>
          <a:p>
            <a:pPr indent="0" lvl="0" marL="0" rtl="0" algn="l">
              <a:lnSpc>
                <a:spcPct val="140000"/>
              </a:lnSpc>
              <a:spcBef>
                <a:spcPts val="2600"/>
              </a:spcBef>
              <a:spcAft>
                <a:spcPts val="400"/>
              </a:spcAft>
              <a:buClr>
                <a:schemeClr val="dk1"/>
              </a:buClr>
              <a:buSzPts val="1100"/>
              <a:buFont typeface="Arial"/>
              <a:buNone/>
            </a:pPr>
            <a:r>
              <a:t/>
            </a:r>
            <a:endParaRPr b="1" sz="2100">
              <a:solidFill>
                <a:schemeClr val="dk1"/>
              </a:solidFill>
              <a:highlight>
                <a:schemeClr val="lt1"/>
              </a:highlight>
            </a:endParaRPr>
          </a:p>
        </p:txBody>
      </p:sp>
      <p:pic>
        <p:nvPicPr>
          <p:cNvPr id="152" name="Google Shape;152;p28" title="DRAM.mp4">
            <a:hlinkClick r:id="rId3"/>
          </p:cNvPr>
          <p:cNvPicPr preferRelativeResize="0"/>
          <p:nvPr/>
        </p:nvPicPr>
        <p:blipFill>
          <a:blip r:embed="rId4">
            <a:alphaModFix/>
          </a:blip>
          <a:stretch>
            <a:fillRect/>
          </a:stretch>
        </p:blipFill>
        <p:spPr>
          <a:xfrm>
            <a:off x="1780600" y="888638"/>
            <a:ext cx="5582776" cy="4187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Recap: RISC-V Single Cycle Datapath</a:t>
            </a:r>
            <a:endParaRPr/>
          </a:p>
        </p:txBody>
      </p:sp>
      <p:cxnSp>
        <p:nvCxnSpPr>
          <p:cNvPr id="158" name="Google Shape;158;p29"/>
          <p:cNvCxnSpPr/>
          <p:nvPr/>
        </p:nvCxnSpPr>
        <p:spPr>
          <a:xfrm>
            <a:off x="3992549" y="3708075"/>
            <a:ext cx="1661700" cy="0"/>
          </a:xfrm>
          <a:prstGeom prst="straightConnector1">
            <a:avLst/>
          </a:prstGeom>
          <a:noFill/>
          <a:ln cap="flat" cmpd="sng" w="9525">
            <a:solidFill>
              <a:srgbClr val="000000"/>
            </a:solidFill>
            <a:prstDash val="solid"/>
            <a:round/>
            <a:headEnd len="sm" w="sm" type="none"/>
            <a:tailEnd len="med" w="med" type="triangle"/>
          </a:ln>
        </p:spPr>
      </p:cxnSp>
      <p:sp>
        <p:nvSpPr>
          <p:cNvPr id="159" name="Google Shape;159;p29"/>
          <p:cNvSpPr/>
          <p:nvPr/>
        </p:nvSpPr>
        <p:spPr>
          <a:xfrm>
            <a:off x="2808567" y="2482625"/>
            <a:ext cx="1183200" cy="1725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0" name="Google Shape;160;p29"/>
          <p:cNvGrpSpPr/>
          <p:nvPr/>
        </p:nvGrpSpPr>
        <p:grpSpPr>
          <a:xfrm>
            <a:off x="4819741" y="3122235"/>
            <a:ext cx="644400" cy="314700"/>
            <a:chOff x="4736879" y="2893635"/>
            <a:chExt cx="644400" cy="314700"/>
          </a:xfrm>
        </p:grpSpPr>
        <p:sp>
          <p:nvSpPr>
            <p:cNvPr id="161" name="Google Shape;161;p29"/>
            <p:cNvSpPr/>
            <p:nvPr/>
          </p:nvSpPr>
          <p:spPr>
            <a:xfrm rot="5400000">
              <a:off x="4901729" y="2728785"/>
              <a:ext cx="314700" cy="644400"/>
            </a:xfrm>
            <a:prstGeom prst="trapezoid">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9"/>
            <p:cNvSpPr txBox="1"/>
            <p:nvPr/>
          </p:nvSpPr>
          <p:spPr>
            <a:xfrm>
              <a:off x="4849944" y="2893636"/>
              <a:ext cx="419700" cy="307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Branch Comp</a:t>
              </a:r>
              <a:endParaRPr b="0" i="0" sz="1000" u="none" cap="none" strike="noStrike">
                <a:solidFill>
                  <a:srgbClr val="000000"/>
                </a:solidFill>
                <a:latin typeface="Arial"/>
                <a:ea typeface="Arial"/>
                <a:cs typeface="Arial"/>
                <a:sym typeface="Arial"/>
              </a:endParaRPr>
            </a:p>
          </p:txBody>
        </p:sp>
      </p:grpSp>
      <p:grpSp>
        <p:nvGrpSpPr>
          <p:cNvPr id="163" name="Google Shape;163;p29"/>
          <p:cNvGrpSpPr/>
          <p:nvPr/>
        </p:nvGrpSpPr>
        <p:grpSpPr>
          <a:xfrm>
            <a:off x="3231426" y="4294909"/>
            <a:ext cx="486408" cy="319500"/>
            <a:chOff x="4447206" y="4057784"/>
            <a:chExt cx="426300" cy="319500"/>
          </a:xfrm>
        </p:grpSpPr>
        <p:sp>
          <p:nvSpPr>
            <p:cNvPr id="164" name="Google Shape;164;p29"/>
            <p:cNvSpPr/>
            <p:nvPr/>
          </p:nvSpPr>
          <p:spPr>
            <a:xfrm rot="5400000">
              <a:off x="4500606" y="4004384"/>
              <a:ext cx="319500" cy="426300"/>
            </a:xfrm>
            <a:prstGeom prst="trapezoid">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9"/>
            <p:cNvSpPr txBox="1"/>
            <p:nvPr/>
          </p:nvSpPr>
          <p:spPr>
            <a:xfrm>
              <a:off x="4453925" y="4066223"/>
              <a:ext cx="410400" cy="307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Imm Gen</a:t>
              </a:r>
              <a:endParaRPr b="0" i="0" sz="1000" u="none" cap="none" strike="noStrike">
                <a:solidFill>
                  <a:srgbClr val="000000"/>
                </a:solidFill>
                <a:latin typeface="Arial"/>
                <a:ea typeface="Arial"/>
                <a:cs typeface="Arial"/>
                <a:sym typeface="Arial"/>
              </a:endParaRPr>
            </a:p>
          </p:txBody>
        </p:sp>
      </p:grpSp>
      <p:sp>
        <p:nvSpPr>
          <p:cNvPr id="166" name="Google Shape;166;p29"/>
          <p:cNvSpPr txBox="1"/>
          <p:nvPr/>
        </p:nvSpPr>
        <p:spPr>
          <a:xfrm>
            <a:off x="2816618" y="2473926"/>
            <a:ext cx="1175100" cy="215400"/>
          </a:xfrm>
          <a:prstGeom prst="rect">
            <a:avLst/>
          </a:prstGeom>
          <a:noFill/>
          <a:ln>
            <a:noFill/>
          </a:ln>
        </p:spPr>
        <p:txBody>
          <a:bodyPr anchorCtr="0" anchor="t" bIns="0" lIns="0" spcFirstLastPara="1" rIns="91425" wrap="square" tIns="0">
            <a:no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RegFile</a:t>
            </a:r>
            <a:endParaRPr b="0" i="0" sz="1300" u="none" cap="none" strike="noStrike">
              <a:solidFill>
                <a:srgbClr val="000000"/>
              </a:solidFill>
              <a:latin typeface="Arial"/>
              <a:ea typeface="Arial"/>
              <a:cs typeface="Arial"/>
              <a:sym typeface="Arial"/>
            </a:endParaRPr>
          </a:p>
        </p:txBody>
      </p:sp>
      <p:grpSp>
        <p:nvGrpSpPr>
          <p:cNvPr id="167" name="Google Shape;167;p29"/>
          <p:cNvGrpSpPr/>
          <p:nvPr/>
        </p:nvGrpSpPr>
        <p:grpSpPr>
          <a:xfrm>
            <a:off x="1518883" y="2045358"/>
            <a:ext cx="295200" cy="153900"/>
            <a:chOff x="1777884" y="1816758"/>
            <a:chExt cx="295200" cy="153900"/>
          </a:xfrm>
        </p:grpSpPr>
        <p:sp>
          <p:nvSpPr>
            <p:cNvPr id="168" name="Google Shape;168;p29"/>
            <p:cNvSpPr/>
            <p:nvPr/>
          </p:nvSpPr>
          <p:spPr>
            <a:xfrm rot="5400000">
              <a:off x="1850784" y="1746039"/>
              <a:ext cx="149400" cy="295200"/>
            </a:xfrm>
            <a:prstGeom prst="trapezoid">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9"/>
            <p:cNvSpPr txBox="1"/>
            <p:nvPr/>
          </p:nvSpPr>
          <p:spPr>
            <a:xfrm>
              <a:off x="1784816" y="1816758"/>
              <a:ext cx="2826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+4</a:t>
              </a:r>
              <a:endParaRPr b="0" i="0" sz="1000" u="none" cap="none" strike="noStrike">
                <a:solidFill>
                  <a:srgbClr val="000000"/>
                </a:solidFill>
                <a:latin typeface="Arial"/>
                <a:ea typeface="Arial"/>
                <a:cs typeface="Arial"/>
                <a:sym typeface="Arial"/>
              </a:endParaRPr>
            </a:p>
          </p:txBody>
        </p:sp>
      </p:grpSp>
      <p:cxnSp>
        <p:nvCxnSpPr>
          <p:cNvPr id="170" name="Google Shape;170;p29"/>
          <p:cNvCxnSpPr/>
          <p:nvPr/>
        </p:nvCxnSpPr>
        <p:spPr>
          <a:xfrm>
            <a:off x="2249674" y="3213425"/>
            <a:ext cx="0" cy="1722900"/>
          </a:xfrm>
          <a:prstGeom prst="straightConnector1">
            <a:avLst/>
          </a:prstGeom>
          <a:noFill/>
          <a:ln cap="flat" cmpd="sng" w="9525">
            <a:solidFill>
              <a:srgbClr val="000000"/>
            </a:solidFill>
            <a:prstDash val="solid"/>
            <a:round/>
            <a:headEnd len="sm" w="sm" type="none"/>
            <a:tailEnd len="med" w="med" type="triangle"/>
          </a:ln>
        </p:spPr>
      </p:cxnSp>
      <p:cxnSp>
        <p:nvCxnSpPr>
          <p:cNvPr id="171" name="Google Shape;171;p29"/>
          <p:cNvCxnSpPr/>
          <p:nvPr/>
        </p:nvCxnSpPr>
        <p:spPr>
          <a:xfrm>
            <a:off x="2251549" y="3536200"/>
            <a:ext cx="555600" cy="0"/>
          </a:xfrm>
          <a:prstGeom prst="straightConnector1">
            <a:avLst/>
          </a:prstGeom>
          <a:noFill/>
          <a:ln cap="flat" cmpd="sng" w="9525">
            <a:solidFill>
              <a:srgbClr val="000000"/>
            </a:solidFill>
            <a:prstDash val="solid"/>
            <a:round/>
            <a:headEnd len="sm" w="sm" type="none"/>
            <a:tailEnd len="med" w="med" type="triangle"/>
          </a:ln>
        </p:spPr>
      </p:cxnSp>
      <p:cxnSp>
        <p:nvCxnSpPr>
          <p:cNvPr id="172" name="Google Shape;172;p29"/>
          <p:cNvCxnSpPr/>
          <p:nvPr/>
        </p:nvCxnSpPr>
        <p:spPr>
          <a:xfrm>
            <a:off x="2251549" y="4454050"/>
            <a:ext cx="987000" cy="7800"/>
          </a:xfrm>
          <a:prstGeom prst="straightConnector1">
            <a:avLst/>
          </a:prstGeom>
          <a:noFill/>
          <a:ln cap="flat" cmpd="sng" w="9525">
            <a:solidFill>
              <a:srgbClr val="000000"/>
            </a:solidFill>
            <a:prstDash val="solid"/>
            <a:round/>
            <a:headEnd len="sm" w="sm" type="none"/>
            <a:tailEnd len="med" w="med" type="triangle"/>
          </a:ln>
        </p:spPr>
      </p:cxnSp>
      <p:cxnSp>
        <p:nvCxnSpPr>
          <p:cNvPr id="173" name="Google Shape;173;p29"/>
          <p:cNvCxnSpPr/>
          <p:nvPr/>
        </p:nvCxnSpPr>
        <p:spPr>
          <a:xfrm>
            <a:off x="1990674" y="3211150"/>
            <a:ext cx="816600" cy="0"/>
          </a:xfrm>
          <a:prstGeom prst="straightConnector1">
            <a:avLst/>
          </a:prstGeom>
          <a:noFill/>
          <a:ln cap="flat" cmpd="sng" w="9525">
            <a:solidFill>
              <a:srgbClr val="000000"/>
            </a:solidFill>
            <a:prstDash val="solid"/>
            <a:round/>
            <a:headEnd len="sm" w="sm" type="none"/>
            <a:tailEnd len="med" w="med" type="triangle"/>
          </a:ln>
        </p:spPr>
      </p:cxnSp>
      <p:cxnSp>
        <p:nvCxnSpPr>
          <p:cNvPr id="174" name="Google Shape;174;p29"/>
          <p:cNvCxnSpPr/>
          <p:nvPr/>
        </p:nvCxnSpPr>
        <p:spPr>
          <a:xfrm>
            <a:off x="2250699" y="3900975"/>
            <a:ext cx="556500" cy="0"/>
          </a:xfrm>
          <a:prstGeom prst="straightConnector1">
            <a:avLst/>
          </a:prstGeom>
          <a:noFill/>
          <a:ln cap="flat" cmpd="sng" w="9525">
            <a:solidFill>
              <a:srgbClr val="000000"/>
            </a:solidFill>
            <a:prstDash val="solid"/>
            <a:round/>
            <a:headEnd len="sm" w="sm" type="none"/>
            <a:tailEnd len="med" w="med" type="triangle"/>
          </a:ln>
        </p:spPr>
      </p:cxnSp>
      <p:cxnSp>
        <p:nvCxnSpPr>
          <p:cNvPr id="175" name="Google Shape;175;p29"/>
          <p:cNvCxnSpPr/>
          <p:nvPr/>
        </p:nvCxnSpPr>
        <p:spPr>
          <a:xfrm>
            <a:off x="5786430" y="2880351"/>
            <a:ext cx="275700" cy="0"/>
          </a:xfrm>
          <a:prstGeom prst="straightConnector1">
            <a:avLst/>
          </a:prstGeom>
          <a:noFill/>
          <a:ln cap="flat" cmpd="sng" w="9525">
            <a:solidFill>
              <a:srgbClr val="000000"/>
            </a:solidFill>
            <a:prstDash val="solid"/>
            <a:round/>
            <a:headEnd len="sm" w="sm" type="none"/>
            <a:tailEnd len="med" w="med" type="triangle"/>
          </a:ln>
        </p:spPr>
      </p:cxnSp>
      <p:cxnSp>
        <p:nvCxnSpPr>
          <p:cNvPr id="176" name="Google Shape;176;p29"/>
          <p:cNvCxnSpPr/>
          <p:nvPr/>
        </p:nvCxnSpPr>
        <p:spPr>
          <a:xfrm>
            <a:off x="6549589" y="3190448"/>
            <a:ext cx="413100" cy="0"/>
          </a:xfrm>
          <a:prstGeom prst="straightConnector1">
            <a:avLst/>
          </a:prstGeom>
          <a:noFill/>
          <a:ln cap="flat" cmpd="sng" w="9525">
            <a:solidFill>
              <a:srgbClr val="000000"/>
            </a:solidFill>
            <a:prstDash val="solid"/>
            <a:round/>
            <a:headEnd len="sm" w="sm" type="none"/>
            <a:tailEnd len="med" w="med" type="triangle"/>
          </a:ln>
        </p:spPr>
      </p:cxnSp>
      <p:cxnSp>
        <p:nvCxnSpPr>
          <p:cNvPr id="177" name="Google Shape;177;p29"/>
          <p:cNvCxnSpPr/>
          <p:nvPr/>
        </p:nvCxnSpPr>
        <p:spPr>
          <a:xfrm>
            <a:off x="7915949" y="3677325"/>
            <a:ext cx="442200" cy="0"/>
          </a:xfrm>
          <a:prstGeom prst="straightConnector1">
            <a:avLst/>
          </a:prstGeom>
          <a:noFill/>
          <a:ln cap="flat" cmpd="sng" w="9525">
            <a:solidFill>
              <a:srgbClr val="000000"/>
            </a:solidFill>
            <a:prstDash val="solid"/>
            <a:round/>
            <a:headEnd len="sm" w="sm" type="none"/>
            <a:tailEnd len="med" w="med" type="triangle"/>
          </a:ln>
        </p:spPr>
      </p:cxnSp>
      <p:cxnSp>
        <p:nvCxnSpPr>
          <p:cNvPr id="178" name="Google Shape;178;p29"/>
          <p:cNvCxnSpPr/>
          <p:nvPr/>
        </p:nvCxnSpPr>
        <p:spPr>
          <a:xfrm>
            <a:off x="3992549" y="2993700"/>
            <a:ext cx="1664100" cy="0"/>
          </a:xfrm>
          <a:prstGeom prst="straightConnector1">
            <a:avLst/>
          </a:prstGeom>
          <a:noFill/>
          <a:ln cap="flat" cmpd="sng" w="9525">
            <a:solidFill>
              <a:srgbClr val="000000"/>
            </a:solidFill>
            <a:prstDash val="solid"/>
            <a:round/>
            <a:headEnd len="sm" w="sm" type="none"/>
            <a:tailEnd len="med" w="med" type="triangle"/>
          </a:ln>
        </p:spPr>
      </p:cxnSp>
      <p:cxnSp>
        <p:nvCxnSpPr>
          <p:cNvPr id="179" name="Google Shape;179;p29"/>
          <p:cNvCxnSpPr/>
          <p:nvPr/>
        </p:nvCxnSpPr>
        <p:spPr>
          <a:xfrm>
            <a:off x="305949" y="1689575"/>
            <a:ext cx="7771800" cy="0"/>
          </a:xfrm>
          <a:prstGeom prst="straightConnector1">
            <a:avLst/>
          </a:prstGeom>
          <a:noFill/>
          <a:ln cap="flat" cmpd="sng" w="9525">
            <a:solidFill>
              <a:srgbClr val="000000"/>
            </a:solidFill>
            <a:prstDash val="solid"/>
            <a:round/>
            <a:headEnd len="sm" w="sm" type="none"/>
            <a:tailEnd len="sm" w="sm" type="none"/>
          </a:ln>
        </p:spPr>
      </p:cxnSp>
      <p:cxnSp>
        <p:nvCxnSpPr>
          <p:cNvPr id="180" name="Google Shape;180;p29"/>
          <p:cNvCxnSpPr/>
          <p:nvPr/>
        </p:nvCxnSpPr>
        <p:spPr>
          <a:xfrm rot="10800000">
            <a:off x="6809774" y="1687705"/>
            <a:ext cx="0" cy="1499700"/>
          </a:xfrm>
          <a:prstGeom prst="straightConnector1">
            <a:avLst/>
          </a:prstGeom>
          <a:noFill/>
          <a:ln cap="flat" cmpd="sng" w="9525">
            <a:solidFill>
              <a:srgbClr val="000000"/>
            </a:solidFill>
            <a:prstDash val="solid"/>
            <a:round/>
            <a:headEnd len="sm" w="sm" type="none"/>
            <a:tailEnd len="sm" w="sm" type="none"/>
          </a:ln>
        </p:spPr>
      </p:cxnSp>
      <p:cxnSp>
        <p:nvCxnSpPr>
          <p:cNvPr id="181" name="Google Shape;181;p29"/>
          <p:cNvCxnSpPr/>
          <p:nvPr/>
        </p:nvCxnSpPr>
        <p:spPr>
          <a:xfrm>
            <a:off x="353124" y="1847575"/>
            <a:ext cx="7644600" cy="0"/>
          </a:xfrm>
          <a:prstGeom prst="straightConnector1">
            <a:avLst/>
          </a:prstGeom>
          <a:noFill/>
          <a:ln cap="flat" cmpd="sng" w="9525">
            <a:solidFill>
              <a:srgbClr val="000000"/>
            </a:solidFill>
            <a:prstDash val="solid"/>
            <a:round/>
            <a:headEnd len="sm" w="sm" type="none"/>
            <a:tailEnd len="sm" w="sm" type="none"/>
          </a:ln>
        </p:spPr>
      </p:cxnSp>
      <p:sp>
        <p:nvSpPr>
          <p:cNvPr id="182" name="Google Shape;182;p29"/>
          <p:cNvSpPr/>
          <p:nvPr/>
        </p:nvSpPr>
        <p:spPr>
          <a:xfrm>
            <a:off x="657925" y="4939149"/>
            <a:ext cx="7964400" cy="145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3" name="Google Shape;183;p29"/>
          <p:cNvCxnSpPr/>
          <p:nvPr/>
        </p:nvCxnSpPr>
        <p:spPr>
          <a:xfrm>
            <a:off x="8447474" y="3865950"/>
            <a:ext cx="0" cy="1070100"/>
          </a:xfrm>
          <a:prstGeom prst="straightConnector1">
            <a:avLst/>
          </a:prstGeom>
          <a:noFill/>
          <a:ln cap="flat" cmpd="sng" w="9525">
            <a:solidFill>
              <a:srgbClr val="000000"/>
            </a:solidFill>
            <a:prstDash val="solid"/>
            <a:round/>
            <a:headEnd len="med" w="med" type="triangle"/>
            <a:tailEnd len="sm" w="sm" type="none"/>
          </a:ln>
        </p:spPr>
      </p:cxnSp>
      <p:cxnSp>
        <p:nvCxnSpPr>
          <p:cNvPr id="184" name="Google Shape;184;p29"/>
          <p:cNvCxnSpPr/>
          <p:nvPr/>
        </p:nvCxnSpPr>
        <p:spPr>
          <a:xfrm>
            <a:off x="7228549" y="4607725"/>
            <a:ext cx="0" cy="329700"/>
          </a:xfrm>
          <a:prstGeom prst="straightConnector1">
            <a:avLst/>
          </a:prstGeom>
          <a:noFill/>
          <a:ln cap="flat" cmpd="sng" w="9525">
            <a:solidFill>
              <a:srgbClr val="000000"/>
            </a:solidFill>
            <a:prstDash val="solid"/>
            <a:round/>
            <a:headEnd len="med" w="med" type="triangle"/>
            <a:tailEnd len="sm" w="sm" type="none"/>
          </a:ln>
        </p:spPr>
      </p:cxnSp>
      <p:cxnSp>
        <p:nvCxnSpPr>
          <p:cNvPr id="185" name="Google Shape;185;p29"/>
          <p:cNvCxnSpPr>
            <a:stCxn id="165" idx="2"/>
            <a:endCxn id="186" idx="0"/>
          </p:cNvCxnSpPr>
          <p:nvPr/>
        </p:nvCxnSpPr>
        <p:spPr>
          <a:xfrm>
            <a:off x="3473226" y="4611148"/>
            <a:ext cx="17400" cy="337500"/>
          </a:xfrm>
          <a:prstGeom prst="straightConnector1">
            <a:avLst/>
          </a:prstGeom>
          <a:noFill/>
          <a:ln cap="flat" cmpd="sng" w="9525">
            <a:solidFill>
              <a:srgbClr val="000000"/>
            </a:solidFill>
            <a:prstDash val="solid"/>
            <a:round/>
            <a:headEnd len="med" w="med" type="triangle"/>
            <a:tailEnd len="sm" w="sm" type="none"/>
          </a:ln>
        </p:spPr>
      </p:cxnSp>
      <p:cxnSp>
        <p:nvCxnSpPr>
          <p:cNvPr id="187" name="Google Shape;187;p29"/>
          <p:cNvCxnSpPr/>
          <p:nvPr/>
        </p:nvCxnSpPr>
        <p:spPr>
          <a:xfrm>
            <a:off x="821424" y="2676250"/>
            <a:ext cx="0" cy="2262000"/>
          </a:xfrm>
          <a:prstGeom prst="straightConnector1">
            <a:avLst/>
          </a:prstGeom>
          <a:noFill/>
          <a:ln cap="flat" cmpd="sng" w="9525">
            <a:solidFill>
              <a:srgbClr val="000000"/>
            </a:solidFill>
            <a:prstDash val="solid"/>
            <a:round/>
            <a:headEnd len="med" w="med" type="triangle"/>
            <a:tailEnd len="sm" w="sm" type="none"/>
          </a:ln>
        </p:spPr>
      </p:cxnSp>
      <p:cxnSp>
        <p:nvCxnSpPr>
          <p:cNvPr id="188" name="Google Shape;188;p29"/>
          <p:cNvCxnSpPr/>
          <p:nvPr/>
        </p:nvCxnSpPr>
        <p:spPr>
          <a:xfrm>
            <a:off x="5386841" y="3438831"/>
            <a:ext cx="0" cy="1492800"/>
          </a:xfrm>
          <a:prstGeom prst="straightConnector1">
            <a:avLst/>
          </a:prstGeom>
          <a:noFill/>
          <a:ln cap="flat" cmpd="sng" w="9525">
            <a:solidFill>
              <a:srgbClr val="000000"/>
            </a:solidFill>
            <a:prstDash val="solid"/>
            <a:round/>
            <a:headEnd len="sm" w="sm" type="none"/>
            <a:tailEnd len="med" w="med" type="triangle"/>
          </a:ln>
        </p:spPr>
      </p:cxnSp>
      <p:cxnSp>
        <p:nvCxnSpPr>
          <p:cNvPr id="189" name="Google Shape;189;p29"/>
          <p:cNvCxnSpPr/>
          <p:nvPr/>
        </p:nvCxnSpPr>
        <p:spPr>
          <a:xfrm>
            <a:off x="5141272" y="3438831"/>
            <a:ext cx="0" cy="1494300"/>
          </a:xfrm>
          <a:prstGeom prst="straightConnector1">
            <a:avLst/>
          </a:prstGeom>
          <a:noFill/>
          <a:ln cap="flat" cmpd="sng" w="9525">
            <a:solidFill>
              <a:srgbClr val="000000"/>
            </a:solidFill>
            <a:prstDash val="solid"/>
            <a:round/>
            <a:headEnd len="sm" w="sm" type="none"/>
            <a:tailEnd len="med" w="med" type="triangle"/>
          </a:ln>
        </p:spPr>
      </p:cxnSp>
      <p:sp>
        <p:nvSpPr>
          <p:cNvPr id="190" name="Google Shape;190;p29"/>
          <p:cNvSpPr txBox="1"/>
          <p:nvPr/>
        </p:nvSpPr>
        <p:spPr>
          <a:xfrm>
            <a:off x="5531600" y="4948576"/>
            <a:ext cx="2673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BSel</a:t>
            </a:r>
            <a:endParaRPr b="0" i="0" sz="800" u="none" cap="none" strike="noStrike">
              <a:solidFill>
                <a:srgbClr val="000000"/>
              </a:solidFill>
              <a:latin typeface="Arial"/>
              <a:ea typeface="Arial"/>
              <a:cs typeface="Arial"/>
              <a:sym typeface="Arial"/>
            </a:endParaRPr>
          </a:p>
        </p:txBody>
      </p:sp>
      <p:cxnSp>
        <p:nvCxnSpPr>
          <p:cNvPr id="191" name="Google Shape;191;p29"/>
          <p:cNvCxnSpPr/>
          <p:nvPr/>
        </p:nvCxnSpPr>
        <p:spPr>
          <a:xfrm>
            <a:off x="6293049" y="4048325"/>
            <a:ext cx="0" cy="888300"/>
          </a:xfrm>
          <a:prstGeom prst="straightConnector1">
            <a:avLst/>
          </a:prstGeom>
          <a:noFill/>
          <a:ln cap="flat" cmpd="sng" w="9525">
            <a:solidFill>
              <a:srgbClr val="000000"/>
            </a:solidFill>
            <a:prstDash val="solid"/>
            <a:round/>
            <a:headEnd len="med" w="med" type="triangle"/>
            <a:tailEnd len="sm" w="sm" type="none"/>
          </a:ln>
        </p:spPr>
      </p:cxnSp>
      <p:cxnSp>
        <p:nvCxnSpPr>
          <p:cNvPr id="192" name="Google Shape;192;p29"/>
          <p:cNvCxnSpPr/>
          <p:nvPr/>
        </p:nvCxnSpPr>
        <p:spPr>
          <a:xfrm>
            <a:off x="3073075" y="4208176"/>
            <a:ext cx="0" cy="729300"/>
          </a:xfrm>
          <a:prstGeom prst="straightConnector1">
            <a:avLst/>
          </a:prstGeom>
          <a:noFill/>
          <a:ln cap="flat" cmpd="sng" w="9525">
            <a:solidFill>
              <a:srgbClr val="000000"/>
            </a:solidFill>
            <a:prstDash val="solid"/>
            <a:round/>
            <a:headEnd len="med" w="med" type="triangle"/>
            <a:tailEnd len="sm" w="sm" type="none"/>
          </a:ln>
        </p:spPr>
      </p:cxnSp>
      <p:sp>
        <p:nvSpPr>
          <p:cNvPr id="193" name="Google Shape;193;p29"/>
          <p:cNvSpPr txBox="1"/>
          <p:nvPr/>
        </p:nvSpPr>
        <p:spPr>
          <a:xfrm>
            <a:off x="2816206" y="2706076"/>
            <a:ext cx="7266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RegWriteData</a:t>
            </a:r>
            <a:endParaRPr b="0" i="0" sz="900" u="none" cap="none" strike="noStrike">
              <a:solidFill>
                <a:srgbClr val="000000"/>
              </a:solidFill>
              <a:latin typeface="Arial"/>
              <a:ea typeface="Arial"/>
              <a:cs typeface="Arial"/>
              <a:sym typeface="Arial"/>
            </a:endParaRPr>
          </a:p>
        </p:txBody>
      </p:sp>
      <p:sp>
        <p:nvSpPr>
          <p:cNvPr id="194" name="Google Shape;194;p29"/>
          <p:cNvSpPr txBox="1"/>
          <p:nvPr/>
        </p:nvSpPr>
        <p:spPr>
          <a:xfrm>
            <a:off x="2817369" y="3140438"/>
            <a:ext cx="7800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RegWriteIndex</a:t>
            </a:r>
            <a:endParaRPr b="0" i="0" sz="900" u="none" cap="none" strike="noStrike">
              <a:solidFill>
                <a:srgbClr val="000000"/>
              </a:solidFill>
              <a:latin typeface="Arial"/>
              <a:ea typeface="Arial"/>
              <a:cs typeface="Arial"/>
              <a:sym typeface="Arial"/>
            </a:endParaRPr>
          </a:p>
        </p:txBody>
      </p:sp>
      <p:sp>
        <p:nvSpPr>
          <p:cNvPr id="195" name="Google Shape;195;p29"/>
          <p:cNvSpPr txBox="1"/>
          <p:nvPr/>
        </p:nvSpPr>
        <p:spPr>
          <a:xfrm>
            <a:off x="2816876" y="3465060"/>
            <a:ext cx="8265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RegReadIndex1</a:t>
            </a:r>
            <a:endParaRPr b="0" i="0" sz="900" u="none" cap="none" strike="noStrike">
              <a:solidFill>
                <a:srgbClr val="000000"/>
              </a:solidFill>
              <a:latin typeface="Arial"/>
              <a:ea typeface="Arial"/>
              <a:cs typeface="Arial"/>
              <a:sym typeface="Arial"/>
            </a:endParaRPr>
          </a:p>
        </p:txBody>
      </p:sp>
      <p:sp>
        <p:nvSpPr>
          <p:cNvPr id="196" name="Google Shape;196;p29"/>
          <p:cNvSpPr txBox="1"/>
          <p:nvPr/>
        </p:nvSpPr>
        <p:spPr>
          <a:xfrm>
            <a:off x="2818230" y="3829110"/>
            <a:ext cx="8325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RegReadIndex2</a:t>
            </a:r>
            <a:endParaRPr b="0" i="0" sz="900" u="none" cap="none" strike="noStrike">
              <a:solidFill>
                <a:srgbClr val="000000"/>
              </a:solidFill>
              <a:latin typeface="Arial"/>
              <a:ea typeface="Arial"/>
              <a:cs typeface="Arial"/>
              <a:sym typeface="Arial"/>
            </a:endParaRPr>
          </a:p>
        </p:txBody>
      </p:sp>
      <p:sp>
        <p:nvSpPr>
          <p:cNvPr id="197" name="Google Shape;197;p29"/>
          <p:cNvSpPr txBox="1"/>
          <p:nvPr/>
        </p:nvSpPr>
        <p:spPr>
          <a:xfrm>
            <a:off x="3186845" y="2924298"/>
            <a:ext cx="7926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RegReadData1</a:t>
            </a:r>
            <a:endParaRPr b="0" i="0" sz="900" u="none" cap="none" strike="noStrike">
              <a:solidFill>
                <a:srgbClr val="000000"/>
              </a:solidFill>
              <a:latin typeface="Arial"/>
              <a:ea typeface="Arial"/>
              <a:cs typeface="Arial"/>
              <a:sym typeface="Arial"/>
            </a:endParaRPr>
          </a:p>
        </p:txBody>
      </p:sp>
      <p:sp>
        <p:nvSpPr>
          <p:cNvPr id="198" name="Google Shape;198;p29"/>
          <p:cNvSpPr txBox="1"/>
          <p:nvPr/>
        </p:nvSpPr>
        <p:spPr>
          <a:xfrm>
            <a:off x="2272979" y="3093694"/>
            <a:ext cx="384600" cy="107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inst[11:7]</a:t>
            </a:r>
            <a:endParaRPr b="0" i="0" sz="700" u="none" cap="none" strike="noStrike">
              <a:solidFill>
                <a:srgbClr val="000000"/>
              </a:solidFill>
              <a:latin typeface="Arial"/>
              <a:ea typeface="Arial"/>
              <a:cs typeface="Arial"/>
              <a:sym typeface="Arial"/>
            </a:endParaRPr>
          </a:p>
        </p:txBody>
      </p:sp>
      <p:sp>
        <p:nvSpPr>
          <p:cNvPr id="199" name="Google Shape;199;p29"/>
          <p:cNvSpPr txBox="1"/>
          <p:nvPr/>
        </p:nvSpPr>
        <p:spPr>
          <a:xfrm>
            <a:off x="8082954" y="3130621"/>
            <a:ext cx="1821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ALU</a:t>
            </a:r>
            <a:endParaRPr b="0" i="0" sz="700" u="none" cap="none" strike="noStrike">
              <a:solidFill>
                <a:srgbClr val="000000"/>
              </a:solidFill>
              <a:latin typeface="Arial"/>
              <a:ea typeface="Arial"/>
              <a:cs typeface="Arial"/>
              <a:sym typeface="Arial"/>
            </a:endParaRPr>
          </a:p>
        </p:txBody>
      </p:sp>
      <p:sp>
        <p:nvSpPr>
          <p:cNvPr id="200" name="Google Shape;200;p29"/>
          <p:cNvSpPr txBox="1"/>
          <p:nvPr/>
        </p:nvSpPr>
        <p:spPr>
          <a:xfrm>
            <a:off x="7998933" y="3356333"/>
            <a:ext cx="276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PC+4</a:t>
            </a:r>
            <a:endParaRPr b="0" i="0" sz="700" u="none" cap="none" strike="noStrike">
              <a:solidFill>
                <a:srgbClr val="000000"/>
              </a:solidFill>
              <a:latin typeface="Arial"/>
              <a:ea typeface="Arial"/>
              <a:cs typeface="Arial"/>
              <a:sym typeface="Arial"/>
            </a:endParaRPr>
          </a:p>
        </p:txBody>
      </p:sp>
      <p:sp>
        <p:nvSpPr>
          <p:cNvPr id="201" name="Google Shape;201;p29"/>
          <p:cNvSpPr txBox="1"/>
          <p:nvPr/>
        </p:nvSpPr>
        <p:spPr>
          <a:xfrm>
            <a:off x="8024796" y="3575575"/>
            <a:ext cx="276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Mem</a:t>
            </a:r>
            <a:endParaRPr b="0" i="0" sz="700" u="none" cap="none" strike="noStrike">
              <a:solidFill>
                <a:srgbClr val="000000"/>
              </a:solidFill>
              <a:latin typeface="Arial"/>
              <a:ea typeface="Arial"/>
              <a:cs typeface="Arial"/>
              <a:sym typeface="Arial"/>
            </a:endParaRPr>
          </a:p>
        </p:txBody>
      </p:sp>
      <p:sp>
        <p:nvSpPr>
          <p:cNvPr id="202" name="Google Shape;202;p29"/>
          <p:cNvSpPr txBox="1"/>
          <p:nvPr/>
        </p:nvSpPr>
        <p:spPr>
          <a:xfrm>
            <a:off x="3179682" y="3648854"/>
            <a:ext cx="7959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RegReadData2</a:t>
            </a:r>
            <a:endParaRPr b="0" i="0" sz="900" u="none" cap="none" strike="noStrike">
              <a:solidFill>
                <a:srgbClr val="000000"/>
              </a:solidFill>
              <a:latin typeface="Arial"/>
              <a:ea typeface="Arial"/>
              <a:cs typeface="Arial"/>
              <a:sym typeface="Arial"/>
            </a:endParaRPr>
          </a:p>
        </p:txBody>
      </p:sp>
      <p:sp>
        <p:nvSpPr>
          <p:cNvPr id="203" name="Google Shape;203;p29"/>
          <p:cNvSpPr txBox="1"/>
          <p:nvPr/>
        </p:nvSpPr>
        <p:spPr>
          <a:xfrm>
            <a:off x="2272428" y="3787185"/>
            <a:ext cx="442500" cy="107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inst[24:20]</a:t>
            </a:r>
            <a:endParaRPr b="0" i="0" sz="700" u="none" cap="none" strike="noStrike">
              <a:solidFill>
                <a:srgbClr val="000000"/>
              </a:solidFill>
              <a:latin typeface="Arial"/>
              <a:ea typeface="Arial"/>
              <a:cs typeface="Arial"/>
              <a:sym typeface="Arial"/>
            </a:endParaRPr>
          </a:p>
        </p:txBody>
      </p:sp>
      <p:sp>
        <p:nvSpPr>
          <p:cNvPr id="204" name="Google Shape;204;p29"/>
          <p:cNvSpPr txBox="1"/>
          <p:nvPr/>
        </p:nvSpPr>
        <p:spPr>
          <a:xfrm>
            <a:off x="2272227" y="3419779"/>
            <a:ext cx="437700" cy="107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inst[19:15]</a:t>
            </a:r>
            <a:endParaRPr b="0" i="0" sz="700" u="none" cap="none" strike="noStrike">
              <a:solidFill>
                <a:srgbClr val="000000"/>
              </a:solidFill>
              <a:latin typeface="Arial"/>
              <a:ea typeface="Arial"/>
              <a:cs typeface="Arial"/>
              <a:sym typeface="Arial"/>
            </a:endParaRPr>
          </a:p>
        </p:txBody>
      </p:sp>
      <p:cxnSp>
        <p:nvCxnSpPr>
          <p:cNvPr id="205" name="Google Shape;205;p29"/>
          <p:cNvCxnSpPr/>
          <p:nvPr/>
        </p:nvCxnSpPr>
        <p:spPr>
          <a:xfrm>
            <a:off x="5786430" y="3868570"/>
            <a:ext cx="275700" cy="0"/>
          </a:xfrm>
          <a:prstGeom prst="straightConnector1">
            <a:avLst/>
          </a:prstGeom>
          <a:noFill/>
          <a:ln cap="flat" cmpd="sng" w="9525">
            <a:solidFill>
              <a:srgbClr val="000000"/>
            </a:solidFill>
            <a:prstDash val="solid"/>
            <a:round/>
            <a:headEnd len="sm" w="sm" type="none"/>
            <a:tailEnd len="med" w="med" type="triangle"/>
          </a:ln>
        </p:spPr>
      </p:cxnSp>
      <p:sp>
        <p:nvSpPr>
          <p:cNvPr id="206" name="Google Shape;206;p29"/>
          <p:cNvSpPr/>
          <p:nvPr/>
        </p:nvSpPr>
        <p:spPr>
          <a:xfrm>
            <a:off x="6059599" y="2468450"/>
            <a:ext cx="486777" cy="1718950"/>
          </a:xfrm>
          <a:custGeom>
            <a:rect b="b" l="l" r="r" t="t"/>
            <a:pathLst>
              <a:path extrusionOk="0" h="68758" w="25718">
                <a:moveTo>
                  <a:pt x="0" y="30915"/>
                </a:moveTo>
                <a:lnTo>
                  <a:pt x="0" y="0"/>
                </a:lnTo>
                <a:lnTo>
                  <a:pt x="25718" y="11327"/>
                </a:lnTo>
                <a:lnTo>
                  <a:pt x="25718" y="57965"/>
                </a:lnTo>
                <a:lnTo>
                  <a:pt x="133" y="68758"/>
                </a:lnTo>
                <a:lnTo>
                  <a:pt x="133" y="38643"/>
                </a:lnTo>
                <a:lnTo>
                  <a:pt x="7196" y="34246"/>
                </a:lnTo>
                <a:close/>
              </a:path>
            </a:pathLst>
          </a:custGeom>
          <a:noFill/>
          <a:ln cap="flat" cmpd="sng" w="9525">
            <a:solidFill>
              <a:schemeClr val="dk1"/>
            </a:solidFill>
            <a:prstDash val="solid"/>
            <a:round/>
            <a:headEnd len="sm" w="sm" type="none"/>
            <a:tailEnd len="sm" w="sm" type="none"/>
          </a:ln>
        </p:spPr>
      </p:sp>
      <p:sp>
        <p:nvSpPr>
          <p:cNvPr id="207" name="Google Shape;207;p29"/>
          <p:cNvSpPr txBox="1"/>
          <p:nvPr/>
        </p:nvSpPr>
        <p:spPr>
          <a:xfrm>
            <a:off x="6198231" y="3224000"/>
            <a:ext cx="333900" cy="200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ALU</a:t>
            </a:r>
            <a:endParaRPr b="0" i="0" sz="1300" u="none" cap="none" strike="noStrike">
              <a:solidFill>
                <a:srgbClr val="000000"/>
              </a:solidFill>
              <a:latin typeface="Arial"/>
              <a:ea typeface="Arial"/>
              <a:cs typeface="Arial"/>
              <a:sym typeface="Arial"/>
            </a:endParaRPr>
          </a:p>
        </p:txBody>
      </p:sp>
      <p:sp>
        <p:nvSpPr>
          <p:cNvPr id="208" name="Google Shape;208;p29"/>
          <p:cNvSpPr txBox="1"/>
          <p:nvPr/>
        </p:nvSpPr>
        <p:spPr>
          <a:xfrm>
            <a:off x="6078874" y="2809950"/>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A</a:t>
            </a:r>
            <a:endParaRPr b="0" i="0" sz="900" u="none" cap="none" strike="noStrike">
              <a:solidFill>
                <a:srgbClr val="000000"/>
              </a:solidFill>
              <a:latin typeface="Arial"/>
              <a:ea typeface="Arial"/>
              <a:cs typeface="Arial"/>
              <a:sym typeface="Arial"/>
            </a:endParaRPr>
          </a:p>
        </p:txBody>
      </p:sp>
      <p:sp>
        <p:nvSpPr>
          <p:cNvPr id="209" name="Google Shape;209;p29"/>
          <p:cNvSpPr txBox="1"/>
          <p:nvPr/>
        </p:nvSpPr>
        <p:spPr>
          <a:xfrm>
            <a:off x="6076499" y="3798150"/>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B</a:t>
            </a:r>
            <a:endParaRPr b="0" i="0" sz="900" u="none" cap="none" strike="noStrike">
              <a:solidFill>
                <a:srgbClr val="000000"/>
              </a:solidFill>
              <a:latin typeface="Arial"/>
              <a:ea typeface="Arial"/>
              <a:cs typeface="Arial"/>
              <a:sym typeface="Arial"/>
            </a:endParaRPr>
          </a:p>
        </p:txBody>
      </p:sp>
      <p:cxnSp>
        <p:nvCxnSpPr>
          <p:cNvPr id="210" name="Google Shape;210;p29"/>
          <p:cNvCxnSpPr/>
          <p:nvPr/>
        </p:nvCxnSpPr>
        <p:spPr>
          <a:xfrm rot="10800000">
            <a:off x="5709906" y="4094525"/>
            <a:ext cx="0" cy="843600"/>
          </a:xfrm>
          <a:prstGeom prst="straightConnector1">
            <a:avLst/>
          </a:prstGeom>
          <a:noFill/>
          <a:ln cap="flat" cmpd="sng" w="9525">
            <a:solidFill>
              <a:schemeClr val="dk1"/>
            </a:solidFill>
            <a:prstDash val="solid"/>
            <a:round/>
            <a:headEnd len="sm" w="sm" type="none"/>
            <a:tailEnd len="med" w="med" type="triangle"/>
          </a:ln>
        </p:spPr>
      </p:cxnSp>
      <p:sp>
        <p:nvSpPr>
          <p:cNvPr id="211" name="Google Shape;211;p29"/>
          <p:cNvSpPr txBox="1"/>
          <p:nvPr/>
        </p:nvSpPr>
        <p:spPr>
          <a:xfrm>
            <a:off x="5824084" y="4948576"/>
            <a:ext cx="2187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ASel</a:t>
            </a:r>
            <a:endParaRPr b="0" i="0" sz="800" u="none" cap="none" strike="noStrike">
              <a:solidFill>
                <a:srgbClr val="000000"/>
              </a:solidFill>
              <a:latin typeface="Arial"/>
              <a:ea typeface="Arial"/>
              <a:cs typeface="Arial"/>
              <a:sym typeface="Arial"/>
            </a:endParaRPr>
          </a:p>
        </p:txBody>
      </p:sp>
      <p:sp>
        <p:nvSpPr>
          <p:cNvPr id="212" name="Google Shape;212;p29"/>
          <p:cNvSpPr txBox="1"/>
          <p:nvPr/>
        </p:nvSpPr>
        <p:spPr>
          <a:xfrm>
            <a:off x="5031500" y="4948576"/>
            <a:ext cx="227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BrEq</a:t>
            </a:r>
            <a:endParaRPr b="0" i="0" sz="800" u="none" cap="none" strike="noStrike">
              <a:solidFill>
                <a:srgbClr val="000000"/>
              </a:solidFill>
              <a:latin typeface="Arial"/>
              <a:ea typeface="Arial"/>
              <a:cs typeface="Arial"/>
              <a:sym typeface="Arial"/>
            </a:endParaRPr>
          </a:p>
        </p:txBody>
      </p:sp>
      <p:sp>
        <p:nvSpPr>
          <p:cNvPr id="213" name="Google Shape;213;p29"/>
          <p:cNvSpPr txBox="1"/>
          <p:nvPr/>
        </p:nvSpPr>
        <p:spPr>
          <a:xfrm>
            <a:off x="5290271" y="4948576"/>
            <a:ext cx="2187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BrLT</a:t>
            </a:r>
            <a:endParaRPr b="0" i="0" sz="800" u="none" cap="none" strike="noStrike">
              <a:solidFill>
                <a:srgbClr val="000000"/>
              </a:solidFill>
              <a:latin typeface="Arial"/>
              <a:ea typeface="Arial"/>
              <a:cs typeface="Arial"/>
              <a:sym typeface="Arial"/>
            </a:endParaRPr>
          </a:p>
        </p:txBody>
      </p:sp>
      <p:sp>
        <p:nvSpPr>
          <p:cNvPr id="214" name="Google Shape;214;p29"/>
          <p:cNvSpPr txBox="1"/>
          <p:nvPr/>
        </p:nvSpPr>
        <p:spPr>
          <a:xfrm>
            <a:off x="4761666" y="4948576"/>
            <a:ext cx="2376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BrUn</a:t>
            </a:r>
            <a:endParaRPr b="0" i="0" sz="800" u="none" cap="none" strike="noStrike">
              <a:solidFill>
                <a:srgbClr val="000000"/>
              </a:solidFill>
              <a:latin typeface="Arial"/>
              <a:ea typeface="Arial"/>
              <a:cs typeface="Arial"/>
              <a:sym typeface="Arial"/>
            </a:endParaRPr>
          </a:p>
        </p:txBody>
      </p:sp>
      <p:cxnSp>
        <p:nvCxnSpPr>
          <p:cNvPr id="215" name="Google Shape;215;p29"/>
          <p:cNvCxnSpPr/>
          <p:nvPr/>
        </p:nvCxnSpPr>
        <p:spPr>
          <a:xfrm rot="10800000">
            <a:off x="4894753" y="3438650"/>
            <a:ext cx="0" cy="1495800"/>
          </a:xfrm>
          <a:prstGeom prst="straightConnector1">
            <a:avLst/>
          </a:prstGeom>
          <a:noFill/>
          <a:ln cap="flat" cmpd="sng" w="9525">
            <a:solidFill>
              <a:schemeClr val="dk1"/>
            </a:solidFill>
            <a:prstDash val="solid"/>
            <a:round/>
            <a:headEnd len="sm" w="sm" type="none"/>
            <a:tailEnd len="med" w="med" type="triangle"/>
          </a:ln>
        </p:spPr>
      </p:cxnSp>
      <p:sp>
        <p:nvSpPr>
          <p:cNvPr id="216" name="Google Shape;216;p29"/>
          <p:cNvSpPr/>
          <p:nvPr/>
        </p:nvSpPr>
        <p:spPr>
          <a:xfrm>
            <a:off x="4583849" y="2997300"/>
            <a:ext cx="230758" cy="209875"/>
          </a:xfrm>
          <a:custGeom>
            <a:rect b="b" l="l" r="r" t="t"/>
            <a:pathLst>
              <a:path extrusionOk="0" h="8395" w="4597">
                <a:moveTo>
                  <a:pt x="0" y="0"/>
                </a:moveTo>
                <a:lnTo>
                  <a:pt x="0" y="8395"/>
                </a:lnTo>
                <a:lnTo>
                  <a:pt x="4597" y="8395"/>
                </a:lnTo>
              </a:path>
            </a:pathLst>
          </a:custGeom>
          <a:noFill/>
          <a:ln cap="flat" cmpd="sng" w="9525">
            <a:solidFill>
              <a:schemeClr val="dk1"/>
            </a:solidFill>
            <a:prstDash val="solid"/>
            <a:round/>
            <a:headEnd len="sm" w="sm" type="none"/>
            <a:tailEnd len="med" w="med" type="triangle"/>
          </a:ln>
        </p:spPr>
      </p:sp>
      <p:sp>
        <p:nvSpPr>
          <p:cNvPr id="217" name="Google Shape;217;p29"/>
          <p:cNvSpPr/>
          <p:nvPr/>
        </p:nvSpPr>
        <p:spPr>
          <a:xfrm>
            <a:off x="4583849" y="3353750"/>
            <a:ext cx="234194" cy="358125"/>
          </a:xfrm>
          <a:custGeom>
            <a:rect b="b" l="l" r="r" t="t"/>
            <a:pathLst>
              <a:path extrusionOk="0" h="14325" w="6330">
                <a:moveTo>
                  <a:pt x="0" y="14325"/>
                </a:moveTo>
                <a:lnTo>
                  <a:pt x="0" y="0"/>
                </a:lnTo>
                <a:lnTo>
                  <a:pt x="6330" y="0"/>
                </a:lnTo>
              </a:path>
            </a:pathLst>
          </a:custGeom>
          <a:noFill/>
          <a:ln cap="flat" cmpd="sng" w="9525">
            <a:solidFill>
              <a:schemeClr val="dk1"/>
            </a:solidFill>
            <a:prstDash val="solid"/>
            <a:round/>
            <a:headEnd len="sm" w="sm" type="none"/>
            <a:tailEnd len="med" w="med" type="triangle"/>
          </a:ln>
        </p:spPr>
      </p:sp>
      <p:grpSp>
        <p:nvGrpSpPr>
          <p:cNvPr id="218" name="Google Shape;218;p29"/>
          <p:cNvGrpSpPr/>
          <p:nvPr/>
        </p:nvGrpSpPr>
        <p:grpSpPr>
          <a:xfrm>
            <a:off x="6954434" y="2650825"/>
            <a:ext cx="964046" cy="1957200"/>
            <a:chOff x="7061035" y="2422225"/>
            <a:chExt cx="964046" cy="1957200"/>
          </a:xfrm>
        </p:grpSpPr>
        <p:sp>
          <p:nvSpPr>
            <p:cNvPr id="219" name="Google Shape;219;p29"/>
            <p:cNvSpPr/>
            <p:nvPr/>
          </p:nvSpPr>
          <p:spPr>
            <a:xfrm>
              <a:off x="7072325" y="2422225"/>
              <a:ext cx="949800" cy="1957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9"/>
            <p:cNvSpPr txBox="1"/>
            <p:nvPr/>
          </p:nvSpPr>
          <p:spPr>
            <a:xfrm>
              <a:off x="7072581" y="2425275"/>
              <a:ext cx="952500" cy="200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DMEM</a:t>
              </a:r>
              <a:endParaRPr b="0" i="0" sz="1300" u="none" cap="none" strike="noStrike">
                <a:solidFill>
                  <a:srgbClr val="000000"/>
                </a:solidFill>
                <a:latin typeface="Arial"/>
                <a:ea typeface="Arial"/>
                <a:cs typeface="Arial"/>
                <a:sym typeface="Arial"/>
              </a:endParaRPr>
            </a:p>
          </p:txBody>
        </p:sp>
        <p:sp>
          <p:nvSpPr>
            <p:cNvPr id="221" name="Google Shape;221;p29"/>
            <p:cNvSpPr txBox="1"/>
            <p:nvPr/>
          </p:nvSpPr>
          <p:spPr>
            <a:xfrm>
              <a:off x="7061035" y="4230613"/>
              <a:ext cx="548100" cy="138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MemRW</a:t>
              </a:r>
              <a:endParaRPr b="0" i="0" sz="900" u="none" cap="none" strike="noStrike">
                <a:solidFill>
                  <a:srgbClr val="000000"/>
                </a:solidFill>
                <a:latin typeface="Arial"/>
                <a:ea typeface="Arial"/>
                <a:cs typeface="Arial"/>
                <a:sym typeface="Arial"/>
              </a:endParaRPr>
            </a:p>
          </p:txBody>
        </p:sp>
        <p:sp>
          <p:nvSpPr>
            <p:cNvPr id="222" name="Google Shape;222;p29"/>
            <p:cNvSpPr txBox="1"/>
            <p:nvPr/>
          </p:nvSpPr>
          <p:spPr>
            <a:xfrm>
              <a:off x="7170766" y="3377147"/>
              <a:ext cx="8178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MemReadData</a:t>
              </a:r>
              <a:endParaRPr b="0" i="0" sz="900" u="none" cap="none" strike="noStrike">
                <a:solidFill>
                  <a:srgbClr val="000000"/>
                </a:solidFill>
                <a:latin typeface="Arial"/>
                <a:ea typeface="Arial"/>
                <a:cs typeface="Arial"/>
                <a:sym typeface="Arial"/>
              </a:endParaRPr>
            </a:p>
          </p:txBody>
        </p:sp>
        <p:sp>
          <p:nvSpPr>
            <p:cNvPr id="223" name="Google Shape;223;p29"/>
            <p:cNvSpPr txBox="1"/>
            <p:nvPr/>
          </p:nvSpPr>
          <p:spPr>
            <a:xfrm>
              <a:off x="7080978" y="3958012"/>
              <a:ext cx="8535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MemWriteData</a:t>
              </a:r>
              <a:endParaRPr b="0" i="0" sz="900" u="none" cap="none" strike="noStrike">
                <a:solidFill>
                  <a:srgbClr val="000000"/>
                </a:solidFill>
                <a:latin typeface="Arial"/>
                <a:ea typeface="Arial"/>
                <a:cs typeface="Arial"/>
                <a:sym typeface="Arial"/>
              </a:endParaRPr>
            </a:p>
          </p:txBody>
        </p:sp>
        <p:sp>
          <p:nvSpPr>
            <p:cNvPr id="224" name="Google Shape;224;p29"/>
            <p:cNvSpPr txBox="1"/>
            <p:nvPr/>
          </p:nvSpPr>
          <p:spPr>
            <a:xfrm>
              <a:off x="7082866" y="2889510"/>
              <a:ext cx="7062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MemAddress</a:t>
              </a:r>
              <a:endParaRPr b="0" i="0" sz="900" u="none" cap="none" strike="noStrike">
                <a:solidFill>
                  <a:srgbClr val="000000"/>
                </a:solidFill>
                <a:latin typeface="Arial"/>
                <a:ea typeface="Arial"/>
                <a:cs typeface="Arial"/>
                <a:sym typeface="Arial"/>
              </a:endParaRPr>
            </a:p>
          </p:txBody>
        </p:sp>
        <p:sp>
          <p:nvSpPr>
            <p:cNvPr id="225" name="Google Shape;225;p29"/>
            <p:cNvSpPr/>
            <p:nvPr/>
          </p:nvSpPr>
          <p:spPr>
            <a:xfrm>
              <a:off x="7812970" y="4250489"/>
              <a:ext cx="130800" cy="1275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6" name="Google Shape;226;p29"/>
          <p:cNvSpPr/>
          <p:nvPr/>
        </p:nvSpPr>
        <p:spPr>
          <a:xfrm>
            <a:off x="5469974" y="3711175"/>
            <a:ext cx="1489336" cy="550330"/>
          </a:xfrm>
          <a:custGeom>
            <a:rect b="b" l="l" r="r" t="t"/>
            <a:pathLst>
              <a:path extrusionOk="0" h="22652" w="63161">
                <a:moveTo>
                  <a:pt x="0" y="0"/>
                </a:moveTo>
                <a:lnTo>
                  <a:pt x="0" y="22652"/>
                </a:lnTo>
                <a:lnTo>
                  <a:pt x="63161" y="22652"/>
                </a:lnTo>
              </a:path>
            </a:pathLst>
          </a:custGeom>
          <a:noFill/>
          <a:ln cap="flat" cmpd="sng" w="9525">
            <a:solidFill>
              <a:schemeClr val="dk1"/>
            </a:solidFill>
            <a:prstDash val="solid"/>
            <a:round/>
            <a:headEnd len="sm" w="sm" type="none"/>
            <a:tailEnd len="med" w="med" type="triangle"/>
          </a:ln>
        </p:spPr>
      </p:sp>
      <p:sp>
        <p:nvSpPr>
          <p:cNvPr id="227" name="Google Shape;227;p29"/>
          <p:cNvSpPr/>
          <p:nvPr/>
        </p:nvSpPr>
        <p:spPr>
          <a:xfrm>
            <a:off x="5729374" y="3131825"/>
            <a:ext cx="190317" cy="1802514"/>
          </a:xfrm>
          <a:custGeom>
            <a:rect b="b" l="l" r="r" t="t"/>
            <a:pathLst>
              <a:path extrusionOk="0" h="93009" w="9861">
                <a:moveTo>
                  <a:pt x="9861" y="93009"/>
                </a:moveTo>
                <a:lnTo>
                  <a:pt x="9861" y="13325"/>
                </a:lnTo>
                <a:lnTo>
                  <a:pt x="0" y="13325"/>
                </a:lnTo>
                <a:lnTo>
                  <a:pt x="0" y="0"/>
                </a:lnTo>
              </a:path>
            </a:pathLst>
          </a:custGeom>
          <a:noFill/>
          <a:ln cap="flat" cmpd="sng" w="9525">
            <a:solidFill>
              <a:schemeClr val="dk1"/>
            </a:solidFill>
            <a:prstDash val="solid"/>
            <a:round/>
            <a:headEnd len="sm" w="sm" type="none"/>
            <a:tailEnd len="med" w="med" type="triangle"/>
          </a:ln>
        </p:spPr>
      </p:sp>
      <p:sp>
        <p:nvSpPr>
          <p:cNvPr id="228" name="Google Shape;228;p29"/>
          <p:cNvSpPr txBox="1"/>
          <p:nvPr/>
        </p:nvSpPr>
        <p:spPr>
          <a:xfrm>
            <a:off x="6065425" y="4948576"/>
            <a:ext cx="4164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ALUSel</a:t>
            </a:r>
            <a:endParaRPr b="0" i="0" sz="800" u="none" cap="none" strike="noStrike">
              <a:solidFill>
                <a:srgbClr val="000000"/>
              </a:solidFill>
              <a:latin typeface="Arial"/>
              <a:ea typeface="Arial"/>
              <a:cs typeface="Arial"/>
              <a:sym typeface="Arial"/>
            </a:endParaRPr>
          </a:p>
        </p:txBody>
      </p:sp>
      <p:sp>
        <p:nvSpPr>
          <p:cNvPr id="229" name="Google Shape;229;p29"/>
          <p:cNvSpPr/>
          <p:nvPr/>
        </p:nvSpPr>
        <p:spPr>
          <a:xfrm>
            <a:off x="1300874" y="2398912"/>
            <a:ext cx="4347506" cy="363543"/>
          </a:xfrm>
          <a:custGeom>
            <a:rect b="b" l="l" r="r" t="t"/>
            <a:pathLst>
              <a:path extrusionOk="0" h="15591" w="168296">
                <a:moveTo>
                  <a:pt x="0" y="0"/>
                </a:moveTo>
                <a:lnTo>
                  <a:pt x="147109" y="0"/>
                </a:lnTo>
                <a:lnTo>
                  <a:pt x="147109" y="15591"/>
                </a:lnTo>
                <a:lnTo>
                  <a:pt x="168296" y="15591"/>
                </a:lnTo>
              </a:path>
            </a:pathLst>
          </a:custGeom>
          <a:noFill/>
          <a:ln cap="flat" cmpd="sng" w="9525">
            <a:solidFill>
              <a:schemeClr val="dk1"/>
            </a:solidFill>
            <a:prstDash val="solid"/>
            <a:round/>
            <a:headEnd len="sm" w="sm" type="none"/>
            <a:tailEnd len="med" w="med" type="triangle"/>
          </a:ln>
        </p:spPr>
      </p:sp>
      <p:cxnSp>
        <p:nvCxnSpPr>
          <p:cNvPr id="230" name="Google Shape;230;p29"/>
          <p:cNvCxnSpPr/>
          <p:nvPr/>
        </p:nvCxnSpPr>
        <p:spPr>
          <a:xfrm rot="10800000">
            <a:off x="1665449" y="2202300"/>
            <a:ext cx="0" cy="199200"/>
          </a:xfrm>
          <a:prstGeom prst="straightConnector1">
            <a:avLst/>
          </a:prstGeom>
          <a:noFill/>
          <a:ln cap="flat" cmpd="sng" w="9525">
            <a:solidFill>
              <a:schemeClr val="dk1"/>
            </a:solidFill>
            <a:prstDash val="solid"/>
            <a:round/>
            <a:headEnd len="sm" w="sm" type="none"/>
            <a:tailEnd len="med" w="med" type="triangle"/>
          </a:ln>
        </p:spPr>
      </p:cxnSp>
      <p:sp>
        <p:nvSpPr>
          <p:cNvPr id="186" name="Google Shape;186;p29"/>
          <p:cNvSpPr txBox="1"/>
          <p:nvPr/>
        </p:nvSpPr>
        <p:spPr>
          <a:xfrm>
            <a:off x="3308030" y="4948576"/>
            <a:ext cx="365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ImmSel</a:t>
            </a:r>
            <a:endParaRPr b="0" i="0" sz="800" u="none" cap="none" strike="noStrike">
              <a:solidFill>
                <a:srgbClr val="000000"/>
              </a:solidFill>
              <a:latin typeface="Arial"/>
              <a:ea typeface="Arial"/>
              <a:cs typeface="Arial"/>
              <a:sym typeface="Arial"/>
            </a:endParaRPr>
          </a:p>
        </p:txBody>
      </p:sp>
      <p:sp>
        <p:nvSpPr>
          <p:cNvPr id="231" name="Google Shape;231;p29"/>
          <p:cNvSpPr txBox="1"/>
          <p:nvPr/>
        </p:nvSpPr>
        <p:spPr>
          <a:xfrm>
            <a:off x="2864575" y="4948576"/>
            <a:ext cx="4122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RegWEn</a:t>
            </a:r>
            <a:endParaRPr b="0" i="0" sz="800" u="none" cap="none" strike="noStrike">
              <a:solidFill>
                <a:srgbClr val="000000"/>
              </a:solidFill>
              <a:latin typeface="Arial"/>
              <a:ea typeface="Arial"/>
              <a:cs typeface="Arial"/>
              <a:sym typeface="Arial"/>
            </a:endParaRPr>
          </a:p>
        </p:txBody>
      </p:sp>
      <p:sp>
        <p:nvSpPr>
          <p:cNvPr id="232" name="Google Shape;232;p29"/>
          <p:cNvSpPr txBox="1"/>
          <p:nvPr/>
        </p:nvSpPr>
        <p:spPr>
          <a:xfrm>
            <a:off x="7021631" y="4951907"/>
            <a:ext cx="4146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MemRW</a:t>
            </a:r>
            <a:endParaRPr b="0" i="0" sz="800" u="none" cap="none" strike="noStrike">
              <a:solidFill>
                <a:srgbClr val="000000"/>
              </a:solidFill>
              <a:latin typeface="Arial"/>
              <a:ea typeface="Arial"/>
              <a:cs typeface="Arial"/>
              <a:sym typeface="Arial"/>
            </a:endParaRPr>
          </a:p>
        </p:txBody>
      </p:sp>
      <p:sp>
        <p:nvSpPr>
          <p:cNvPr id="233" name="Google Shape;233;p29"/>
          <p:cNvSpPr txBox="1"/>
          <p:nvPr/>
        </p:nvSpPr>
        <p:spPr>
          <a:xfrm>
            <a:off x="8261639" y="4948576"/>
            <a:ext cx="3714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WBSel</a:t>
            </a:r>
            <a:endParaRPr b="0" i="0" sz="800" u="none" cap="none" strike="noStrike">
              <a:solidFill>
                <a:srgbClr val="000000"/>
              </a:solidFill>
              <a:latin typeface="Arial"/>
              <a:ea typeface="Arial"/>
              <a:cs typeface="Arial"/>
              <a:sym typeface="Arial"/>
            </a:endParaRPr>
          </a:p>
        </p:txBody>
      </p:sp>
      <p:sp>
        <p:nvSpPr>
          <p:cNvPr id="234" name="Google Shape;234;p29"/>
          <p:cNvSpPr txBox="1"/>
          <p:nvPr/>
        </p:nvSpPr>
        <p:spPr>
          <a:xfrm>
            <a:off x="2818317" y="4063926"/>
            <a:ext cx="462900" cy="138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RegWEn</a:t>
            </a:r>
            <a:endParaRPr b="0" i="0" sz="900" u="none" cap="none" strike="noStrike">
              <a:solidFill>
                <a:srgbClr val="000000"/>
              </a:solidFill>
              <a:latin typeface="Arial"/>
              <a:ea typeface="Arial"/>
              <a:cs typeface="Arial"/>
              <a:sym typeface="Arial"/>
            </a:endParaRPr>
          </a:p>
        </p:txBody>
      </p:sp>
      <p:cxnSp>
        <p:nvCxnSpPr>
          <p:cNvPr id="235" name="Google Shape;235;p29"/>
          <p:cNvCxnSpPr/>
          <p:nvPr/>
        </p:nvCxnSpPr>
        <p:spPr>
          <a:xfrm rot="10800000">
            <a:off x="1665449" y="1844619"/>
            <a:ext cx="0" cy="199200"/>
          </a:xfrm>
          <a:prstGeom prst="straightConnector1">
            <a:avLst/>
          </a:prstGeom>
          <a:noFill/>
          <a:ln cap="flat" cmpd="sng" w="9525">
            <a:solidFill>
              <a:schemeClr val="dk1"/>
            </a:solidFill>
            <a:prstDash val="solid"/>
            <a:round/>
            <a:headEnd len="sm" w="sm" type="none"/>
            <a:tailEnd len="med" w="med" type="triangle"/>
          </a:ln>
        </p:spPr>
      </p:cxnSp>
      <p:sp>
        <p:nvSpPr>
          <p:cNvPr id="236" name="Google Shape;236;p29"/>
          <p:cNvSpPr txBox="1"/>
          <p:nvPr/>
        </p:nvSpPr>
        <p:spPr>
          <a:xfrm>
            <a:off x="369791" y="2199945"/>
            <a:ext cx="258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PC+4</a:t>
            </a:r>
            <a:endParaRPr b="0" i="0" sz="700" u="none" cap="none" strike="noStrike">
              <a:solidFill>
                <a:srgbClr val="000000"/>
              </a:solidFill>
              <a:latin typeface="Arial"/>
              <a:ea typeface="Arial"/>
              <a:cs typeface="Arial"/>
              <a:sym typeface="Arial"/>
            </a:endParaRPr>
          </a:p>
        </p:txBody>
      </p:sp>
      <p:sp>
        <p:nvSpPr>
          <p:cNvPr id="237" name="Google Shape;237;p29"/>
          <p:cNvSpPr/>
          <p:nvPr/>
        </p:nvSpPr>
        <p:spPr>
          <a:xfrm>
            <a:off x="357827" y="1847600"/>
            <a:ext cx="387124" cy="456401"/>
          </a:xfrm>
          <a:custGeom>
            <a:rect b="b" l="l" r="r" t="t"/>
            <a:pathLst>
              <a:path extrusionOk="0" h="19521" w="8994">
                <a:moveTo>
                  <a:pt x="0" y="0"/>
                </a:moveTo>
                <a:lnTo>
                  <a:pt x="0" y="19521"/>
                </a:lnTo>
                <a:lnTo>
                  <a:pt x="8994" y="19521"/>
                </a:lnTo>
              </a:path>
            </a:pathLst>
          </a:custGeom>
          <a:noFill/>
          <a:ln cap="flat" cmpd="sng" w="9525">
            <a:solidFill>
              <a:schemeClr val="dk1"/>
            </a:solidFill>
            <a:prstDash val="solid"/>
            <a:round/>
            <a:headEnd len="sm" w="sm" type="none"/>
            <a:tailEnd len="med" w="med" type="triangle"/>
          </a:ln>
        </p:spPr>
      </p:sp>
      <p:cxnSp>
        <p:nvCxnSpPr>
          <p:cNvPr id="238" name="Google Shape;238;p29"/>
          <p:cNvCxnSpPr/>
          <p:nvPr/>
        </p:nvCxnSpPr>
        <p:spPr>
          <a:xfrm>
            <a:off x="881146" y="2413500"/>
            <a:ext cx="203400" cy="0"/>
          </a:xfrm>
          <a:prstGeom prst="straightConnector1">
            <a:avLst/>
          </a:prstGeom>
          <a:noFill/>
          <a:ln cap="flat" cmpd="sng" w="9525">
            <a:solidFill>
              <a:schemeClr val="dk1"/>
            </a:solidFill>
            <a:prstDash val="solid"/>
            <a:round/>
            <a:headEnd len="sm" w="sm" type="none"/>
            <a:tailEnd len="med" w="med" type="triangle"/>
          </a:ln>
        </p:spPr>
      </p:cxnSp>
      <p:sp>
        <p:nvSpPr>
          <p:cNvPr id="239" name="Google Shape;239;p29"/>
          <p:cNvSpPr/>
          <p:nvPr/>
        </p:nvSpPr>
        <p:spPr>
          <a:xfrm>
            <a:off x="8075885" y="1684377"/>
            <a:ext cx="283151" cy="1542420"/>
          </a:xfrm>
          <a:custGeom>
            <a:rect b="b" l="l" r="r" t="t"/>
            <a:pathLst>
              <a:path extrusionOk="0" h="37044" w="9328">
                <a:moveTo>
                  <a:pt x="0" y="0"/>
                </a:moveTo>
                <a:lnTo>
                  <a:pt x="0" y="37044"/>
                </a:lnTo>
                <a:lnTo>
                  <a:pt x="9328" y="37044"/>
                </a:lnTo>
              </a:path>
            </a:pathLst>
          </a:custGeom>
          <a:noFill/>
          <a:ln cap="flat" cmpd="sng" w="9525">
            <a:solidFill>
              <a:schemeClr val="dk1"/>
            </a:solidFill>
            <a:prstDash val="solid"/>
            <a:round/>
            <a:headEnd len="sm" w="sm" type="none"/>
            <a:tailEnd len="med" w="med" type="triangle"/>
          </a:ln>
        </p:spPr>
      </p:sp>
      <p:sp>
        <p:nvSpPr>
          <p:cNvPr id="240" name="Google Shape;240;p29"/>
          <p:cNvSpPr txBox="1"/>
          <p:nvPr/>
        </p:nvSpPr>
        <p:spPr>
          <a:xfrm>
            <a:off x="310649" y="2439218"/>
            <a:ext cx="3405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ALU</a:t>
            </a:r>
            <a:endParaRPr b="0" i="0" sz="700" u="none" cap="none" strike="noStrike">
              <a:solidFill>
                <a:srgbClr val="000000"/>
              </a:solidFill>
              <a:latin typeface="Arial"/>
              <a:ea typeface="Arial"/>
              <a:cs typeface="Arial"/>
              <a:sym typeface="Arial"/>
            </a:endParaRPr>
          </a:p>
        </p:txBody>
      </p:sp>
      <p:sp>
        <p:nvSpPr>
          <p:cNvPr id="241" name="Google Shape;241;p29"/>
          <p:cNvSpPr/>
          <p:nvPr/>
        </p:nvSpPr>
        <p:spPr>
          <a:xfrm>
            <a:off x="310649" y="1686025"/>
            <a:ext cx="434320" cy="856191"/>
          </a:xfrm>
          <a:custGeom>
            <a:rect b="b" l="l" r="r" t="t"/>
            <a:pathLst>
              <a:path extrusionOk="0" h="19521" w="8994">
                <a:moveTo>
                  <a:pt x="0" y="0"/>
                </a:moveTo>
                <a:lnTo>
                  <a:pt x="0" y="19521"/>
                </a:lnTo>
                <a:lnTo>
                  <a:pt x="8994" y="19521"/>
                </a:lnTo>
              </a:path>
            </a:pathLst>
          </a:custGeom>
          <a:noFill/>
          <a:ln cap="flat" cmpd="sng" w="9525">
            <a:solidFill>
              <a:schemeClr val="dk1"/>
            </a:solidFill>
            <a:prstDash val="solid"/>
            <a:round/>
            <a:headEnd len="sm" w="sm" type="none"/>
            <a:tailEnd len="med" w="med" type="triangle"/>
          </a:ln>
        </p:spPr>
      </p:sp>
      <p:sp>
        <p:nvSpPr>
          <p:cNvPr id="242" name="Google Shape;242;p29"/>
          <p:cNvSpPr txBox="1"/>
          <p:nvPr/>
        </p:nvSpPr>
        <p:spPr>
          <a:xfrm>
            <a:off x="666265" y="4948576"/>
            <a:ext cx="3099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PCSel</a:t>
            </a:r>
            <a:endParaRPr b="0" i="0" sz="800" u="none" cap="none" strike="noStrike">
              <a:solidFill>
                <a:srgbClr val="000000"/>
              </a:solidFill>
              <a:latin typeface="Arial"/>
              <a:ea typeface="Arial"/>
              <a:cs typeface="Arial"/>
              <a:sym typeface="Arial"/>
            </a:endParaRPr>
          </a:p>
        </p:txBody>
      </p:sp>
      <p:sp>
        <p:nvSpPr>
          <p:cNvPr id="243" name="Google Shape;243;p29"/>
          <p:cNvSpPr txBox="1"/>
          <p:nvPr/>
        </p:nvSpPr>
        <p:spPr>
          <a:xfrm>
            <a:off x="2145332" y="4948576"/>
            <a:ext cx="5127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inst[31:0]</a:t>
            </a:r>
            <a:endParaRPr b="0" i="0" sz="800" u="none" cap="none" strike="noStrike">
              <a:solidFill>
                <a:srgbClr val="000000"/>
              </a:solidFill>
              <a:latin typeface="Arial"/>
              <a:ea typeface="Arial"/>
              <a:cs typeface="Arial"/>
              <a:sym typeface="Arial"/>
            </a:endParaRPr>
          </a:p>
        </p:txBody>
      </p:sp>
      <p:grpSp>
        <p:nvGrpSpPr>
          <p:cNvPr id="244" name="Google Shape;244;p29"/>
          <p:cNvGrpSpPr/>
          <p:nvPr/>
        </p:nvGrpSpPr>
        <p:grpSpPr>
          <a:xfrm>
            <a:off x="1086608" y="2135622"/>
            <a:ext cx="213600" cy="620519"/>
            <a:chOff x="1345609" y="1907022"/>
            <a:chExt cx="213600" cy="620519"/>
          </a:xfrm>
        </p:grpSpPr>
        <p:sp>
          <p:nvSpPr>
            <p:cNvPr id="245" name="Google Shape;245;p29"/>
            <p:cNvSpPr/>
            <p:nvPr/>
          </p:nvSpPr>
          <p:spPr>
            <a:xfrm>
              <a:off x="1345609" y="1907022"/>
              <a:ext cx="213600" cy="620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9"/>
            <p:cNvSpPr/>
            <p:nvPr/>
          </p:nvSpPr>
          <p:spPr>
            <a:xfrm>
              <a:off x="1345609" y="2357141"/>
              <a:ext cx="213600" cy="1704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9"/>
            <p:cNvSpPr txBox="1"/>
            <p:nvPr/>
          </p:nvSpPr>
          <p:spPr>
            <a:xfrm>
              <a:off x="1359237" y="2100736"/>
              <a:ext cx="1827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PC</a:t>
              </a:r>
              <a:endParaRPr b="0" i="0" sz="1000" u="none" cap="none" strike="noStrike">
                <a:solidFill>
                  <a:srgbClr val="000000"/>
                </a:solidFill>
                <a:latin typeface="Arial"/>
                <a:ea typeface="Arial"/>
                <a:cs typeface="Arial"/>
                <a:sym typeface="Arial"/>
              </a:endParaRPr>
            </a:p>
          </p:txBody>
        </p:sp>
      </p:grpSp>
      <p:sp>
        <p:nvSpPr>
          <p:cNvPr id="248" name="Google Shape;248;p29"/>
          <p:cNvSpPr/>
          <p:nvPr/>
        </p:nvSpPr>
        <p:spPr>
          <a:xfrm>
            <a:off x="1367096" y="2398925"/>
            <a:ext cx="159901" cy="986030"/>
          </a:xfrm>
          <a:custGeom>
            <a:rect b="b" l="l" r="r" t="t"/>
            <a:pathLst>
              <a:path extrusionOk="0" h="40242" w="3065">
                <a:moveTo>
                  <a:pt x="0" y="0"/>
                </a:moveTo>
                <a:lnTo>
                  <a:pt x="0" y="40242"/>
                </a:lnTo>
                <a:lnTo>
                  <a:pt x="3065" y="40242"/>
                </a:lnTo>
              </a:path>
            </a:pathLst>
          </a:custGeom>
          <a:noFill/>
          <a:ln cap="flat" cmpd="sng" w="9525">
            <a:solidFill>
              <a:schemeClr val="dk1"/>
            </a:solidFill>
            <a:prstDash val="solid"/>
            <a:round/>
            <a:headEnd len="sm" w="sm" type="none"/>
            <a:tailEnd len="med" w="med" type="triangle"/>
          </a:ln>
        </p:spPr>
      </p:sp>
      <p:grpSp>
        <p:nvGrpSpPr>
          <p:cNvPr id="249" name="Google Shape;249;p29"/>
          <p:cNvGrpSpPr/>
          <p:nvPr/>
        </p:nvGrpSpPr>
        <p:grpSpPr>
          <a:xfrm>
            <a:off x="8359974" y="3005140"/>
            <a:ext cx="148800" cy="891300"/>
            <a:chOff x="8466575" y="2776540"/>
            <a:chExt cx="148800" cy="891300"/>
          </a:xfrm>
        </p:grpSpPr>
        <p:sp>
          <p:nvSpPr>
            <p:cNvPr id="250" name="Google Shape;250;p29"/>
            <p:cNvSpPr/>
            <p:nvPr/>
          </p:nvSpPr>
          <p:spPr>
            <a:xfrm rot="5400000">
              <a:off x="8095325" y="3147790"/>
              <a:ext cx="891300" cy="148800"/>
            </a:xfrm>
            <a:prstGeom prst="trapezoid">
              <a:avLst>
                <a:gd fmla="val 4135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9"/>
            <p:cNvSpPr txBox="1"/>
            <p:nvPr/>
          </p:nvSpPr>
          <p:spPr>
            <a:xfrm>
              <a:off x="8476069" y="3139310"/>
              <a:ext cx="1290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2</a:t>
              </a:r>
              <a:endParaRPr b="0" i="0" sz="1000" u="none" cap="none" strike="noStrike">
                <a:solidFill>
                  <a:srgbClr val="000000"/>
                </a:solidFill>
                <a:latin typeface="Arial"/>
                <a:ea typeface="Arial"/>
                <a:cs typeface="Arial"/>
                <a:sym typeface="Arial"/>
              </a:endParaRPr>
            </a:p>
          </p:txBody>
        </p:sp>
        <p:sp>
          <p:nvSpPr>
            <p:cNvPr id="252" name="Google Shape;252;p29"/>
            <p:cNvSpPr txBox="1"/>
            <p:nvPr/>
          </p:nvSpPr>
          <p:spPr>
            <a:xfrm>
              <a:off x="8476069" y="3367910"/>
              <a:ext cx="1290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0</a:t>
              </a:r>
              <a:endParaRPr b="0" i="0" sz="1000" u="none" cap="none" strike="noStrike">
                <a:solidFill>
                  <a:srgbClr val="000000"/>
                </a:solidFill>
                <a:latin typeface="Arial"/>
                <a:ea typeface="Arial"/>
                <a:cs typeface="Arial"/>
                <a:sym typeface="Arial"/>
              </a:endParaRPr>
            </a:p>
          </p:txBody>
        </p:sp>
        <p:sp>
          <p:nvSpPr>
            <p:cNvPr id="253" name="Google Shape;253;p29"/>
            <p:cNvSpPr txBox="1"/>
            <p:nvPr/>
          </p:nvSpPr>
          <p:spPr>
            <a:xfrm>
              <a:off x="8476069" y="2910710"/>
              <a:ext cx="1290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1</a:t>
              </a:r>
              <a:endParaRPr b="0" i="0" sz="1000" u="none" cap="none" strike="noStrike">
                <a:solidFill>
                  <a:srgbClr val="000000"/>
                </a:solidFill>
                <a:latin typeface="Arial"/>
                <a:ea typeface="Arial"/>
                <a:cs typeface="Arial"/>
                <a:sym typeface="Arial"/>
              </a:endParaRPr>
            </a:p>
          </p:txBody>
        </p:sp>
      </p:grpSp>
      <p:sp>
        <p:nvSpPr>
          <p:cNvPr id="254" name="Google Shape;254;p29"/>
          <p:cNvSpPr/>
          <p:nvPr/>
        </p:nvSpPr>
        <p:spPr>
          <a:xfrm>
            <a:off x="7997848" y="1842617"/>
            <a:ext cx="359575" cy="1609838"/>
          </a:xfrm>
          <a:custGeom>
            <a:rect b="b" l="l" r="r" t="t"/>
            <a:pathLst>
              <a:path extrusionOk="0" h="46958" w="14383">
                <a:moveTo>
                  <a:pt x="0" y="0"/>
                </a:moveTo>
                <a:lnTo>
                  <a:pt x="0" y="46958"/>
                </a:lnTo>
                <a:lnTo>
                  <a:pt x="14383" y="46958"/>
                </a:lnTo>
              </a:path>
            </a:pathLst>
          </a:custGeom>
          <a:noFill/>
          <a:ln cap="flat" cmpd="sng" w="9525">
            <a:solidFill>
              <a:schemeClr val="dk1"/>
            </a:solidFill>
            <a:prstDash val="solid"/>
            <a:round/>
            <a:headEnd len="sm" w="sm" type="none"/>
            <a:tailEnd len="med" w="med" type="triangle"/>
          </a:ln>
        </p:spPr>
      </p:sp>
      <p:grpSp>
        <p:nvGrpSpPr>
          <p:cNvPr id="255" name="Google Shape;255;p29"/>
          <p:cNvGrpSpPr/>
          <p:nvPr/>
        </p:nvGrpSpPr>
        <p:grpSpPr>
          <a:xfrm>
            <a:off x="750814" y="2148697"/>
            <a:ext cx="127800" cy="547800"/>
            <a:chOff x="455175" y="2672151"/>
            <a:chExt cx="127800" cy="547800"/>
          </a:xfrm>
        </p:grpSpPr>
        <p:sp>
          <p:nvSpPr>
            <p:cNvPr id="256" name="Google Shape;256;p29"/>
            <p:cNvSpPr/>
            <p:nvPr/>
          </p:nvSpPr>
          <p:spPr>
            <a:xfrm rot="5400000">
              <a:off x="245175" y="2882151"/>
              <a:ext cx="547800" cy="127800"/>
            </a:xfrm>
            <a:prstGeom prst="trapezoid">
              <a:avLst>
                <a:gd fmla="val 4162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9"/>
            <p:cNvSpPr txBox="1"/>
            <p:nvPr/>
          </p:nvSpPr>
          <p:spPr>
            <a:xfrm>
              <a:off x="466012" y="2762047"/>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0</a:t>
              </a:r>
              <a:endParaRPr b="0" i="0" sz="900" u="none" cap="none" strike="noStrike">
                <a:solidFill>
                  <a:srgbClr val="000000"/>
                </a:solidFill>
                <a:latin typeface="Arial"/>
                <a:ea typeface="Arial"/>
                <a:cs typeface="Arial"/>
                <a:sym typeface="Arial"/>
              </a:endParaRPr>
            </a:p>
          </p:txBody>
        </p:sp>
        <p:sp>
          <p:nvSpPr>
            <p:cNvPr id="258" name="Google Shape;258;p29"/>
            <p:cNvSpPr txBox="1"/>
            <p:nvPr/>
          </p:nvSpPr>
          <p:spPr>
            <a:xfrm>
              <a:off x="466012" y="2993978"/>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1</a:t>
              </a:r>
              <a:endParaRPr b="0" i="0" sz="900" u="none" cap="none" strike="noStrike">
                <a:solidFill>
                  <a:srgbClr val="000000"/>
                </a:solidFill>
                <a:latin typeface="Arial"/>
                <a:ea typeface="Arial"/>
                <a:cs typeface="Arial"/>
                <a:sym typeface="Arial"/>
              </a:endParaRPr>
            </a:p>
          </p:txBody>
        </p:sp>
      </p:grpSp>
      <p:grpSp>
        <p:nvGrpSpPr>
          <p:cNvPr id="259" name="Google Shape;259;p29"/>
          <p:cNvGrpSpPr/>
          <p:nvPr/>
        </p:nvGrpSpPr>
        <p:grpSpPr>
          <a:xfrm>
            <a:off x="5659021" y="2600903"/>
            <a:ext cx="127800" cy="547800"/>
            <a:chOff x="455175" y="2672151"/>
            <a:chExt cx="127800" cy="547800"/>
          </a:xfrm>
        </p:grpSpPr>
        <p:sp>
          <p:nvSpPr>
            <p:cNvPr id="260" name="Google Shape;260;p29"/>
            <p:cNvSpPr/>
            <p:nvPr/>
          </p:nvSpPr>
          <p:spPr>
            <a:xfrm rot="5400000">
              <a:off x="245175" y="2882151"/>
              <a:ext cx="547800" cy="127800"/>
            </a:xfrm>
            <a:prstGeom prst="trapezoid">
              <a:avLst>
                <a:gd fmla="val 4162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9"/>
            <p:cNvSpPr txBox="1"/>
            <p:nvPr/>
          </p:nvSpPr>
          <p:spPr>
            <a:xfrm>
              <a:off x="466012" y="2762047"/>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1</a:t>
              </a:r>
              <a:endParaRPr b="0" i="0" sz="900" u="none" cap="none" strike="noStrike">
                <a:solidFill>
                  <a:srgbClr val="000000"/>
                </a:solidFill>
                <a:latin typeface="Arial"/>
                <a:ea typeface="Arial"/>
                <a:cs typeface="Arial"/>
                <a:sym typeface="Arial"/>
              </a:endParaRPr>
            </a:p>
          </p:txBody>
        </p:sp>
        <p:sp>
          <p:nvSpPr>
            <p:cNvPr id="262" name="Google Shape;262;p29"/>
            <p:cNvSpPr txBox="1"/>
            <p:nvPr/>
          </p:nvSpPr>
          <p:spPr>
            <a:xfrm>
              <a:off x="466012" y="2993978"/>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0</a:t>
              </a:r>
              <a:endParaRPr b="0" i="0" sz="900" u="none" cap="none" strike="noStrike">
                <a:solidFill>
                  <a:srgbClr val="000000"/>
                </a:solidFill>
                <a:latin typeface="Arial"/>
                <a:ea typeface="Arial"/>
                <a:cs typeface="Arial"/>
                <a:sym typeface="Arial"/>
              </a:endParaRPr>
            </a:p>
          </p:txBody>
        </p:sp>
      </p:grpSp>
      <p:grpSp>
        <p:nvGrpSpPr>
          <p:cNvPr id="263" name="Google Shape;263;p29"/>
          <p:cNvGrpSpPr/>
          <p:nvPr/>
        </p:nvGrpSpPr>
        <p:grpSpPr>
          <a:xfrm>
            <a:off x="5658171" y="3555253"/>
            <a:ext cx="127800" cy="547800"/>
            <a:chOff x="455175" y="2672151"/>
            <a:chExt cx="127800" cy="547800"/>
          </a:xfrm>
        </p:grpSpPr>
        <p:sp>
          <p:nvSpPr>
            <p:cNvPr id="264" name="Google Shape;264;p29"/>
            <p:cNvSpPr/>
            <p:nvPr/>
          </p:nvSpPr>
          <p:spPr>
            <a:xfrm rot="5400000">
              <a:off x="245175" y="2882151"/>
              <a:ext cx="547800" cy="127800"/>
            </a:xfrm>
            <a:prstGeom prst="trapezoid">
              <a:avLst>
                <a:gd fmla="val 4162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9"/>
            <p:cNvSpPr txBox="1"/>
            <p:nvPr/>
          </p:nvSpPr>
          <p:spPr>
            <a:xfrm>
              <a:off x="466012" y="2762047"/>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0</a:t>
              </a:r>
              <a:endParaRPr b="0" i="0" sz="900" u="none" cap="none" strike="noStrike">
                <a:solidFill>
                  <a:srgbClr val="000000"/>
                </a:solidFill>
                <a:latin typeface="Arial"/>
                <a:ea typeface="Arial"/>
                <a:cs typeface="Arial"/>
                <a:sym typeface="Arial"/>
              </a:endParaRPr>
            </a:p>
          </p:txBody>
        </p:sp>
        <p:sp>
          <p:nvSpPr>
            <p:cNvPr id="266" name="Google Shape;266;p29"/>
            <p:cNvSpPr txBox="1"/>
            <p:nvPr/>
          </p:nvSpPr>
          <p:spPr>
            <a:xfrm>
              <a:off x="466012" y="2993978"/>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1</a:t>
              </a:r>
              <a:endParaRPr b="0" i="0" sz="900" u="none" cap="none" strike="noStrike">
                <a:solidFill>
                  <a:srgbClr val="000000"/>
                </a:solidFill>
                <a:latin typeface="Arial"/>
                <a:ea typeface="Arial"/>
                <a:cs typeface="Arial"/>
                <a:sym typeface="Arial"/>
              </a:endParaRPr>
            </a:p>
          </p:txBody>
        </p:sp>
      </p:grpSp>
      <p:sp>
        <p:nvSpPr>
          <p:cNvPr id="267" name="Google Shape;267;p29"/>
          <p:cNvSpPr/>
          <p:nvPr/>
        </p:nvSpPr>
        <p:spPr>
          <a:xfrm>
            <a:off x="4160525" y="3951300"/>
            <a:ext cx="1489322" cy="507893"/>
          </a:xfrm>
          <a:custGeom>
            <a:rect b="b" l="l" r="r" t="t"/>
            <a:pathLst>
              <a:path extrusionOk="0" h="14325" w="6330">
                <a:moveTo>
                  <a:pt x="0" y="14325"/>
                </a:moveTo>
                <a:lnTo>
                  <a:pt x="0" y="0"/>
                </a:lnTo>
                <a:lnTo>
                  <a:pt x="6330" y="0"/>
                </a:lnTo>
              </a:path>
            </a:pathLst>
          </a:custGeom>
          <a:noFill/>
          <a:ln cap="flat" cmpd="sng" w="9525">
            <a:solidFill>
              <a:schemeClr val="dk1"/>
            </a:solidFill>
            <a:prstDash val="solid"/>
            <a:round/>
            <a:headEnd len="sm" w="sm" type="none"/>
            <a:tailEnd len="med" w="med" type="triangle"/>
          </a:ln>
        </p:spPr>
      </p:sp>
      <p:sp>
        <p:nvSpPr>
          <p:cNvPr id="268" name="Google Shape;268;p29"/>
          <p:cNvSpPr/>
          <p:nvPr/>
        </p:nvSpPr>
        <p:spPr>
          <a:xfrm>
            <a:off x="3783994" y="4080653"/>
            <a:ext cx="130800" cy="1275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9"/>
          <p:cNvSpPr/>
          <p:nvPr/>
        </p:nvSpPr>
        <p:spPr>
          <a:xfrm>
            <a:off x="1531974" y="2709343"/>
            <a:ext cx="456900" cy="1178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9"/>
          <p:cNvSpPr txBox="1"/>
          <p:nvPr/>
        </p:nvSpPr>
        <p:spPr>
          <a:xfrm>
            <a:off x="1533503" y="2715930"/>
            <a:ext cx="454200" cy="233100"/>
          </a:xfrm>
          <a:prstGeom prst="rect">
            <a:avLst/>
          </a:prstGeom>
          <a:noFill/>
          <a:ln>
            <a:noFill/>
          </a:ln>
        </p:spPr>
        <p:txBody>
          <a:bodyPr anchorCtr="0" anchor="t" bIns="91425" lIns="0" spcFirstLastPara="1" rIns="0" wrap="square" tIns="0">
            <a:no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IMEM</a:t>
            </a:r>
            <a:endParaRPr b="0" i="0" sz="1300" u="none" cap="none" strike="noStrike">
              <a:solidFill>
                <a:srgbClr val="000000"/>
              </a:solidFill>
              <a:latin typeface="Arial"/>
              <a:ea typeface="Arial"/>
              <a:cs typeface="Arial"/>
              <a:sym typeface="Arial"/>
            </a:endParaRPr>
          </a:p>
        </p:txBody>
      </p:sp>
      <p:sp>
        <p:nvSpPr>
          <p:cNvPr id="271" name="Google Shape;271;p29"/>
          <p:cNvSpPr txBox="1"/>
          <p:nvPr/>
        </p:nvSpPr>
        <p:spPr>
          <a:xfrm>
            <a:off x="1538649" y="3316613"/>
            <a:ext cx="192900" cy="138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PC</a:t>
            </a:r>
            <a:endParaRPr b="0" i="0" sz="900" u="none" cap="none" strike="noStrike">
              <a:solidFill>
                <a:srgbClr val="000000"/>
              </a:solidFill>
              <a:latin typeface="Arial"/>
              <a:ea typeface="Arial"/>
              <a:cs typeface="Arial"/>
              <a:sym typeface="Arial"/>
            </a:endParaRPr>
          </a:p>
        </p:txBody>
      </p:sp>
      <p:sp>
        <p:nvSpPr>
          <p:cNvPr id="272" name="Google Shape;272;p29"/>
          <p:cNvSpPr txBox="1"/>
          <p:nvPr/>
        </p:nvSpPr>
        <p:spPr>
          <a:xfrm>
            <a:off x="1724788" y="3133801"/>
            <a:ext cx="2466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inst</a:t>
            </a:r>
            <a:endParaRPr b="0" i="0" sz="900" u="none" cap="none" strike="noStrike">
              <a:solidFill>
                <a:srgbClr val="000000"/>
              </a:solidFill>
              <a:latin typeface="Arial"/>
              <a:ea typeface="Arial"/>
              <a:cs typeface="Arial"/>
              <a:sym typeface="Arial"/>
            </a:endParaRPr>
          </a:p>
        </p:txBody>
      </p:sp>
      <p:sp>
        <p:nvSpPr>
          <p:cNvPr id="273" name="Google Shape;273;p29"/>
          <p:cNvSpPr/>
          <p:nvPr/>
        </p:nvSpPr>
        <p:spPr>
          <a:xfrm>
            <a:off x="1779318" y="3758098"/>
            <a:ext cx="130800" cy="1275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9"/>
          <p:cNvSpPr/>
          <p:nvPr/>
        </p:nvSpPr>
        <p:spPr>
          <a:xfrm>
            <a:off x="2400300" y="1528775"/>
            <a:ext cx="6415100" cy="1933575"/>
          </a:xfrm>
          <a:custGeom>
            <a:rect b="b" l="l" r="r" t="t"/>
            <a:pathLst>
              <a:path extrusionOk="0" h="77343" w="256604">
                <a:moveTo>
                  <a:pt x="244412" y="77343"/>
                </a:moveTo>
                <a:lnTo>
                  <a:pt x="256604" y="77343"/>
                </a:lnTo>
                <a:lnTo>
                  <a:pt x="256604" y="0"/>
                </a:lnTo>
                <a:lnTo>
                  <a:pt x="0" y="0"/>
                </a:lnTo>
                <a:lnTo>
                  <a:pt x="0" y="49911"/>
                </a:lnTo>
                <a:lnTo>
                  <a:pt x="16383" y="49911"/>
                </a:lnTo>
              </a:path>
            </a:pathLst>
          </a:custGeom>
          <a:noFill/>
          <a:ln cap="flat" cmpd="sng" w="9525">
            <a:solidFill>
              <a:schemeClr val="dk1"/>
            </a:solidFill>
            <a:prstDash val="solid"/>
            <a:round/>
            <a:headEnd len="sm" w="sm" type="none"/>
            <a:tailEnd len="med" w="med" type="triangle"/>
          </a:ln>
        </p:spPr>
      </p:sp>
      <p:cxnSp>
        <p:nvCxnSpPr>
          <p:cNvPr id="275" name="Google Shape;275;p29"/>
          <p:cNvCxnSpPr/>
          <p:nvPr/>
        </p:nvCxnSpPr>
        <p:spPr>
          <a:xfrm>
            <a:off x="984400"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276" name="Google Shape;276;p29"/>
          <p:cNvCxnSpPr/>
          <p:nvPr/>
        </p:nvCxnSpPr>
        <p:spPr>
          <a:xfrm>
            <a:off x="2175284"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277" name="Google Shape;277;p29"/>
          <p:cNvCxnSpPr/>
          <p:nvPr/>
        </p:nvCxnSpPr>
        <p:spPr>
          <a:xfrm>
            <a:off x="2632484"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278" name="Google Shape;278;p29"/>
          <p:cNvCxnSpPr/>
          <p:nvPr/>
        </p:nvCxnSpPr>
        <p:spPr>
          <a:xfrm>
            <a:off x="2856920"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279" name="Google Shape;279;p29"/>
          <p:cNvCxnSpPr/>
          <p:nvPr/>
        </p:nvCxnSpPr>
        <p:spPr>
          <a:xfrm>
            <a:off x="3285391"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280" name="Google Shape;280;p29"/>
          <p:cNvCxnSpPr/>
          <p:nvPr/>
        </p:nvCxnSpPr>
        <p:spPr>
          <a:xfrm>
            <a:off x="3681717" y="4938075"/>
            <a:ext cx="0" cy="144000"/>
          </a:xfrm>
          <a:prstGeom prst="straightConnector1">
            <a:avLst/>
          </a:prstGeom>
          <a:noFill/>
          <a:ln cap="flat" cmpd="sng" w="9525">
            <a:solidFill>
              <a:schemeClr val="dk1"/>
            </a:solidFill>
            <a:prstDash val="solid"/>
            <a:round/>
            <a:headEnd len="sm" w="sm" type="none"/>
            <a:tailEnd len="sm" w="sm" type="none"/>
          </a:ln>
        </p:spPr>
      </p:cxnSp>
      <p:cxnSp>
        <p:nvCxnSpPr>
          <p:cNvPr id="281" name="Google Shape;281;p29"/>
          <p:cNvCxnSpPr/>
          <p:nvPr/>
        </p:nvCxnSpPr>
        <p:spPr>
          <a:xfrm>
            <a:off x="4748601"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282" name="Google Shape;282;p29"/>
          <p:cNvCxnSpPr/>
          <p:nvPr/>
        </p:nvCxnSpPr>
        <p:spPr>
          <a:xfrm>
            <a:off x="5013432"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283" name="Google Shape;283;p29"/>
          <p:cNvCxnSpPr/>
          <p:nvPr/>
        </p:nvCxnSpPr>
        <p:spPr>
          <a:xfrm>
            <a:off x="5278256"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284" name="Google Shape;284;p29"/>
          <p:cNvCxnSpPr/>
          <p:nvPr/>
        </p:nvCxnSpPr>
        <p:spPr>
          <a:xfrm>
            <a:off x="5521847"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285" name="Google Shape;285;p29"/>
          <p:cNvCxnSpPr/>
          <p:nvPr/>
        </p:nvCxnSpPr>
        <p:spPr>
          <a:xfrm>
            <a:off x="5810823"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286" name="Google Shape;286;p29"/>
          <p:cNvCxnSpPr/>
          <p:nvPr/>
        </p:nvCxnSpPr>
        <p:spPr>
          <a:xfrm>
            <a:off x="6058578"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287" name="Google Shape;287;p29"/>
          <p:cNvCxnSpPr/>
          <p:nvPr/>
        </p:nvCxnSpPr>
        <p:spPr>
          <a:xfrm>
            <a:off x="6497876"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288" name="Google Shape;288;p29"/>
          <p:cNvCxnSpPr/>
          <p:nvPr/>
        </p:nvCxnSpPr>
        <p:spPr>
          <a:xfrm>
            <a:off x="7019616"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289" name="Google Shape;289;p29"/>
          <p:cNvCxnSpPr/>
          <p:nvPr/>
        </p:nvCxnSpPr>
        <p:spPr>
          <a:xfrm>
            <a:off x="7442671"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290" name="Google Shape;290;p29"/>
          <p:cNvCxnSpPr/>
          <p:nvPr/>
        </p:nvCxnSpPr>
        <p:spPr>
          <a:xfrm>
            <a:off x="8275041" y="4939875"/>
            <a:ext cx="0" cy="144000"/>
          </a:xfrm>
          <a:prstGeom prst="straightConnector1">
            <a:avLst/>
          </a:prstGeom>
          <a:noFill/>
          <a:ln cap="flat" cmpd="sng" w="9525">
            <a:solidFill>
              <a:schemeClr val="dk1"/>
            </a:solidFill>
            <a:prstDash val="solid"/>
            <a:round/>
            <a:headEnd len="sm" w="sm" type="none"/>
            <a:tailEnd len="sm" w="sm" type="none"/>
          </a:ln>
        </p:spPr>
      </p:cxnSp>
      <p:sp>
        <p:nvSpPr>
          <p:cNvPr id="291" name="Google Shape;291;p29"/>
          <p:cNvSpPr/>
          <p:nvPr/>
        </p:nvSpPr>
        <p:spPr>
          <a:xfrm>
            <a:off x="5293525" y="1457925"/>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292" name="Google Shape;292;p29"/>
          <p:cNvSpPr/>
          <p:nvPr/>
        </p:nvSpPr>
        <p:spPr>
          <a:xfrm>
            <a:off x="6487523" y="16212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293" name="Google Shape;293;p29"/>
          <p:cNvSpPr/>
          <p:nvPr/>
        </p:nvSpPr>
        <p:spPr>
          <a:xfrm flipH="1">
            <a:off x="7046125" y="16212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294" name="Google Shape;294;p29"/>
          <p:cNvSpPr/>
          <p:nvPr/>
        </p:nvSpPr>
        <p:spPr>
          <a:xfrm flipH="1" rot="-5400000">
            <a:off x="6773813" y="22308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295" name="Google Shape;295;p29"/>
          <p:cNvSpPr/>
          <p:nvPr/>
        </p:nvSpPr>
        <p:spPr>
          <a:xfrm flipH="1">
            <a:off x="1864525" y="17736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296" name="Google Shape;296;p29"/>
          <p:cNvSpPr/>
          <p:nvPr/>
        </p:nvSpPr>
        <p:spPr>
          <a:xfrm>
            <a:off x="1407325" y="17736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297" name="Google Shape;297;p29"/>
          <p:cNvSpPr txBox="1"/>
          <p:nvPr/>
        </p:nvSpPr>
        <p:spPr>
          <a:xfrm>
            <a:off x="4408054" y="1592809"/>
            <a:ext cx="1821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ALU</a:t>
            </a:r>
            <a:endParaRPr b="0" i="0" sz="700" u="none" cap="none" strike="noStrike">
              <a:solidFill>
                <a:srgbClr val="000000"/>
              </a:solidFill>
              <a:latin typeface="Arial"/>
              <a:ea typeface="Arial"/>
              <a:cs typeface="Arial"/>
              <a:sym typeface="Arial"/>
            </a:endParaRPr>
          </a:p>
        </p:txBody>
      </p:sp>
      <p:sp>
        <p:nvSpPr>
          <p:cNvPr id="298" name="Google Shape;298;p29"/>
          <p:cNvSpPr txBox="1"/>
          <p:nvPr/>
        </p:nvSpPr>
        <p:spPr>
          <a:xfrm>
            <a:off x="4364108" y="1749304"/>
            <a:ext cx="276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PC+4</a:t>
            </a:r>
            <a:endParaRPr b="0" i="0" sz="700" u="none" cap="none" strike="noStrike">
              <a:solidFill>
                <a:srgbClr val="000000"/>
              </a:solidFill>
              <a:latin typeface="Arial"/>
              <a:ea typeface="Arial"/>
              <a:cs typeface="Arial"/>
              <a:sym typeface="Arial"/>
            </a:endParaRPr>
          </a:p>
        </p:txBody>
      </p:sp>
      <p:sp>
        <p:nvSpPr>
          <p:cNvPr id="299" name="Google Shape;299;p29"/>
          <p:cNvSpPr txBox="1"/>
          <p:nvPr/>
        </p:nvSpPr>
        <p:spPr>
          <a:xfrm>
            <a:off x="494100" y="1183047"/>
            <a:ext cx="1398600" cy="2307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Inter"/>
                <a:ea typeface="Inter"/>
                <a:cs typeface="Inter"/>
                <a:sym typeface="Inter"/>
              </a:rPr>
              <a:t>Instruction Fetch (IF)</a:t>
            </a:r>
            <a:endParaRPr b="0" i="0" sz="900" u="none" cap="none" strike="noStrike">
              <a:solidFill>
                <a:srgbClr val="000000"/>
              </a:solidFill>
              <a:latin typeface="Inter"/>
              <a:ea typeface="Inter"/>
              <a:cs typeface="Inter"/>
              <a:sym typeface="Inter"/>
            </a:endParaRPr>
          </a:p>
        </p:txBody>
      </p:sp>
      <p:sp>
        <p:nvSpPr>
          <p:cNvPr id="300" name="Google Shape;300;p29"/>
          <p:cNvSpPr txBox="1"/>
          <p:nvPr/>
        </p:nvSpPr>
        <p:spPr>
          <a:xfrm>
            <a:off x="2434900" y="1177325"/>
            <a:ext cx="1489200" cy="2307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Inter"/>
                <a:ea typeface="Inter"/>
                <a:cs typeface="Inter"/>
                <a:sym typeface="Inter"/>
              </a:rPr>
              <a:t>Instruction Decode (ID)</a:t>
            </a:r>
            <a:endParaRPr b="0" i="0" sz="900" u="none" cap="none" strike="noStrike">
              <a:solidFill>
                <a:srgbClr val="000000"/>
              </a:solidFill>
              <a:latin typeface="Inter"/>
              <a:ea typeface="Inter"/>
              <a:cs typeface="Inter"/>
              <a:sym typeface="Inter"/>
            </a:endParaRPr>
          </a:p>
        </p:txBody>
      </p:sp>
      <p:sp>
        <p:nvSpPr>
          <p:cNvPr id="301" name="Google Shape;301;p29"/>
          <p:cNvSpPr txBox="1"/>
          <p:nvPr/>
        </p:nvSpPr>
        <p:spPr>
          <a:xfrm>
            <a:off x="4999275" y="1177325"/>
            <a:ext cx="963900" cy="2307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Inter"/>
                <a:ea typeface="Inter"/>
                <a:cs typeface="Inter"/>
                <a:sym typeface="Inter"/>
              </a:rPr>
              <a:t>Execute (EX)</a:t>
            </a:r>
            <a:endParaRPr b="0" i="0" sz="900" u="none" cap="none" strike="noStrike">
              <a:solidFill>
                <a:srgbClr val="000000"/>
              </a:solidFill>
              <a:latin typeface="Inter"/>
              <a:ea typeface="Inter"/>
              <a:cs typeface="Inter"/>
              <a:sym typeface="Inter"/>
            </a:endParaRPr>
          </a:p>
        </p:txBody>
      </p:sp>
      <p:sp>
        <p:nvSpPr>
          <p:cNvPr id="302" name="Google Shape;302;p29"/>
          <p:cNvSpPr txBox="1"/>
          <p:nvPr/>
        </p:nvSpPr>
        <p:spPr>
          <a:xfrm>
            <a:off x="7230725" y="1177325"/>
            <a:ext cx="889500" cy="2463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Inter"/>
                <a:ea typeface="Inter"/>
                <a:cs typeface="Inter"/>
                <a:sym typeface="Inter"/>
              </a:rPr>
              <a:t>Memory (M</a:t>
            </a:r>
            <a:r>
              <a:rPr b="0" i="0" lang="tr" sz="1000" u="none" cap="none" strike="noStrike">
                <a:solidFill>
                  <a:srgbClr val="000000"/>
                </a:solidFill>
                <a:latin typeface="Arial"/>
                <a:ea typeface="Arial"/>
                <a:cs typeface="Arial"/>
                <a:sym typeface="Arial"/>
              </a:rPr>
              <a:t>)</a:t>
            </a:r>
            <a:endParaRPr b="0" i="0" sz="1000" u="none" cap="none" strike="noStrike">
              <a:solidFill>
                <a:srgbClr val="000000"/>
              </a:solidFill>
              <a:latin typeface="Arial"/>
              <a:ea typeface="Arial"/>
              <a:cs typeface="Arial"/>
              <a:sym typeface="Arial"/>
            </a:endParaRPr>
          </a:p>
        </p:txBody>
      </p:sp>
      <p:sp>
        <p:nvSpPr>
          <p:cNvPr id="303" name="Google Shape;303;p29"/>
          <p:cNvSpPr txBox="1"/>
          <p:nvPr/>
        </p:nvSpPr>
        <p:spPr>
          <a:xfrm>
            <a:off x="8507275" y="930125"/>
            <a:ext cx="556500" cy="5079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Inter"/>
                <a:ea typeface="Inter"/>
                <a:cs typeface="Inter"/>
                <a:sym typeface="Inter"/>
              </a:rPr>
              <a:t>Write Back (WB)</a:t>
            </a:r>
            <a:endParaRPr b="0" i="0" sz="900" u="none" cap="none" strike="noStrike">
              <a:solidFill>
                <a:srgbClr val="000000"/>
              </a:solidFill>
              <a:latin typeface="Inter"/>
              <a:ea typeface="Inter"/>
              <a:cs typeface="Inter"/>
              <a:sym typeface="Inter"/>
            </a:endParaRPr>
          </a:p>
        </p:txBody>
      </p:sp>
      <p:cxnSp>
        <p:nvCxnSpPr>
          <p:cNvPr id="304" name="Google Shape;304;p29"/>
          <p:cNvCxnSpPr/>
          <p:nvPr/>
        </p:nvCxnSpPr>
        <p:spPr>
          <a:xfrm>
            <a:off x="3717830" y="4459148"/>
            <a:ext cx="446700" cy="450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(bltu x1 x2 -16) example: IF</a:t>
            </a:r>
            <a:endParaRPr/>
          </a:p>
        </p:txBody>
      </p:sp>
      <p:cxnSp>
        <p:nvCxnSpPr>
          <p:cNvPr id="310" name="Google Shape;310;p30"/>
          <p:cNvCxnSpPr/>
          <p:nvPr/>
        </p:nvCxnSpPr>
        <p:spPr>
          <a:xfrm>
            <a:off x="3992549" y="3708075"/>
            <a:ext cx="1661700" cy="0"/>
          </a:xfrm>
          <a:prstGeom prst="straightConnector1">
            <a:avLst/>
          </a:prstGeom>
          <a:noFill/>
          <a:ln cap="flat" cmpd="sng" w="9525">
            <a:solidFill>
              <a:srgbClr val="000000"/>
            </a:solidFill>
            <a:prstDash val="solid"/>
            <a:round/>
            <a:headEnd len="sm" w="sm" type="none"/>
            <a:tailEnd len="med" w="med" type="triangle"/>
          </a:ln>
        </p:spPr>
      </p:cxnSp>
      <p:sp>
        <p:nvSpPr>
          <p:cNvPr id="311" name="Google Shape;311;p30"/>
          <p:cNvSpPr/>
          <p:nvPr/>
        </p:nvSpPr>
        <p:spPr>
          <a:xfrm>
            <a:off x="2808567" y="2482625"/>
            <a:ext cx="1183200" cy="1725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2" name="Google Shape;312;p30"/>
          <p:cNvGrpSpPr/>
          <p:nvPr/>
        </p:nvGrpSpPr>
        <p:grpSpPr>
          <a:xfrm>
            <a:off x="4819741" y="3122235"/>
            <a:ext cx="644400" cy="314700"/>
            <a:chOff x="4736879" y="2893635"/>
            <a:chExt cx="644400" cy="314700"/>
          </a:xfrm>
        </p:grpSpPr>
        <p:sp>
          <p:nvSpPr>
            <p:cNvPr id="313" name="Google Shape;313;p30"/>
            <p:cNvSpPr/>
            <p:nvPr/>
          </p:nvSpPr>
          <p:spPr>
            <a:xfrm rot="5400000">
              <a:off x="4901729" y="2728785"/>
              <a:ext cx="314700" cy="644400"/>
            </a:xfrm>
            <a:prstGeom prst="trapezoid">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0"/>
            <p:cNvSpPr txBox="1"/>
            <p:nvPr/>
          </p:nvSpPr>
          <p:spPr>
            <a:xfrm>
              <a:off x="4849944" y="2893636"/>
              <a:ext cx="419700" cy="307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Branch Comp</a:t>
              </a:r>
              <a:endParaRPr b="0" i="0" sz="1000" u="none" cap="none" strike="noStrike">
                <a:solidFill>
                  <a:srgbClr val="000000"/>
                </a:solidFill>
                <a:latin typeface="Arial"/>
                <a:ea typeface="Arial"/>
                <a:cs typeface="Arial"/>
                <a:sym typeface="Arial"/>
              </a:endParaRPr>
            </a:p>
          </p:txBody>
        </p:sp>
      </p:grpSp>
      <p:grpSp>
        <p:nvGrpSpPr>
          <p:cNvPr id="315" name="Google Shape;315;p30"/>
          <p:cNvGrpSpPr/>
          <p:nvPr/>
        </p:nvGrpSpPr>
        <p:grpSpPr>
          <a:xfrm>
            <a:off x="3231426" y="4294909"/>
            <a:ext cx="486408" cy="319500"/>
            <a:chOff x="4447206" y="4057784"/>
            <a:chExt cx="426300" cy="319500"/>
          </a:xfrm>
        </p:grpSpPr>
        <p:sp>
          <p:nvSpPr>
            <p:cNvPr id="316" name="Google Shape;316;p30"/>
            <p:cNvSpPr/>
            <p:nvPr/>
          </p:nvSpPr>
          <p:spPr>
            <a:xfrm rot="5400000">
              <a:off x="4500606" y="4004384"/>
              <a:ext cx="319500" cy="426300"/>
            </a:xfrm>
            <a:prstGeom prst="trapezoid">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30"/>
            <p:cNvSpPr txBox="1"/>
            <p:nvPr/>
          </p:nvSpPr>
          <p:spPr>
            <a:xfrm>
              <a:off x="4453925" y="4066223"/>
              <a:ext cx="410400" cy="307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Imm Gen</a:t>
              </a:r>
              <a:endParaRPr b="0" i="0" sz="1000" u="none" cap="none" strike="noStrike">
                <a:solidFill>
                  <a:srgbClr val="000000"/>
                </a:solidFill>
                <a:latin typeface="Arial"/>
                <a:ea typeface="Arial"/>
                <a:cs typeface="Arial"/>
                <a:sym typeface="Arial"/>
              </a:endParaRPr>
            </a:p>
          </p:txBody>
        </p:sp>
      </p:grpSp>
      <p:sp>
        <p:nvSpPr>
          <p:cNvPr id="318" name="Google Shape;318;p30"/>
          <p:cNvSpPr txBox="1"/>
          <p:nvPr/>
        </p:nvSpPr>
        <p:spPr>
          <a:xfrm>
            <a:off x="2816618" y="2473926"/>
            <a:ext cx="1175100" cy="215400"/>
          </a:xfrm>
          <a:prstGeom prst="rect">
            <a:avLst/>
          </a:prstGeom>
          <a:noFill/>
          <a:ln>
            <a:noFill/>
          </a:ln>
        </p:spPr>
        <p:txBody>
          <a:bodyPr anchorCtr="0" anchor="t" bIns="0" lIns="0" spcFirstLastPara="1" rIns="91425" wrap="square" tIns="0">
            <a:no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RegFile</a:t>
            </a:r>
            <a:endParaRPr b="0" i="0" sz="1300" u="none" cap="none" strike="noStrike">
              <a:solidFill>
                <a:srgbClr val="000000"/>
              </a:solidFill>
              <a:latin typeface="Arial"/>
              <a:ea typeface="Arial"/>
              <a:cs typeface="Arial"/>
              <a:sym typeface="Arial"/>
            </a:endParaRPr>
          </a:p>
        </p:txBody>
      </p:sp>
      <p:grpSp>
        <p:nvGrpSpPr>
          <p:cNvPr id="319" name="Google Shape;319;p30"/>
          <p:cNvGrpSpPr/>
          <p:nvPr/>
        </p:nvGrpSpPr>
        <p:grpSpPr>
          <a:xfrm>
            <a:off x="1518883" y="2045358"/>
            <a:ext cx="295200" cy="153900"/>
            <a:chOff x="1777884" y="1816758"/>
            <a:chExt cx="295200" cy="153900"/>
          </a:xfrm>
        </p:grpSpPr>
        <p:sp>
          <p:nvSpPr>
            <p:cNvPr id="320" name="Google Shape;320;p30"/>
            <p:cNvSpPr/>
            <p:nvPr/>
          </p:nvSpPr>
          <p:spPr>
            <a:xfrm rot="5400000">
              <a:off x="1850784" y="1746039"/>
              <a:ext cx="149400" cy="295200"/>
            </a:xfrm>
            <a:prstGeom prst="trapezoid">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0"/>
            <p:cNvSpPr txBox="1"/>
            <p:nvPr/>
          </p:nvSpPr>
          <p:spPr>
            <a:xfrm>
              <a:off x="1784816" y="1816758"/>
              <a:ext cx="2826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+4</a:t>
              </a:r>
              <a:endParaRPr b="0" i="0" sz="1000" u="none" cap="none" strike="noStrike">
                <a:solidFill>
                  <a:srgbClr val="000000"/>
                </a:solidFill>
                <a:latin typeface="Arial"/>
                <a:ea typeface="Arial"/>
                <a:cs typeface="Arial"/>
                <a:sym typeface="Arial"/>
              </a:endParaRPr>
            </a:p>
          </p:txBody>
        </p:sp>
      </p:grpSp>
      <p:cxnSp>
        <p:nvCxnSpPr>
          <p:cNvPr id="322" name="Google Shape;322;p30"/>
          <p:cNvCxnSpPr/>
          <p:nvPr/>
        </p:nvCxnSpPr>
        <p:spPr>
          <a:xfrm>
            <a:off x="2249674" y="3213425"/>
            <a:ext cx="0" cy="1722900"/>
          </a:xfrm>
          <a:prstGeom prst="straightConnector1">
            <a:avLst/>
          </a:prstGeom>
          <a:noFill/>
          <a:ln cap="flat" cmpd="sng" w="9525">
            <a:solidFill>
              <a:srgbClr val="000000"/>
            </a:solidFill>
            <a:prstDash val="solid"/>
            <a:round/>
            <a:headEnd len="sm" w="sm" type="none"/>
            <a:tailEnd len="med" w="med" type="triangle"/>
          </a:ln>
        </p:spPr>
      </p:cxnSp>
      <p:cxnSp>
        <p:nvCxnSpPr>
          <p:cNvPr id="323" name="Google Shape;323;p30"/>
          <p:cNvCxnSpPr/>
          <p:nvPr/>
        </p:nvCxnSpPr>
        <p:spPr>
          <a:xfrm>
            <a:off x="2251549" y="3536200"/>
            <a:ext cx="555600" cy="0"/>
          </a:xfrm>
          <a:prstGeom prst="straightConnector1">
            <a:avLst/>
          </a:prstGeom>
          <a:noFill/>
          <a:ln cap="flat" cmpd="sng" w="9525">
            <a:solidFill>
              <a:srgbClr val="000000"/>
            </a:solidFill>
            <a:prstDash val="solid"/>
            <a:round/>
            <a:headEnd len="sm" w="sm" type="none"/>
            <a:tailEnd len="med" w="med" type="triangle"/>
          </a:ln>
        </p:spPr>
      </p:cxnSp>
      <p:cxnSp>
        <p:nvCxnSpPr>
          <p:cNvPr id="324" name="Google Shape;324;p30"/>
          <p:cNvCxnSpPr/>
          <p:nvPr/>
        </p:nvCxnSpPr>
        <p:spPr>
          <a:xfrm>
            <a:off x="2251549" y="4454050"/>
            <a:ext cx="987000" cy="7800"/>
          </a:xfrm>
          <a:prstGeom prst="straightConnector1">
            <a:avLst/>
          </a:prstGeom>
          <a:noFill/>
          <a:ln cap="flat" cmpd="sng" w="9525">
            <a:solidFill>
              <a:srgbClr val="000000"/>
            </a:solidFill>
            <a:prstDash val="solid"/>
            <a:round/>
            <a:headEnd len="sm" w="sm" type="none"/>
            <a:tailEnd len="med" w="med" type="triangle"/>
          </a:ln>
        </p:spPr>
      </p:cxnSp>
      <p:cxnSp>
        <p:nvCxnSpPr>
          <p:cNvPr id="325" name="Google Shape;325;p30"/>
          <p:cNvCxnSpPr/>
          <p:nvPr/>
        </p:nvCxnSpPr>
        <p:spPr>
          <a:xfrm>
            <a:off x="1990674" y="3211150"/>
            <a:ext cx="816600" cy="0"/>
          </a:xfrm>
          <a:prstGeom prst="straightConnector1">
            <a:avLst/>
          </a:prstGeom>
          <a:noFill/>
          <a:ln cap="flat" cmpd="sng" w="9525">
            <a:solidFill>
              <a:srgbClr val="000000"/>
            </a:solidFill>
            <a:prstDash val="solid"/>
            <a:round/>
            <a:headEnd len="sm" w="sm" type="none"/>
            <a:tailEnd len="med" w="med" type="triangle"/>
          </a:ln>
        </p:spPr>
      </p:cxnSp>
      <p:cxnSp>
        <p:nvCxnSpPr>
          <p:cNvPr id="326" name="Google Shape;326;p30"/>
          <p:cNvCxnSpPr/>
          <p:nvPr/>
        </p:nvCxnSpPr>
        <p:spPr>
          <a:xfrm>
            <a:off x="2250699" y="3900975"/>
            <a:ext cx="556500" cy="0"/>
          </a:xfrm>
          <a:prstGeom prst="straightConnector1">
            <a:avLst/>
          </a:prstGeom>
          <a:noFill/>
          <a:ln cap="flat" cmpd="sng" w="9525">
            <a:solidFill>
              <a:srgbClr val="000000"/>
            </a:solidFill>
            <a:prstDash val="solid"/>
            <a:round/>
            <a:headEnd len="sm" w="sm" type="none"/>
            <a:tailEnd len="med" w="med" type="triangle"/>
          </a:ln>
        </p:spPr>
      </p:cxnSp>
      <p:cxnSp>
        <p:nvCxnSpPr>
          <p:cNvPr id="327" name="Google Shape;327;p30"/>
          <p:cNvCxnSpPr/>
          <p:nvPr/>
        </p:nvCxnSpPr>
        <p:spPr>
          <a:xfrm>
            <a:off x="5786430" y="2880351"/>
            <a:ext cx="275700" cy="0"/>
          </a:xfrm>
          <a:prstGeom prst="straightConnector1">
            <a:avLst/>
          </a:prstGeom>
          <a:noFill/>
          <a:ln cap="flat" cmpd="sng" w="9525">
            <a:solidFill>
              <a:srgbClr val="000000"/>
            </a:solidFill>
            <a:prstDash val="solid"/>
            <a:round/>
            <a:headEnd len="sm" w="sm" type="none"/>
            <a:tailEnd len="med" w="med" type="triangle"/>
          </a:ln>
        </p:spPr>
      </p:cxnSp>
      <p:cxnSp>
        <p:nvCxnSpPr>
          <p:cNvPr id="328" name="Google Shape;328;p30"/>
          <p:cNvCxnSpPr/>
          <p:nvPr/>
        </p:nvCxnSpPr>
        <p:spPr>
          <a:xfrm>
            <a:off x="6549589" y="3190448"/>
            <a:ext cx="413100" cy="0"/>
          </a:xfrm>
          <a:prstGeom prst="straightConnector1">
            <a:avLst/>
          </a:prstGeom>
          <a:noFill/>
          <a:ln cap="flat" cmpd="sng" w="9525">
            <a:solidFill>
              <a:srgbClr val="000000"/>
            </a:solidFill>
            <a:prstDash val="solid"/>
            <a:round/>
            <a:headEnd len="sm" w="sm" type="none"/>
            <a:tailEnd len="med" w="med" type="triangle"/>
          </a:ln>
        </p:spPr>
      </p:cxnSp>
      <p:cxnSp>
        <p:nvCxnSpPr>
          <p:cNvPr id="329" name="Google Shape;329;p30"/>
          <p:cNvCxnSpPr/>
          <p:nvPr/>
        </p:nvCxnSpPr>
        <p:spPr>
          <a:xfrm>
            <a:off x="7915949" y="3677325"/>
            <a:ext cx="442200" cy="0"/>
          </a:xfrm>
          <a:prstGeom prst="straightConnector1">
            <a:avLst/>
          </a:prstGeom>
          <a:noFill/>
          <a:ln cap="flat" cmpd="sng" w="9525">
            <a:solidFill>
              <a:srgbClr val="000000"/>
            </a:solidFill>
            <a:prstDash val="solid"/>
            <a:round/>
            <a:headEnd len="sm" w="sm" type="none"/>
            <a:tailEnd len="med" w="med" type="triangle"/>
          </a:ln>
        </p:spPr>
      </p:cxnSp>
      <p:cxnSp>
        <p:nvCxnSpPr>
          <p:cNvPr id="330" name="Google Shape;330;p30"/>
          <p:cNvCxnSpPr/>
          <p:nvPr/>
        </p:nvCxnSpPr>
        <p:spPr>
          <a:xfrm>
            <a:off x="3992549" y="2993700"/>
            <a:ext cx="1664100" cy="0"/>
          </a:xfrm>
          <a:prstGeom prst="straightConnector1">
            <a:avLst/>
          </a:prstGeom>
          <a:noFill/>
          <a:ln cap="flat" cmpd="sng" w="9525">
            <a:solidFill>
              <a:srgbClr val="000000"/>
            </a:solidFill>
            <a:prstDash val="solid"/>
            <a:round/>
            <a:headEnd len="sm" w="sm" type="none"/>
            <a:tailEnd len="med" w="med" type="triangle"/>
          </a:ln>
        </p:spPr>
      </p:cxnSp>
      <p:cxnSp>
        <p:nvCxnSpPr>
          <p:cNvPr id="331" name="Google Shape;331;p30"/>
          <p:cNvCxnSpPr/>
          <p:nvPr/>
        </p:nvCxnSpPr>
        <p:spPr>
          <a:xfrm>
            <a:off x="305949" y="1689575"/>
            <a:ext cx="7771800" cy="0"/>
          </a:xfrm>
          <a:prstGeom prst="straightConnector1">
            <a:avLst/>
          </a:prstGeom>
          <a:noFill/>
          <a:ln cap="flat" cmpd="sng" w="9525">
            <a:solidFill>
              <a:srgbClr val="000000"/>
            </a:solidFill>
            <a:prstDash val="solid"/>
            <a:round/>
            <a:headEnd len="sm" w="sm" type="none"/>
            <a:tailEnd len="sm" w="sm" type="none"/>
          </a:ln>
        </p:spPr>
      </p:cxnSp>
      <p:cxnSp>
        <p:nvCxnSpPr>
          <p:cNvPr id="332" name="Google Shape;332;p30"/>
          <p:cNvCxnSpPr/>
          <p:nvPr/>
        </p:nvCxnSpPr>
        <p:spPr>
          <a:xfrm rot="10800000">
            <a:off x="6809774" y="1687705"/>
            <a:ext cx="0" cy="1499700"/>
          </a:xfrm>
          <a:prstGeom prst="straightConnector1">
            <a:avLst/>
          </a:prstGeom>
          <a:noFill/>
          <a:ln cap="flat" cmpd="sng" w="9525">
            <a:solidFill>
              <a:srgbClr val="000000"/>
            </a:solidFill>
            <a:prstDash val="solid"/>
            <a:round/>
            <a:headEnd len="sm" w="sm" type="none"/>
            <a:tailEnd len="sm" w="sm" type="none"/>
          </a:ln>
        </p:spPr>
      </p:cxnSp>
      <p:cxnSp>
        <p:nvCxnSpPr>
          <p:cNvPr id="333" name="Google Shape;333;p30"/>
          <p:cNvCxnSpPr/>
          <p:nvPr/>
        </p:nvCxnSpPr>
        <p:spPr>
          <a:xfrm>
            <a:off x="353124" y="1847575"/>
            <a:ext cx="7644600" cy="0"/>
          </a:xfrm>
          <a:prstGeom prst="straightConnector1">
            <a:avLst/>
          </a:prstGeom>
          <a:noFill/>
          <a:ln cap="flat" cmpd="sng" w="9525">
            <a:solidFill>
              <a:srgbClr val="000000"/>
            </a:solidFill>
            <a:prstDash val="solid"/>
            <a:round/>
            <a:headEnd len="sm" w="sm" type="none"/>
            <a:tailEnd len="sm" w="sm" type="none"/>
          </a:ln>
        </p:spPr>
      </p:cxnSp>
      <p:sp>
        <p:nvSpPr>
          <p:cNvPr id="334" name="Google Shape;334;p30"/>
          <p:cNvSpPr/>
          <p:nvPr/>
        </p:nvSpPr>
        <p:spPr>
          <a:xfrm>
            <a:off x="657925" y="4939149"/>
            <a:ext cx="7964400" cy="145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35" name="Google Shape;335;p30"/>
          <p:cNvCxnSpPr/>
          <p:nvPr/>
        </p:nvCxnSpPr>
        <p:spPr>
          <a:xfrm>
            <a:off x="8447474" y="3865950"/>
            <a:ext cx="0" cy="1070100"/>
          </a:xfrm>
          <a:prstGeom prst="straightConnector1">
            <a:avLst/>
          </a:prstGeom>
          <a:noFill/>
          <a:ln cap="flat" cmpd="sng" w="9525">
            <a:solidFill>
              <a:srgbClr val="000000"/>
            </a:solidFill>
            <a:prstDash val="solid"/>
            <a:round/>
            <a:headEnd len="med" w="med" type="triangle"/>
            <a:tailEnd len="sm" w="sm" type="none"/>
          </a:ln>
        </p:spPr>
      </p:cxnSp>
      <p:cxnSp>
        <p:nvCxnSpPr>
          <p:cNvPr id="336" name="Google Shape;336;p30"/>
          <p:cNvCxnSpPr/>
          <p:nvPr/>
        </p:nvCxnSpPr>
        <p:spPr>
          <a:xfrm>
            <a:off x="7228549" y="4607725"/>
            <a:ext cx="0" cy="329700"/>
          </a:xfrm>
          <a:prstGeom prst="straightConnector1">
            <a:avLst/>
          </a:prstGeom>
          <a:noFill/>
          <a:ln cap="flat" cmpd="sng" w="9525">
            <a:solidFill>
              <a:srgbClr val="000000"/>
            </a:solidFill>
            <a:prstDash val="solid"/>
            <a:round/>
            <a:headEnd len="med" w="med" type="triangle"/>
            <a:tailEnd len="sm" w="sm" type="none"/>
          </a:ln>
        </p:spPr>
      </p:cxnSp>
      <p:cxnSp>
        <p:nvCxnSpPr>
          <p:cNvPr id="337" name="Google Shape;337;p30"/>
          <p:cNvCxnSpPr>
            <a:stCxn id="317" idx="2"/>
            <a:endCxn id="338" idx="0"/>
          </p:cNvCxnSpPr>
          <p:nvPr/>
        </p:nvCxnSpPr>
        <p:spPr>
          <a:xfrm>
            <a:off x="3473226" y="4611148"/>
            <a:ext cx="17400" cy="337500"/>
          </a:xfrm>
          <a:prstGeom prst="straightConnector1">
            <a:avLst/>
          </a:prstGeom>
          <a:noFill/>
          <a:ln cap="flat" cmpd="sng" w="9525">
            <a:solidFill>
              <a:srgbClr val="000000"/>
            </a:solidFill>
            <a:prstDash val="solid"/>
            <a:round/>
            <a:headEnd len="med" w="med" type="triangle"/>
            <a:tailEnd len="sm" w="sm" type="none"/>
          </a:ln>
        </p:spPr>
      </p:cxnSp>
      <p:cxnSp>
        <p:nvCxnSpPr>
          <p:cNvPr id="339" name="Google Shape;339;p30"/>
          <p:cNvCxnSpPr/>
          <p:nvPr/>
        </p:nvCxnSpPr>
        <p:spPr>
          <a:xfrm>
            <a:off x="821424" y="2676250"/>
            <a:ext cx="0" cy="2262000"/>
          </a:xfrm>
          <a:prstGeom prst="straightConnector1">
            <a:avLst/>
          </a:prstGeom>
          <a:noFill/>
          <a:ln cap="flat" cmpd="sng" w="9525">
            <a:solidFill>
              <a:srgbClr val="000000"/>
            </a:solidFill>
            <a:prstDash val="solid"/>
            <a:round/>
            <a:headEnd len="med" w="med" type="triangle"/>
            <a:tailEnd len="sm" w="sm" type="none"/>
          </a:ln>
        </p:spPr>
      </p:cxnSp>
      <p:cxnSp>
        <p:nvCxnSpPr>
          <p:cNvPr id="340" name="Google Shape;340;p30"/>
          <p:cNvCxnSpPr/>
          <p:nvPr/>
        </p:nvCxnSpPr>
        <p:spPr>
          <a:xfrm>
            <a:off x="5386841" y="3438831"/>
            <a:ext cx="0" cy="1492800"/>
          </a:xfrm>
          <a:prstGeom prst="straightConnector1">
            <a:avLst/>
          </a:prstGeom>
          <a:noFill/>
          <a:ln cap="flat" cmpd="sng" w="9525">
            <a:solidFill>
              <a:srgbClr val="000000"/>
            </a:solidFill>
            <a:prstDash val="solid"/>
            <a:round/>
            <a:headEnd len="sm" w="sm" type="none"/>
            <a:tailEnd len="med" w="med" type="triangle"/>
          </a:ln>
        </p:spPr>
      </p:cxnSp>
      <p:cxnSp>
        <p:nvCxnSpPr>
          <p:cNvPr id="341" name="Google Shape;341;p30"/>
          <p:cNvCxnSpPr/>
          <p:nvPr/>
        </p:nvCxnSpPr>
        <p:spPr>
          <a:xfrm>
            <a:off x="5141272" y="3438831"/>
            <a:ext cx="0" cy="1494300"/>
          </a:xfrm>
          <a:prstGeom prst="straightConnector1">
            <a:avLst/>
          </a:prstGeom>
          <a:noFill/>
          <a:ln cap="flat" cmpd="sng" w="9525">
            <a:solidFill>
              <a:srgbClr val="000000"/>
            </a:solidFill>
            <a:prstDash val="solid"/>
            <a:round/>
            <a:headEnd len="sm" w="sm" type="none"/>
            <a:tailEnd len="med" w="med" type="triangle"/>
          </a:ln>
        </p:spPr>
      </p:cxnSp>
      <p:sp>
        <p:nvSpPr>
          <p:cNvPr id="342" name="Google Shape;342;p30"/>
          <p:cNvSpPr txBox="1"/>
          <p:nvPr/>
        </p:nvSpPr>
        <p:spPr>
          <a:xfrm>
            <a:off x="5531600" y="4948576"/>
            <a:ext cx="2673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BSel</a:t>
            </a:r>
            <a:endParaRPr b="0" i="0" sz="800" u="none" cap="none" strike="noStrike">
              <a:solidFill>
                <a:srgbClr val="000000"/>
              </a:solidFill>
              <a:latin typeface="Arial"/>
              <a:ea typeface="Arial"/>
              <a:cs typeface="Arial"/>
              <a:sym typeface="Arial"/>
            </a:endParaRPr>
          </a:p>
        </p:txBody>
      </p:sp>
      <p:cxnSp>
        <p:nvCxnSpPr>
          <p:cNvPr id="343" name="Google Shape;343;p30"/>
          <p:cNvCxnSpPr/>
          <p:nvPr/>
        </p:nvCxnSpPr>
        <p:spPr>
          <a:xfrm>
            <a:off x="6293049" y="4048325"/>
            <a:ext cx="0" cy="888300"/>
          </a:xfrm>
          <a:prstGeom prst="straightConnector1">
            <a:avLst/>
          </a:prstGeom>
          <a:noFill/>
          <a:ln cap="flat" cmpd="sng" w="9525">
            <a:solidFill>
              <a:srgbClr val="000000"/>
            </a:solidFill>
            <a:prstDash val="solid"/>
            <a:round/>
            <a:headEnd len="med" w="med" type="triangle"/>
            <a:tailEnd len="sm" w="sm" type="none"/>
          </a:ln>
        </p:spPr>
      </p:cxnSp>
      <p:cxnSp>
        <p:nvCxnSpPr>
          <p:cNvPr id="344" name="Google Shape;344;p30"/>
          <p:cNvCxnSpPr/>
          <p:nvPr/>
        </p:nvCxnSpPr>
        <p:spPr>
          <a:xfrm>
            <a:off x="3073075" y="4208176"/>
            <a:ext cx="0" cy="729300"/>
          </a:xfrm>
          <a:prstGeom prst="straightConnector1">
            <a:avLst/>
          </a:prstGeom>
          <a:noFill/>
          <a:ln cap="flat" cmpd="sng" w="9525">
            <a:solidFill>
              <a:srgbClr val="000000"/>
            </a:solidFill>
            <a:prstDash val="solid"/>
            <a:round/>
            <a:headEnd len="med" w="med" type="triangle"/>
            <a:tailEnd len="sm" w="sm" type="none"/>
          </a:ln>
        </p:spPr>
      </p:cxnSp>
      <p:sp>
        <p:nvSpPr>
          <p:cNvPr id="345" name="Google Shape;345;p30"/>
          <p:cNvSpPr txBox="1"/>
          <p:nvPr/>
        </p:nvSpPr>
        <p:spPr>
          <a:xfrm>
            <a:off x="2816206" y="2706076"/>
            <a:ext cx="7266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RegWriteData</a:t>
            </a:r>
            <a:endParaRPr b="0" i="0" sz="900" u="none" cap="none" strike="noStrike">
              <a:solidFill>
                <a:srgbClr val="000000"/>
              </a:solidFill>
              <a:latin typeface="Arial"/>
              <a:ea typeface="Arial"/>
              <a:cs typeface="Arial"/>
              <a:sym typeface="Arial"/>
            </a:endParaRPr>
          </a:p>
        </p:txBody>
      </p:sp>
      <p:sp>
        <p:nvSpPr>
          <p:cNvPr id="346" name="Google Shape;346;p30"/>
          <p:cNvSpPr txBox="1"/>
          <p:nvPr/>
        </p:nvSpPr>
        <p:spPr>
          <a:xfrm>
            <a:off x="2817369" y="3140438"/>
            <a:ext cx="7800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RegWriteIndex</a:t>
            </a:r>
            <a:endParaRPr b="0" i="0" sz="900" u="none" cap="none" strike="noStrike">
              <a:solidFill>
                <a:srgbClr val="000000"/>
              </a:solidFill>
              <a:latin typeface="Arial"/>
              <a:ea typeface="Arial"/>
              <a:cs typeface="Arial"/>
              <a:sym typeface="Arial"/>
            </a:endParaRPr>
          </a:p>
        </p:txBody>
      </p:sp>
      <p:sp>
        <p:nvSpPr>
          <p:cNvPr id="347" name="Google Shape;347;p30"/>
          <p:cNvSpPr txBox="1"/>
          <p:nvPr/>
        </p:nvSpPr>
        <p:spPr>
          <a:xfrm>
            <a:off x="2816876" y="3465060"/>
            <a:ext cx="8265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RegReadIndex1</a:t>
            </a:r>
            <a:endParaRPr b="0" i="0" sz="900" u="none" cap="none" strike="noStrike">
              <a:solidFill>
                <a:srgbClr val="000000"/>
              </a:solidFill>
              <a:latin typeface="Arial"/>
              <a:ea typeface="Arial"/>
              <a:cs typeface="Arial"/>
              <a:sym typeface="Arial"/>
            </a:endParaRPr>
          </a:p>
        </p:txBody>
      </p:sp>
      <p:sp>
        <p:nvSpPr>
          <p:cNvPr id="348" name="Google Shape;348;p30"/>
          <p:cNvSpPr txBox="1"/>
          <p:nvPr/>
        </p:nvSpPr>
        <p:spPr>
          <a:xfrm>
            <a:off x="2818230" y="3829110"/>
            <a:ext cx="8325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RegReadIndex2</a:t>
            </a:r>
            <a:endParaRPr b="0" i="0" sz="900" u="none" cap="none" strike="noStrike">
              <a:solidFill>
                <a:srgbClr val="000000"/>
              </a:solidFill>
              <a:latin typeface="Arial"/>
              <a:ea typeface="Arial"/>
              <a:cs typeface="Arial"/>
              <a:sym typeface="Arial"/>
            </a:endParaRPr>
          </a:p>
        </p:txBody>
      </p:sp>
      <p:sp>
        <p:nvSpPr>
          <p:cNvPr id="349" name="Google Shape;349;p30"/>
          <p:cNvSpPr txBox="1"/>
          <p:nvPr/>
        </p:nvSpPr>
        <p:spPr>
          <a:xfrm>
            <a:off x="3186845" y="2924298"/>
            <a:ext cx="7926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RegReadData1</a:t>
            </a:r>
            <a:endParaRPr b="0" i="0" sz="900" u="none" cap="none" strike="noStrike">
              <a:solidFill>
                <a:srgbClr val="000000"/>
              </a:solidFill>
              <a:latin typeface="Arial"/>
              <a:ea typeface="Arial"/>
              <a:cs typeface="Arial"/>
              <a:sym typeface="Arial"/>
            </a:endParaRPr>
          </a:p>
        </p:txBody>
      </p:sp>
      <p:sp>
        <p:nvSpPr>
          <p:cNvPr id="350" name="Google Shape;350;p30"/>
          <p:cNvSpPr txBox="1"/>
          <p:nvPr/>
        </p:nvSpPr>
        <p:spPr>
          <a:xfrm>
            <a:off x="2272979" y="3093694"/>
            <a:ext cx="384600" cy="107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inst[11:7]</a:t>
            </a:r>
            <a:endParaRPr b="0" i="0" sz="700" u="none" cap="none" strike="noStrike">
              <a:solidFill>
                <a:srgbClr val="000000"/>
              </a:solidFill>
              <a:latin typeface="Arial"/>
              <a:ea typeface="Arial"/>
              <a:cs typeface="Arial"/>
              <a:sym typeface="Arial"/>
            </a:endParaRPr>
          </a:p>
        </p:txBody>
      </p:sp>
      <p:sp>
        <p:nvSpPr>
          <p:cNvPr id="351" name="Google Shape;351;p30"/>
          <p:cNvSpPr txBox="1"/>
          <p:nvPr/>
        </p:nvSpPr>
        <p:spPr>
          <a:xfrm>
            <a:off x="8082954" y="3130621"/>
            <a:ext cx="1821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ALU</a:t>
            </a:r>
            <a:endParaRPr b="0" i="0" sz="700" u="none" cap="none" strike="noStrike">
              <a:solidFill>
                <a:srgbClr val="000000"/>
              </a:solidFill>
              <a:latin typeface="Arial"/>
              <a:ea typeface="Arial"/>
              <a:cs typeface="Arial"/>
              <a:sym typeface="Arial"/>
            </a:endParaRPr>
          </a:p>
        </p:txBody>
      </p:sp>
      <p:sp>
        <p:nvSpPr>
          <p:cNvPr id="352" name="Google Shape;352;p30"/>
          <p:cNvSpPr txBox="1"/>
          <p:nvPr/>
        </p:nvSpPr>
        <p:spPr>
          <a:xfrm>
            <a:off x="7998933" y="3356333"/>
            <a:ext cx="276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PC+4</a:t>
            </a:r>
            <a:endParaRPr b="0" i="0" sz="700" u="none" cap="none" strike="noStrike">
              <a:solidFill>
                <a:srgbClr val="000000"/>
              </a:solidFill>
              <a:latin typeface="Arial"/>
              <a:ea typeface="Arial"/>
              <a:cs typeface="Arial"/>
              <a:sym typeface="Arial"/>
            </a:endParaRPr>
          </a:p>
        </p:txBody>
      </p:sp>
      <p:sp>
        <p:nvSpPr>
          <p:cNvPr id="353" name="Google Shape;353;p30"/>
          <p:cNvSpPr txBox="1"/>
          <p:nvPr/>
        </p:nvSpPr>
        <p:spPr>
          <a:xfrm>
            <a:off x="8024796" y="3575575"/>
            <a:ext cx="276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Mem</a:t>
            </a:r>
            <a:endParaRPr b="0" i="0" sz="700" u="none" cap="none" strike="noStrike">
              <a:solidFill>
                <a:srgbClr val="000000"/>
              </a:solidFill>
              <a:latin typeface="Arial"/>
              <a:ea typeface="Arial"/>
              <a:cs typeface="Arial"/>
              <a:sym typeface="Arial"/>
            </a:endParaRPr>
          </a:p>
        </p:txBody>
      </p:sp>
      <p:sp>
        <p:nvSpPr>
          <p:cNvPr id="354" name="Google Shape;354;p30"/>
          <p:cNvSpPr txBox="1"/>
          <p:nvPr/>
        </p:nvSpPr>
        <p:spPr>
          <a:xfrm>
            <a:off x="3179682" y="3648854"/>
            <a:ext cx="7959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RegReadData2</a:t>
            </a:r>
            <a:endParaRPr b="0" i="0" sz="900" u="none" cap="none" strike="noStrike">
              <a:solidFill>
                <a:srgbClr val="000000"/>
              </a:solidFill>
              <a:latin typeface="Arial"/>
              <a:ea typeface="Arial"/>
              <a:cs typeface="Arial"/>
              <a:sym typeface="Arial"/>
            </a:endParaRPr>
          </a:p>
        </p:txBody>
      </p:sp>
      <p:sp>
        <p:nvSpPr>
          <p:cNvPr id="355" name="Google Shape;355;p30"/>
          <p:cNvSpPr txBox="1"/>
          <p:nvPr/>
        </p:nvSpPr>
        <p:spPr>
          <a:xfrm>
            <a:off x="2272428" y="3787185"/>
            <a:ext cx="442500" cy="107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inst[24:20]</a:t>
            </a:r>
            <a:endParaRPr b="0" i="0" sz="700" u="none" cap="none" strike="noStrike">
              <a:solidFill>
                <a:srgbClr val="000000"/>
              </a:solidFill>
              <a:latin typeface="Arial"/>
              <a:ea typeface="Arial"/>
              <a:cs typeface="Arial"/>
              <a:sym typeface="Arial"/>
            </a:endParaRPr>
          </a:p>
        </p:txBody>
      </p:sp>
      <p:sp>
        <p:nvSpPr>
          <p:cNvPr id="356" name="Google Shape;356;p30"/>
          <p:cNvSpPr txBox="1"/>
          <p:nvPr/>
        </p:nvSpPr>
        <p:spPr>
          <a:xfrm>
            <a:off x="2272227" y="3419779"/>
            <a:ext cx="437700" cy="107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inst[19:15]</a:t>
            </a:r>
            <a:endParaRPr b="0" i="0" sz="700" u="none" cap="none" strike="noStrike">
              <a:solidFill>
                <a:srgbClr val="000000"/>
              </a:solidFill>
              <a:latin typeface="Arial"/>
              <a:ea typeface="Arial"/>
              <a:cs typeface="Arial"/>
              <a:sym typeface="Arial"/>
            </a:endParaRPr>
          </a:p>
        </p:txBody>
      </p:sp>
      <p:cxnSp>
        <p:nvCxnSpPr>
          <p:cNvPr id="357" name="Google Shape;357;p30"/>
          <p:cNvCxnSpPr/>
          <p:nvPr/>
        </p:nvCxnSpPr>
        <p:spPr>
          <a:xfrm>
            <a:off x="5786430" y="3868570"/>
            <a:ext cx="275700" cy="0"/>
          </a:xfrm>
          <a:prstGeom prst="straightConnector1">
            <a:avLst/>
          </a:prstGeom>
          <a:noFill/>
          <a:ln cap="flat" cmpd="sng" w="9525">
            <a:solidFill>
              <a:srgbClr val="000000"/>
            </a:solidFill>
            <a:prstDash val="solid"/>
            <a:round/>
            <a:headEnd len="sm" w="sm" type="none"/>
            <a:tailEnd len="med" w="med" type="triangle"/>
          </a:ln>
        </p:spPr>
      </p:cxnSp>
      <p:sp>
        <p:nvSpPr>
          <p:cNvPr id="358" name="Google Shape;358;p30"/>
          <p:cNvSpPr/>
          <p:nvPr/>
        </p:nvSpPr>
        <p:spPr>
          <a:xfrm>
            <a:off x="6059599" y="2468450"/>
            <a:ext cx="486777" cy="1718950"/>
          </a:xfrm>
          <a:custGeom>
            <a:rect b="b" l="l" r="r" t="t"/>
            <a:pathLst>
              <a:path extrusionOk="0" h="68758" w="25718">
                <a:moveTo>
                  <a:pt x="0" y="30915"/>
                </a:moveTo>
                <a:lnTo>
                  <a:pt x="0" y="0"/>
                </a:lnTo>
                <a:lnTo>
                  <a:pt x="25718" y="11327"/>
                </a:lnTo>
                <a:lnTo>
                  <a:pt x="25718" y="57965"/>
                </a:lnTo>
                <a:lnTo>
                  <a:pt x="133" y="68758"/>
                </a:lnTo>
                <a:lnTo>
                  <a:pt x="133" y="38643"/>
                </a:lnTo>
                <a:lnTo>
                  <a:pt x="7196" y="34246"/>
                </a:lnTo>
                <a:close/>
              </a:path>
            </a:pathLst>
          </a:custGeom>
          <a:noFill/>
          <a:ln cap="flat" cmpd="sng" w="9525">
            <a:solidFill>
              <a:schemeClr val="dk1"/>
            </a:solidFill>
            <a:prstDash val="solid"/>
            <a:round/>
            <a:headEnd len="sm" w="sm" type="none"/>
            <a:tailEnd len="sm" w="sm" type="none"/>
          </a:ln>
        </p:spPr>
      </p:sp>
      <p:sp>
        <p:nvSpPr>
          <p:cNvPr id="359" name="Google Shape;359;p30"/>
          <p:cNvSpPr txBox="1"/>
          <p:nvPr/>
        </p:nvSpPr>
        <p:spPr>
          <a:xfrm>
            <a:off x="6198231" y="3224000"/>
            <a:ext cx="333900" cy="200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ALU</a:t>
            </a:r>
            <a:endParaRPr b="0" i="0" sz="1300" u="none" cap="none" strike="noStrike">
              <a:solidFill>
                <a:srgbClr val="000000"/>
              </a:solidFill>
              <a:latin typeface="Arial"/>
              <a:ea typeface="Arial"/>
              <a:cs typeface="Arial"/>
              <a:sym typeface="Arial"/>
            </a:endParaRPr>
          </a:p>
        </p:txBody>
      </p:sp>
      <p:sp>
        <p:nvSpPr>
          <p:cNvPr id="360" name="Google Shape;360;p30"/>
          <p:cNvSpPr txBox="1"/>
          <p:nvPr/>
        </p:nvSpPr>
        <p:spPr>
          <a:xfrm>
            <a:off x="6078874" y="2809950"/>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A</a:t>
            </a:r>
            <a:endParaRPr b="0" i="0" sz="900" u="none" cap="none" strike="noStrike">
              <a:solidFill>
                <a:srgbClr val="000000"/>
              </a:solidFill>
              <a:latin typeface="Arial"/>
              <a:ea typeface="Arial"/>
              <a:cs typeface="Arial"/>
              <a:sym typeface="Arial"/>
            </a:endParaRPr>
          </a:p>
        </p:txBody>
      </p:sp>
      <p:sp>
        <p:nvSpPr>
          <p:cNvPr id="361" name="Google Shape;361;p30"/>
          <p:cNvSpPr txBox="1"/>
          <p:nvPr/>
        </p:nvSpPr>
        <p:spPr>
          <a:xfrm>
            <a:off x="6076499" y="3798150"/>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B</a:t>
            </a:r>
            <a:endParaRPr b="0" i="0" sz="900" u="none" cap="none" strike="noStrike">
              <a:solidFill>
                <a:srgbClr val="000000"/>
              </a:solidFill>
              <a:latin typeface="Arial"/>
              <a:ea typeface="Arial"/>
              <a:cs typeface="Arial"/>
              <a:sym typeface="Arial"/>
            </a:endParaRPr>
          </a:p>
        </p:txBody>
      </p:sp>
      <p:cxnSp>
        <p:nvCxnSpPr>
          <p:cNvPr id="362" name="Google Shape;362;p30"/>
          <p:cNvCxnSpPr/>
          <p:nvPr/>
        </p:nvCxnSpPr>
        <p:spPr>
          <a:xfrm rot="10800000">
            <a:off x="5709906" y="4094525"/>
            <a:ext cx="0" cy="843600"/>
          </a:xfrm>
          <a:prstGeom prst="straightConnector1">
            <a:avLst/>
          </a:prstGeom>
          <a:noFill/>
          <a:ln cap="flat" cmpd="sng" w="9525">
            <a:solidFill>
              <a:schemeClr val="dk1"/>
            </a:solidFill>
            <a:prstDash val="solid"/>
            <a:round/>
            <a:headEnd len="sm" w="sm" type="none"/>
            <a:tailEnd len="med" w="med" type="triangle"/>
          </a:ln>
        </p:spPr>
      </p:cxnSp>
      <p:sp>
        <p:nvSpPr>
          <p:cNvPr id="363" name="Google Shape;363;p30"/>
          <p:cNvSpPr txBox="1"/>
          <p:nvPr/>
        </p:nvSpPr>
        <p:spPr>
          <a:xfrm>
            <a:off x="5824084" y="4948576"/>
            <a:ext cx="2187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ASel</a:t>
            </a:r>
            <a:endParaRPr b="0" i="0" sz="800" u="none" cap="none" strike="noStrike">
              <a:solidFill>
                <a:srgbClr val="000000"/>
              </a:solidFill>
              <a:latin typeface="Arial"/>
              <a:ea typeface="Arial"/>
              <a:cs typeface="Arial"/>
              <a:sym typeface="Arial"/>
            </a:endParaRPr>
          </a:p>
        </p:txBody>
      </p:sp>
      <p:sp>
        <p:nvSpPr>
          <p:cNvPr id="364" name="Google Shape;364;p30"/>
          <p:cNvSpPr txBox="1"/>
          <p:nvPr/>
        </p:nvSpPr>
        <p:spPr>
          <a:xfrm>
            <a:off x="5031500" y="4948576"/>
            <a:ext cx="227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BrEq</a:t>
            </a:r>
            <a:endParaRPr b="0" i="0" sz="800" u="none" cap="none" strike="noStrike">
              <a:solidFill>
                <a:srgbClr val="000000"/>
              </a:solidFill>
              <a:latin typeface="Arial"/>
              <a:ea typeface="Arial"/>
              <a:cs typeface="Arial"/>
              <a:sym typeface="Arial"/>
            </a:endParaRPr>
          </a:p>
        </p:txBody>
      </p:sp>
      <p:sp>
        <p:nvSpPr>
          <p:cNvPr id="365" name="Google Shape;365;p30"/>
          <p:cNvSpPr txBox="1"/>
          <p:nvPr/>
        </p:nvSpPr>
        <p:spPr>
          <a:xfrm>
            <a:off x="5290271" y="4948576"/>
            <a:ext cx="2187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BrLT</a:t>
            </a:r>
            <a:endParaRPr b="0" i="0" sz="800" u="none" cap="none" strike="noStrike">
              <a:solidFill>
                <a:srgbClr val="000000"/>
              </a:solidFill>
              <a:latin typeface="Arial"/>
              <a:ea typeface="Arial"/>
              <a:cs typeface="Arial"/>
              <a:sym typeface="Arial"/>
            </a:endParaRPr>
          </a:p>
        </p:txBody>
      </p:sp>
      <p:sp>
        <p:nvSpPr>
          <p:cNvPr id="366" name="Google Shape;366;p30"/>
          <p:cNvSpPr txBox="1"/>
          <p:nvPr/>
        </p:nvSpPr>
        <p:spPr>
          <a:xfrm>
            <a:off x="4761666" y="4948576"/>
            <a:ext cx="2376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BrUn</a:t>
            </a:r>
            <a:endParaRPr b="0" i="0" sz="800" u="none" cap="none" strike="noStrike">
              <a:solidFill>
                <a:srgbClr val="000000"/>
              </a:solidFill>
              <a:latin typeface="Arial"/>
              <a:ea typeface="Arial"/>
              <a:cs typeface="Arial"/>
              <a:sym typeface="Arial"/>
            </a:endParaRPr>
          </a:p>
        </p:txBody>
      </p:sp>
      <p:cxnSp>
        <p:nvCxnSpPr>
          <p:cNvPr id="367" name="Google Shape;367;p30"/>
          <p:cNvCxnSpPr/>
          <p:nvPr/>
        </p:nvCxnSpPr>
        <p:spPr>
          <a:xfrm rot="10800000">
            <a:off x="4894753" y="3438650"/>
            <a:ext cx="0" cy="1495800"/>
          </a:xfrm>
          <a:prstGeom prst="straightConnector1">
            <a:avLst/>
          </a:prstGeom>
          <a:noFill/>
          <a:ln cap="flat" cmpd="sng" w="9525">
            <a:solidFill>
              <a:schemeClr val="dk1"/>
            </a:solidFill>
            <a:prstDash val="solid"/>
            <a:round/>
            <a:headEnd len="sm" w="sm" type="none"/>
            <a:tailEnd len="med" w="med" type="triangle"/>
          </a:ln>
        </p:spPr>
      </p:cxnSp>
      <p:sp>
        <p:nvSpPr>
          <p:cNvPr id="368" name="Google Shape;368;p30"/>
          <p:cNvSpPr/>
          <p:nvPr/>
        </p:nvSpPr>
        <p:spPr>
          <a:xfrm>
            <a:off x="4583849" y="2997300"/>
            <a:ext cx="230758" cy="209875"/>
          </a:xfrm>
          <a:custGeom>
            <a:rect b="b" l="l" r="r" t="t"/>
            <a:pathLst>
              <a:path extrusionOk="0" h="8395" w="4597">
                <a:moveTo>
                  <a:pt x="0" y="0"/>
                </a:moveTo>
                <a:lnTo>
                  <a:pt x="0" y="8395"/>
                </a:lnTo>
                <a:lnTo>
                  <a:pt x="4597" y="8395"/>
                </a:lnTo>
              </a:path>
            </a:pathLst>
          </a:custGeom>
          <a:noFill/>
          <a:ln cap="flat" cmpd="sng" w="9525">
            <a:solidFill>
              <a:schemeClr val="dk1"/>
            </a:solidFill>
            <a:prstDash val="solid"/>
            <a:round/>
            <a:headEnd len="sm" w="sm" type="none"/>
            <a:tailEnd len="med" w="med" type="triangle"/>
          </a:ln>
        </p:spPr>
      </p:sp>
      <p:sp>
        <p:nvSpPr>
          <p:cNvPr id="369" name="Google Shape;369;p30"/>
          <p:cNvSpPr/>
          <p:nvPr/>
        </p:nvSpPr>
        <p:spPr>
          <a:xfrm>
            <a:off x="4583849" y="3353750"/>
            <a:ext cx="234194" cy="358125"/>
          </a:xfrm>
          <a:custGeom>
            <a:rect b="b" l="l" r="r" t="t"/>
            <a:pathLst>
              <a:path extrusionOk="0" h="14325" w="6330">
                <a:moveTo>
                  <a:pt x="0" y="14325"/>
                </a:moveTo>
                <a:lnTo>
                  <a:pt x="0" y="0"/>
                </a:lnTo>
                <a:lnTo>
                  <a:pt x="6330" y="0"/>
                </a:lnTo>
              </a:path>
            </a:pathLst>
          </a:custGeom>
          <a:noFill/>
          <a:ln cap="flat" cmpd="sng" w="9525">
            <a:solidFill>
              <a:schemeClr val="dk1"/>
            </a:solidFill>
            <a:prstDash val="solid"/>
            <a:round/>
            <a:headEnd len="sm" w="sm" type="none"/>
            <a:tailEnd len="med" w="med" type="triangle"/>
          </a:ln>
        </p:spPr>
      </p:sp>
      <p:grpSp>
        <p:nvGrpSpPr>
          <p:cNvPr id="370" name="Google Shape;370;p30"/>
          <p:cNvGrpSpPr/>
          <p:nvPr/>
        </p:nvGrpSpPr>
        <p:grpSpPr>
          <a:xfrm>
            <a:off x="6954434" y="2650825"/>
            <a:ext cx="964046" cy="1957200"/>
            <a:chOff x="7061035" y="2422225"/>
            <a:chExt cx="964046" cy="1957200"/>
          </a:xfrm>
        </p:grpSpPr>
        <p:sp>
          <p:nvSpPr>
            <p:cNvPr id="371" name="Google Shape;371;p30"/>
            <p:cNvSpPr/>
            <p:nvPr/>
          </p:nvSpPr>
          <p:spPr>
            <a:xfrm>
              <a:off x="7072325" y="2422225"/>
              <a:ext cx="949800" cy="1957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30"/>
            <p:cNvSpPr txBox="1"/>
            <p:nvPr/>
          </p:nvSpPr>
          <p:spPr>
            <a:xfrm>
              <a:off x="7072581" y="2425275"/>
              <a:ext cx="952500" cy="200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DMEM</a:t>
              </a:r>
              <a:endParaRPr b="0" i="0" sz="1300" u="none" cap="none" strike="noStrike">
                <a:solidFill>
                  <a:srgbClr val="000000"/>
                </a:solidFill>
                <a:latin typeface="Arial"/>
                <a:ea typeface="Arial"/>
                <a:cs typeface="Arial"/>
                <a:sym typeface="Arial"/>
              </a:endParaRPr>
            </a:p>
          </p:txBody>
        </p:sp>
        <p:sp>
          <p:nvSpPr>
            <p:cNvPr id="373" name="Google Shape;373;p30"/>
            <p:cNvSpPr txBox="1"/>
            <p:nvPr/>
          </p:nvSpPr>
          <p:spPr>
            <a:xfrm>
              <a:off x="7061035" y="4230613"/>
              <a:ext cx="548100" cy="138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MemRW</a:t>
              </a:r>
              <a:endParaRPr b="0" i="0" sz="900" u="none" cap="none" strike="noStrike">
                <a:solidFill>
                  <a:srgbClr val="000000"/>
                </a:solidFill>
                <a:latin typeface="Arial"/>
                <a:ea typeface="Arial"/>
                <a:cs typeface="Arial"/>
                <a:sym typeface="Arial"/>
              </a:endParaRPr>
            </a:p>
          </p:txBody>
        </p:sp>
        <p:sp>
          <p:nvSpPr>
            <p:cNvPr id="374" name="Google Shape;374;p30"/>
            <p:cNvSpPr txBox="1"/>
            <p:nvPr/>
          </p:nvSpPr>
          <p:spPr>
            <a:xfrm>
              <a:off x="7170766" y="3377147"/>
              <a:ext cx="8178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MemReadData</a:t>
              </a:r>
              <a:endParaRPr b="0" i="0" sz="900" u="none" cap="none" strike="noStrike">
                <a:solidFill>
                  <a:srgbClr val="000000"/>
                </a:solidFill>
                <a:latin typeface="Arial"/>
                <a:ea typeface="Arial"/>
                <a:cs typeface="Arial"/>
                <a:sym typeface="Arial"/>
              </a:endParaRPr>
            </a:p>
          </p:txBody>
        </p:sp>
        <p:sp>
          <p:nvSpPr>
            <p:cNvPr id="375" name="Google Shape;375;p30"/>
            <p:cNvSpPr txBox="1"/>
            <p:nvPr/>
          </p:nvSpPr>
          <p:spPr>
            <a:xfrm>
              <a:off x="7080978" y="3958012"/>
              <a:ext cx="8535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MemWriteData</a:t>
              </a:r>
              <a:endParaRPr b="0" i="0" sz="900" u="none" cap="none" strike="noStrike">
                <a:solidFill>
                  <a:srgbClr val="000000"/>
                </a:solidFill>
                <a:latin typeface="Arial"/>
                <a:ea typeface="Arial"/>
                <a:cs typeface="Arial"/>
                <a:sym typeface="Arial"/>
              </a:endParaRPr>
            </a:p>
          </p:txBody>
        </p:sp>
        <p:sp>
          <p:nvSpPr>
            <p:cNvPr id="376" name="Google Shape;376;p30"/>
            <p:cNvSpPr txBox="1"/>
            <p:nvPr/>
          </p:nvSpPr>
          <p:spPr>
            <a:xfrm>
              <a:off x="7082866" y="2889510"/>
              <a:ext cx="7062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MemAddress</a:t>
              </a:r>
              <a:endParaRPr b="0" i="0" sz="900" u="none" cap="none" strike="noStrike">
                <a:solidFill>
                  <a:srgbClr val="000000"/>
                </a:solidFill>
                <a:latin typeface="Arial"/>
                <a:ea typeface="Arial"/>
                <a:cs typeface="Arial"/>
                <a:sym typeface="Arial"/>
              </a:endParaRPr>
            </a:p>
          </p:txBody>
        </p:sp>
        <p:sp>
          <p:nvSpPr>
            <p:cNvPr id="377" name="Google Shape;377;p30"/>
            <p:cNvSpPr/>
            <p:nvPr/>
          </p:nvSpPr>
          <p:spPr>
            <a:xfrm>
              <a:off x="7812970" y="4250489"/>
              <a:ext cx="130800" cy="1275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8" name="Google Shape;378;p30"/>
          <p:cNvSpPr/>
          <p:nvPr/>
        </p:nvSpPr>
        <p:spPr>
          <a:xfrm>
            <a:off x="5469974" y="3711175"/>
            <a:ext cx="1489336" cy="550330"/>
          </a:xfrm>
          <a:custGeom>
            <a:rect b="b" l="l" r="r" t="t"/>
            <a:pathLst>
              <a:path extrusionOk="0" h="22652" w="63161">
                <a:moveTo>
                  <a:pt x="0" y="0"/>
                </a:moveTo>
                <a:lnTo>
                  <a:pt x="0" y="22652"/>
                </a:lnTo>
                <a:lnTo>
                  <a:pt x="63161" y="22652"/>
                </a:lnTo>
              </a:path>
            </a:pathLst>
          </a:custGeom>
          <a:noFill/>
          <a:ln cap="flat" cmpd="sng" w="9525">
            <a:solidFill>
              <a:schemeClr val="dk1"/>
            </a:solidFill>
            <a:prstDash val="solid"/>
            <a:round/>
            <a:headEnd len="sm" w="sm" type="none"/>
            <a:tailEnd len="med" w="med" type="triangle"/>
          </a:ln>
        </p:spPr>
      </p:sp>
      <p:sp>
        <p:nvSpPr>
          <p:cNvPr id="379" name="Google Shape;379;p30"/>
          <p:cNvSpPr/>
          <p:nvPr/>
        </p:nvSpPr>
        <p:spPr>
          <a:xfrm>
            <a:off x="5729374" y="3131825"/>
            <a:ext cx="190317" cy="1802514"/>
          </a:xfrm>
          <a:custGeom>
            <a:rect b="b" l="l" r="r" t="t"/>
            <a:pathLst>
              <a:path extrusionOk="0" h="93009" w="9861">
                <a:moveTo>
                  <a:pt x="9861" y="93009"/>
                </a:moveTo>
                <a:lnTo>
                  <a:pt x="9861" y="13325"/>
                </a:lnTo>
                <a:lnTo>
                  <a:pt x="0" y="13325"/>
                </a:lnTo>
                <a:lnTo>
                  <a:pt x="0" y="0"/>
                </a:lnTo>
              </a:path>
            </a:pathLst>
          </a:custGeom>
          <a:noFill/>
          <a:ln cap="flat" cmpd="sng" w="9525">
            <a:solidFill>
              <a:schemeClr val="dk1"/>
            </a:solidFill>
            <a:prstDash val="solid"/>
            <a:round/>
            <a:headEnd len="sm" w="sm" type="none"/>
            <a:tailEnd len="med" w="med" type="triangle"/>
          </a:ln>
        </p:spPr>
      </p:sp>
      <p:sp>
        <p:nvSpPr>
          <p:cNvPr id="380" name="Google Shape;380;p30"/>
          <p:cNvSpPr txBox="1"/>
          <p:nvPr/>
        </p:nvSpPr>
        <p:spPr>
          <a:xfrm>
            <a:off x="6065425" y="4948576"/>
            <a:ext cx="4164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ALUSel</a:t>
            </a:r>
            <a:endParaRPr b="0" i="0" sz="800" u="none" cap="none" strike="noStrike">
              <a:solidFill>
                <a:srgbClr val="000000"/>
              </a:solidFill>
              <a:latin typeface="Arial"/>
              <a:ea typeface="Arial"/>
              <a:cs typeface="Arial"/>
              <a:sym typeface="Arial"/>
            </a:endParaRPr>
          </a:p>
        </p:txBody>
      </p:sp>
      <p:sp>
        <p:nvSpPr>
          <p:cNvPr id="381" name="Google Shape;381;p30"/>
          <p:cNvSpPr/>
          <p:nvPr/>
        </p:nvSpPr>
        <p:spPr>
          <a:xfrm>
            <a:off x="1300874" y="2398912"/>
            <a:ext cx="4347506" cy="363543"/>
          </a:xfrm>
          <a:custGeom>
            <a:rect b="b" l="l" r="r" t="t"/>
            <a:pathLst>
              <a:path extrusionOk="0" h="15591" w="168296">
                <a:moveTo>
                  <a:pt x="0" y="0"/>
                </a:moveTo>
                <a:lnTo>
                  <a:pt x="147109" y="0"/>
                </a:lnTo>
                <a:lnTo>
                  <a:pt x="147109" y="15591"/>
                </a:lnTo>
                <a:lnTo>
                  <a:pt x="168296" y="15591"/>
                </a:lnTo>
              </a:path>
            </a:pathLst>
          </a:custGeom>
          <a:noFill/>
          <a:ln cap="flat" cmpd="sng" w="9525">
            <a:solidFill>
              <a:schemeClr val="dk1"/>
            </a:solidFill>
            <a:prstDash val="solid"/>
            <a:round/>
            <a:headEnd len="sm" w="sm" type="none"/>
            <a:tailEnd len="med" w="med" type="triangle"/>
          </a:ln>
        </p:spPr>
      </p:sp>
      <p:cxnSp>
        <p:nvCxnSpPr>
          <p:cNvPr id="382" name="Google Shape;382;p30"/>
          <p:cNvCxnSpPr/>
          <p:nvPr/>
        </p:nvCxnSpPr>
        <p:spPr>
          <a:xfrm rot="10800000">
            <a:off x="1665449" y="2202300"/>
            <a:ext cx="0" cy="199200"/>
          </a:xfrm>
          <a:prstGeom prst="straightConnector1">
            <a:avLst/>
          </a:prstGeom>
          <a:noFill/>
          <a:ln cap="flat" cmpd="sng" w="9525">
            <a:solidFill>
              <a:schemeClr val="dk1"/>
            </a:solidFill>
            <a:prstDash val="solid"/>
            <a:round/>
            <a:headEnd len="sm" w="sm" type="none"/>
            <a:tailEnd len="med" w="med" type="triangle"/>
          </a:ln>
        </p:spPr>
      </p:cxnSp>
      <p:sp>
        <p:nvSpPr>
          <p:cNvPr id="338" name="Google Shape;338;p30"/>
          <p:cNvSpPr txBox="1"/>
          <p:nvPr/>
        </p:nvSpPr>
        <p:spPr>
          <a:xfrm>
            <a:off x="3308030" y="4948576"/>
            <a:ext cx="365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ImmSel</a:t>
            </a:r>
            <a:endParaRPr b="0" i="0" sz="800" u="none" cap="none" strike="noStrike">
              <a:solidFill>
                <a:srgbClr val="000000"/>
              </a:solidFill>
              <a:latin typeface="Arial"/>
              <a:ea typeface="Arial"/>
              <a:cs typeface="Arial"/>
              <a:sym typeface="Arial"/>
            </a:endParaRPr>
          </a:p>
        </p:txBody>
      </p:sp>
      <p:sp>
        <p:nvSpPr>
          <p:cNvPr id="383" name="Google Shape;383;p30"/>
          <p:cNvSpPr txBox="1"/>
          <p:nvPr/>
        </p:nvSpPr>
        <p:spPr>
          <a:xfrm>
            <a:off x="2864575" y="4948576"/>
            <a:ext cx="4122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RegWEn</a:t>
            </a:r>
            <a:endParaRPr b="0" i="0" sz="800" u="none" cap="none" strike="noStrike">
              <a:solidFill>
                <a:srgbClr val="000000"/>
              </a:solidFill>
              <a:latin typeface="Arial"/>
              <a:ea typeface="Arial"/>
              <a:cs typeface="Arial"/>
              <a:sym typeface="Arial"/>
            </a:endParaRPr>
          </a:p>
        </p:txBody>
      </p:sp>
      <p:sp>
        <p:nvSpPr>
          <p:cNvPr id="384" name="Google Shape;384;p30"/>
          <p:cNvSpPr txBox="1"/>
          <p:nvPr/>
        </p:nvSpPr>
        <p:spPr>
          <a:xfrm>
            <a:off x="7021631" y="4951907"/>
            <a:ext cx="4146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MemRW</a:t>
            </a:r>
            <a:endParaRPr b="0" i="0" sz="800" u="none" cap="none" strike="noStrike">
              <a:solidFill>
                <a:srgbClr val="000000"/>
              </a:solidFill>
              <a:latin typeface="Arial"/>
              <a:ea typeface="Arial"/>
              <a:cs typeface="Arial"/>
              <a:sym typeface="Arial"/>
            </a:endParaRPr>
          </a:p>
        </p:txBody>
      </p:sp>
      <p:sp>
        <p:nvSpPr>
          <p:cNvPr id="385" name="Google Shape;385;p30"/>
          <p:cNvSpPr txBox="1"/>
          <p:nvPr/>
        </p:nvSpPr>
        <p:spPr>
          <a:xfrm>
            <a:off x="8261639" y="4948576"/>
            <a:ext cx="3714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WBSel</a:t>
            </a:r>
            <a:endParaRPr b="0" i="0" sz="800" u="none" cap="none" strike="noStrike">
              <a:solidFill>
                <a:srgbClr val="000000"/>
              </a:solidFill>
              <a:latin typeface="Arial"/>
              <a:ea typeface="Arial"/>
              <a:cs typeface="Arial"/>
              <a:sym typeface="Arial"/>
            </a:endParaRPr>
          </a:p>
        </p:txBody>
      </p:sp>
      <p:sp>
        <p:nvSpPr>
          <p:cNvPr id="386" name="Google Shape;386;p30"/>
          <p:cNvSpPr txBox="1"/>
          <p:nvPr/>
        </p:nvSpPr>
        <p:spPr>
          <a:xfrm>
            <a:off x="2818317" y="4063926"/>
            <a:ext cx="462900" cy="138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RegWEn</a:t>
            </a:r>
            <a:endParaRPr b="0" i="0" sz="900" u="none" cap="none" strike="noStrike">
              <a:solidFill>
                <a:srgbClr val="000000"/>
              </a:solidFill>
              <a:latin typeface="Arial"/>
              <a:ea typeface="Arial"/>
              <a:cs typeface="Arial"/>
              <a:sym typeface="Arial"/>
            </a:endParaRPr>
          </a:p>
        </p:txBody>
      </p:sp>
      <p:cxnSp>
        <p:nvCxnSpPr>
          <p:cNvPr id="387" name="Google Shape;387;p30"/>
          <p:cNvCxnSpPr/>
          <p:nvPr/>
        </p:nvCxnSpPr>
        <p:spPr>
          <a:xfrm rot="10800000">
            <a:off x="1665449" y="1844619"/>
            <a:ext cx="0" cy="199200"/>
          </a:xfrm>
          <a:prstGeom prst="straightConnector1">
            <a:avLst/>
          </a:prstGeom>
          <a:noFill/>
          <a:ln cap="flat" cmpd="sng" w="9525">
            <a:solidFill>
              <a:schemeClr val="dk1"/>
            </a:solidFill>
            <a:prstDash val="solid"/>
            <a:round/>
            <a:headEnd len="sm" w="sm" type="none"/>
            <a:tailEnd len="med" w="med" type="triangle"/>
          </a:ln>
        </p:spPr>
      </p:cxnSp>
      <p:sp>
        <p:nvSpPr>
          <p:cNvPr id="388" name="Google Shape;388;p30"/>
          <p:cNvSpPr txBox="1"/>
          <p:nvPr/>
        </p:nvSpPr>
        <p:spPr>
          <a:xfrm>
            <a:off x="369791" y="2199945"/>
            <a:ext cx="258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PC+4</a:t>
            </a:r>
            <a:endParaRPr b="0" i="0" sz="700" u="none" cap="none" strike="noStrike">
              <a:solidFill>
                <a:srgbClr val="000000"/>
              </a:solidFill>
              <a:latin typeface="Arial"/>
              <a:ea typeface="Arial"/>
              <a:cs typeface="Arial"/>
              <a:sym typeface="Arial"/>
            </a:endParaRPr>
          </a:p>
        </p:txBody>
      </p:sp>
      <p:sp>
        <p:nvSpPr>
          <p:cNvPr id="389" name="Google Shape;389;p30"/>
          <p:cNvSpPr/>
          <p:nvPr/>
        </p:nvSpPr>
        <p:spPr>
          <a:xfrm>
            <a:off x="357827" y="1847600"/>
            <a:ext cx="387124" cy="456401"/>
          </a:xfrm>
          <a:custGeom>
            <a:rect b="b" l="l" r="r" t="t"/>
            <a:pathLst>
              <a:path extrusionOk="0" h="19521" w="8994">
                <a:moveTo>
                  <a:pt x="0" y="0"/>
                </a:moveTo>
                <a:lnTo>
                  <a:pt x="0" y="19521"/>
                </a:lnTo>
                <a:lnTo>
                  <a:pt x="8994" y="19521"/>
                </a:lnTo>
              </a:path>
            </a:pathLst>
          </a:custGeom>
          <a:noFill/>
          <a:ln cap="flat" cmpd="sng" w="9525">
            <a:solidFill>
              <a:schemeClr val="dk1"/>
            </a:solidFill>
            <a:prstDash val="solid"/>
            <a:round/>
            <a:headEnd len="sm" w="sm" type="none"/>
            <a:tailEnd len="med" w="med" type="triangle"/>
          </a:ln>
        </p:spPr>
      </p:sp>
      <p:cxnSp>
        <p:nvCxnSpPr>
          <p:cNvPr id="390" name="Google Shape;390;p30"/>
          <p:cNvCxnSpPr/>
          <p:nvPr/>
        </p:nvCxnSpPr>
        <p:spPr>
          <a:xfrm>
            <a:off x="881146" y="2413500"/>
            <a:ext cx="203400" cy="0"/>
          </a:xfrm>
          <a:prstGeom prst="straightConnector1">
            <a:avLst/>
          </a:prstGeom>
          <a:noFill/>
          <a:ln cap="flat" cmpd="sng" w="9525">
            <a:solidFill>
              <a:schemeClr val="dk1"/>
            </a:solidFill>
            <a:prstDash val="solid"/>
            <a:round/>
            <a:headEnd len="sm" w="sm" type="none"/>
            <a:tailEnd len="med" w="med" type="triangle"/>
          </a:ln>
        </p:spPr>
      </p:cxnSp>
      <p:sp>
        <p:nvSpPr>
          <p:cNvPr id="391" name="Google Shape;391;p30"/>
          <p:cNvSpPr/>
          <p:nvPr/>
        </p:nvSpPr>
        <p:spPr>
          <a:xfrm>
            <a:off x="8075885" y="1684377"/>
            <a:ext cx="283151" cy="1542420"/>
          </a:xfrm>
          <a:custGeom>
            <a:rect b="b" l="l" r="r" t="t"/>
            <a:pathLst>
              <a:path extrusionOk="0" h="37044" w="9328">
                <a:moveTo>
                  <a:pt x="0" y="0"/>
                </a:moveTo>
                <a:lnTo>
                  <a:pt x="0" y="37044"/>
                </a:lnTo>
                <a:lnTo>
                  <a:pt x="9328" y="37044"/>
                </a:lnTo>
              </a:path>
            </a:pathLst>
          </a:custGeom>
          <a:noFill/>
          <a:ln cap="flat" cmpd="sng" w="9525">
            <a:solidFill>
              <a:schemeClr val="dk1"/>
            </a:solidFill>
            <a:prstDash val="solid"/>
            <a:round/>
            <a:headEnd len="sm" w="sm" type="none"/>
            <a:tailEnd len="med" w="med" type="triangle"/>
          </a:ln>
        </p:spPr>
      </p:sp>
      <p:sp>
        <p:nvSpPr>
          <p:cNvPr id="392" name="Google Shape;392;p30"/>
          <p:cNvSpPr txBox="1"/>
          <p:nvPr/>
        </p:nvSpPr>
        <p:spPr>
          <a:xfrm>
            <a:off x="310649" y="2439218"/>
            <a:ext cx="3405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ALU</a:t>
            </a:r>
            <a:endParaRPr b="0" i="0" sz="700" u="none" cap="none" strike="noStrike">
              <a:solidFill>
                <a:srgbClr val="000000"/>
              </a:solidFill>
              <a:latin typeface="Arial"/>
              <a:ea typeface="Arial"/>
              <a:cs typeface="Arial"/>
              <a:sym typeface="Arial"/>
            </a:endParaRPr>
          </a:p>
        </p:txBody>
      </p:sp>
      <p:sp>
        <p:nvSpPr>
          <p:cNvPr id="393" name="Google Shape;393;p30"/>
          <p:cNvSpPr/>
          <p:nvPr/>
        </p:nvSpPr>
        <p:spPr>
          <a:xfrm>
            <a:off x="310649" y="1686025"/>
            <a:ext cx="434320" cy="856191"/>
          </a:xfrm>
          <a:custGeom>
            <a:rect b="b" l="l" r="r" t="t"/>
            <a:pathLst>
              <a:path extrusionOk="0" h="19521" w="8994">
                <a:moveTo>
                  <a:pt x="0" y="0"/>
                </a:moveTo>
                <a:lnTo>
                  <a:pt x="0" y="19521"/>
                </a:lnTo>
                <a:lnTo>
                  <a:pt x="8994" y="19521"/>
                </a:lnTo>
              </a:path>
            </a:pathLst>
          </a:custGeom>
          <a:noFill/>
          <a:ln cap="flat" cmpd="sng" w="9525">
            <a:solidFill>
              <a:schemeClr val="dk1"/>
            </a:solidFill>
            <a:prstDash val="solid"/>
            <a:round/>
            <a:headEnd len="sm" w="sm" type="none"/>
            <a:tailEnd len="med" w="med" type="triangle"/>
          </a:ln>
        </p:spPr>
      </p:sp>
      <p:sp>
        <p:nvSpPr>
          <p:cNvPr id="394" name="Google Shape;394;p30"/>
          <p:cNvSpPr txBox="1"/>
          <p:nvPr/>
        </p:nvSpPr>
        <p:spPr>
          <a:xfrm>
            <a:off x="666265" y="4948576"/>
            <a:ext cx="3099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PCSel</a:t>
            </a:r>
            <a:endParaRPr b="0" i="0" sz="800" u="none" cap="none" strike="noStrike">
              <a:solidFill>
                <a:srgbClr val="000000"/>
              </a:solidFill>
              <a:latin typeface="Arial"/>
              <a:ea typeface="Arial"/>
              <a:cs typeface="Arial"/>
              <a:sym typeface="Arial"/>
            </a:endParaRPr>
          </a:p>
        </p:txBody>
      </p:sp>
      <p:sp>
        <p:nvSpPr>
          <p:cNvPr id="395" name="Google Shape;395;p30"/>
          <p:cNvSpPr txBox="1"/>
          <p:nvPr/>
        </p:nvSpPr>
        <p:spPr>
          <a:xfrm>
            <a:off x="2145332" y="4948576"/>
            <a:ext cx="5127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inst[31:0]</a:t>
            </a:r>
            <a:endParaRPr b="0" i="0" sz="800" u="none" cap="none" strike="noStrike">
              <a:solidFill>
                <a:srgbClr val="000000"/>
              </a:solidFill>
              <a:latin typeface="Arial"/>
              <a:ea typeface="Arial"/>
              <a:cs typeface="Arial"/>
              <a:sym typeface="Arial"/>
            </a:endParaRPr>
          </a:p>
        </p:txBody>
      </p:sp>
      <p:sp>
        <p:nvSpPr>
          <p:cNvPr id="396" name="Google Shape;396;p30"/>
          <p:cNvSpPr/>
          <p:nvPr/>
        </p:nvSpPr>
        <p:spPr>
          <a:xfrm>
            <a:off x="1086608" y="2135622"/>
            <a:ext cx="213600" cy="6204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30"/>
          <p:cNvSpPr/>
          <p:nvPr/>
        </p:nvSpPr>
        <p:spPr>
          <a:xfrm>
            <a:off x="1086608" y="2585741"/>
            <a:ext cx="213600" cy="170400"/>
          </a:xfrm>
          <a:prstGeom prst="triangle">
            <a:avLst>
              <a:gd fmla="val 50000" name="adj"/>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30"/>
          <p:cNvSpPr txBox="1"/>
          <p:nvPr/>
        </p:nvSpPr>
        <p:spPr>
          <a:xfrm>
            <a:off x="1100236" y="2329336"/>
            <a:ext cx="1827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PC</a:t>
            </a:r>
            <a:endParaRPr b="0" i="0" sz="1000" u="none" cap="none" strike="noStrike">
              <a:solidFill>
                <a:srgbClr val="000000"/>
              </a:solidFill>
              <a:latin typeface="Arial"/>
              <a:ea typeface="Arial"/>
              <a:cs typeface="Arial"/>
              <a:sym typeface="Arial"/>
            </a:endParaRPr>
          </a:p>
        </p:txBody>
      </p:sp>
      <p:sp>
        <p:nvSpPr>
          <p:cNvPr id="399" name="Google Shape;399;p30"/>
          <p:cNvSpPr/>
          <p:nvPr/>
        </p:nvSpPr>
        <p:spPr>
          <a:xfrm>
            <a:off x="1367096" y="2398925"/>
            <a:ext cx="159901" cy="986030"/>
          </a:xfrm>
          <a:custGeom>
            <a:rect b="b" l="l" r="r" t="t"/>
            <a:pathLst>
              <a:path extrusionOk="0" h="40242" w="3065">
                <a:moveTo>
                  <a:pt x="0" y="0"/>
                </a:moveTo>
                <a:lnTo>
                  <a:pt x="0" y="40242"/>
                </a:lnTo>
                <a:lnTo>
                  <a:pt x="3065" y="40242"/>
                </a:lnTo>
              </a:path>
            </a:pathLst>
          </a:custGeom>
          <a:noFill/>
          <a:ln cap="flat" cmpd="sng" w="28575">
            <a:solidFill>
              <a:schemeClr val="dk1"/>
            </a:solidFill>
            <a:prstDash val="solid"/>
            <a:round/>
            <a:headEnd len="sm" w="sm" type="none"/>
            <a:tailEnd len="med" w="med" type="triangle"/>
          </a:ln>
        </p:spPr>
      </p:sp>
      <p:grpSp>
        <p:nvGrpSpPr>
          <p:cNvPr id="400" name="Google Shape;400;p30"/>
          <p:cNvGrpSpPr/>
          <p:nvPr/>
        </p:nvGrpSpPr>
        <p:grpSpPr>
          <a:xfrm>
            <a:off x="8359974" y="3005140"/>
            <a:ext cx="148800" cy="891300"/>
            <a:chOff x="8466575" y="2776540"/>
            <a:chExt cx="148800" cy="891300"/>
          </a:xfrm>
        </p:grpSpPr>
        <p:sp>
          <p:nvSpPr>
            <p:cNvPr id="401" name="Google Shape;401;p30"/>
            <p:cNvSpPr/>
            <p:nvPr/>
          </p:nvSpPr>
          <p:spPr>
            <a:xfrm rot="5400000">
              <a:off x="8095325" y="3147790"/>
              <a:ext cx="891300" cy="148800"/>
            </a:xfrm>
            <a:prstGeom prst="trapezoid">
              <a:avLst>
                <a:gd fmla="val 4135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30"/>
            <p:cNvSpPr txBox="1"/>
            <p:nvPr/>
          </p:nvSpPr>
          <p:spPr>
            <a:xfrm>
              <a:off x="8476069" y="3139310"/>
              <a:ext cx="1290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2</a:t>
              </a:r>
              <a:endParaRPr b="0" i="0" sz="1000" u="none" cap="none" strike="noStrike">
                <a:solidFill>
                  <a:srgbClr val="000000"/>
                </a:solidFill>
                <a:latin typeface="Arial"/>
                <a:ea typeface="Arial"/>
                <a:cs typeface="Arial"/>
                <a:sym typeface="Arial"/>
              </a:endParaRPr>
            </a:p>
          </p:txBody>
        </p:sp>
        <p:sp>
          <p:nvSpPr>
            <p:cNvPr id="403" name="Google Shape;403;p30"/>
            <p:cNvSpPr txBox="1"/>
            <p:nvPr/>
          </p:nvSpPr>
          <p:spPr>
            <a:xfrm>
              <a:off x="8476069" y="3367910"/>
              <a:ext cx="1290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0</a:t>
              </a:r>
              <a:endParaRPr b="0" i="0" sz="1000" u="none" cap="none" strike="noStrike">
                <a:solidFill>
                  <a:srgbClr val="000000"/>
                </a:solidFill>
                <a:latin typeface="Arial"/>
                <a:ea typeface="Arial"/>
                <a:cs typeface="Arial"/>
                <a:sym typeface="Arial"/>
              </a:endParaRPr>
            </a:p>
          </p:txBody>
        </p:sp>
        <p:sp>
          <p:nvSpPr>
            <p:cNvPr id="404" name="Google Shape;404;p30"/>
            <p:cNvSpPr txBox="1"/>
            <p:nvPr/>
          </p:nvSpPr>
          <p:spPr>
            <a:xfrm>
              <a:off x="8476069" y="2910710"/>
              <a:ext cx="1290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1</a:t>
              </a:r>
              <a:endParaRPr b="0" i="0" sz="1000" u="none" cap="none" strike="noStrike">
                <a:solidFill>
                  <a:srgbClr val="000000"/>
                </a:solidFill>
                <a:latin typeface="Arial"/>
                <a:ea typeface="Arial"/>
                <a:cs typeface="Arial"/>
                <a:sym typeface="Arial"/>
              </a:endParaRPr>
            </a:p>
          </p:txBody>
        </p:sp>
      </p:grpSp>
      <p:sp>
        <p:nvSpPr>
          <p:cNvPr id="405" name="Google Shape;405;p30"/>
          <p:cNvSpPr/>
          <p:nvPr/>
        </p:nvSpPr>
        <p:spPr>
          <a:xfrm>
            <a:off x="7997848" y="1842617"/>
            <a:ext cx="359575" cy="1609838"/>
          </a:xfrm>
          <a:custGeom>
            <a:rect b="b" l="l" r="r" t="t"/>
            <a:pathLst>
              <a:path extrusionOk="0" h="46958" w="14383">
                <a:moveTo>
                  <a:pt x="0" y="0"/>
                </a:moveTo>
                <a:lnTo>
                  <a:pt x="0" y="46958"/>
                </a:lnTo>
                <a:lnTo>
                  <a:pt x="14383" y="46958"/>
                </a:lnTo>
              </a:path>
            </a:pathLst>
          </a:custGeom>
          <a:noFill/>
          <a:ln cap="flat" cmpd="sng" w="9525">
            <a:solidFill>
              <a:schemeClr val="dk1"/>
            </a:solidFill>
            <a:prstDash val="solid"/>
            <a:round/>
            <a:headEnd len="sm" w="sm" type="none"/>
            <a:tailEnd len="med" w="med" type="triangle"/>
          </a:ln>
        </p:spPr>
      </p:sp>
      <p:sp>
        <p:nvSpPr>
          <p:cNvPr id="406" name="Google Shape;406;p30"/>
          <p:cNvSpPr/>
          <p:nvPr/>
        </p:nvSpPr>
        <p:spPr>
          <a:xfrm rot="5400000">
            <a:off x="540814" y="2358697"/>
            <a:ext cx="547800" cy="127800"/>
          </a:xfrm>
          <a:prstGeom prst="trapezoid">
            <a:avLst>
              <a:gd fmla="val 4162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30"/>
          <p:cNvSpPr txBox="1"/>
          <p:nvPr/>
        </p:nvSpPr>
        <p:spPr>
          <a:xfrm>
            <a:off x="761652" y="2238592"/>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0</a:t>
            </a:r>
            <a:endParaRPr b="0" i="0" sz="900" u="none" cap="none" strike="noStrike">
              <a:solidFill>
                <a:srgbClr val="000000"/>
              </a:solidFill>
              <a:latin typeface="Arial"/>
              <a:ea typeface="Arial"/>
              <a:cs typeface="Arial"/>
              <a:sym typeface="Arial"/>
            </a:endParaRPr>
          </a:p>
        </p:txBody>
      </p:sp>
      <p:sp>
        <p:nvSpPr>
          <p:cNvPr id="408" name="Google Shape;408;p30"/>
          <p:cNvSpPr txBox="1"/>
          <p:nvPr/>
        </p:nvSpPr>
        <p:spPr>
          <a:xfrm>
            <a:off x="761652" y="2470523"/>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1</a:t>
            </a:r>
            <a:endParaRPr b="0" i="0" sz="900" u="none" cap="none" strike="noStrike">
              <a:solidFill>
                <a:srgbClr val="000000"/>
              </a:solidFill>
              <a:latin typeface="Arial"/>
              <a:ea typeface="Arial"/>
              <a:cs typeface="Arial"/>
              <a:sym typeface="Arial"/>
            </a:endParaRPr>
          </a:p>
        </p:txBody>
      </p:sp>
      <p:grpSp>
        <p:nvGrpSpPr>
          <p:cNvPr id="409" name="Google Shape;409;p30"/>
          <p:cNvGrpSpPr/>
          <p:nvPr/>
        </p:nvGrpSpPr>
        <p:grpSpPr>
          <a:xfrm>
            <a:off x="5659021" y="2600903"/>
            <a:ext cx="127800" cy="547800"/>
            <a:chOff x="455175" y="2672151"/>
            <a:chExt cx="127800" cy="547800"/>
          </a:xfrm>
        </p:grpSpPr>
        <p:sp>
          <p:nvSpPr>
            <p:cNvPr id="410" name="Google Shape;410;p30"/>
            <p:cNvSpPr/>
            <p:nvPr/>
          </p:nvSpPr>
          <p:spPr>
            <a:xfrm rot="5400000">
              <a:off x="245175" y="2882151"/>
              <a:ext cx="547800" cy="127800"/>
            </a:xfrm>
            <a:prstGeom prst="trapezoid">
              <a:avLst>
                <a:gd fmla="val 4162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30"/>
            <p:cNvSpPr txBox="1"/>
            <p:nvPr/>
          </p:nvSpPr>
          <p:spPr>
            <a:xfrm>
              <a:off x="466012" y="2762047"/>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1</a:t>
              </a:r>
              <a:endParaRPr b="0" i="0" sz="900" u="none" cap="none" strike="noStrike">
                <a:solidFill>
                  <a:srgbClr val="000000"/>
                </a:solidFill>
                <a:latin typeface="Arial"/>
                <a:ea typeface="Arial"/>
                <a:cs typeface="Arial"/>
                <a:sym typeface="Arial"/>
              </a:endParaRPr>
            </a:p>
          </p:txBody>
        </p:sp>
        <p:sp>
          <p:nvSpPr>
            <p:cNvPr id="412" name="Google Shape;412;p30"/>
            <p:cNvSpPr txBox="1"/>
            <p:nvPr/>
          </p:nvSpPr>
          <p:spPr>
            <a:xfrm>
              <a:off x="466012" y="2993978"/>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0</a:t>
              </a:r>
              <a:endParaRPr b="0" i="0" sz="900" u="none" cap="none" strike="noStrike">
                <a:solidFill>
                  <a:srgbClr val="000000"/>
                </a:solidFill>
                <a:latin typeface="Arial"/>
                <a:ea typeface="Arial"/>
                <a:cs typeface="Arial"/>
                <a:sym typeface="Arial"/>
              </a:endParaRPr>
            </a:p>
          </p:txBody>
        </p:sp>
      </p:grpSp>
      <p:grpSp>
        <p:nvGrpSpPr>
          <p:cNvPr id="413" name="Google Shape;413;p30"/>
          <p:cNvGrpSpPr/>
          <p:nvPr/>
        </p:nvGrpSpPr>
        <p:grpSpPr>
          <a:xfrm>
            <a:off x="5658171" y="3555253"/>
            <a:ext cx="127800" cy="547800"/>
            <a:chOff x="455175" y="2672151"/>
            <a:chExt cx="127800" cy="547800"/>
          </a:xfrm>
        </p:grpSpPr>
        <p:sp>
          <p:nvSpPr>
            <p:cNvPr id="414" name="Google Shape;414;p30"/>
            <p:cNvSpPr/>
            <p:nvPr/>
          </p:nvSpPr>
          <p:spPr>
            <a:xfrm rot="5400000">
              <a:off x="245175" y="2882151"/>
              <a:ext cx="547800" cy="127800"/>
            </a:xfrm>
            <a:prstGeom prst="trapezoid">
              <a:avLst>
                <a:gd fmla="val 4162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30"/>
            <p:cNvSpPr txBox="1"/>
            <p:nvPr/>
          </p:nvSpPr>
          <p:spPr>
            <a:xfrm>
              <a:off x="466012" y="2762047"/>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0</a:t>
              </a:r>
              <a:endParaRPr b="0" i="0" sz="900" u="none" cap="none" strike="noStrike">
                <a:solidFill>
                  <a:srgbClr val="000000"/>
                </a:solidFill>
                <a:latin typeface="Arial"/>
                <a:ea typeface="Arial"/>
                <a:cs typeface="Arial"/>
                <a:sym typeface="Arial"/>
              </a:endParaRPr>
            </a:p>
          </p:txBody>
        </p:sp>
        <p:sp>
          <p:nvSpPr>
            <p:cNvPr id="416" name="Google Shape;416;p30"/>
            <p:cNvSpPr txBox="1"/>
            <p:nvPr/>
          </p:nvSpPr>
          <p:spPr>
            <a:xfrm>
              <a:off x="466012" y="2993978"/>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1</a:t>
              </a:r>
              <a:endParaRPr b="0" i="0" sz="900" u="none" cap="none" strike="noStrike">
                <a:solidFill>
                  <a:srgbClr val="000000"/>
                </a:solidFill>
                <a:latin typeface="Arial"/>
                <a:ea typeface="Arial"/>
                <a:cs typeface="Arial"/>
                <a:sym typeface="Arial"/>
              </a:endParaRPr>
            </a:p>
          </p:txBody>
        </p:sp>
      </p:grpSp>
      <p:sp>
        <p:nvSpPr>
          <p:cNvPr id="417" name="Google Shape;417;p30"/>
          <p:cNvSpPr/>
          <p:nvPr/>
        </p:nvSpPr>
        <p:spPr>
          <a:xfrm>
            <a:off x="4160525" y="3951300"/>
            <a:ext cx="1489322" cy="507893"/>
          </a:xfrm>
          <a:custGeom>
            <a:rect b="b" l="l" r="r" t="t"/>
            <a:pathLst>
              <a:path extrusionOk="0" h="14325" w="6330">
                <a:moveTo>
                  <a:pt x="0" y="14325"/>
                </a:moveTo>
                <a:lnTo>
                  <a:pt x="0" y="0"/>
                </a:lnTo>
                <a:lnTo>
                  <a:pt x="6330" y="0"/>
                </a:lnTo>
              </a:path>
            </a:pathLst>
          </a:custGeom>
          <a:noFill/>
          <a:ln cap="flat" cmpd="sng" w="9525">
            <a:solidFill>
              <a:schemeClr val="dk1"/>
            </a:solidFill>
            <a:prstDash val="solid"/>
            <a:round/>
            <a:headEnd len="sm" w="sm" type="none"/>
            <a:tailEnd len="med" w="med" type="triangle"/>
          </a:ln>
        </p:spPr>
      </p:sp>
      <p:sp>
        <p:nvSpPr>
          <p:cNvPr id="418" name="Google Shape;418;p30"/>
          <p:cNvSpPr/>
          <p:nvPr/>
        </p:nvSpPr>
        <p:spPr>
          <a:xfrm>
            <a:off x="3783994" y="4080653"/>
            <a:ext cx="130800" cy="1275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30"/>
          <p:cNvSpPr/>
          <p:nvPr/>
        </p:nvSpPr>
        <p:spPr>
          <a:xfrm>
            <a:off x="1531974" y="2709343"/>
            <a:ext cx="456900" cy="11781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0"/>
          <p:cNvSpPr txBox="1"/>
          <p:nvPr/>
        </p:nvSpPr>
        <p:spPr>
          <a:xfrm>
            <a:off x="1533503" y="2715930"/>
            <a:ext cx="454200" cy="233100"/>
          </a:xfrm>
          <a:prstGeom prst="rect">
            <a:avLst/>
          </a:prstGeom>
          <a:noFill/>
          <a:ln>
            <a:noFill/>
          </a:ln>
        </p:spPr>
        <p:txBody>
          <a:bodyPr anchorCtr="0" anchor="t" bIns="91425" lIns="0" spcFirstLastPara="1" rIns="0" wrap="square" tIns="0">
            <a:no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IMEM</a:t>
            </a:r>
            <a:endParaRPr b="0" i="0" sz="1300" u="none" cap="none" strike="noStrike">
              <a:solidFill>
                <a:srgbClr val="000000"/>
              </a:solidFill>
              <a:latin typeface="Arial"/>
              <a:ea typeface="Arial"/>
              <a:cs typeface="Arial"/>
              <a:sym typeface="Arial"/>
            </a:endParaRPr>
          </a:p>
        </p:txBody>
      </p:sp>
      <p:sp>
        <p:nvSpPr>
          <p:cNvPr id="421" name="Google Shape;421;p30"/>
          <p:cNvSpPr txBox="1"/>
          <p:nvPr/>
        </p:nvSpPr>
        <p:spPr>
          <a:xfrm>
            <a:off x="1538649" y="3316613"/>
            <a:ext cx="192900" cy="138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PC</a:t>
            </a:r>
            <a:endParaRPr b="0" i="0" sz="900" u="none" cap="none" strike="noStrike">
              <a:solidFill>
                <a:srgbClr val="000000"/>
              </a:solidFill>
              <a:latin typeface="Arial"/>
              <a:ea typeface="Arial"/>
              <a:cs typeface="Arial"/>
              <a:sym typeface="Arial"/>
            </a:endParaRPr>
          </a:p>
        </p:txBody>
      </p:sp>
      <p:sp>
        <p:nvSpPr>
          <p:cNvPr id="422" name="Google Shape;422;p30"/>
          <p:cNvSpPr txBox="1"/>
          <p:nvPr/>
        </p:nvSpPr>
        <p:spPr>
          <a:xfrm>
            <a:off x="1724788" y="3133801"/>
            <a:ext cx="2466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inst</a:t>
            </a:r>
            <a:endParaRPr b="0" i="0" sz="900" u="none" cap="none" strike="noStrike">
              <a:solidFill>
                <a:srgbClr val="000000"/>
              </a:solidFill>
              <a:latin typeface="Arial"/>
              <a:ea typeface="Arial"/>
              <a:cs typeface="Arial"/>
              <a:sym typeface="Arial"/>
            </a:endParaRPr>
          </a:p>
        </p:txBody>
      </p:sp>
      <p:sp>
        <p:nvSpPr>
          <p:cNvPr id="423" name="Google Shape;423;p30"/>
          <p:cNvSpPr/>
          <p:nvPr/>
        </p:nvSpPr>
        <p:spPr>
          <a:xfrm>
            <a:off x="1779318" y="3758098"/>
            <a:ext cx="130800" cy="127500"/>
          </a:xfrm>
          <a:prstGeom prst="triangle">
            <a:avLst>
              <a:gd fmla="val 50000" name="adj"/>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30"/>
          <p:cNvSpPr/>
          <p:nvPr/>
        </p:nvSpPr>
        <p:spPr>
          <a:xfrm>
            <a:off x="2400300" y="1528775"/>
            <a:ext cx="6415100" cy="1933575"/>
          </a:xfrm>
          <a:custGeom>
            <a:rect b="b" l="l" r="r" t="t"/>
            <a:pathLst>
              <a:path extrusionOk="0" h="77343" w="256604">
                <a:moveTo>
                  <a:pt x="244412" y="77343"/>
                </a:moveTo>
                <a:lnTo>
                  <a:pt x="256604" y="77343"/>
                </a:lnTo>
                <a:lnTo>
                  <a:pt x="256604" y="0"/>
                </a:lnTo>
                <a:lnTo>
                  <a:pt x="0" y="0"/>
                </a:lnTo>
                <a:lnTo>
                  <a:pt x="0" y="49911"/>
                </a:lnTo>
                <a:lnTo>
                  <a:pt x="16383" y="49911"/>
                </a:lnTo>
              </a:path>
            </a:pathLst>
          </a:custGeom>
          <a:noFill/>
          <a:ln cap="flat" cmpd="sng" w="9525">
            <a:solidFill>
              <a:schemeClr val="dk1"/>
            </a:solidFill>
            <a:prstDash val="solid"/>
            <a:round/>
            <a:headEnd len="sm" w="sm" type="none"/>
            <a:tailEnd len="med" w="med" type="triangle"/>
          </a:ln>
        </p:spPr>
      </p:sp>
      <p:cxnSp>
        <p:nvCxnSpPr>
          <p:cNvPr id="425" name="Google Shape;425;p30"/>
          <p:cNvCxnSpPr/>
          <p:nvPr/>
        </p:nvCxnSpPr>
        <p:spPr>
          <a:xfrm>
            <a:off x="984400"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426" name="Google Shape;426;p30"/>
          <p:cNvCxnSpPr/>
          <p:nvPr/>
        </p:nvCxnSpPr>
        <p:spPr>
          <a:xfrm>
            <a:off x="2175284"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427" name="Google Shape;427;p30"/>
          <p:cNvCxnSpPr/>
          <p:nvPr/>
        </p:nvCxnSpPr>
        <p:spPr>
          <a:xfrm>
            <a:off x="2632484"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428" name="Google Shape;428;p30"/>
          <p:cNvCxnSpPr/>
          <p:nvPr/>
        </p:nvCxnSpPr>
        <p:spPr>
          <a:xfrm>
            <a:off x="2856920"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429" name="Google Shape;429;p30"/>
          <p:cNvCxnSpPr/>
          <p:nvPr/>
        </p:nvCxnSpPr>
        <p:spPr>
          <a:xfrm>
            <a:off x="3285391"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430" name="Google Shape;430;p30"/>
          <p:cNvCxnSpPr/>
          <p:nvPr/>
        </p:nvCxnSpPr>
        <p:spPr>
          <a:xfrm>
            <a:off x="3681717" y="4938075"/>
            <a:ext cx="0" cy="144000"/>
          </a:xfrm>
          <a:prstGeom prst="straightConnector1">
            <a:avLst/>
          </a:prstGeom>
          <a:noFill/>
          <a:ln cap="flat" cmpd="sng" w="9525">
            <a:solidFill>
              <a:schemeClr val="dk1"/>
            </a:solidFill>
            <a:prstDash val="solid"/>
            <a:round/>
            <a:headEnd len="sm" w="sm" type="none"/>
            <a:tailEnd len="sm" w="sm" type="none"/>
          </a:ln>
        </p:spPr>
      </p:cxnSp>
      <p:cxnSp>
        <p:nvCxnSpPr>
          <p:cNvPr id="431" name="Google Shape;431;p30"/>
          <p:cNvCxnSpPr/>
          <p:nvPr/>
        </p:nvCxnSpPr>
        <p:spPr>
          <a:xfrm>
            <a:off x="4748601"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432" name="Google Shape;432;p30"/>
          <p:cNvCxnSpPr/>
          <p:nvPr/>
        </p:nvCxnSpPr>
        <p:spPr>
          <a:xfrm>
            <a:off x="5013432"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433" name="Google Shape;433;p30"/>
          <p:cNvCxnSpPr/>
          <p:nvPr/>
        </p:nvCxnSpPr>
        <p:spPr>
          <a:xfrm>
            <a:off x="5278256"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434" name="Google Shape;434;p30"/>
          <p:cNvCxnSpPr/>
          <p:nvPr/>
        </p:nvCxnSpPr>
        <p:spPr>
          <a:xfrm>
            <a:off x="5521847"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435" name="Google Shape;435;p30"/>
          <p:cNvCxnSpPr/>
          <p:nvPr/>
        </p:nvCxnSpPr>
        <p:spPr>
          <a:xfrm>
            <a:off x="5810823"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436" name="Google Shape;436;p30"/>
          <p:cNvCxnSpPr/>
          <p:nvPr/>
        </p:nvCxnSpPr>
        <p:spPr>
          <a:xfrm>
            <a:off x="6058578"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437" name="Google Shape;437;p30"/>
          <p:cNvCxnSpPr/>
          <p:nvPr/>
        </p:nvCxnSpPr>
        <p:spPr>
          <a:xfrm>
            <a:off x="6497876"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438" name="Google Shape;438;p30"/>
          <p:cNvCxnSpPr/>
          <p:nvPr/>
        </p:nvCxnSpPr>
        <p:spPr>
          <a:xfrm>
            <a:off x="7019616"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439" name="Google Shape;439;p30"/>
          <p:cNvCxnSpPr/>
          <p:nvPr/>
        </p:nvCxnSpPr>
        <p:spPr>
          <a:xfrm>
            <a:off x="7442671"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440" name="Google Shape;440;p30"/>
          <p:cNvCxnSpPr/>
          <p:nvPr/>
        </p:nvCxnSpPr>
        <p:spPr>
          <a:xfrm>
            <a:off x="8275041" y="4939875"/>
            <a:ext cx="0" cy="144000"/>
          </a:xfrm>
          <a:prstGeom prst="straightConnector1">
            <a:avLst/>
          </a:prstGeom>
          <a:noFill/>
          <a:ln cap="flat" cmpd="sng" w="9525">
            <a:solidFill>
              <a:schemeClr val="dk1"/>
            </a:solidFill>
            <a:prstDash val="solid"/>
            <a:round/>
            <a:headEnd len="sm" w="sm" type="none"/>
            <a:tailEnd len="sm" w="sm" type="none"/>
          </a:ln>
        </p:spPr>
      </p:cxnSp>
      <p:sp>
        <p:nvSpPr>
          <p:cNvPr id="441" name="Google Shape;441;p30"/>
          <p:cNvSpPr/>
          <p:nvPr/>
        </p:nvSpPr>
        <p:spPr>
          <a:xfrm>
            <a:off x="5293525" y="1457925"/>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442" name="Google Shape;442;p30"/>
          <p:cNvSpPr/>
          <p:nvPr/>
        </p:nvSpPr>
        <p:spPr>
          <a:xfrm>
            <a:off x="6487523" y="16212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443" name="Google Shape;443;p30"/>
          <p:cNvSpPr/>
          <p:nvPr/>
        </p:nvSpPr>
        <p:spPr>
          <a:xfrm flipH="1">
            <a:off x="7046125" y="16212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444" name="Google Shape;444;p30"/>
          <p:cNvSpPr/>
          <p:nvPr/>
        </p:nvSpPr>
        <p:spPr>
          <a:xfrm flipH="1" rot="-5400000">
            <a:off x="6773813" y="22308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445" name="Google Shape;445;p30"/>
          <p:cNvSpPr/>
          <p:nvPr/>
        </p:nvSpPr>
        <p:spPr>
          <a:xfrm flipH="1">
            <a:off x="1864525" y="17736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446" name="Google Shape;446;p30"/>
          <p:cNvSpPr/>
          <p:nvPr/>
        </p:nvSpPr>
        <p:spPr>
          <a:xfrm>
            <a:off x="1407325" y="17736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447" name="Google Shape;447;p30"/>
          <p:cNvSpPr txBox="1"/>
          <p:nvPr/>
        </p:nvSpPr>
        <p:spPr>
          <a:xfrm>
            <a:off x="4408054" y="1592809"/>
            <a:ext cx="1821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ALU</a:t>
            </a:r>
            <a:endParaRPr b="0" i="0" sz="700" u="none" cap="none" strike="noStrike">
              <a:solidFill>
                <a:srgbClr val="000000"/>
              </a:solidFill>
              <a:latin typeface="Arial"/>
              <a:ea typeface="Arial"/>
              <a:cs typeface="Arial"/>
              <a:sym typeface="Arial"/>
            </a:endParaRPr>
          </a:p>
        </p:txBody>
      </p:sp>
      <p:sp>
        <p:nvSpPr>
          <p:cNvPr id="448" name="Google Shape;448;p30"/>
          <p:cNvSpPr txBox="1"/>
          <p:nvPr/>
        </p:nvSpPr>
        <p:spPr>
          <a:xfrm>
            <a:off x="4364108" y="1749304"/>
            <a:ext cx="276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PC+4</a:t>
            </a:r>
            <a:endParaRPr b="0" i="0" sz="700" u="none" cap="none" strike="noStrike">
              <a:solidFill>
                <a:srgbClr val="000000"/>
              </a:solidFill>
              <a:latin typeface="Arial"/>
              <a:ea typeface="Arial"/>
              <a:cs typeface="Arial"/>
              <a:sym typeface="Arial"/>
            </a:endParaRPr>
          </a:p>
        </p:txBody>
      </p:sp>
      <p:sp>
        <p:nvSpPr>
          <p:cNvPr id="449" name="Google Shape;449;p30"/>
          <p:cNvSpPr txBox="1"/>
          <p:nvPr/>
        </p:nvSpPr>
        <p:spPr>
          <a:xfrm>
            <a:off x="494100" y="1183047"/>
            <a:ext cx="1398600" cy="2307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Inter"/>
                <a:ea typeface="Inter"/>
                <a:cs typeface="Inter"/>
                <a:sym typeface="Inter"/>
              </a:rPr>
              <a:t>Instruction Fetch (IF)</a:t>
            </a:r>
            <a:endParaRPr b="0" i="0" sz="900" u="none" cap="none" strike="noStrike">
              <a:solidFill>
                <a:srgbClr val="000000"/>
              </a:solidFill>
              <a:latin typeface="Inter"/>
              <a:ea typeface="Inter"/>
              <a:cs typeface="Inter"/>
              <a:sym typeface="Inter"/>
            </a:endParaRPr>
          </a:p>
        </p:txBody>
      </p:sp>
      <p:cxnSp>
        <p:nvCxnSpPr>
          <p:cNvPr id="450" name="Google Shape;450;p30"/>
          <p:cNvCxnSpPr/>
          <p:nvPr/>
        </p:nvCxnSpPr>
        <p:spPr>
          <a:xfrm>
            <a:off x="3717830" y="4459148"/>
            <a:ext cx="446700" cy="4500"/>
          </a:xfrm>
          <a:prstGeom prst="straightConnector1">
            <a:avLst/>
          </a:prstGeom>
          <a:noFill/>
          <a:ln cap="flat" cmpd="sng" w="9525">
            <a:solidFill>
              <a:schemeClr val="dk1"/>
            </a:solidFill>
            <a:prstDash val="solid"/>
            <a:round/>
            <a:headEnd len="sm" w="sm" type="none"/>
            <a:tailEnd len="sm" w="sm" type="none"/>
          </a:ln>
        </p:spPr>
      </p:cxnSp>
      <p:sp>
        <p:nvSpPr>
          <p:cNvPr id="451" name="Google Shape;451;p30"/>
          <p:cNvSpPr txBox="1"/>
          <p:nvPr/>
        </p:nvSpPr>
        <p:spPr>
          <a:xfrm>
            <a:off x="2039826" y="2812725"/>
            <a:ext cx="644400" cy="230700"/>
          </a:xfrm>
          <a:prstGeom prst="rect">
            <a:avLst/>
          </a:prstGeom>
          <a:solidFill>
            <a:srgbClr val="9FC5E8"/>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chemeClr val="dk1"/>
                </a:solidFill>
                <a:latin typeface="Lexend"/>
                <a:ea typeface="Lexend"/>
                <a:cs typeface="Lexend"/>
                <a:sym typeface="Lexend"/>
              </a:rPr>
              <a:t>bltu inst</a:t>
            </a:r>
            <a:endParaRPr b="0" i="0" sz="900" u="none" cap="none" strike="noStrike">
              <a:solidFill>
                <a:schemeClr val="dk1"/>
              </a:solidFill>
              <a:latin typeface="Lexend"/>
              <a:ea typeface="Lexend"/>
              <a:cs typeface="Lexend"/>
              <a:sym typeface="Lexend"/>
            </a:endParaRPr>
          </a:p>
        </p:txBody>
      </p:sp>
      <p:sp>
        <p:nvSpPr>
          <p:cNvPr id="452" name="Google Shape;452;p30"/>
          <p:cNvSpPr txBox="1"/>
          <p:nvPr/>
        </p:nvSpPr>
        <p:spPr>
          <a:xfrm>
            <a:off x="2039825" y="948975"/>
            <a:ext cx="4476900" cy="25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tr" sz="1800" u="none" cap="none" strike="noStrike">
                <a:solidFill>
                  <a:schemeClr val="dk2"/>
                </a:solidFill>
                <a:latin typeface="Lexend"/>
                <a:ea typeface="Lexend"/>
                <a:cs typeface="Lexend"/>
                <a:sym typeface="Lexend"/>
              </a:rPr>
              <a:t>(assume x1 = 0b10000, x2 = 0b00001)</a:t>
            </a:r>
            <a:endParaRPr b="0" i="0" sz="1800" u="none" cap="none" strike="noStrike">
              <a:solidFill>
                <a:schemeClr val="dk2"/>
              </a:solidFill>
              <a:latin typeface="Lexend"/>
              <a:ea typeface="Lexend"/>
              <a:cs typeface="Lexend"/>
              <a:sym typeface="Lexend"/>
            </a:endParaRPr>
          </a:p>
        </p:txBody>
      </p:sp>
      <p:sp>
        <p:nvSpPr>
          <p:cNvPr id="453" name="Google Shape;453;p30"/>
          <p:cNvSpPr txBox="1"/>
          <p:nvPr/>
        </p:nvSpPr>
        <p:spPr>
          <a:xfrm>
            <a:off x="1853075" y="2163125"/>
            <a:ext cx="333900" cy="230700"/>
          </a:xfrm>
          <a:prstGeom prst="rect">
            <a:avLst/>
          </a:prstGeom>
          <a:solidFill>
            <a:srgbClr val="9FC5E8"/>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chemeClr val="dk1"/>
                </a:solidFill>
                <a:latin typeface="Lexend"/>
                <a:ea typeface="Lexend"/>
                <a:cs typeface="Lexend"/>
                <a:sym typeface="Lexend"/>
              </a:rPr>
              <a:t>PC</a:t>
            </a:r>
            <a:endParaRPr b="0" i="0" sz="900" u="none" cap="none" strike="noStrike">
              <a:solidFill>
                <a:schemeClr val="dk1"/>
              </a:solidFill>
              <a:latin typeface="Lexend"/>
              <a:ea typeface="Lexend"/>
              <a:cs typeface="Lexend"/>
              <a:sym typeface="Lexe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(bltu x1 x2 -16) example: ID</a:t>
            </a:r>
            <a:endParaRPr/>
          </a:p>
        </p:txBody>
      </p:sp>
      <p:cxnSp>
        <p:nvCxnSpPr>
          <p:cNvPr id="459" name="Google Shape;459;p31"/>
          <p:cNvCxnSpPr/>
          <p:nvPr/>
        </p:nvCxnSpPr>
        <p:spPr>
          <a:xfrm>
            <a:off x="3992549" y="3708075"/>
            <a:ext cx="1661700" cy="0"/>
          </a:xfrm>
          <a:prstGeom prst="straightConnector1">
            <a:avLst/>
          </a:prstGeom>
          <a:noFill/>
          <a:ln cap="flat" cmpd="sng" w="9525">
            <a:solidFill>
              <a:srgbClr val="000000"/>
            </a:solidFill>
            <a:prstDash val="solid"/>
            <a:round/>
            <a:headEnd len="sm" w="sm" type="none"/>
            <a:tailEnd len="med" w="med" type="triangle"/>
          </a:ln>
        </p:spPr>
      </p:cxnSp>
      <p:sp>
        <p:nvSpPr>
          <p:cNvPr id="460" name="Google Shape;460;p31"/>
          <p:cNvSpPr/>
          <p:nvPr/>
        </p:nvSpPr>
        <p:spPr>
          <a:xfrm>
            <a:off x="2808567" y="2482625"/>
            <a:ext cx="1183200" cy="17256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1" name="Google Shape;461;p31"/>
          <p:cNvGrpSpPr/>
          <p:nvPr/>
        </p:nvGrpSpPr>
        <p:grpSpPr>
          <a:xfrm>
            <a:off x="4819741" y="3122235"/>
            <a:ext cx="644400" cy="314700"/>
            <a:chOff x="4736879" y="2893635"/>
            <a:chExt cx="644400" cy="314700"/>
          </a:xfrm>
        </p:grpSpPr>
        <p:sp>
          <p:nvSpPr>
            <p:cNvPr id="462" name="Google Shape;462;p31"/>
            <p:cNvSpPr/>
            <p:nvPr/>
          </p:nvSpPr>
          <p:spPr>
            <a:xfrm rot="5400000">
              <a:off x="4901729" y="2728785"/>
              <a:ext cx="314700" cy="644400"/>
            </a:xfrm>
            <a:prstGeom prst="trapezoid">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31"/>
            <p:cNvSpPr txBox="1"/>
            <p:nvPr/>
          </p:nvSpPr>
          <p:spPr>
            <a:xfrm>
              <a:off x="4849944" y="2893636"/>
              <a:ext cx="419700" cy="307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Branch Comp</a:t>
              </a:r>
              <a:endParaRPr b="0" i="0" sz="1000" u="none" cap="none" strike="noStrike">
                <a:solidFill>
                  <a:srgbClr val="000000"/>
                </a:solidFill>
                <a:latin typeface="Arial"/>
                <a:ea typeface="Arial"/>
                <a:cs typeface="Arial"/>
                <a:sym typeface="Arial"/>
              </a:endParaRPr>
            </a:p>
          </p:txBody>
        </p:sp>
      </p:grpSp>
      <p:grpSp>
        <p:nvGrpSpPr>
          <p:cNvPr id="464" name="Google Shape;464;p31"/>
          <p:cNvGrpSpPr/>
          <p:nvPr/>
        </p:nvGrpSpPr>
        <p:grpSpPr>
          <a:xfrm>
            <a:off x="3247376" y="4293147"/>
            <a:ext cx="486408" cy="319500"/>
            <a:chOff x="4447206" y="4057784"/>
            <a:chExt cx="426300" cy="319500"/>
          </a:xfrm>
        </p:grpSpPr>
        <p:sp>
          <p:nvSpPr>
            <p:cNvPr id="465" name="Google Shape;465;p31"/>
            <p:cNvSpPr/>
            <p:nvPr/>
          </p:nvSpPr>
          <p:spPr>
            <a:xfrm rot="5400000">
              <a:off x="4500606" y="4004384"/>
              <a:ext cx="319500" cy="426300"/>
            </a:xfrm>
            <a:prstGeom prst="trapezoid">
              <a:avLst>
                <a:gd fmla="val 0" name="adj"/>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31"/>
            <p:cNvSpPr txBox="1"/>
            <p:nvPr/>
          </p:nvSpPr>
          <p:spPr>
            <a:xfrm>
              <a:off x="4453925" y="4066223"/>
              <a:ext cx="410400" cy="307800"/>
            </a:xfrm>
            <a:prstGeom prst="rect">
              <a:avLst/>
            </a:prstGeom>
            <a:noFill/>
            <a:ln cap="flat" cmpd="sng" w="2857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Imm Gen</a:t>
              </a:r>
              <a:endParaRPr b="0" i="0" sz="1000" u="none" cap="none" strike="noStrike">
                <a:solidFill>
                  <a:srgbClr val="000000"/>
                </a:solidFill>
                <a:latin typeface="Arial"/>
                <a:ea typeface="Arial"/>
                <a:cs typeface="Arial"/>
                <a:sym typeface="Arial"/>
              </a:endParaRPr>
            </a:p>
          </p:txBody>
        </p:sp>
      </p:grpSp>
      <p:sp>
        <p:nvSpPr>
          <p:cNvPr id="467" name="Google Shape;467;p31"/>
          <p:cNvSpPr txBox="1"/>
          <p:nvPr/>
        </p:nvSpPr>
        <p:spPr>
          <a:xfrm>
            <a:off x="2816618" y="2473926"/>
            <a:ext cx="1175100" cy="215400"/>
          </a:xfrm>
          <a:prstGeom prst="rect">
            <a:avLst/>
          </a:prstGeom>
          <a:noFill/>
          <a:ln>
            <a:noFill/>
          </a:ln>
        </p:spPr>
        <p:txBody>
          <a:bodyPr anchorCtr="0" anchor="t" bIns="0" lIns="0" spcFirstLastPara="1" rIns="91425" wrap="square" tIns="0">
            <a:no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RegFile</a:t>
            </a:r>
            <a:endParaRPr b="0" i="0" sz="1300" u="none" cap="none" strike="noStrike">
              <a:solidFill>
                <a:srgbClr val="000000"/>
              </a:solidFill>
              <a:latin typeface="Arial"/>
              <a:ea typeface="Arial"/>
              <a:cs typeface="Arial"/>
              <a:sym typeface="Arial"/>
            </a:endParaRPr>
          </a:p>
        </p:txBody>
      </p:sp>
      <p:grpSp>
        <p:nvGrpSpPr>
          <p:cNvPr id="468" name="Google Shape;468;p31"/>
          <p:cNvGrpSpPr/>
          <p:nvPr/>
        </p:nvGrpSpPr>
        <p:grpSpPr>
          <a:xfrm>
            <a:off x="1518883" y="2045358"/>
            <a:ext cx="295200" cy="153900"/>
            <a:chOff x="1777884" y="1816758"/>
            <a:chExt cx="295200" cy="153900"/>
          </a:xfrm>
        </p:grpSpPr>
        <p:sp>
          <p:nvSpPr>
            <p:cNvPr id="469" name="Google Shape;469;p31"/>
            <p:cNvSpPr/>
            <p:nvPr/>
          </p:nvSpPr>
          <p:spPr>
            <a:xfrm rot="5400000">
              <a:off x="1850784" y="1746039"/>
              <a:ext cx="149400" cy="295200"/>
            </a:xfrm>
            <a:prstGeom prst="trapezoid">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31"/>
            <p:cNvSpPr txBox="1"/>
            <p:nvPr/>
          </p:nvSpPr>
          <p:spPr>
            <a:xfrm>
              <a:off x="1784816" y="1816758"/>
              <a:ext cx="2826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+4</a:t>
              </a:r>
              <a:endParaRPr b="0" i="0" sz="1000" u="none" cap="none" strike="noStrike">
                <a:solidFill>
                  <a:srgbClr val="000000"/>
                </a:solidFill>
                <a:latin typeface="Arial"/>
                <a:ea typeface="Arial"/>
                <a:cs typeface="Arial"/>
                <a:sym typeface="Arial"/>
              </a:endParaRPr>
            </a:p>
          </p:txBody>
        </p:sp>
      </p:grpSp>
      <p:cxnSp>
        <p:nvCxnSpPr>
          <p:cNvPr id="471" name="Google Shape;471;p31"/>
          <p:cNvCxnSpPr/>
          <p:nvPr/>
        </p:nvCxnSpPr>
        <p:spPr>
          <a:xfrm>
            <a:off x="2249674" y="3213425"/>
            <a:ext cx="0" cy="1722900"/>
          </a:xfrm>
          <a:prstGeom prst="straightConnector1">
            <a:avLst/>
          </a:prstGeom>
          <a:noFill/>
          <a:ln cap="flat" cmpd="sng" w="28575">
            <a:solidFill>
              <a:srgbClr val="000000"/>
            </a:solidFill>
            <a:prstDash val="solid"/>
            <a:round/>
            <a:headEnd len="sm" w="sm" type="none"/>
            <a:tailEnd len="med" w="med" type="triangle"/>
          </a:ln>
        </p:spPr>
      </p:cxnSp>
      <p:cxnSp>
        <p:nvCxnSpPr>
          <p:cNvPr id="472" name="Google Shape;472;p31"/>
          <p:cNvCxnSpPr/>
          <p:nvPr/>
        </p:nvCxnSpPr>
        <p:spPr>
          <a:xfrm>
            <a:off x="2251549" y="3536200"/>
            <a:ext cx="555600" cy="0"/>
          </a:xfrm>
          <a:prstGeom prst="straightConnector1">
            <a:avLst/>
          </a:prstGeom>
          <a:noFill/>
          <a:ln cap="flat" cmpd="sng" w="28575">
            <a:solidFill>
              <a:srgbClr val="000000"/>
            </a:solidFill>
            <a:prstDash val="solid"/>
            <a:round/>
            <a:headEnd len="sm" w="sm" type="none"/>
            <a:tailEnd len="med" w="med" type="triangle"/>
          </a:ln>
        </p:spPr>
      </p:cxnSp>
      <p:cxnSp>
        <p:nvCxnSpPr>
          <p:cNvPr id="473" name="Google Shape;473;p31"/>
          <p:cNvCxnSpPr/>
          <p:nvPr/>
        </p:nvCxnSpPr>
        <p:spPr>
          <a:xfrm>
            <a:off x="2251549" y="4454050"/>
            <a:ext cx="987000" cy="7800"/>
          </a:xfrm>
          <a:prstGeom prst="straightConnector1">
            <a:avLst/>
          </a:prstGeom>
          <a:noFill/>
          <a:ln cap="flat" cmpd="sng" w="28575">
            <a:solidFill>
              <a:srgbClr val="000000"/>
            </a:solidFill>
            <a:prstDash val="solid"/>
            <a:round/>
            <a:headEnd len="sm" w="sm" type="none"/>
            <a:tailEnd len="med" w="med" type="triangle"/>
          </a:ln>
        </p:spPr>
      </p:cxnSp>
      <p:cxnSp>
        <p:nvCxnSpPr>
          <p:cNvPr id="474" name="Google Shape;474;p31"/>
          <p:cNvCxnSpPr/>
          <p:nvPr/>
        </p:nvCxnSpPr>
        <p:spPr>
          <a:xfrm>
            <a:off x="1990674" y="3211150"/>
            <a:ext cx="816600" cy="0"/>
          </a:xfrm>
          <a:prstGeom prst="straightConnector1">
            <a:avLst/>
          </a:prstGeom>
          <a:noFill/>
          <a:ln cap="flat" cmpd="sng" w="28575">
            <a:solidFill>
              <a:srgbClr val="000000"/>
            </a:solidFill>
            <a:prstDash val="solid"/>
            <a:round/>
            <a:headEnd len="sm" w="sm" type="none"/>
            <a:tailEnd len="med" w="med" type="triangle"/>
          </a:ln>
        </p:spPr>
      </p:cxnSp>
      <p:cxnSp>
        <p:nvCxnSpPr>
          <p:cNvPr id="475" name="Google Shape;475;p31"/>
          <p:cNvCxnSpPr/>
          <p:nvPr/>
        </p:nvCxnSpPr>
        <p:spPr>
          <a:xfrm>
            <a:off x="2250699" y="3900975"/>
            <a:ext cx="556500" cy="0"/>
          </a:xfrm>
          <a:prstGeom prst="straightConnector1">
            <a:avLst/>
          </a:prstGeom>
          <a:noFill/>
          <a:ln cap="flat" cmpd="sng" w="28575">
            <a:solidFill>
              <a:srgbClr val="000000"/>
            </a:solidFill>
            <a:prstDash val="solid"/>
            <a:round/>
            <a:headEnd len="sm" w="sm" type="none"/>
            <a:tailEnd len="med" w="med" type="triangle"/>
          </a:ln>
        </p:spPr>
      </p:cxnSp>
      <p:cxnSp>
        <p:nvCxnSpPr>
          <p:cNvPr id="476" name="Google Shape;476;p31"/>
          <p:cNvCxnSpPr/>
          <p:nvPr/>
        </p:nvCxnSpPr>
        <p:spPr>
          <a:xfrm>
            <a:off x="5786430" y="2880351"/>
            <a:ext cx="275700" cy="0"/>
          </a:xfrm>
          <a:prstGeom prst="straightConnector1">
            <a:avLst/>
          </a:prstGeom>
          <a:noFill/>
          <a:ln cap="flat" cmpd="sng" w="9525">
            <a:solidFill>
              <a:srgbClr val="000000"/>
            </a:solidFill>
            <a:prstDash val="solid"/>
            <a:round/>
            <a:headEnd len="sm" w="sm" type="none"/>
            <a:tailEnd len="med" w="med" type="triangle"/>
          </a:ln>
        </p:spPr>
      </p:cxnSp>
      <p:cxnSp>
        <p:nvCxnSpPr>
          <p:cNvPr id="477" name="Google Shape;477;p31"/>
          <p:cNvCxnSpPr/>
          <p:nvPr/>
        </p:nvCxnSpPr>
        <p:spPr>
          <a:xfrm>
            <a:off x="6549589" y="3190448"/>
            <a:ext cx="413100" cy="0"/>
          </a:xfrm>
          <a:prstGeom prst="straightConnector1">
            <a:avLst/>
          </a:prstGeom>
          <a:noFill/>
          <a:ln cap="flat" cmpd="sng" w="9525">
            <a:solidFill>
              <a:srgbClr val="000000"/>
            </a:solidFill>
            <a:prstDash val="solid"/>
            <a:round/>
            <a:headEnd len="sm" w="sm" type="none"/>
            <a:tailEnd len="med" w="med" type="triangle"/>
          </a:ln>
        </p:spPr>
      </p:cxnSp>
      <p:cxnSp>
        <p:nvCxnSpPr>
          <p:cNvPr id="478" name="Google Shape;478;p31"/>
          <p:cNvCxnSpPr/>
          <p:nvPr/>
        </p:nvCxnSpPr>
        <p:spPr>
          <a:xfrm>
            <a:off x="7915949" y="3677325"/>
            <a:ext cx="442200" cy="0"/>
          </a:xfrm>
          <a:prstGeom prst="straightConnector1">
            <a:avLst/>
          </a:prstGeom>
          <a:noFill/>
          <a:ln cap="flat" cmpd="sng" w="9525">
            <a:solidFill>
              <a:srgbClr val="000000"/>
            </a:solidFill>
            <a:prstDash val="solid"/>
            <a:round/>
            <a:headEnd len="sm" w="sm" type="none"/>
            <a:tailEnd len="med" w="med" type="triangle"/>
          </a:ln>
        </p:spPr>
      </p:cxnSp>
      <p:cxnSp>
        <p:nvCxnSpPr>
          <p:cNvPr id="479" name="Google Shape;479;p31"/>
          <p:cNvCxnSpPr/>
          <p:nvPr/>
        </p:nvCxnSpPr>
        <p:spPr>
          <a:xfrm>
            <a:off x="3992549" y="2993700"/>
            <a:ext cx="1664100" cy="0"/>
          </a:xfrm>
          <a:prstGeom prst="straightConnector1">
            <a:avLst/>
          </a:prstGeom>
          <a:noFill/>
          <a:ln cap="flat" cmpd="sng" w="9525">
            <a:solidFill>
              <a:srgbClr val="000000"/>
            </a:solidFill>
            <a:prstDash val="solid"/>
            <a:round/>
            <a:headEnd len="sm" w="sm" type="none"/>
            <a:tailEnd len="med" w="med" type="triangle"/>
          </a:ln>
        </p:spPr>
      </p:cxnSp>
      <p:cxnSp>
        <p:nvCxnSpPr>
          <p:cNvPr id="480" name="Google Shape;480;p31"/>
          <p:cNvCxnSpPr/>
          <p:nvPr/>
        </p:nvCxnSpPr>
        <p:spPr>
          <a:xfrm>
            <a:off x="305949" y="1689575"/>
            <a:ext cx="7771800" cy="0"/>
          </a:xfrm>
          <a:prstGeom prst="straightConnector1">
            <a:avLst/>
          </a:prstGeom>
          <a:noFill/>
          <a:ln cap="flat" cmpd="sng" w="9525">
            <a:solidFill>
              <a:srgbClr val="000000"/>
            </a:solidFill>
            <a:prstDash val="solid"/>
            <a:round/>
            <a:headEnd len="sm" w="sm" type="none"/>
            <a:tailEnd len="sm" w="sm" type="none"/>
          </a:ln>
        </p:spPr>
      </p:cxnSp>
      <p:cxnSp>
        <p:nvCxnSpPr>
          <p:cNvPr id="481" name="Google Shape;481;p31"/>
          <p:cNvCxnSpPr/>
          <p:nvPr/>
        </p:nvCxnSpPr>
        <p:spPr>
          <a:xfrm rot="10800000">
            <a:off x="6809774" y="1687705"/>
            <a:ext cx="0" cy="1499700"/>
          </a:xfrm>
          <a:prstGeom prst="straightConnector1">
            <a:avLst/>
          </a:prstGeom>
          <a:noFill/>
          <a:ln cap="flat" cmpd="sng" w="9525">
            <a:solidFill>
              <a:srgbClr val="000000"/>
            </a:solidFill>
            <a:prstDash val="solid"/>
            <a:round/>
            <a:headEnd len="sm" w="sm" type="none"/>
            <a:tailEnd len="sm" w="sm" type="none"/>
          </a:ln>
        </p:spPr>
      </p:cxnSp>
      <p:cxnSp>
        <p:nvCxnSpPr>
          <p:cNvPr id="482" name="Google Shape;482;p31"/>
          <p:cNvCxnSpPr/>
          <p:nvPr/>
        </p:nvCxnSpPr>
        <p:spPr>
          <a:xfrm>
            <a:off x="353124" y="1847575"/>
            <a:ext cx="7644600" cy="0"/>
          </a:xfrm>
          <a:prstGeom prst="straightConnector1">
            <a:avLst/>
          </a:prstGeom>
          <a:noFill/>
          <a:ln cap="flat" cmpd="sng" w="9525">
            <a:solidFill>
              <a:srgbClr val="000000"/>
            </a:solidFill>
            <a:prstDash val="solid"/>
            <a:round/>
            <a:headEnd len="sm" w="sm" type="none"/>
            <a:tailEnd len="sm" w="sm" type="none"/>
          </a:ln>
        </p:spPr>
      </p:cxnSp>
      <p:sp>
        <p:nvSpPr>
          <p:cNvPr id="483" name="Google Shape;483;p31"/>
          <p:cNvSpPr/>
          <p:nvPr/>
        </p:nvSpPr>
        <p:spPr>
          <a:xfrm>
            <a:off x="657925" y="4939149"/>
            <a:ext cx="7964400" cy="145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84" name="Google Shape;484;p31"/>
          <p:cNvCxnSpPr/>
          <p:nvPr/>
        </p:nvCxnSpPr>
        <p:spPr>
          <a:xfrm>
            <a:off x="8447474" y="3865950"/>
            <a:ext cx="0" cy="1070100"/>
          </a:xfrm>
          <a:prstGeom prst="straightConnector1">
            <a:avLst/>
          </a:prstGeom>
          <a:noFill/>
          <a:ln cap="flat" cmpd="sng" w="9525">
            <a:solidFill>
              <a:srgbClr val="000000"/>
            </a:solidFill>
            <a:prstDash val="solid"/>
            <a:round/>
            <a:headEnd len="med" w="med" type="triangle"/>
            <a:tailEnd len="sm" w="sm" type="none"/>
          </a:ln>
        </p:spPr>
      </p:cxnSp>
      <p:cxnSp>
        <p:nvCxnSpPr>
          <p:cNvPr id="485" name="Google Shape;485;p31"/>
          <p:cNvCxnSpPr/>
          <p:nvPr/>
        </p:nvCxnSpPr>
        <p:spPr>
          <a:xfrm>
            <a:off x="7228549" y="4607725"/>
            <a:ext cx="0" cy="329700"/>
          </a:xfrm>
          <a:prstGeom prst="straightConnector1">
            <a:avLst/>
          </a:prstGeom>
          <a:noFill/>
          <a:ln cap="flat" cmpd="sng" w="9525">
            <a:solidFill>
              <a:srgbClr val="000000"/>
            </a:solidFill>
            <a:prstDash val="solid"/>
            <a:round/>
            <a:headEnd len="med" w="med" type="triangle"/>
            <a:tailEnd len="sm" w="sm" type="none"/>
          </a:ln>
        </p:spPr>
      </p:cxnSp>
      <p:cxnSp>
        <p:nvCxnSpPr>
          <p:cNvPr id="486" name="Google Shape;486;p31"/>
          <p:cNvCxnSpPr>
            <a:stCxn id="466" idx="2"/>
            <a:endCxn id="487" idx="0"/>
          </p:cNvCxnSpPr>
          <p:nvPr/>
        </p:nvCxnSpPr>
        <p:spPr>
          <a:xfrm>
            <a:off x="3489176" y="4609386"/>
            <a:ext cx="1500" cy="339300"/>
          </a:xfrm>
          <a:prstGeom prst="straightConnector1">
            <a:avLst/>
          </a:prstGeom>
          <a:noFill/>
          <a:ln cap="flat" cmpd="sng" w="28575">
            <a:solidFill>
              <a:srgbClr val="000000"/>
            </a:solidFill>
            <a:prstDash val="solid"/>
            <a:round/>
            <a:headEnd len="med" w="med" type="triangle"/>
            <a:tailEnd len="sm" w="sm" type="none"/>
          </a:ln>
        </p:spPr>
      </p:cxnSp>
      <p:cxnSp>
        <p:nvCxnSpPr>
          <p:cNvPr id="488" name="Google Shape;488;p31"/>
          <p:cNvCxnSpPr/>
          <p:nvPr/>
        </p:nvCxnSpPr>
        <p:spPr>
          <a:xfrm>
            <a:off x="821424" y="2676250"/>
            <a:ext cx="0" cy="2262000"/>
          </a:xfrm>
          <a:prstGeom prst="straightConnector1">
            <a:avLst/>
          </a:prstGeom>
          <a:noFill/>
          <a:ln cap="flat" cmpd="sng" w="9525">
            <a:solidFill>
              <a:srgbClr val="000000"/>
            </a:solidFill>
            <a:prstDash val="solid"/>
            <a:round/>
            <a:headEnd len="med" w="med" type="triangle"/>
            <a:tailEnd len="sm" w="sm" type="none"/>
          </a:ln>
        </p:spPr>
      </p:cxnSp>
      <p:cxnSp>
        <p:nvCxnSpPr>
          <p:cNvPr id="489" name="Google Shape;489;p31"/>
          <p:cNvCxnSpPr/>
          <p:nvPr/>
        </p:nvCxnSpPr>
        <p:spPr>
          <a:xfrm>
            <a:off x="5386841" y="3438831"/>
            <a:ext cx="0" cy="1492800"/>
          </a:xfrm>
          <a:prstGeom prst="straightConnector1">
            <a:avLst/>
          </a:prstGeom>
          <a:noFill/>
          <a:ln cap="flat" cmpd="sng" w="9525">
            <a:solidFill>
              <a:srgbClr val="000000"/>
            </a:solidFill>
            <a:prstDash val="solid"/>
            <a:round/>
            <a:headEnd len="sm" w="sm" type="none"/>
            <a:tailEnd len="med" w="med" type="triangle"/>
          </a:ln>
        </p:spPr>
      </p:cxnSp>
      <p:cxnSp>
        <p:nvCxnSpPr>
          <p:cNvPr id="490" name="Google Shape;490;p31"/>
          <p:cNvCxnSpPr/>
          <p:nvPr/>
        </p:nvCxnSpPr>
        <p:spPr>
          <a:xfrm>
            <a:off x="5141272" y="3438831"/>
            <a:ext cx="0" cy="1494300"/>
          </a:xfrm>
          <a:prstGeom prst="straightConnector1">
            <a:avLst/>
          </a:prstGeom>
          <a:noFill/>
          <a:ln cap="flat" cmpd="sng" w="9525">
            <a:solidFill>
              <a:srgbClr val="000000"/>
            </a:solidFill>
            <a:prstDash val="solid"/>
            <a:round/>
            <a:headEnd len="sm" w="sm" type="none"/>
            <a:tailEnd len="med" w="med" type="triangle"/>
          </a:ln>
        </p:spPr>
      </p:cxnSp>
      <p:sp>
        <p:nvSpPr>
          <p:cNvPr id="491" name="Google Shape;491;p31"/>
          <p:cNvSpPr txBox="1"/>
          <p:nvPr/>
        </p:nvSpPr>
        <p:spPr>
          <a:xfrm>
            <a:off x="5531600" y="4948576"/>
            <a:ext cx="2673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BSel</a:t>
            </a:r>
            <a:endParaRPr b="0" i="0" sz="800" u="none" cap="none" strike="noStrike">
              <a:solidFill>
                <a:srgbClr val="000000"/>
              </a:solidFill>
              <a:latin typeface="Arial"/>
              <a:ea typeface="Arial"/>
              <a:cs typeface="Arial"/>
              <a:sym typeface="Arial"/>
            </a:endParaRPr>
          </a:p>
        </p:txBody>
      </p:sp>
      <p:cxnSp>
        <p:nvCxnSpPr>
          <p:cNvPr id="492" name="Google Shape;492;p31"/>
          <p:cNvCxnSpPr/>
          <p:nvPr/>
        </p:nvCxnSpPr>
        <p:spPr>
          <a:xfrm>
            <a:off x="6293049" y="4048325"/>
            <a:ext cx="0" cy="888300"/>
          </a:xfrm>
          <a:prstGeom prst="straightConnector1">
            <a:avLst/>
          </a:prstGeom>
          <a:noFill/>
          <a:ln cap="flat" cmpd="sng" w="9525">
            <a:solidFill>
              <a:srgbClr val="000000"/>
            </a:solidFill>
            <a:prstDash val="solid"/>
            <a:round/>
            <a:headEnd len="med" w="med" type="triangle"/>
            <a:tailEnd len="sm" w="sm" type="none"/>
          </a:ln>
        </p:spPr>
      </p:cxnSp>
      <p:cxnSp>
        <p:nvCxnSpPr>
          <p:cNvPr id="493" name="Google Shape;493;p31"/>
          <p:cNvCxnSpPr/>
          <p:nvPr/>
        </p:nvCxnSpPr>
        <p:spPr>
          <a:xfrm>
            <a:off x="3073075" y="4208176"/>
            <a:ext cx="0" cy="729300"/>
          </a:xfrm>
          <a:prstGeom prst="straightConnector1">
            <a:avLst/>
          </a:prstGeom>
          <a:noFill/>
          <a:ln cap="flat" cmpd="sng" w="9525">
            <a:solidFill>
              <a:srgbClr val="000000"/>
            </a:solidFill>
            <a:prstDash val="solid"/>
            <a:round/>
            <a:headEnd len="med" w="med" type="triangle"/>
            <a:tailEnd len="sm" w="sm" type="none"/>
          </a:ln>
        </p:spPr>
      </p:cxnSp>
      <p:sp>
        <p:nvSpPr>
          <p:cNvPr id="494" name="Google Shape;494;p31"/>
          <p:cNvSpPr txBox="1"/>
          <p:nvPr/>
        </p:nvSpPr>
        <p:spPr>
          <a:xfrm>
            <a:off x="2816206" y="2706076"/>
            <a:ext cx="7266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RegWriteData</a:t>
            </a:r>
            <a:endParaRPr b="0" i="0" sz="900" u="none" cap="none" strike="noStrike">
              <a:solidFill>
                <a:srgbClr val="000000"/>
              </a:solidFill>
              <a:latin typeface="Arial"/>
              <a:ea typeface="Arial"/>
              <a:cs typeface="Arial"/>
              <a:sym typeface="Arial"/>
            </a:endParaRPr>
          </a:p>
        </p:txBody>
      </p:sp>
      <p:sp>
        <p:nvSpPr>
          <p:cNvPr id="495" name="Google Shape;495;p31"/>
          <p:cNvSpPr txBox="1"/>
          <p:nvPr/>
        </p:nvSpPr>
        <p:spPr>
          <a:xfrm>
            <a:off x="2817369" y="3140438"/>
            <a:ext cx="7800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RegWriteIndex</a:t>
            </a:r>
            <a:endParaRPr b="0" i="0" sz="900" u="none" cap="none" strike="noStrike">
              <a:solidFill>
                <a:srgbClr val="000000"/>
              </a:solidFill>
              <a:latin typeface="Arial"/>
              <a:ea typeface="Arial"/>
              <a:cs typeface="Arial"/>
              <a:sym typeface="Arial"/>
            </a:endParaRPr>
          </a:p>
        </p:txBody>
      </p:sp>
      <p:sp>
        <p:nvSpPr>
          <p:cNvPr id="496" name="Google Shape;496;p31"/>
          <p:cNvSpPr txBox="1"/>
          <p:nvPr/>
        </p:nvSpPr>
        <p:spPr>
          <a:xfrm>
            <a:off x="2816876" y="3465060"/>
            <a:ext cx="8265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RegReadIndex1</a:t>
            </a:r>
            <a:endParaRPr b="0" i="0" sz="900" u="none" cap="none" strike="noStrike">
              <a:solidFill>
                <a:srgbClr val="000000"/>
              </a:solidFill>
              <a:latin typeface="Arial"/>
              <a:ea typeface="Arial"/>
              <a:cs typeface="Arial"/>
              <a:sym typeface="Arial"/>
            </a:endParaRPr>
          </a:p>
        </p:txBody>
      </p:sp>
      <p:sp>
        <p:nvSpPr>
          <p:cNvPr id="497" name="Google Shape;497;p31"/>
          <p:cNvSpPr txBox="1"/>
          <p:nvPr/>
        </p:nvSpPr>
        <p:spPr>
          <a:xfrm>
            <a:off x="2818230" y="3829110"/>
            <a:ext cx="8325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RegReadIndex2</a:t>
            </a:r>
            <a:endParaRPr b="0" i="0" sz="900" u="none" cap="none" strike="noStrike">
              <a:solidFill>
                <a:srgbClr val="000000"/>
              </a:solidFill>
              <a:latin typeface="Arial"/>
              <a:ea typeface="Arial"/>
              <a:cs typeface="Arial"/>
              <a:sym typeface="Arial"/>
            </a:endParaRPr>
          </a:p>
        </p:txBody>
      </p:sp>
      <p:sp>
        <p:nvSpPr>
          <p:cNvPr id="498" name="Google Shape;498;p31"/>
          <p:cNvSpPr txBox="1"/>
          <p:nvPr/>
        </p:nvSpPr>
        <p:spPr>
          <a:xfrm>
            <a:off x="3186845" y="2924298"/>
            <a:ext cx="7926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RegReadData1</a:t>
            </a:r>
            <a:endParaRPr b="0" i="0" sz="900" u="none" cap="none" strike="noStrike">
              <a:solidFill>
                <a:srgbClr val="000000"/>
              </a:solidFill>
              <a:latin typeface="Arial"/>
              <a:ea typeface="Arial"/>
              <a:cs typeface="Arial"/>
              <a:sym typeface="Arial"/>
            </a:endParaRPr>
          </a:p>
        </p:txBody>
      </p:sp>
      <p:sp>
        <p:nvSpPr>
          <p:cNvPr id="499" name="Google Shape;499;p31"/>
          <p:cNvSpPr txBox="1"/>
          <p:nvPr/>
        </p:nvSpPr>
        <p:spPr>
          <a:xfrm>
            <a:off x="2272979" y="3093694"/>
            <a:ext cx="384600" cy="107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inst[11:7]</a:t>
            </a:r>
            <a:endParaRPr b="0" i="0" sz="700" u="none" cap="none" strike="noStrike">
              <a:solidFill>
                <a:srgbClr val="000000"/>
              </a:solidFill>
              <a:latin typeface="Arial"/>
              <a:ea typeface="Arial"/>
              <a:cs typeface="Arial"/>
              <a:sym typeface="Arial"/>
            </a:endParaRPr>
          </a:p>
        </p:txBody>
      </p:sp>
      <p:sp>
        <p:nvSpPr>
          <p:cNvPr id="500" name="Google Shape;500;p31"/>
          <p:cNvSpPr txBox="1"/>
          <p:nvPr/>
        </p:nvSpPr>
        <p:spPr>
          <a:xfrm>
            <a:off x="8082954" y="3130621"/>
            <a:ext cx="1821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ALU</a:t>
            </a:r>
            <a:endParaRPr b="0" i="0" sz="700" u="none" cap="none" strike="noStrike">
              <a:solidFill>
                <a:srgbClr val="000000"/>
              </a:solidFill>
              <a:latin typeface="Arial"/>
              <a:ea typeface="Arial"/>
              <a:cs typeface="Arial"/>
              <a:sym typeface="Arial"/>
            </a:endParaRPr>
          </a:p>
        </p:txBody>
      </p:sp>
      <p:sp>
        <p:nvSpPr>
          <p:cNvPr id="501" name="Google Shape;501;p31"/>
          <p:cNvSpPr txBox="1"/>
          <p:nvPr/>
        </p:nvSpPr>
        <p:spPr>
          <a:xfrm>
            <a:off x="7998933" y="3356333"/>
            <a:ext cx="276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PC+4</a:t>
            </a:r>
            <a:endParaRPr b="0" i="0" sz="700" u="none" cap="none" strike="noStrike">
              <a:solidFill>
                <a:srgbClr val="000000"/>
              </a:solidFill>
              <a:latin typeface="Arial"/>
              <a:ea typeface="Arial"/>
              <a:cs typeface="Arial"/>
              <a:sym typeface="Arial"/>
            </a:endParaRPr>
          </a:p>
        </p:txBody>
      </p:sp>
      <p:sp>
        <p:nvSpPr>
          <p:cNvPr id="502" name="Google Shape;502;p31"/>
          <p:cNvSpPr txBox="1"/>
          <p:nvPr/>
        </p:nvSpPr>
        <p:spPr>
          <a:xfrm>
            <a:off x="8024796" y="3575575"/>
            <a:ext cx="276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Mem</a:t>
            </a:r>
            <a:endParaRPr b="0" i="0" sz="700" u="none" cap="none" strike="noStrike">
              <a:solidFill>
                <a:srgbClr val="000000"/>
              </a:solidFill>
              <a:latin typeface="Arial"/>
              <a:ea typeface="Arial"/>
              <a:cs typeface="Arial"/>
              <a:sym typeface="Arial"/>
            </a:endParaRPr>
          </a:p>
        </p:txBody>
      </p:sp>
      <p:sp>
        <p:nvSpPr>
          <p:cNvPr id="503" name="Google Shape;503;p31"/>
          <p:cNvSpPr txBox="1"/>
          <p:nvPr/>
        </p:nvSpPr>
        <p:spPr>
          <a:xfrm>
            <a:off x="3179682" y="3648854"/>
            <a:ext cx="7959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RegReadData2</a:t>
            </a:r>
            <a:endParaRPr b="0" i="0" sz="900" u="none" cap="none" strike="noStrike">
              <a:solidFill>
                <a:srgbClr val="000000"/>
              </a:solidFill>
              <a:latin typeface="Arial"/>
              <a:ea typeface="Arial"/>
              <a:cs typeface="Arial"/>
              <a:sym typeface="Arial"/>
            </a:endParaRPr>
          </a:p>
        </p:txBody>
      </p:sp>
      <p:sp>
        <p:nvSpPr>
          <p:cNvPr id="504" name="Google Shape;504;p31"/>
          <p:cNvSpPr txBox="1"/>
          <p:nvPr/>
        </p:nvSpPr>
        <p:spPr>
          <a:xfrm>
            <a:off x="2272428" y="3710985"/>
            <a:ext cx="442500" cy="107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inst[24:20]</a:t>
            </a:r>
            <a:endParaRPr b="0" i="0" sz="700" u="none" cap="none" strike="noStrike">
              <a:solidFill>
                <a:srgbClr val="000000"/>
              </a:solidFill>
              <a:latin typeface="Arial"/>
              <a:ea typeface="Arial"/>
              <a:cs typeface="Arial"/>
              <a:sym typeface="Arial"/>
            </a:endParaRPr>
          </a:p>
        </p:txBody>
      </p:sp>
      <p:sp>
        <p:nvSpPr>
          <p:cNvPr id="505" name="Google Shape;505;p31"/>
          <p:cNvSpPr txBox="1"/>
          <p:nvPr/>
        </p:nvSpPr>
        <p:spPr>
          <a:xfrm>
            <a:off x="2272227" y="3343579"/>
            <a:ext cx="437700" cy="107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inst[19:15]</a:t>
            </a:r>
            <a:endParaRPr b="0" i="0" sz="700" u="none" cap="none" strike="noStrike">
              <a:solidFill>
                <a:srgbClr val="000000"/>
              </a:solidFill>
              <a:latin typeface="Arial"/>
              <a:ea typeface="Arial"/>
              <a:cs typeface="Arial"/>
              <a:sym typeface="Arial"/>
            </a:endParaRPr>
          </a:p>
        </p:txBody>
      </p:sp>
      <p:cxnSp>
        <p:nvCxnSpPr>
          <p:cNvPr id="506" name="Google Shape;506;p31"/>
          <p:cNvCxnSpPr/>
          <p:nvPr/>
        </p:nvCxnSpPr>
        <p:spPr>
          <a:xfrm>
            <a:off x="5786430" y="3868570"/>
            <a:ext cx="275700" cy="0"/>
          </a:xfrm>
          <a:prstGeom prst="straightConnector1">
            <a:avLst/>
          </a:prstGeom>
          <a:noFill/>
          <a:ln cap="flat" cmpd="sng" w="9525">
            <a:solidFill>
              <a:srgbClr val="000000"/>
            </a:solidFill>
            <a:prstDash val="solid"/>
            <a:round/>
            <a:headEnd len="sm" w="sm" type="none"/>
            <a:tailEnd len="med" w="med" type="triangle"/>
          </a:ln>
        </p:spPr>
      </p:cxnSp>
      <p:sp>
        <p:nvSpPr>
          <p:cNvPr id="507" name="Google Shape;507;p31"/>
          <p:cNvSpPr/>
          <p:nvPr/>
        </p:nvSpPr>
        <p:spPr>
          <a:xfrm>
            <a:off x="6059599" y="2468450"/>
            <a:ext cx="486777" cy="1718950"/>
          </a:xfrm>
          <a:custGeom>
            <a:rect b="b" l="l" r="r" t="t"/>
            <a:pathLst>
              <a:path extrusionOk="0" h="68758" w="25718">
                <a:moveTo>
                  <a:pt x="0" y="30915"/>
                </a:moveTo>
                <a:lnTo>
                  <a:pt x="0" y="0"/>
                </a:lnTo>
                <a:lnTo>
                  <a:pt x="25718" y="11327"/>
                </a:lnTo>
                <a:lnTo>
                  <a:pt x="25718" y="57965"/>
                </a:lnTo>
                <a:lnTo>
                  <a:pt x="133" y="68758"/>
                </a:lnTo>
                <a:lnTo>
                  <a:pt x="133" y="38643"/>
                </a:lnTo>
                <a:lnTo>
                  <a:pt x="7196" y="34246"/>
                </a:lnTo>
                <a:close/>
              </a:path>
            </a:pathLst>
          </a:custGeom>
          <a:noFill/>
          <a:ln cap="flat" cmpd="sng" w="9525">
            <a:solidFill>
              <a:schemeClr val="dk1"/>
            </a:solidFill>
            <a:prstDash val="solid"/>
            <a:round/>
            <a:headEnd len="sm" w="sm" type="none"/>
            <a:tailEnd len="sm" w="sm" type="none"/>
          </a:ln>
        </p:spPr>
      </p:sp>
      <p:sp>
        <p:nvSpPr>
          <p:cNvPr id="508" name="Google Shape;508;p31"/>
          <p:cNvSpPr txBox="1"/>
          <p:nvPr/>
        </p:nvSpPr>
        <p:spPr>
          <a:xfrm>
            <a:off x="6198231" y="3224000"/>
            <a:ext cx="333900" cy="200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ALU</a:t>
            </a:r>
            <a:endParaRPr b="0" i="0" sz="1300" u="none" cap="none" strike="noStrike">
              <a:solidFill>
                <a:srgbClr val="000000"/>
              </a:solidFill>
              <a:latin typeface="Arial"/>
              <a:ea typeface="Arial"/>
              <a:cs typeface="Arial"/>
              <a:sym typeface="Arial"/>
            </a:endParaRPr>
          </a:p>
        </p:txBody>
      </p:sp>
      <p:sp>
        <p:nvSpPr>
          <p:cNvPr id="509" name="Google Shape;509;p31"/>
          <p:cNvSpPr txBox="1"/>
          <p:nvPr/>
        </p:nvSpPr>
        <p:spPr>
          <a:xfrm>
            <a:off x="6078874" y="2809950"/>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A</a:t>
            </a:r>
            <a:endParaRPr b="0" i="0" sz="900" u="none" cap="none" strike="noStrike">
              <a:solidFill>
                <a:srgbClr val="000000"/>
              </a:solidFill>
              <a:latin typeface="Arial"/>
              <a:ea typeface="Arial"/>
              <a:cs typeface="Arial"/>
              <a:sym typeface="Arial"/>
            </a:endParaRPr>
          </a:p>
        </p:txBody>
      </p:sp>
      <p:sp>
        <p:nvSpPr>
          <p:cNvPr id="510" name="Google Shape;510;p31"/>
          <p:cNvSpPr txBox="1"/>
          <p:nvPr/>
        </p:nvSpPr>
        <p:spPr>
          <a:xfrm>
            <a:off x="6076499" y="3798150"/>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B</a:t>
            </a:r>
            <a:endParaRPr b="0" i="0" sz="900" u="none" cap="none" strike="noStrike">
              <a:solidFill>
                <a:srgbClr val="000000"/>
              </a:solidFill>
              <a:latin typeface="Arial"/>
              <a:ea typeface="Arial"/>
              <a:cs typeface="Arial"/>
              <a:sym typeface="Arial"/>
            </a:endParaRPr>
          </a:p>
        </p:txBody>
      </p:sp>
      <p:cxnSp>
        <p:nvCxnSpPr>
          <p:cNvPr id="511" name="Google Shape;511;p31"/>
          <p:cNvCxnSpPr/>
          <p:nvPr/>
        </p:nvCxnSpPr>
        <p:spPr>
          <a:xfrm rot="10800000">
            <a:off x="5709906" y="4094525"/>
            <a:ext cx="0" cy="843600"/>
          </a:xfrm>
          <a:prstGeom prst="straightConnector1">
            <a:avLst/>
          </a:prstGeom>
          <a:noFill/>
          <a:ln cap="flat" cmpd="sng" w="9525">
            <a:solidFill>
              <a:schemeClr val="dk1"/>
            </a:solidFill>
            <a:prstDash val="solid"/>
            <a:round/>
            <a:headEnd len="sm" w="sm" type="none"/>
            <a:tailEnd len="med" w="med" type="triangle"/>
          </a:ln>
        </p:spPr>
      </p:cxnSp>
      <p:sp>
        <p:nvSpPr>
          <p:cNvPr id="512" name="Google Shape;512;p31"/>
          <p:cNvSpPr txBox="1"/>
          <p:nvPr/>
        </p:nvSpPr>
        <p:spPr>
          <a:xfrm>
            <a:off x="5824084" y="4948576"/>
            <a:ext cx="2187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ASel</a:t>
            </a:r>
            <a:endParaRPr b="0" i="0" sz="800" u="none" cap="none" strike="noStrike">
              <a:solidFill>
                <a:srgbClr val="000000"/>
              </a:solidFill>
              <a:latin typeface="Arial"/>
              <a:ea typeface="Arial"/>
              <a:cs typeface="Arial"/>
              <a:sym typeface="Arial"/>
            </a:endParaRPr>
          </a:p>
        </p:txBody>
      </p:sp>
      <p:sp>
        <p:nvSpPr>
          <p:cNvPr id="513" name="Google Shape;513;p31"/>
          <p:cNvSpPr txBox="1"/>
          <p:nvPr/>
        </p:nvSpPr>
        <p:spPr>
          <a:xfrm>
            <a:off x="5031500" y="4948576"/>
            <a:ext cx="227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BrEq</a:t>
            </a:r>
            <a:endParaRPr b="0" i="0" sz="800" u="none" cap="none" strike="noStrike">
              <a:solidFill>
                <a:srgbClr val="000000"/>
              </a:solidFill>
              <a:latin typeface="Arial"/>
              <a:ea typeface="Arial"/>
              <a:cs typeface="Arial"/>
              <a:sym typeface="Arial"/>
            </a:endParaRPr>
          </a:p>
        </p:txBody>
      </p:sp>
      <p:sp>
        <p:nvSpPr>
          <p:cNvPr id="514" name="Google Shape;514;p31"/>
          <p:cNvSpPr txBox="1"/>
          <p:nvPr/>
        </p:nvSpPr>
        <p:spPr>
          <a:xfrm>
            <a:off x="5290271" y="4948576"/>
            <a:ext cx="2187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BrLT</a:t>
            </a:r>
            <a:endParaRPr b="0" i="0" sz="800" u="none" cap="none" strike="noStrike">
              <a:solidFill>
                <a:srgbClr val="000000"/>
              </a:solidFill>
              <a:latin typeface="Arial"/>
              <a:ea typeface="Arial"/>
              <a:cs typeface="Arial"/>
              <a:sym typeface="Arial"/>
            </a:endParaRPr>
          </a:p>
        </p:txBody>
      </p:sp>
      <p:sp>
        <p:nvSpPr>
          <p:cNvPr id="515" name="Google Shape;515;p31"/>
          <p:cNvSpPr txBox="1"/>
          <p:nvPr/>
        </p:nvSpPr>
        <p:spPr>
          <a:xfrm>
            <a:off x="4761666" y="4948576"/>
            <a:ext cx="2376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BrUn</a:t>
            </a:r>
            <a:endParaRPr b="0" i="0" sz="800" u="none" cap="none" strike="noStrike">
              <a:solidFill>
                <a:srgbClr val="000000"/>
              </a:solidFill>
              <a:latin typeface="Arial"/>
              <a:ea typeface="Arial"/>
              <a:cs typeface="Arial"/>
              <a:sym typeface="Arial"/>
            </a:endParaRPr>
          </a:p>
        </p:txBody>
      </p:sp>
      <p:cxnSp>
        <p:nvCxnSpPr>
          <p:cNvPr id="516" name="Google Shape;516;p31"/>
          <p:cNvCxnSpPr/>
          <p:nvPr/>
        </p:nvCxnSpPr>
        <p:spPr>
          <a:xfrm rot="10800000">
            <a:off x="4894753" y="3438650"/>
            <a:ext cx="0" cy="1495800"/>
          </a:xfrm>
          <a:prstGeom prst="straightConnector1">
            <a:avLst/>
          </a:prstGeom>
          <a:noFill/>
          <a:ln cap="flat" cmpd="sng" w="9525">
            <a:solidFill>
              <a:schemeClr val="dk1"/>
            </a:solidFill>
            <a:prstDash val="solid"/>
            <a:round/>
            <a:headEnd len="sm" w="sm" type="none"/>
            <a:tailEnd len="med" w="med" type="triangle"/>
          </a:ln>
        </p:spPr>
      </p:cxnSp>
      <p:sp>
        <p:nvSpPr>
          <p:cNvPr id="517" name="Google Shape;517;p31"/>
          <p:cNvSpPr/>
          <p:nvPr/>
        </p:nvSpPr>
        <p:spPr>
          <a:xfrm>
            <a:off x="4583849" y="2997300"/>
            <a:ext cx="230758" cy="209875"/>
          </a:xfrm>
          <a:custGeom>
            <a:rect b="b" l="l" r="r" t="t"/>
            <a:pathLst>
              <a:path extrusionOk="0" h="8395" w="4597">
                <a:moveTo>
                  <a:pt x="0" y="0"/>
                </a:moveTo>
                <a:lnTo>
                  <a:pt x="0" y="8395"/>
                </a:lnTo>
                <a:lnTo>
                  <a:pt x="4597" y="8395"/>
                </a:lnTo>
              </a:path>
            </a:pathLst>
          </a:custGeom>
          <a:noFill/>
          <a:ln cap="flat" cmpd="sng" w="9525">
            <a:solidFill>
              <a:schemeClr val="dk1"/>
            </a:solidFill>
            <a:prstDash val="solid"/>
            <a:round/>
            <a:headEnd len="sm" w="sm" type="none"/>
            <a:tailEnd len="med" w="med" type="triangle"/>
          </a:ln>
        </p:spPr>
      </p:sp>
      <p:sp>
        <p:nvSpPr>
          <p:cNvPr id="518" name="Google Shape;518;p31"/>
          <p:cNvSpPr/>
          <p:nvPr/>
        </p:nvSpPr>
        <p:spPr>
          <a:xfrm>
            <a:off x="4583849" y="3353750"/>
            <a:ext cx="234194" cy="358125"/>
          </a:xfrm>
          <a:custGeom>
            <a:rect b="b" l="l" r="r" t="t"/>
            <a:pathLst>
              <a:path extrusionOk="0" h="14325" w="6330">
                <a:moveTo>
                  <a:pt x="0" y="14325"/>
                </a:moveTo>
                <a:lnTo>
                  <a:pt x="0" y="0"/>
                </a:lnTo>
                <a:lnTo>
                  <a:pt x="6330" y="0"/>
                </a:lnTo>
              </a:path>
            </a:pathLst>
          </a:custGeom>
          <a:noFill/>
          <a:ln cap="flat" cmpd="sng" w="9525">
            <a:solidFill>
              <a:schemeClr val="dk1"/>
            </a:solidFill>
            <a:prstDash val="solid"/>
            <a:round/>
            <a:headEnd len="sm" w="sm" type="none"/>
            <a:tailEnd len="med" w="med" type="triangle"/>
          </a:ln>
        </p:spPr>
      </p:sp>
      <p:grpSp>
        <p:nvGrpSpPr>
          <p:cNvPr id="519" name="Google Shape;519;p31"/>
          <p:cNvGrpSpPr/>
          <p:nvPr/>
        </p:nvGrpSpPr>
        <p:grpSpPr>
          <a:xfrm>
            <a:off x="6954434" y="2650825"/>
            <a:ext cx="964046" cy="1957200"/>
            <a:chOff x="7061035" y="2422225"/>
            <a:chExt cx="964046" cy="1957200"/>
          </a:xfrm>
        </p:grpSpPr>
        <p:sp>
          <p:nvSpPr>
            <p:cNvPr id="520" name="Google Shape;520;p31"/>
            <p:cNvSpPr/>
            <p:nvPr/>
          </p:nvSpPr>
          <p:spPr>
            <a:xfrm>
              <a:off x="7072325" y="2422225"/>
              <a:ext cx="949800" cy="1957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31"/>
            <p:cNvSpPr txBox="1"/>
            <p:nvPr/>
          </p:nvSpPr>
          <p:spPr>
            <a:xfrm>
              <a:off x="7072581" y="2425275"/>
              <a:ext cx="952500" cy="200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DMEM</a:t>
              </a:r>
              <a:endParaRPr b="0" i="0" sz="1300" u="none" cap="none" strike="noStrike">
                <a:solidFill>
                  <a:srgbClr val="000000"/>
                </a:solidFill>
                <a:latin typeface="Arial"/>
                <a:ea typeface="Arial"/>
                <a:cs typeface="Arial"/>
                <a:sym typeface="Arial"/>
              </a:endParaRPr>
            </a:p>
          </p:txBody>
        </p:sp>
        <p:sp>
          <p:nvSpPr>
            <p:cNvPr id="522" name="Google Shape;522;p31"/>
            <p:cNvSpPr txBox="1"/>
            <p:nvPr/>
          </p:nvSpPr>
          <p:spPr>
            <a:xfrm>
              <a:off x="7061035" y="4230613"/>
              <a:ext cx="548100" cy="138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MemRW</a:t>
              </a:r>
              <a:endParaRPr b="0" i="0" sz="900" u="none" cap="none" strike="noStrike">
                <a:solidFill>
                  <a:srgbClr val="000000"/>
                </a:solidFill>
                <a:latin typeface="Arial"/>
                <a:ea typeface="Arial"/>
                <a:cs typeface="Arial"/>
                <a:sym typeface="Arial"/>
              </a:endParaRPr>
            </a:p>
          </p:txBody>
        </p:sp>
        <p:sp>
          <p:nvSpPr>
            <p:cNvPr id="523" name="Google Shape;523;p31"/>
            <p:cNvSpPr txBox="1"/>
            <p:nvPr/>
          </p:nvSpPr>
          <p:spPr>
            <a:xfrm>
              <a:off x="7170766" y="3377147"/>
              <a:ext cx="8178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MemReadData</a:t>
              </a:r>
              <a:endParaRPr b="0" i="0" sz="900" u="none" cap="none" strike="noStrike">
                <a:solidFill>
                  <a:srgbClr val="000000"/>
                </a:solidFill>
                <a:latin typeface="Arial"/>
                <a:ea typeface="Arial"/>
                <a:cs typeface="Arial"/>
                <a:sym typeface="Arial"/>
              </a:endParaRPr>
            </a:p>
          </p:txBody>
        </p:sp>
        <p:sp>
          <p:nvSpPr>
            <p:cNvPr id="524" name="Google Shape;524;p31"/>
            <p:cNvSpPr txBox="1"/>
            <p:nvPr/>
          </p:nvSpPr>
          <p:spPr>
            <a:xfrm>
              <a:off x="7080978" y="3958012"/>
              <a:ext cx="8535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MemWriteData</a:t>
              </a:r>
              <a:endParaRPr b="0" i="0" sz="900" u="none" cap="none" strike="noStrike">
                <a:solidFill>
                  <a:srgbClr val="000000"/>
                </a:solidFill>
                <a:latin typeface="Arial"/>
                <a:ea typeface="Arial"/>
                <a:cs typeface="Arial"/>
                <a:sym typeface="Arial"/>
              </a:endParaRPr>
            </a:p>
          </p:txBody>
        </p:sp>
        <p:sp>
          <p:nvSpPr>
            <p:cNvPr id="525" name="Google Shape;525;p31"/>
            <p:cNvSpPr txBox="1"/>
            <p:nvPr/>
          </p:nvSpPr>
          <p:spPr>
            <a:xfrm>
              <a:off x="7082866" y="2889510"/>
              <a:ext cx="7062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MemAddress</a:t>
              </a:r>
              <a:endParaRPr b="0" i="0" sz="900" u="none" cap="none" strike="noStrike">
                <a:solidFill>
                  <a:srgbClr val="000000"/>
                </a:solidFill>
                <a:latin typeface="Arial"/>
                <a:ea typeface="Arial"/>
                <a:cs typeface="Arial"/>
                <a:sym typeface="Arial"/>
              </a:endParaRPr>
            </a:p>
          </p:txBody>
        </p:sp>
        <p:sp>
          <p:nvSpPr>
            <p:cNvPr id="526" name="Google Shape;526;p31"/>
            <p:cNvSpPr/>
            <p:nvPr/>
          </p:nvSpPr>
          <p:spPr>
            <a:xfrm>
              <a:off x="7812970" y="4250489"/>
              <a:ext cx="130800" cy="1275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7" name="Google Shape;527;p31"/>
          <p:cNvSpPr/>
          <p:nvPr/>
        </p:nvSpPr>
        <p:spPr>
          <a:xfrm>
            <a:off x="5469974" y="3711175"/>
            <a:ext cx="1489336" cy="550330"/>
          </a:xfrm>
          <a:custGeom>
            <a:rect b="b" l="l" r="r" t="t"/>
            <a:pathLst>
              <a:path extrusionOk="0" h="22652" w="63161">
                <a:moveTo>
                  <a:pt x="0" y="0"/>
                </a:moveTo>
                <a:lnTo>
                  <a:pt x="0" y="22652"/>
                </a:lnTo>
                <a:lnTo>
                  <a:pt x="63161" y="22652"/>
                </a:lnTo>
              </a:path>
            </a:pathLst>
          </a:custGeom>
          <a:noFill/>
          <a:ln cap="flat" cmpd="sng" w="9525">
            <a:solidFill>
              <a:schemeClr val="dk1"/>
            </a:solidFill>
            <a:prstDash val="solid"/>
            <a:round/>
            <a:headEnd len="sm" w="sm" type="none"/>
            <a:tailEnd len="med" w="med" type="triangle"/>
          </a:ln>
        </p:spPr>
      </p:sp>
      <p:sp>
        <p:nvSpPr>
          <p:cNvPr id="528" name="Google Shape;528;p31"/>
          <p:cNvSpPr/>
          <p:nvPr/>
        </p:nvSpPr>
        <p:spPr>
          <a:xfrm>
            <a:off x="5729374" y="3131825"/>
            <a:ext cx="190317" cy="1802514"/>
          </a:xfrm>
          <a:custGeom>
            <a:rect b="b" l="l" r="r" t="t"/>
            <a:pathLst>
              <a:path extrusionOk="0" h="93009" w="9861">
                <a:moveTo>
                  <a:pt x="9861" y="93009"/>
                </a:moveTo>
                <a:lnTo>
                  <a:pt x="9861" y="13325"/>
                </a:lnTo>
                <a:lnTo>
                  <a:pt x="0" y="13325"/>
                </a:lnTo>
                <a:lnTo>
                  <a:pt x="0" y="0"/>
                </a:lnTo>
              </a:path>
            </a:pathLst>
          </a:custGeom>
          <a:noFill/>
          <a:ln cap="flat" cmpd="sng" w="9525">
            <a:solidFill>
              <a:schemeClr val="dk1"/>
            </a:solidFill>
            <a:prstDash val="solid"/>
            <a:round/>
            <a:headEnd len="sm" w="sm" type="none"/>
            <a:tailEnd len="med" w="med" type="triangle"/>
          </a:ln>
        </p:spPr>
      </p:sp>
      <p:sp>
        <p:nvSpPr>
          <p:cNvPr id="529" name="Google Shape;529;p31"/>
          <p:cNvSpPr txBox="1"/>
          <p:nvPr/>
        </p:nvSpPr>
        <p:spPr>
          <a:xfrm>
            <a:off x="6065425" y="4948576"/>
            <a:ext cx="4164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ALUSel</a:t>
            </a:r>
            <a:endParaRPr b="0" i="0" sz="800" u="none" cap="none" strike="noStrike">
              <a:solidFill>
                <a:srgbClr val="000000"/>
              </a:solidFill>
              <a:latin typeface="Arial"/>
              <a:ea typeface="Arial"/>
              <a:cs typeface="Arial"/>
              <a:sym typeface="Arial"/>
            </a:endParaRPr>
          </a:p>
        </p:txBody>
      </p:sp>
      <p:sp>
        <p:nvSpPr>
          <p:cNvPr id="530" name="Google Shape;530;p31"/>
          <p:cNvSpPr/>
          <p:nvPr/>
        </p:nvSpPr>
        <p:spPr>
          <a:xfrm>
            <a:off x="1300874" y="2398912"/>
            <a:ext cx="4347506" cy="363543"/>
          </a:xfrm>
          <a:custGeom>
            <a:rect b="b" l="l" r="r" t="t"/>
            <a:pathLst>
              <a:path extrusionOk="0" h="15591" w="168296">
                <a:moveTo>
                  <a:pt x="0" y="0"/>
                </a:moveTo>
                <a:lnTo>
                  <a:pt x="147109" y="0"/>
                </a:lnTo>
                <a:lnTo>
                  <a:pt x="147109" y="15591"/>
                </a:lnTo>
                <a:lnTo>
                  <a:pt x="168296" y="15591"/>
                </a:lnTo>
              </a:path>
            </a:pathLst>
          </a:custGeom>
          <a:noFill/>
          <a:ln cap="flat" cmpd="sng" w="9525">
            <a:solidFill>
              <a:schemeClr val="dk1"/>
            </a:solidFill>
            <a:prstDash val="solid"/>
            <a:round/>
            <a:headEnd len="sm" w="sm" type="none"/>
            <a:tailEnd len="med" w="med" type="triangle"/>
          </a:ln>
        </p:spPr>
      </p:sp>
      <p:cxnSp>
        <p:nvCxnSpPr>
          <p:cNvPr id="531" name="Google Shape;531;p31"/>
          <p:cNvCxnSpPr/>
          <p:nvPr/>
        </p:nvCxnSpPr>
        <p:spPr>
          <a:xfrm rot="10800000">
            <a:off x="1665449" y="2202300"/>
            <a:ext cx="0" cy="199200"/>
          </a:xfrm>
          <a:prstGeom prst="straightConnector1">
            <a:avLst/>
          </a:prstGeom>
          <a:noFill/>
          <a:ln cap="flat" cmpd="sng" w="9525">
            <a:solidFill>
              <a:schemeClr val="dk1"/>
            </a:solidFill>
            <a:prstDash val="solid"/>
            <a:round/>
            <a:headEnd len="sm" w="sm" type="none"/>
            <a:tailEnd len="med" w="med" type="triangle"/>
          </a:ln>
        </p:spPr>
      </p:cxnSp>
      <p:sp>
        <p:nvSpPr>
          <p:cNvPr id="487" name="Google Shape;487;p31"/>
          <p:cNvSpPr txBox="1"/>
          <p:nvPr/>
        </p:nvSpPr>
        <p:spPr>
          <a:xfrm>
            <a:off x="3308030" y="4948576"/>
            <a:ext cx="365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ImmSel</a:t>
            </a:r>
            <a:endParaRPr b="0" i="0" sz="800" u="none" cap="none" strike="noStrike">
              <a:solidFill>
                <a:srgbClr val="000000"/>
              </a:solidFill>
              <a:latin typeface="Arial"/>
              <a:ea typeface="Arial"/>
              <a:cs typeface="Arial"/>
              <a:sym typeface="Arial"/>
            </a:endParaRPr>
          </a:p>
        </p:txBody>
      </p:sp>
      <p:sp>
        <p:nvSpPr>
          <p:cNvPr id="532" name="Google Shape;532;p31"/>
          <p:cNvSpPr txBox="1"/>
          <p:nvPr/>
        </p:nvSpPr>
        <p:spPr>
          <a:xfrm>
            <a:off x="2864575" y="4948576"/>
            <a:ext cx="4122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RegWEn</a:t>
            </a:r>
            <a:endParaRPr b="0" i="0" sz="800" u="none" cap="none" strike="noStrike">
              <a:solidFill>
                <a:srgbClr val="000000"/>
              </a:solidFill>
              <a:latin typeface="Arial"/>
              <a:ea typeface="Arial"/>
              <a:cs typeface="Arial"/>
              <a:sym typeface="Arial"/>
            </a:endParaRPr>
          </a:p>
        </p:txBody>
      </p:sp>
      <p:sp>
        <p:nvSpPr>
          <p:cNvPr id="533" name="Google Shape;533;p31"/>
          <p:cNvSpPr txBox="1"/>
          <p:nvPr/>
        </p:nvSpPr>
        <p:spPr>
          <a:xfrm>
            <a:off x="7021631" y="4951907"/>
            <a:ext cx="4146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MemRW</a:t>
            </a:r>
            <a:endParaRPr b="0" i="0" sz="800" u="none" cap="none" strike="noStrike">
              <a:solidFill>
                <a:srgbClr val="000000"/>
              </a:solidFill>
              <a:latin typeface="Arial"/>
              <a:ea typeface="Arial"/>
              <a:cs typeface="Arial"/>
              <a:sym typeface="Arial"/>
            </a:endParaRPr>
          </a:p>
        </p:txBody>
      </p:sp>
      <p:sp>
        <p:nvSpPr>
          <p:cNvPr id="534" name="Google Shape;534;p31"/>
          <p:cNvSpPr txBox="1"/>
          <p:nvPr/>
        </p:nvSpPr>
        <p:spPr>
          <a:xfrm>
            <a:off x="8261639" y="4948576"/>
            <a:ext cx="3714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WBSel</a:t>
            </a:r>
            <a:endParaRPr b="0" i="0" sz="800" u="none" cap="none" strike="noStrike">
              <a:solidFill>
                <a:srgbClr val="000000"/>
              </a:solidFill>
              <a:latin typeface="Arial"/>
              <a:ea typeface="Arial"/>
              <a:cs typeface="Arial"/>
              <a:sym typeface="Arial"/>
            </a:endParaRPr>
          </a:p>
        </p:txBody>
      </p:sp>
      <p:sp>
        <p:nvSpPr>
          <p:cNvPr id="535" name="Google Shape;535;p31"/>
          <p:cNvSpPr txBox="1"/>
          <p:nvPr/>
        </p:nvSpPr>
        <p:spPr>
          <a:xfrm>
            <a:off x="2818317" y="4063926"/>
            <a:ext cx="462900" cy="138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RegWEn</a:t>
            </a:r>
            <a:endParaRPr b="0" i="0" sz="900" u="none" cap="none" strike="noStrike">
              <a:solidFill>
                <a:srgbClr val="000000"/>
              </a:solidFill>
              <a:latin typeface="Arial"/>
              <a:ea typeface="Arial"/>
              <a:cs typeface="Arial"/>
              <a:sym typeface="Arial"/>
            </a:endParaRPr>
          </a:p>
        </p:txBody>
      </p:sp>
      <p:cxnSp>
        <p:nvCxnSpPr>
          <p:cNvPr id="536" name="Google Shape;536;p31"/>
          <p:cNvCxnSpPr/>
          <p:nvPr/>
        </p:nvCxnSpPr>
        <p:spPr>
          <a:xfrm rot="10800000">
            <a:off x="1665449" y="1844619"/>
            <a:ext cx="0" cy="199200"/>
          </a:xfrm>
          <a:prstGeom prst="straightConnector1">
            <a:avLst/>
          </a:prstGeom>
          <a:noFill/>
          <a:ln cap="flat" cmpd="sng" w="9525">
            <a:solidFill>
              <a:schemeClr val="dk1"/>
            </a:solidFill>
            <a:prstDash val="solid"/>
            <a:round/>
            <a:headEnd len="sm" w="sm" type="none"/>
            <a:tailEnd len="med" w="med" type="triangle"/>
          </a:ln>
        </p:spPr>
      </p:cxnSp>
      <p:sp>
        <p:nvSpPr>
          <p:cNvPr id="537" name="Google Shape;537;p31"/>
          <p:cNvSpPr txBox="1"/>
          <p:nvPr/>
        </p:nvSpPr>
        <p:spPr>
          <a:xfrm>
            <a:off x="369791" y="2199945"/>
            <a:ext cx="258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PC+4</a:t>
            </a:r>
            <a:endParaRPr b="0" i="0" sz="700" u="none" cap="none" strike="noStrike">
              <a:solidFill>
                <a:srgbClr val="000000"/>
              </a:solidFill>
              <a:latin typeface="Arial"/>
              <a:ea typeface="Arial"/>
              <a:cs typeface="Arial"/>
              <a:sym typeface="Arial"/>
            </a:endParaRPr>
          </a:p>
        </p:txBody>
      </p:sp>
      <p:sp>
        <p:nvSpPr>
          <p:cNvPr id="538" name="Google Shape;538;p31"/>
          <p:cNvSpPr/>
          <p:nvPr/>
        </p:nvSpPr>
        <p:spPr>
          <a:xfrm>
            <a:off x="357827" y="1847600"/>
            <a:ext cx="387124" cy="456401"/>
          </a:xfrm>
          <a:custGeom>
            <a:rect b="b" l="l" r="r" t="t"/>
            <a:pathLst>
              <a:path extrusionOk="0" h="19521" w="8994">
                <a:moveTo>
                  <a:pt x="0" y="0"/>
                </a:moveTo>
                <a:lnTo>
                  <a:pt x="0" y="19521"/>
                </a:lnTo>
                <a:lnTo>
                  <a:pt x="8994" y="19521"/>
                </a:lnTo>
              </a:path>
            </a:pathLst>
          </a:custGeom>
          <a:noFill/>
          <a:ln cap="flat" cmpd="sng" w="9525">
            <a:solidFill>
              <a:schemeClr val="dk1"/>
            </a:solidFill>
            <a:prstDash val="solid"/>
            <a:round/>
            <a:headEnd len="sm" w="sm" type="none"/>
            <a:tailEnd len="med" w="med" type="triangle"/>
          </a:ln>
        </p:spPr>
      </p:sp>
      <p:cxnSp>
        <p:nvCxnSpPr>
          <p:cNvPr id="539" name="Google Shape;539;p31"/>
          <p:cNvCxnSpPr/>
          <p:nvPr/>
        </p:nvCxnSpPr>
        <p:spPr>
          <a:xfrm>
            <a:off x="881146" y="2413500"/>
            <a:ext cx="203400" cy="0"/>
          </a:xfrm>
          <a:prstGeom prst="straightConnector1">
            <a:avLst/>
          </a:prstGeom>
          <a:noFill/>
          <a:ln cap="flat" cmpd="sng" w="9525">
            <a:solidFill>
              <a:schemeClr val="dk1"/>
            </a:solidFill>
            <a:prstDash val="solid"/>
            <a:round/>
            <a:headEnd len="sm" w="sm" type="none"/>
            <a:tailEnd len="med" w="med" type="triangle"/>
          </a:ln>
        </p:spPr>
      </p:cxnSp>
      <p:sp>
        <p:nvSpPr>
          <p:cNvPr id="540" name="Google Shape;540;p31"/>
          <p:cNvSpPr/>
          <p:nvPr/>
        </p:nvSpPr>
        <p:spPr>
          <a:xfrm>
            <a:off x="8075885" y="1684377"/>
            <a:ext cx="283151" cy="1542420"/>
          </a:xfrm>
          <a:custGeom>
            <a:rect b="b" l="l" r="r" t="t"/>
            <a:pathLst>
              <a:path extrusionOk="0" h="37044" w="9328">
                <a:moveTo>
                  <a:pt x="0" y="0"/>
                </a:moveTo>
                <a:lnTo>
                  <a:pt x="0" y="37044"/>
                </a:lnTo>
                <a:lnTo>
                  <a:pt x="9328" y="37044"/>
                </a:lnTo>
              </a:path>
            </a:pathLst>
          </a:custGeom>
          <a:noFill/>
          <a:ln cap="flat" cmpd="sng" w="9525">
            <a:solidFill>
              <a:schemeClr val="dk1"/>
            </a:solidFill>
            <a:prstDash val="solid"/>
            <a:round/>
            <a:headEnd len="sm" w="sm" type="none"/>
            <a:tailEnd len="med" w="med" type="triangle"/>
          </a:ln>
        </p:spPr>
      </p:sp>
      <p:sp>
        <p:nvSpPr>
          <p:cNvPr id="541" name="Google Shape;541;p31"/>
          <p:cNvSpPr txBox="1"/>
          <p:nvPr/>
        </p:nvSpPr>
        <p:spPr>
          <a:xfrm>
            <a:off x="310649" y="2439218"/>
            <a:ext cx="3405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ALU</a:t>
            </a:r>
            <a:endParaRPr b="0" i="0" sz="700" u="none" cap="none" strike="noStrike">
              <a:solidFill>
                <a:srgbClr val="000000"/>
              </a:solidFill>
              <a:latin typeface="Arial"/>
              <a:ea typeface="Arial"/>
              <a:cs typeface="Arial"/>
              <a:sym typeface="Arial"/>
            </a:endParaRPr>
          </a:p>
        </p:txBody>
      </p:sp>
      <p:sp>
        <p:nvSpPr>
          <p:cNvPr id="542" name="Google Shape;542;p31"/>
          <p:cNvSpPr/>
          <p:nvPr/>
        </p:nvSpPr>
        <p:spPr>
          <a:xfrm>
            <a:off x="310649" y="1686025"/>
            <a:ext cx="434320" cy="856191"/>
          </a:xfrm>
          <a:custGeom>
            <a:rect b="b" l="l" r="r" t="t"/>
            <a:pathLst>
              <a:path extrusionOk="0" h="19521" w="8994">
                <a:moveTo>
                  <a:pt x="0" y="0"/>
                </a:moveTo>
                <a:lnTo>
                  <a:pt x="0" y="19521"/>
                </a:lnTo>
                <a:lnTo>
                  <a:pt x="8994" y="19521"/>
                </a:lnTo>
              </a:path>
            </a:pathLst>
          </a:custGeom>
          <a:noFill/>
          <a:ln cap="flat" cmpd="sng" w="9525">
            <a:solidFill>
              <a:schemeClr val="dk1"/>
            </a:solidFill>
            <a:prstDash val="solid"/>
            <a:round/>
            <a:headEnd len="sm" w="sm" type="none"/>
            <a:tailEnd len="med" w="med" type="triangle"/>
          </a:ln>
        </p:spPr>
      </p:sp>
      <p:sp>
        <p:nvSpPr>
          <p:cNvPr id="543" name="Google Shape;543;p31"/>
          <p:cNvSpPr txBox="1"/>
          <p:nvPr/>
        </p:nvSpPr>
        <p:spPr>
          <a:xfrm>
            <a:off x="666265" y="4948576"/>
            <a:ext cx="3099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PCSel</a:t>
            </a:r>
            <a:endParaRPr b="0" i="0" sz="800" u="none" cap="none" strike="noStrike">
              <a:solidFill>
                <a:srgbClr val="000000"/>
              </a:solidFill>
              <a:latin typeface="Arial"/>
              <a:ea typeface="Arial"/>
              <a:cs typeface="Arial"/>
              <a:sym typeface="Arial"/>
            </a:endParaRPr>
          </a:p>
        </p:txBody>
      </p:sp>
      <p:sp>
        <p:nvSpPr>
          <p:cNvPr id="544" name="Google Shape;544;p31"/>
          <p:cNvSpPr txBox="1"/>
          <p:nvPr/>
        </p:nvSpPr>
        <p:spPr>
          <a:xfrm>
            <a:off x="2145332" y="4948576"/>
            <a:ext cx="5127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inst[31:0]</a:t>
            </a:r>
            <a:endParaRPr b="0" i="0" sz="800" u="none" cap="none" strike="noStrike">
              <a:solidFill>
                <a:srgbClr val="000000"/>
              </a:solidFill>
              <a:latin typeface="Arial"/>
              <a:ea typeface="Arial"/>
              <a:cs typeface="Arial"/>
              <a:sym typeface="Arial"/>
            </a:endParaRPr>
          </a:p>
        </p:txBody>
      </p:sp>
      <p:grpSp>
        <p:nvGrpSpPr>
          <p:cNvPr id="545" name="Google Shape;545;p31"/>
          <p:cNvGrpSpPr/>
          <p:nvPr/>
        </p:nvGrpSpPr>
        <p:grpSpPr>
          <a:xfrm>
            <a:off x="1086608" y="2135622"/>
            <a:ext cx="213600" cy="620519"/>
            <a:chOff x="1345609" y="1907022"/>
            <a:chExt cx="213600" cy="620519"/>
          </a:xfrm>
        </p:grpSpPr>
        <p:sp>
          <p:nvSpPr>
            <p:cNvPr id="546" name="Google Shape;546;p31"/>
            <p:cNvSpPr/>
            <p:nvPr/>
          </p:nvSpPr>
          <p:spPr>
            <a:xfrm>
              <a:off x="1345609" y="1907022"/>
              <a:ext cx="213600" cy="620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31"/>
            <p:cNvSpPr/>
            <p:nvPr/>
          </p:nvSpPr>
          <p:spPr>
            <a:xfrm>
              <a:off x="1345609" y="2357141"/>
              <a:ext cx="213600" cy="1704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31"/>
            <p:cNvSpPr txBox="1"/>
            <p:nvPr/>
          </p:nvSpPr>
          <p:spPr>
            <a:xfrm>
              <a:off x="1359237" y="2100736"/>
              <a:ext cx="1827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PC</a:t>
              </a:r>
              <a:endParaRPr b="0" i="0" sz="1000" u="none" cap="none" strike="noStrike">
                <a:solidFill>
                  <a:srgbClr val="000000"/>
                </a:solidFill>
                <a:latin typeface="Arial"/>
                <a:ea typeface="Arial"/>
                <a:cs typeface="Arial"/>
                <a:sym typeface="Arial"/>
              </a:endParaRPr>
            </a:p>
          </p:txBody>
        </p:sp>
      </p:grpSp>
      <p:sp>
        <p:nvSpPr>
          <p:cNvPr id="549" name="Google Shape;549;p31"/>
          <p:cNvSpPr/>
          <p:nvPr/>
        </p:nvSpPr>
        <p:spPr>
          <a:xfrm>
            <a:off x="1367096" y="2398925"/>
            <a:ext cx="159901" cy="986030"/>
          </a:xfrm>
          <a:custGeom>
            <a:rect b="b" l="l" r="r" t="t"/>
            <a:pathLst>
              <a:path extrusionOk="0" h="40242" w="3065">
                <a:moveTo>
                  <a:pt x="0" y="0"/>
                </a:moveTo>
                <a:lnTo>
                  <a:pt x="0" y="40242"/>
                </a:lnTo>
                <a:lnTo>
                  <a:pt x="3065" y="40242"/>
                </a:lnTo>
              </a:path>
            </a:pathLst>
          </a:custGeom>
          <a:noFill/>
          <a:ln cap="flat" cmpd="sng" w="9525">
            <a:solidFill>
              <a:schemeClr val="dk1"/>
            </a:solidFill>
            <a:prstDash val="solid"/>
            <a:round/>
            <a:headEnd len="sm" w="sm" type="none"/>
            <a:tailEnd len="med" w="med" type="triangle"/>
          </a:ln>
        </p:spPr>
      </p:sp>
      <p:grpSp>
        <p:nvGrpSpPr>
          <p:cNvPr id="550" name="Google Shape;550;p31"/>
          <p:cNvGrpSpPr/>
          <p:nvPr/>
        </p:nvGrpSpPr>
        <p:grpSpPr>
          <a:xfrm>
            <a:off x="8359974" y="3005140"/>
            <a:ext cx="148800" cy="891300"/>
            <a:chOff x="8466575" y="2776540"/>
            <a:chExt cx="148800" cy="891300"/>
          </a:xfrm>
        </p:grpSpPr>
        <p:sp>
          <p:nvSpPr>
            <p:cNvPr id="551" name="Google Shape;551;p31"/>
            <p:cNvSpPr/>
            <p:nvPr/>
          </p:nvSpPr>
          <p:spPr>
            <a:xfrm rot="5400000">
              <a:off x="8095325" y="3147790"/>
              <a:ext cx="891300" cy="148800"/>
            </a:xfrm>
            <a:prstGeom prst="trapezoid">
              <a:avLst>
                <a:gd fmla="val 4135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31"/>
            <p:cNvSpPr txBox="1"/>
            <p:nvPr/>
          </p:nvSpPr>
          <p:spPr>
            <a:xfrm>
              <a:off x="8476069" y="3139310"/>
              <a:ext cx="1290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2</a:t>
              </a:r>
              <a:endParaRPr b="0" i="0" sz="1000" u="none" cap="none" strike="noStrike">
                <a:solidFill>
                  <a:srgbClr val="000000"/>
                </a:solidFill>
                <a:latin typeface="Arial"/>
                <a:ea typeface="Arial"/>
                <a:cs typeface="Arial"/>
                <a:sym typeface="Arial"/>
              </a:endParaRPr>
            </a:p>
          </p:txBody>
        </p:sp>
        <p:sp>
          <p:nvSpPr>
            <p:cNvPr id="553" name="Google Shape;553;p31"/>
            <p:cNvSpPr txBox="1"/>
            <p:nvPr/>
          </p:nvSpPr>
          <p:spPr>
            <a:xfrm>
              <a:off x="8476069" y="3367910"/>
              <a:ext cx="1290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0</a:t>
              </a:r>
              <a:endParaRPr b="0" i="0" sz="1000" u="none" cap="none" strike="noStrike">
                <a:solidFill>
                  <a:srgbClr val="000000"/>
                </a:solidFill>
                <a:latin typeface="Arial"/>
                <a:ea typeface="Arial"/>
                <a:cs typeface="Arial"/>
                <a:sym typeface="Arial"/>
              </a:endParaRPr>
            </a:p>
          </p:txBody>
        </p:sp>
        <p:sp>
          <p:nvSpPr>
            <p:cNvPr id="554" name="Google Shape;554;p31"/>
            <p:cNvSpPr txBox="1"/>
            <p:nvPr/>
          </p:nvSpPr>
          <p:spPr>
            <a:xfrm>
              <a:off x="8476069" y="2910710"/>
              <a:ext cx="1290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1</a:t>
              </a:r>
              <a:endParaRPr b="0" i="0" sz="1000" u="none" cap="none" strike="noStrike">
                <a:solidFill>
                  <a:srgbClr val="000000"/>
                </a:solidFill>
                <a:latin typeface="Arial"/>
                <a:ea typeface="Arial"/>
                <a:cs typeface="Arial"/>
                <a:sym typeface="Arial"/>
              </a:endParaRPr>
            </a:p>
          </p:txBody>
        </p:sp>
      </p:grpSp>
      <p:sp>
        <p:nvSpPr>
          <p:cNvPr id="555" name="Google Shape;555;p31"/>
          <p:cNvSpPr/>
          <p:nvPr/>
        </p:nvSpPr>
        <p:spPr>
          <a:xfrm>
            <a:off x="7997848" y="1842617"/>
            <a:ext cx="359575" cy="1609838"/>
          </a:xfrm>
          <a:custGeom>
            <a:rect b="b" l="l" r="r" t="t"/>
            <a:pathLst>
              <a:path extrusionOk="0" h="46958" w="14383">
                <a:moveTo>
                  <a:pt x="0" y="0"/>
                </a:moveTo>
                <a:lnTo>
                  <a:pt x="0" y="46958"/>
                </a:lnTo>
                <a:lnTo>
                  <a:pt x="14383" y="46958"/>
                </a:lnTo>
              </a:path>
            </a:pathLst>
          </a:custGeom>
          <a:noFill/>
          <a:ln cap="flat" cmpd="sng" w="9525">
            <a:solidFill>
              <a:schemeClr val="dk1"/>
            </a:solidFill>
            <a:prstDash val="solid"/>
            <a:round/>
            <a:headEnd len="sm" w="sm" type="none"/>
            <a:tailEnd len="med" w="med" type="triangle"/>
          </a:ln>
        </p:spPr>
      </p:sp>
      <p:grpSp>
        <p:nvGrpSpPr>
          <p:cNvPr id="556" name="Google Shape;556;p31"/>
          <p:cNvGrpSpPr/>
          <p:nvPr/>
        </p:nvGrpSpPr>
        <p:grpSpPr>
          <a:xfrm>
            <a:off x="750814" y="2148697"/>
            <a:ext cx="127800" cy="547800"/>
            <a:chOff x="455175" y="2672151"/>
            <a:chExt cx="127800" cy="547800"/>
          </a:xfrm>
        </p:grpSpPr>
        <p:sp>
          <p:nvSpPr>
            <p:cNvPr id="557" name="Google Shape;557;p31"/>
            <p:cNvSpPr/>
            <p:nvPr/>
          </p:nvSpPr>
          <p:spPr>
            <a:xfrm rot="5400000">
              <a:off x="245175" y="2882151"/>
              <a:ext cx="547800" cy="127800"/>
            </a:xfrm>
            <a:prstGeom prst="trapezoid">
              <a:avLst>
                <a:gd fmla="val 4162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31"/>
            <p:cNvSpPr txBox="1"/>
            <p:nvPr/>
          </p:nvSpPr>
          <p:spPr>
            <a:xfrm>
              <a:off x="466012" y="2762047"/>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0</a:t>
              </a:r>
              <a:endParaRPr b="0" i="0" sz="900" u="none" cap="none" strike="noStrike">
                <a:solidFill>
                  <a:srgbClr val="000000"/>
                </a:solidFill>
                <a:latin typeface="Arial"/>
                <a:ea typeface="Arial"/>
                <a:cs typeface="Arial"/>
                <a:sym typeface="Arial"/>
              </a:endParaRPr>
            </a:p>
          </p:txBody>
        </p:sp>
        <p:sp>
          <p:nvSpPr>
            <p:cNvPr id="559" name="Google Shape;559;p31"/>
            <p:cNvSpPr txBox="1"/>
            <p:nvPr/>
          </p:nvSpPr>
          <p:spPr>
            <a:xfrm>
              <a:off x="466012" y="2993978"/>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1</a:t>
              </a:r>
              <a:endParaRPr b="0" i="0" sz="900" u="none" cap="none" strike="noStrike">
                <a:solidFill>
                  <a:srgbClr val="000000"/>
                </a:solidFill>
                <a:latin typeface="Arial"/>
                <a:ea typeface="Arial"/>
                <a:cs typeface="Arial"/>
                <a:sym typeface="Arial"/>
              </a:endParaRPr>
            </a:p>
          </p:txBody>
        </p:sp>
      </p:grpSp>
      <p:grpSp>
        <p:nvGrpSpPr>
          <p:cNvPr id="560" name="Google Shape;560;p31"/>
          <p:cNvGrpSpPr/>
          <p:nvPr/>
        </p:nvGrpSpPr>
        <p:grpSpPr>
          <a:xfrm>
            <a:off x="5659021" y="2600903"/>
            <a:ext cx="127800" cy="547800"/>
            <a:chOff x="455175" y="2672151"/>
            <a:chExt cx="127800" cy="547800"/>
          </a:xfrm>
        </p:grpSpPr>
        <p:sp>
          <p:nvSpPr>
            <p:cNvPr id="561" name="Google Shape;561;p31"/>
            <p:cNvSpPr/>
            <p:nvPr/>
          </p:nvSpPr>
          <p:spPr>
            <a:xfrm rot="5400000">
              <a:off x="245175" y="2882151"/>
              <a:ext cx="547800" cy="127800"/>
            </a:xfrm>
            <a:prstGeom prst="trapezoid">
              <a:avLst>
                <a:gd fmla="val 4162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31"/>
            <p:cNvSpPr txBox="1"/>
            <p:nvPr/>
          </p:nvSpPr>
          <p:spPr>
            <a:xfrm>
              <a:off x="466012" y="2762047"/>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1</a:t>
              </a:r>
              <a:endParaRPr b="0" i="0" sz="900" u="none" cap="none" strike="noStrike">
                <a:solidFill>
                  <a:srgbClr val="000000"/>
                </a:solidFill>
                <a:latin typeface="Arial"/>
                <a:ea typeface="Arial"/>
                <a:cs typeface="Arial"/>
                <a:sym typeface="Arial"/>
              </a:endParaRPr>
            </a:p>
          </p:txBody>
        </p:sp>
        <p:sp>
          <p:nvSpPr>
            <p:cNvPr id="563" name="Google Shape;563;p31"/>
            <p:cNvSpPr txBox="1"/>
            <p:nvPr/>
          </p:nvSpPr>
          <p:spPr>
            <a:xfrm>
              <a:off x="466012" y="2993978"/>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0</a:t>
              </a:r>
              <a:endParaRPr b="0" i="0" sz="900" u="none" cap="none" strike="noStrike">
                <a:solidFill>
                  <a:srgbClr val="000000"/>
                </a:solidFill>
                <a:latin typeface="Arial"/>
                <a:ea typeface="Arial"/>
                <a:cs typeface="Arial"/>
                <a:sym typeface="Arial"/>
              </a:endParaRPr>
            </a:p>
          </p:txBody>
        </p:sp>
      </p:grpSp>
      <p:grpSp>
        <p:nvGrpSpPr>
          <p:cNvPr id="564" name="Google Shape;564;p31"/>
          <p:cNvGrpSpPr/>
          <p:nvPr/>
        </p:nvGrpSpPr>
        <p:grpSpPr>
          <a:xfrm>
            <a:off x="5658171" y="3555253"/>
            <a:ext cx="127800" cy="547800"/>
            <a:chOff x="455175" y="2672151"/>
            <a:chExt cx="127800" cy="547800"/>
          </a:xfrm>
        </p:grpSpPr>
        <p:sp>
          <p:nvSpPr>
            <p:cNvPr id="565" name="Google Shape;565;p31"/>
            <p:cNvSpPr/>
            <p:nvPr/>
          </p:nvSpPr>
          <p:spPr>
            <a:xfrm rot="5400000">
              <a:off x="245175" y="2882151"/>
              <a:ext cx="547800" cy="127800"/>
            </a:xfrm>
            <a:prstGeom prst="trapezoid">
              <a:avLst>
                <a:gd fmla="val 4162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31"/>
            <p:cNvSpPr txBox="1"/>
            <p:nvPr/>
          </p:nvSpPr>
          <p:spPr>
            <a:xfrm>
              <a:off x="466012" y="2762047"/>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0</a:t>
              </a:r>
              <a:endParaRPr b="0" i="0" sz="900" u="none" cap="none" strike="noStrike">
                <a:solidFill>
                  <a:srgbClr val="000000"/>
                </a:solidFill>
                <a:latin typeface="Arial"/>
                <a:ea typeface="Arial"/>
                <a:cs typeface="Arial"/>
                <a:sym typeface="Arial"/>
              </a:endParaRPr>
            </a:p>
          </p:txBody>
        </p:sp>
        <p:sp>
          <p:nvSpPr>
            <p:cNvPr id="567" name="Google Shape;567;p31"/>
            <p:cNvSpPr txBox="1"/>
            <p:nvPr/>
          </p:nvSpPr>
          <p:spPr>
            <a:xfrm>
              <a:off x="466012" y="2993978"/>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1</a:t>
              </a:r>
              <a:endParaRPr b="0" i="0" sz="900" u="none" cap="none" strike="noStrike">
                <a:solidFill>
                  <a:srgbClr val="000000"/>
                </a:solidFill>
                <a:latin typeface="Arial"/>
                <a:ea typeface="Arial"/>
                <a:cs typeface="Arial"/>
                <a:sym typeface="Arial"/>
              </a:endParaRPr>
            </a:p>
          </p:txBody>
        </p:sp>
      </p:grpSp>
      <p:sp>
        <p:nvSpPr>
          <p:cNvPr id="568" name="Google Shape;568;p31"/>
          <p:cNvSpPr/>
          <p:nvPr/>
        </p:nvSpPr>
        <p:spPr>
          <a:xfrm>
            <a:off x="4160525" y="3951300"/>
            <a:ext cx="1489322" cy="507893"/>
          </a:xfrm>
          <a:custGeom>
            <a:rect b="b" l="l" r="r" t="t"/>
            <a:pathLst>
              <a:path extrusionOk="0" h="14325" w="6330">
                <a:moveTo>
                  <a:pt x="0" y="14325"/>
                </a:moveTo>
                <a:lnTo>
                  <a:pt x="0" y="0"/>
                </a:lnTo>
                <a:lnTo>
                  <a:pt x="6330" y="0"/>
                </a:lnTo>
              </a:path>
            </a:pathLst>
          </a:custGeom>
          <a:noFill/>
          <a:ln cap="flat" cmpd="sng" w="9525">
            <a:solidFill>
              <a:schemeClr val="dk1"/>
            </a:solidFill>
            <a:prstDash val="solid"/>
            <a:round/>
            <a:headEnd len="sm" w="sm" type="none"/>
            <a:tailEnd len="med" w="med" type="triangle"/>
          </a:ln>
        </p:spPr>
      </p:sp>
      <p:sp>
        <p:nvSpPr>
          <p:cNvPr id="569" name="Google Shape;569;p31"/>
          <p:cNvSpPr/>
          <p:nvPr/>
        </p:nvSpPr>
        <p:spPr>
          <a:xfrm>
            <a:off x="3783994" y="4080653"/>
            <a:ext cx="130800" cy="127500"/>
          </a:xfrm>
          <a:prstGeom prst="triangle">
            <a:avLst>
              <a:gd fmla="val 50000" name="adj"/>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31"/>
          <p:cNvSpPr/>
          <p:nvPr/>
        </p:nvSpPr>
        <p:spPr>
          <a:xfrm>
            <a:off x="1531974" y="2709343"/>
            <a:ext cx="456900" cy="1178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31"/>
          <p:cNvSpPr txBox="1"/>
          <p:nvPr/>
        </p:nvSpPr>
        <p:spPr>
          <a:xfrm>
            <a:off x="1533503" y="2715930"/>
            <a:ext cx="454200" cy="233100"/>
          </a:xfrm>
          <a:prstGeom prst="rect">
            <a:avLst/>
          </a:prstGeom>
          <a:noFill/>
          <a:ln>
            <a:noFill/>
          </a:ln>
        </p:spPr>
        <p:txBody>
          <a:bodyPr anchorCtr="0" anchor="t" bIns="91425" lIns="0" spcFirstLastPara="1" rIns="0" wrap="square" tIns="0">
            <a:no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IMEM</a:t>
            </a:r>
            <a:endParaRPr b="0" i="0" sz="1300" u="none" cap="none" strike="noStrike">
              <a:solidFill>
                <a:srgbClr val="000000"/>
              </a:solidFill>
              <a:latin typeface="Arial"/>
              <a:ea typeface="Arial"/>
              <a:cs typeface="Arial"/>
              <a:sym typeface="Arial"/>
            </a:endParaRPr>
          </a:p>
        </p:txBody>
      </p:sp>
      <p:sp>
        <p:nvSpPr>
          <p:cNvPr id="572" name="Google Shape;572;p31"/>
          <p:cNvSpPr txBox="1"/>
          <p:nvPr/>
        </p:nvSpPr>
        <p:spPr>
          <a:xfrm>
            <a:off x="1538649" y="3316613"/>
            <a:ext cx="192900" cy="138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PC</a:t>
            </a:r>
            <a:endParaRPr b="0" i="0" sz="900" u="none" cap="none" strike="noStrike">
              <a:solidFill>
                <a:srgbClr val="000000"/>
              </a:solidFill>
              <a:latin typeface="Arial"/>
              <a:ea typeface="Arial"/>
              <a:cs typeface="Arial"/>
              <a:sym typeface="Arial"/>
            </a:endParaRPr>
          </a:p>
        </p:txBody>
      </p:sp>
      <p:sp>
        <p:nvSpPr>
          <p:cNvPr id="573" name="Google Shape;573;p31"/>
          <p:cNvSpPr txBox="1"/>
          <p:nvPr/>
        </p:nvSpPr>
        <p:spPr>
          <a:xfrm>
            <a:off x="1724788" y="3133801"/>
            <a:ext cx="2466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inst</a:t>
            </a:r>
            <a:endParaRPr b="0" i="0" sz="900" u="none" cap="none" strike="noStrike">
              <a:solidFill>
                <a:srgbClr val="000000"/>
              </a:solidFill>
              <a:latin typeface="Arial"/>
              <a:ea typeface="Arial"/>
              <a:cs typeface="Arial"/>
              <a:sym typeface="Arial"/>
            </a:endParaRPr>
          </a:p>
        </p:txBody>
      </p:sp>
      <p:sp>
        <p:nvSpPr>
          <p:cNvPr id="574" name="Google Shape;574;p31"/>
          <p:cNvSpPr/>
          <p:nvPr/>
        </p:nvSpPr>
        <p:spPr>
          <a:xfrm>
            <a:off x="1779318" y="3758098"/>
            <a:ext cx="130800" cy="1275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31"/>
          <p:cNvSpPr/>
          <p:nvPr/>
        </p:nvSpPr>
        <p:spPr>
          <a:xfrm>
            <a:off x="2400300" y="1528775"/>
            <a:ext cx="6415100" cy="1933575"/>
          </a:xfrm>
          <a:custGeom>
            <a:rect b="b" l="l" r="r" t="t"/>
            <a:pathLst>
              <a:path extrusionOk="0" h="77343" w="256604">
                <a:moveTo>
                  <a:pt x="244412" y="77343"/>
                </a:moveTo>
                <a:lnTo>
                  <a:pt x="256604" y="77343"/>
                </a:lnTo>
                <a:lnTo>
                  <a:pt x="256604" y="0"/>
                </a:lnTo>
                <a:lnTo>
                  <a:pt x="0" y="0"/>
                </a:lnTo>
                <a:lnTo>
                  <a:pt x="0" y="49911"/>
                </a:lnTo>
                <a:lnTo>
                  <a:pt x="16383" y="49911"/>
                </a:lnTo>
              </a:path>
            </a:pathLst>
          </a:custGeom>
          <a:noFill/>
          <a:ln cap="flat" cmpd="sng" w="9525">
            <a:solidFill>
              <a:schemeClr val="dk1"/>
            </a:solidFill>
            <a:prstDash val="solid"/>
            <a:round/>
            <a:headEnd len="sm" w="sm" type="none"/>
            <a:tailEnd len="med" w="med" type="triangle"/>
          </a:ln>
        </p:spPr>
      </p:sp>
      <p:cxnSp>
        <p:nvCxnSpPr>
          <p:cNvPr id="576" name="Google Shape;576;p31"/>
          <p:cNvCxnSpPr/>
          <p:nvPr/>
        </p:nvCxnSpPr>
        <p:spPr>
          <a:xfrm>
            <a:off x="984400"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577" name="Google Shape;577;p31"/>
          <p:cNvCxnSpPr/>
          <p:nvPr/>
        </p:nvCxnSpPr>
        <p:spPr>
          <a:xfrm>
            <a:off x="2175284"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578" name="Google Shape;578;p31"/>
          <p:cNvCxnSpPr/>
          <p:nvPr/>
        </p:nvCxnSpPr>
        <p:spPr>
          <a:xfrm>
            <a:off x="2632484"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579" name="Google Shape;579;p31"/>
          <p:cNvCxnSpPr/>
          <p:nvPr/>
        </p:nvCxnSpPr>
        <p:spPr>
          <a:xfrm>
            <a:off x="2856920"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580" name="Google Shape;580;p31"/>
          <p:cNvCxnSpPr/>
          <p:nvPr/>
        </p:nvCxnSpPr>
        <p:spPr>
          <a:xfrm>
            <a:off x="3285391"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581" name="Google Shape;581;p31"/>
          <p:cNvCxnSpPr/>
          <p:nvPr/>
        </p:nvCxnSpPr>
        <p:spPr>
          <a:xfrm>
            <a:off x="3681717" y="4938075"/>
            <a:ext cx="0" cy="144000"/>
          </a:xfrm>
          <a:prstGeom prst="straightConnector1">
            <a:avLst/>
          </a:prstGeom>
          <a:noFill/>
          <a:ln cap="flat" cmpd="sng" w="9525">
            <a:solidFill>
              <a:schemeClr val="dk1"/>
            </a:solidFill>
            <a:prstDash val="solid"/>
            <a:round/>
            <a:headEnd len="sm" w="sm" type="none"/>
            <a:tailEnd len="sm" w="sm" type="none"/>
          </a:ln>
        </p:spPr>
      </p:cxnSp>
      <p:cxnSp>
        <p:nvCxnSpPr>
          <p:cNvPr id="582" name="Google Shape;582;p31"/>
          <p:cNvCxnSpPr/>
          <p:nvPr/>
        </p:nvCxnSpPr>
        <p:spPr>
          <a:xfrm>
            <a:off x="4748601"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583" name="Google Shape;583;p31"/>
          <p:cNvCxnSpPr/>
          <p:nvPr/>
        </p:nvCxnSpPr>
        <p:spPr>
          <a:xfrm>
            <a:off x="5013432"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584" name="Google Shape;584;p31"/>
          <p:cNvCxnSpPr/>
          <p:nvPr/>
        </p:nvCxnSpPr>
        <p:spPr>
          <a:xfrm>
            <a:off x="5278256"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585" name="Google Shape;585;p31"/>
          <p:cNvCxnSpPr/>
          <p:nvPr/>
        </p:nvCxnSpPr>
        <p:spPr>
          <a:xfrm>
            <a:off x="5521847"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586" name="Google Shape;586;p31"/>
          <p:cNvCxnSpPr/>
          <p:nvPr/>
        </p:nvCxnSpPr>
        <p:spPr>
          <a:xfrm>
            <a:off x="5810823"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587" name="Google Shape;587;p31"/>
          <p:cNvCxnSpPr/>
          <p:nvPr/>
        </p:nvCxnSpPr>
        <p:spPr>
          <a:xfrm>
            <a:off x="6058578"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588" name="Google Shape;588;p31"/>
          <p:cNvCxnSpPr/>
          <p:nvPr/>
        </p:nvCxnSpPr>
        <p:spPr>
          <a:xfrm>
            <a:off x="6497876"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589" name="Google Shape;589;p31"/>
          <p:cNvCxnSpPr/>
          <p:nvPr/>
        </p:nvCxnSpPr>
        <p:spPr>
          <a:xfrm>
            <a:off x="7019616"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590" name="Google Shape;590;p31"/>
          <p:cNvCxnSpPr/>
          <p:nvPr/>
        </p:nvCxnSpPr>
        <p:spPr>
          <a:xfrm>
            <a:off x="7442671"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591" name="Google Shape;591;p31"/>
          <p:cNvCxnSpPr/>
          <p:nvPr/>
        </p:nvCxnSpPr>
        <p:spPr>
          <a:xfrm>
            <a:off x="8275041" y="4939875"/>
            <a:ext cx="0" cy="144000"/>
          </a:xfrm>
          <a:prstGeom prst="straightConnector1">
            <a:avLst/>
          </a:prstGeom>
          <a:noFill/>
          <a:ln cap="flat" cmpd="sng" w="9525">
            <a:solidFill>
              <a:schemeClr val="dk1"/>
            </a:solidFill>
            <a:prstDash val="solid"/>
            <a:round/>
            <a:headEnd len="sm" w="sm" type="none"/>
            <a:tailEnd len="sm" w="sm" type="none"/>
          </a:ln>
        </p:spPr>
      </p:cxnSp>
      <p:sp>
        <p:nvSpPr>
          <p:cNvPr id="592" name="Google Shape;592;p31"/>
          <p:cNvSpPr/>
          <p:nvPr/>
        </p:nvSpPr>
        <p:spPr>
          <a:xfrm>
            <a:off x="5293525" y="1457925"/>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593" name="Google Shape;593;p31"/>
          <p:cNvSpPr/>
          <p:nvPr/>
        </p:nvSpPr>
        <p:spPr>
          <a:xfrm>
            <a:off x="6487523" y="16212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594" name="Google Shape;594;p31"/>
          <p:cNvSpPr/>
          <p:nvPr/>
        </p:nvSpPr>
        <p:spPr>
          <a:xfrm flipH="1">
            <a:off x="7046125" y="16212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595" name="Google Shape;595;p31"/>
          <p:cNvSpPr/>
          <p:nvPr/>
        </p:nvSpPr>
        <p:spPr>
          <a:xfrm flipH="1" rot="-5400000">
            <a:off x="6773813" y="22308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596" name="Google Shape;596;p31"/>
          <p:cNvSpPr/>
          <p:nvPr/>
        </p:nvSpPr>
        <p:spPr>
          <a:xfrm flipH="1">
            <a:off x="1864525" y="17736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597" name="Google Shape;597;p31"/>
          <p:cNvSpPr/>
          <p:nvPr/>
        </p:nvSpPr>
        <p:spPr>
          <a:xfrm>
            <a:off x="1407325" y="17736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598" name="Google Shape;598;p31"/>
          <p:cNvSpPr txBox="1"/>
          <p:nvPr/>
        </p:nvSpPr>
        <p:spPr>
          <a:xfrm>
            <a:off x="4408054" y="1592809"/>
            <a:ext cx="1821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ALU</a:t>
            </a:r>
            <a:endParaRPr b="0" i="0" sz="700" u="none" cap="none" strike="noStrike">
              <a:solidFill>
                <a:srgbClr val="000000"/>
              </a:solidFill>
              <a:latin typeface="Arial"/>
              <a:ea typeface="Arial"/>
              <a:cs typeface="Arial"/>
              <a:sym typeface="Arial"/>
            </a:endParaRPr>
          </a:p>
        </p:txBody>
      </p:sp>
      <p:sp>
        <p:nvSpPr>
          <p:cNvPr id="599" name="Google Shape;599;p31"/>
          <p:cNvSpPr txBox="1"/>
          <p:nvPr/>
        </p:nvSpPr>
        <p:spPr>
          <a:xfrm>
            <a:off x="4364108" y="1749304"/>
            <a:ext cx="276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PC+4</a:t>
            </a:r>
            <a:endParaRPr b="0" i="0" sz="700" u="none" cap="none" strike="noStrike">
              <a:solidFill>
                <a:srgbClr val="000000"/>
              </a:solidFill>
              <a:latin typeface="Arial"/>
              <a:ea typeface="Arial"/>
              <a:cs typeface="Arial"/>
              <a:sym typeface="Arial"/>
            </a:endParaRPr>
          </a:p>
        </p:txBody>
      </p:sp>
      <p:sp>
        <p:nvSpPr>
          <p:cNvPr id="600" name="Google Shape;600;p31"/>
          <p:cNvSpPr txBox="1"/>
          <p:nvPr/>
        </p:nvSpPr>
        <p:spPr>
          <a:xfrm>
            <a:off x="2434900" y="1177325"/>
            <a:ext cx="1489200" cy="2307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Inter"/>
                <a:ea typeface="Inter"/>
                <a:cs typeface="Inter"/>
                <a:sym typeface="Inter"/>
              </a:rPr>
              <a:t>Instruction Decode (ID)</a:t>
            </a:r>
            <a:endParaRPr b="0" i="0" sz="900" u="none" cap="none" strike="noStrike">
              <a:solidFill>
                <a:srgbClr val="000000"/>
              </a:solidFill>
              <a:latin typeface="Inter"/>
              <a:ea typeface="Inter"/>
              <a:cs typeface="Inter"/>
              <a:sym typeface="Inter"/>
            </a:endParaRPr>
          </a:p>
        </p:txBody>
      </p:sp>
      <p:cxnSp>
        <p:nvCxnSpPr>
          <p:cNvPr id="601" name="Google Shape;601;p31"/>
          <p:cNvCxnSpPr/>
          <p:nvPr/>
        </p:nvCxnSpPr>
        <p:spPr>
          <a:xfrm>
            <a:off x="3717830" y="4459148"/>
            <a:ext cx="446700" cy="4500"/>
          </a:xfrm>
          <a:prstGeom prst="straightConnector1">
            <a:avLst/>
          </a:prstGeom>
          <a:noFill/>
          <a:ln cap="flat" cmpd="sng" w="9525">
            <a:solidFill>
              <a:schemeClr val="dk1"/>
            </a:solidFill>
            <a:prstDash val="solid"/>
            <a:round/>
            <a:headEnd len="sm" w="sm" type="none"/>
            <a:tailEnd len="sm" w="sm" type="none"/>
          </a:ln>
        </p:spPr>
      </p:cxnSp>
      <p:sp>
        <p:nvSpPr>
          <p:cNvPr id="602" name="Google Shape;602;p31"/>
          <p:cNvSpPr txBox="1"/>
          <p:nvPr/>
        </p:nvSpPr>
        <p:spPr>
          <a:xfrm>
            <a:off x="4039225" y="2710550"/>
            <a:ext cx="309900" cy="230700"/>
          </a:xfrm>
          <a:prstGeom prst="rect">
            <a:avLst/>
          </a:prstGeom>
          <a:solidFill>
            <a:srgbClr val="9FC5E8"/>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Lexend"/>
                <a:ea typeface="Lexend"/>
                <a:cs typeface="Lexend"/>
                <a:sym typeface="Lexend"/>
              </a:rPr>
              <a:t>x1</a:t>
            </a:r>
            <a:endParaRPr b="0" i="0" sz="900" u="none" cap="none" strike="noStrike">
              <a:solidFill>
                <a:srgbClr val="000000"/>
              </a:solidFill>
              <a:latin typeface="Lexend"/>
              <a:ea typeface="Lexend"/>
              <a:cs typeface="Lexend"/>
              <a:sym typeface="Lexend"/>
            </a:endParaRPr>
          </a:p>
        </p:txBody>
      </p:sp>
      <p:sp>
        <p:nvSpPr>
          <p:cNvPr id="603" name="Google Shape;603;p31"/>
          <p:cNvSpPr txBox="1"/>
          <p:nvPr/>
        </p:nvSpPr>
        <p:spPr>
          <a:xfrm>
            <a:off x="4020800" y="3442025"/>
            <a:ext cx="340500" cy="230700"/>
          </a:xfrm>
          <a:prstGeom prst="rect">
            <a:avLst/>
          </a:prstGeom>
          <a:solidFill>
            <a:srgbClr val="9FC5E8"/>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Lexend"/>
                <a:ea typeface="Lexend"/>
                <a:cs typeface="Lexend"/>
                <a:sym typeface="Lexend"/>
              </a:rPr>
              <a:t>x2</a:t>
            </a:r>
            <a:endParaRPr b="0" i="0" sz="900" u="none" cap="none" strike="noStrike">
              <a:solidFill>
                <a:srgbClr val="000000"/>
              </a:solidFill>
              <a:latin typeface="Lexend"/>
              <a:ea typeface="Lexend"/>
              <a:cs typeface="Lexend"/>
              <a:sym typeface="Lexend"/>
            </a:endParaRPr>
          </a:p>
        </p:txBody>
      </p:sp>
      <p:sp>
        <p:nvSpPr>
          <p:cNvPr id="604" name="Google Shape;604;p31"/>
          <p:cNvSpPr txBox="1"/>
          <p:nvPr/>
        </p:nvSpPr>
        <p:spPr>
          <a:xfrm>
            <a:off x="4193050" y="4051275"/>
            <a:ext cx="365100" cy="230700"/>
          </a:xfrm>
          <a:prstGeom prst="rect">
            <a:avLst/>
          </a:prstGeom>
          <a:solidFill>
            <a:srgbClr val="9FC5E8"/>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Lexend"/>
                <a:ea typeface="Lexend"/>
                <a:cs typeface="Lexend"/>
                <a:sym typeface="Lexend"/>
              </a:rPr>
              <a:t>-16</a:t>
            </a:r>
            <a:endParaRPr b="0" i="0" sz="900" u="none" cap="none" strike="noStrike">
              <a:solidFill>
                <a:srgbClr val="000000"/>
              </a:solidFill>
              <a:latin typeface="Lexend"/>
              <a:ea typeface="Lexend"/>
              <a:cs typeface="Lexend"/>
              <a:sym typeface="Lexend"/>
            </a:endParaRPr>
          </a:p>
        </p:txBody>
      </p:sp>
      <p:sp>
        <p:nvSpPr>
          <p:cNvPr id="605" name="Google Shape;605;p31"/>
          <p:cNvSpPr txBox="1"/>
          <p:nvPr/>
        </p:nvSpPr>
        <p:spPr>
          <a:xfrm>
            <a:off x="3585975" y="4660550"/>
            <a:ext cx="832500" cy="230700"/>
          </a:xfrm>
          <a:prstGeom prst="rect">
            <a:avLst/>
          </a:prstGeom>
          <a:solidFill>
            <a:srgbClr val="9FC5E8"/>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Lexend"/>
                <a:ea typeface="Lexend"/>
                <a:cs typeface="Lexend"/>
                <a:sym typeface="Lexend"/>
              </a:rPr>
              <a:t>ImmSel = B</a:t>
            </a:r>
            <a:endParaRPr b="0" i="0" sz="900" u="none" cap="none" strike="noStrike">
              <a:solidFill>
                <a:srgbClr val="000000"/>
              </a:solidFill>
              <a:latin typeface="Lexend"/>
              <a:ea typeface="Lexend"/>
              <a:cs typeface="Lexend"/>
              <a:sym typeface="Lexend"/>
            </a:endParaRPr>
          </a:p>
        </p:txBody>
      </p:sp>
      <p:sp>
        <p:nvSpPr>
          <p:cNvPr id="606" name="Google Shape;606;p31"/>
          <p:cNvSpPr txBox="1"/>
          <p:nvPr/>
        </p:nvSpPr>
        <p:spPr>
          <a:xfrm>
            <a:off x="4834225" y="471225"/>
            <a:ext cx="2878800" cy="25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tr" sz="1800" u="none" cap="none" strike="noStrike">
                <a:solidFill>
                  <a:schemeClr val="dk2"/>
                </a:solidFill>
                <a:latin typeface="Lexend"/>
                <a:ea typeface="Lexend"/>
                <a:cs typeface="Lexend"/>
                <a:sym typeface="Lexend"/>
              </a:rPr>
              <a:t>(assume x1 = 0b10000, x2 = 0b00001)</a:t>
            </a:r>
            <a:endParaRPr b="0" i="0" sz="1800" u="none" cap="none" strike="noStrike">
              <a:solidFill>
                <a:schemeClr val="dk2"/>
              </a:solidFill>
              <a:latin typeface="Lexend"/>
              <a:ea typeface="Lexend"/>
              <a:cs typeface="Lexend"/>
              <a:sym typeface="Lexe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(bltu x1 x2 -16) example: EX</a:t>
            </a:r>
            <a:endParaRPr/>
          </a:p>
        </p:txBody>
      </p:sp>
      <p:cxnSp>
        <p:nvCxnSpPr>
          <p:cNvPr id="612" name="Google Shape;612;p32"/>
          <p:cNvCxnSpPr/>
          <p:nvPr/>
        </p:nvCxnSpPr>
        <p:spPr>
          <a:xfrm>
            <a:off x="3992549" y="3708075"/>
            <a:ext cx="1661700" cy="0"/>
          </a:xfrm>
          <a:prstGeom prst="straightConnector1">
            <a:avLst/>
          </a:prstGeom>
          <a:noFill/>
          <a:ln cap="flat" cmpd="sng" w="28575">
            <a:solidFill>
              <a:srgbClr val="000000"/>
            </a:solidFill>
            <a:prstDash val="solid"/>
            <a:round/>
            <a:headEnd len="sm" w="sm" type="none"/>
            <a:tailEnd len="med" w="med" type="triangle"/>
          </a:ln>
        </p:spPr>
      </p:cxnSp>
      <p:sp>
        <p:nvSpPr>
          <p:cNvPr id="613" name="Google Shape;613;p32"/>
          <p:cNvSpPr/>
          <p:nvPr/>
        </p:nvSpPr>
        <p:spPr>
          <a:xfrm>
            <a:off x="2808567" y="2482625"/>
            <a:ext cx="1183200" cy="1725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32"/>
          <p:cNvSpPr/>
          <p:nvPr/>
        </p:nvSpPr>
        <p:spPr>
          <a:xfrm rot="5400000">
            <a:off x="4984591" y="2957385"/>
            <a:ext cx="314700" cy="644400"/>
          </a:xfrm>
          <a:prstGeom prst="trapezoid">
            <a:avLst>
              <a:gd fmla="val 0" name="adj"/>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32"/>
          <p:cNvSpPr txBox="1"/>
          <p:nvPr/>
        </p:nvSpPr>
        <p:spPr>
          <a:xfrm>
            <a:off x="4932807" y="3122236"/>
            <a:ext cx="419700" cy="307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Branch Comp</a:t>
            </a:r>
            <a:endParaRPr b="0" i="0" sz="1000" u="none" cap="none" strike="noStrike">
              <a:solidFill>
                <a:srgbClr val="000000"/>
              </a:solidFill>
              <a:latin typeface="Arial"/>
              <a:ea typeface="Arial"/>
              <a:cs typeface="Arial"/>
              <a:sym typeface="Arial"/>
            </a:endParaRPr>
          </a:p>
        </p:txBody>
      </p:sp>
      <p:grpSp>
        <p:nvGrpSpPr>
          <p:cNvPr id="616" name="Google Shape;616;p32"/>
          <p:cNvGrpSpPr/>
          <p:nvPr/>
        </p:nvGrpSpPr>
        <p:grpSpPr>
          <a:xfrm>
            <a:off x="3253626" y="4294034"/>
            <a:ext cx="486408" cy="319500"/>
            <a:chOff x="4447206" y="4057784"/>
            <a:chExt cx="426300" cy="319500"/>
          </a:xfrm>
        </p:grpSpPr>
        <p:sp>
          <p:nvSpPr>
            <p:cNvPr id="617" name="Google Shape;617;p32"/>
            <p:cNvSpPr/>
            <p:nvPr/>
          </p:nvSpPr>
          <p:spPr>
            <a:xfrm rot="5400000">
              <a:off x="4500606" y="4004384"/>
              <a:ext cx="319500" cy="426300"/>
            </a:xfrm>
            <a:prstGeom prst="trapezoid">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32"/>
            <p:cNvSpPr txBox="1"/>
            <p:nvPr/>
          </p:nvSpPr>
          <p:spPr>
            <a:xfrm>
              <a:off x="4453925" y="4066223"/>
              <a:ext cx="410400" cy="307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Imm Gen</a:t>
              </a:r>
              <a:endParaRPr b="0" i="0" sz="1000" u="none" cap="none" strike="noStrike">
                <a:solidFill>
                  <a:srgbClr val="000000"/>
                </a:solidFill>
                <a:latin typeface="Arial"/>
                <a:ea typeface="Arial"/>
                <a:cs typeface="Arial"/>
                <a:sym typeface="Arial"/>
              </a:endParaRPr>
            </a:p>
          </p:txBody>
        </p:sp>
      </p:grpSp>
      <p:sp>
        <p:nvSpPr>
          <p:cNvPr id="619" name="Google Shape;619;p32"/>
          <p:cNvSpPr txBox="1"/>
          <p:nvPr/>
        </p:nvSpPr>
        <p:spPr>
          <a:xfrm>
            <a:off x="2816618" y="2473926"/>
            <a:ext cx="1175100" cy="215400"/>
          </a:xfrm>
          <a:prstGeom prst="rect">
            <a:avLst/>
          </a:prstGeom>
          <a:noFill/>
          <a:ln>
            <a:noFill/>
          </a:ln>
        </p:spPr>
        <p:txBody>
          <a:bodyPr anchorCtr="0" anchor="t" bIns="0" lIns="0" spcFirstLastPara="1" rIns="91425" wrap="square" tIns="0">
            <a:no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RegFile</a:t>
            </a:r>
            <a:endParaRPr b="0" i="0" sz="1300" u="none" cap="none" strike="noStrike">
              <a:solidFill>
                <a:srgbClr val="000000"/>
              </a:solidFill>
              <a:latin typeface="Arial"/>
              <a:ea typeface="Arial"/>
              <a:cs typeface="Arial"/>
              <a:sym typeface="Arial"/>
            </a:endParaRPr>
          </a:p>
        </p:txBody>
      </p:sp>
      <p:grpSp>
        <p:nvGrpSpPr>
          <p:cNvPr id="620" name="Google Shape;620;p32"/>
          <p:cNvGrpSpPr/>
          <p:nvPr/>
        </p:nvGrpSpPr>
        <p:grpSpPr>
          <a:xfrm>
            <a:off x="1518883" y="2045358"/>
            <a:ext cx="295200" cy="153900"/>
            <a:chOff x="1777884" y="1816758"/>
            <a:chExt cx="295200" cy="153900"/>
          </a:xfrm>
        </p:grpSpPr>
        <p:sp>
          <p:nvSpPr>
            <p:cNvPr id="621" name="Google Shape;621;p32"/>
            <p:cNvSpPr/>
            <p:nvPr/>
          </p:nvSpPr>
          <p:spPr>
            <a:xfrm rot="5400000">
              <a:off x="1850784" y="1746039"/>
              <a:ext cx="149400" cy="295200"/>
            </a:xfrm>
            <a:prstGeom prst="trapezoid">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32"/>
            <p:cNvSpPr txBox="1"/>
            <p:nvPr/>
          </p:nvSpPr>
          <p:spPr>
            <a:xfrm>
              <a:off x="1784816" y="1816758"/>
              <a:ext cx="2826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+4</a:t>
              </a:r>
              <a:endParaRPr b="0" i="0" sz="1000" u="none" cap="none" strike="noStrike">
                <a:solidFill>
                  <a:srgbClr val="000000"/>
                </a:solidFill>
                <a:latin typeface="Arial"/>
                <a:ea typeface="Arial"/>
                <a:cs typeface="Arial"/>
                <a:sym typeface="Arial"/>
              </a:endParaRPr>
            </a:p>
          </p:txBody>
        </p:sp>
      </p:grpSp>
      <p:cxnSp>
        <p:nvCxnSpPr>
          <p:cNvPr id="623" name="Google Shape;623;p32"/>
          <p:cNvCxnSpPr/>
          <p:nvPr/>
        </p:nvCxnSpPr>
        <p:spPr>
          <a:xfrm>
            <a:off x="2249674" y="3213425"/>
            <a:ext cx="0" cy="1722900"/>
          </a:xfrm>
          <a:prstGeom prst="straightConnector1">
            <a:avLst/>
          </a:prstGeom>
          <a:noFill/>
          <a:ln cap="flat" cmpd="sng" w="9525">
            <a:solidFill>
              <a:srgbClr val="000000"/>
            </a:solidFill>
            <a:prstDash val="solid"/>
            <a:round/>
            <a:headEnd len="sm" w="sm" type="none"/>
            <a:tailEnd len="med" w="med" type="triangle"/>
          </a:ln>
        </p:spPr>
      </p:cxnSp>
      <p:cxnSp>
        <p:nvCxnSpPr>
          <p:cNvPr id="624" name="Google Shape;624;p32"/>
          <p:cNvCxnSpPr/>
          <p:nvPr/>
        </p:nvCxnSpPr>
        <p:spPr>
          <a:xfrm>
            <a:off x="2251549" y="3536200"/>
            <a:ext cx="555600" cy="0"/>
          </a:xfrm>
          <a:prstGeom prst="straightConnector1">
            <a:avLst/>
          </a:prstGeom>
          <a:noFill/>
          <a:ln cap="flat" cmpd="sng" w="9525">
            <a:solidFill>
              <a:srgbClr val="000000"/>
            </a:solidFill>
            <a:prstDash val="solid"/>
            <a:round/>
            <a:headEnd len="sm" w="sm" type="none"/>
            <a:tailEnd len="med" w="med" type="triangle"/>
          </a:ln>
        </p:spPr>
      </p:cxnSp>
      <p:cxnSp>
        <p:nvCxnSpPr>
          <p:cNvPr id="625" name="Google Shape;625;p32"/>
          <p:cNvCxnSpPr>
            <a:endCxn id="618" idx="1"/>
          </p:cNvCxnSpPr>
          <p:nvPr/>
        </p:nvCxnSpPr>
        <p:spPr>
          <a:xfrm>
            <a:off x="2251493" y="4453973"/>
            <a:ext cx="1009800" cy="2400"/>
          </a:xfrm>
          <a:prstGeom prst="straightConnector1">
            <a:avLst/>
          </a:prstGeom>
          <a:noFill/>
          <a:ln cap="flat" cmpd="sng" w="9525">
            <a:solidFill>
              <a:srgbClr val="000000"/>
            </a:solidFill>
            <a:prstDash val="solid"/>
            <a:round/>
            <a:headEnd len="sm" w="sm" type="none"/>
            <a:tailEnd len="med" w="med" type="triangle"/>
          </a:ln>
        </p:spPr>
      </p:cxnSp>
      <p:cxnSp>
        <p:nvCxnSpPr>
          <p:cNvPr id="626" name="Google Shape;626;p32"/>
          <p:cNvCxnSpPr/>
          <p:nvPr/>
        </p:nvCxnSpPr>
        <p:spPr>
          <a:xfrm>
            <a:off x="1990674" y="3211150"/>
            <a:ext cx="816600" cy="0"/>
          </a:xfrm>
          <a:prstGeom prst="straightConnector1">
            <a:avLst/>
          </a:prstGeom>
          <a:noFill/>
          <a:ln cap="flat" cmpd="sng" w="9525">
            <a:solidFill>
              <a:srgbClr val="000000"/>
            </a:solidFill>
            <a:prstDash val="solid"/>
            <a:round/>
            <a:headEnd len="sm" w="sm" type="none"/>
            <a:tailEnd len="med" w="med" type="triangle"/>
          </a:ln>
        </p:spPr>
      </p:cxnSp>
      <p:cxnSp>
        <p:nvCxnSpPr>
          <p:cNvPr id="627" name="Google Shape;627;p32"/>
          <p:cNvCxnSpPr/>
          <p:nvPr/>
        </p:nvCxnSpPr>
        <p:spPr>
          <a:xfrm>
            <a:off x="2250699" y="3900975"/>
            <a:ext cx="556500" cy="0"/>
          </a:xfrm>
          <a:prstGeom prst="straightConnector1">
            <a:avLst/>
          </a:prstGeom>
          <a:noFill/>
          <a:ln cap="flat" cmpd="sng" w="9525">
            <a:solidFill>
              <a:srgbClr val="000000"/>
            </a:solidFill>
            <a:prstDash val="solid"/>
            <a:round/>
            <a:headEnd len="sm" w="sm" type="none"/>
            <a:tailEnd len="med" w="med" type="triangle"/>
          </a:ln>
        </p:spPr>
      </p:cxnSp>
      <p:cxnSp>
        <p:nvCxnSpPr>
          <p:cNvPr id="628" name="Google Shape;628;p32"/>
          <p:cNvCxnSpPr/>
          <p:nvPr/>
        </p:nvCxnSpPr>
        <p:spPr>
          <a:xfrm>
            <a:off x="5786430" y="2880351"/>
            <a:ext cx="275700" cy="0"/>
          </a:xfrm>
          <a:prstGeom prst="straightConnector1">
            <a:avLst/>
          </a:prstGeom>
          <a:noFill/>
          <a:ln cap="flat" cmpd="sng" w="28575">
            <a:solidFill>
              <a:srgbClr val="000000"/>
            </a:solidFill>
            <a:prstDash val="solid"/>
            <a:round/>
            <a:headEnd len="sm" w="sm" type="none"/>
            <a:tailEnd len="med" w="med" type="triangle"/>
          </a:ln>
        </p:spPr>
      </p:cxnSp>
      <p:cxnSp>
        <p:nvCxnSpPr>
          <p:cNvPr id="629" name="Google Shape;629;p32"/>
          <p:cNvCxnSpPr/>
          <p:nvPr/>
        </p:nvCxnSpPr>
        <p:spPr>
          <a:xfrm>
            <a:off x="6549589" y="3190448"/>
            <a:ext cx="413100" cy="0"/>
          </a:xfrm>
          <a:prstGeom prst="straightConnector1">
            <a:avLst/>
          </a:prstGeom>
          <a:noFill/>
          <a:ln cap="flat" cmpd="sng" w="28575">
            <a:solidFill>
              <a:srgbClr val="000000"/>
            </a:solidFill>
            <a:prstDash val="solid"/>
            <a:round/>
            <a:headEnd len="sm" w="sm" type="none"/>
            <a:tailEnd len="med" w="med" type="triangle"/>
          </a:ln>
        </p:spPr>
      </p:cxnSp>
      <p:cxnSp>
        <p:nvCxnSpPr>
          <p:cNvPr id="630" name="Google Shape;630;p32"/>
          <p:cNvCxnSpPr/>
          <p:nvPr/>
        </p:nvCxnSpPr>
        <p:spPr>
          <a:xfrm>
            <a:off x="7915949" y="3677325"/>
            <a:ext cx="442200" cy="0"/>
          </a:xfrm>
          <a:prstGeom prst="straightConnector1">
            <a:avLst/>
          </a:prstGeom>
          <a:noFill/>
          <a:ln cap="flat" cmpd="sng" w="9525">
            <a:solidFill>
              <a:srgbClr val="000000"/>
            </a:solidFill>
            <a:prstDash val="solid"/>
            <a:round/>
            <a:headEnd len="sm" w="sm" type="none"/>
            <a:tailEnd len="med" w="med" type="triangle"/>
          </a:ln>
        </p:spPr>
      </p:cxnSp>
      <p:cxnSp>
        <p:nvCxnSpPr>
          <p:cNvPr id="631" name="Google Shape;631;p32"/>
          <p:cNvCxnSpPr/>
          <p:nvPr/>
        </p:nvCxnSpPr>
        <p:spPr>
          <a:xfrm>
            <a:off x="3992549" y="2993700"/>
            <a:ext cx="1664100" cy="0"/>
          </a:xfrm>
          <a:prstGeom prst="straightConnector1">
            <a:avLst/>
          </a:prstGeom>
          <a:noFill/>
          <a:ln cap="flat" cmpd="sng" w="28575">
            <a:solidFill>
              <a:srgbClr val="000000"/>
            </a:solidFill>
            <a:prstDash val="solid"/>
            <a:round/>
            <a:headEnd len="sm" w="sm" type="none"/>
            <a:tailEnd len="med" w="med" type="triangle"/>
          </a:ln>
        </p:spPr>
      </p:cxnSp>
      <p:cxnSp>
        <p:nvCxnSpPr>
          <p:cNvPr id="632" name="Google Shape;632;p32"/>
          <p:cNvCxnSpPr/>
          <p:nvPr/>
        </p:nvCxnSpPr>
        <p:spPr>
          <a:xfrm>
            <a:off x="305949" y="1689575"/>
            <a:ext cx="7771800" cy="0"/>
          </a:xfrm>
          <a:prstGeom prst="straightConnector1">
            <a:avLst/>
          </a:prstGeom>
          <a:noFill/>
          <a:ln cap="flat" cmpd="sng" w="28575">
            <a:solidFill>
              <a:srgbClr val="000000"/>
            </a:solidFill>
            <a:prstDash val="solid"/>
            <a:round/>
            <a:headEnd len="sm" w="sm" type="none"/>
            <a:tailEnd len="sm" w="sm" type="none"/>
          </a:ln>
        </p:spPr>
      </p:cxnSp>
      <p:cxnSp>
        <p:nvCxnSpPr>
          <p:cNvPr id="633" name="Google Shape;633;p32"/>
          <p:cNvCxnSpPr/>
          <p:nvPr/>
        </p:nvCxnSpPr>
        <p:spPr>
          <a:xfrm rot="10800000">
            <a:off x="6809774" y="1687705"/>
            <a:ext cx="0" cy="1499700"/>
          </a:xfrm>
          <a:prstGeom prst="straightConnector1">
            <a:avLst/>
          </a:prstGeom>
          <a:noFill/>
          <a:ln cap="flat" cmpd="sng" w="28575">
            <a:solidFill>
              <a:srgbClr val="000000"/>
            </a:solidFill>
            <a:prstDash val="solid"/>
            <a:round/>
            <a:headEnd len="sm" w="sm" type="none"/>
            <a:tailEnd len="sm" w="sm" type="none"/>
          </a:ln>
        </p:spPr>
      </p:cxnSp>
      <p:cxnSp>
        <p:nvCxnSpPr>
          <p:cNvPr id="634" name="Google Shape;634;p32"/>
          <p:cNvCxnSpPr/>
          <p:nvPr/>
        </p:nvCxnSpPr>
        <p:spPr>
          <a:xfrm>
            <a:off x="353124" y="1847575"/>
            <a:ext cx="7644600" cy="0"/>
          </a:xfrm>
          <a:prstGeom prst="straightConnector1">
            <a:avLst/>
          </a:prstGeom>
          <a:noFill/>
          <a:ln cap="flat" cmpd="sng" w="9525">
            <a:solidFill>
              <a:srgbClr val="000000"/>
            </a:solidFill>
            <a:prstDash val="solid"/>
            <a:round/>
            <a:headEnd len="sm" w="sm" type="none"/>
            <a:tailEnd len="sm" w="sm" type="none"/>
          </a:ln>
        </p:spPr>
      </p:cxnSp>
      <p:sp>
        <p:nvSpPr>
          <p:cNvPr id="635" name="Google Shape;635;p32"/>
          <p:cNvSpPr/>
          <p:nvPr/>
        </p:nvSpPr>
        <p:spPr>
          <a:xfrm>
            <a:off x="657925" y="4939149"/>
            <a:ext cx="7964400" cy="145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36" name="Google Shape;636;p32"/>
          <p:cNvCxnSpPr/>
          <p:nvPr/>
        </p:nvCxnSpPr>
        <p:spPr>
          <a:xfrm>
            <a:off x="8447474" y="3865950"/>
            <a:ext cx="0" cy="1070100"/>
          </a:xfrm>
          <a:prstGeom prst="straightConnector1">
            <a:avLst/>
          </a:prstGeom>
          <a:noFill/>
          <a:ln cap="flat" cmpd="sng" w="9525">
            <a:solidFill>
              <a:srgbClr val="000000"/>
            </a:solidFill>
            <a:prstDash val="solid"/>
            <a:round/>
            <a:headEnd len="med" w="med" type="triangle"/>
            <a:tailEnd len="sm" w="sm" type="none"/>
          </a:ln>
        </p:spPr>
      </p:cxnSp>
      <p:cxnSp>
        <p:nvCxnSpPr>
          <p:cNvPr id="637" name="Google Shape;637;p32"/>
          <p:cNvCxnSpPr/>
          <p:nvPr/>
        </p:nvCxnSpPr>
        <p:spPr>
          <a:xfrm>
            <a:off x="7228549" y="4607725"/>
            <a:ext cx="0" cy="329700"/>
          </a:xfrm>
          <a:prstGeom prst="straightConnector1">
            <a:avLst/>
          </a:prstGeom>
          <a:noFill/>
          <a:ln cap="flat" cmpd="sng" w="9525">
            <a:solidFill>
              <a:srgbClr val="000000"/>
            </a:solidFill>
            <a:prstDash val="solid"/>
            <a:round/>
            <a:headEnd len="med" w="med" type="triangle"/>
            <a:tailEnd len="sm" w="sm" type="none"/>
          </a:ln>
        </p:spPr>
      </p:cxnSp>
      <p:cxnSp>
        <p:nvCxnSpPr>
          <p:cNvPr id="638" name="Google Shape;638;p32"/>
          <p:cNvCxnSpPr>
            <a:stCxn id="618" idx="2"/>
            <a:endCxn id="639" idx="0"/>
          </p:cNvCxnSpPr>
          <p:nvPr/>
        </p:nvCxnSpPr>
        <p:spPr>
          <a:xfrm flipH="1">
            <a:off x="3490626" y="4610273"/>
            <a:ext cx="4800" cy="338400"/>
          </a:xfrm>
          <a:prstGeom prst="straightConnector1">
            <a:avLst/>
          </a:prstGeom>
          <a:noFill/>
          <a:ln cap="flat" cmpd="sng" w="9525">
            <a:solidFill>
              <a:srgbClr val="000000"/>
            </a:solidFill>
            <a:prstDash val="solid"/>
            <a:round/>
            <a:headEnd len="med" w="med" type="triangle"/>
            <a:tailEnd len="sm" w="sm" type="none"/>
          </a:ln>
        </p:spPr>
      </p:cxnSp>
      <p:cxnSp>
        <p:nvCxnSpPr>
          <p:cNvPr id="640" name="Google Shape;640;p32"/>
          <p:cNvCxnSpPr/>
          <p:nvPr/>
        </p:nvCxnSpPr>
        <p:spPr>
          <a:xfrm>
            <a:off x="821424" y="2676250"/>
            <a:ext cx="0" cy="2262000"/>
          </a:xfrm>
          <a:prstGeom prst="straightConnector1">
            <a:avLst/>
          </a:prstGeom>
          <a:noFill/>
          <a:ln cap="flat" cmpd="sng" w="9525">
            <a:solidFill>
              <a:srgbClr val="000000"/>
            </a:solidFill>
            <a:prstDash val="solid"/>
            <a:round/>
            <a:headEnd len="med" w="med" type="triangle"/>
            <a:tailEnd len="sm" w="sm" type="none"/>
          </a:ln>
        </p:spPr>
      </p:cxnSp>
      <p:cxnSp>
        <p:nvCxnSpPr>
          <p:cNvPr id="641" name="Google Shape;641;p32"/>
          <p:cNvCxnSpPr/>
          <p:nvPr/>
        </p:nvCxnSpPr>
        <p:spPr>
          <a:xfrm>
            <a:off x="5386841" y="3438831"/>
            <a:ext cx="0" cy="1492800"/>
          </a:xfrm>
          <a:prstGeom prst="straightConnector1">
            <a:avLst/>
          </a:prstGeom>
          <a:noFill/>
          <a:ln cap="flat" cmpd="sng" w="28575">
            <a:solidFill>
              <a:srgbClr val="000000"/>
            </a:solidFill>
            <a:prstDash val="solid"/>
            <a:round/>
            <a:headEnd len="sm" w="sm" type="none"/>
            <a:tailEnd len="med" w="med" type="triangle"/>
          </a:ln>
        </p:spPr>
      </p:cxnSp>
      <p:cxnSp>
        <p:nvCxnSpPr>
          <p:cNvPr id="642" name="Google Shape;642;p32"/>
          <p:cNvCxnSpPr/>
          <p:nvPr/>
        </p:nvCxnSpPr>
        <p:spPr>
          <a:xfrm>
            <a:off x="5141272" y="3438831"/>
            <a:ext cx="0" cy="1494300"/>
          </a:xfrm>
          <a:prstGeom prst="straightConnector1">
            <a:avLst/>
          </a:prstGeom>
          <a:noFill/>
          <a:ln cap="flat" cmpd="sng" w="28575">
            <a:solidFill>
              <a:srgbClr val="000000"/>
            </a:solidFill>
            <a:prstDash val="solid"/>
            <a:round/>
            <a:headEnd len="sm" w="sm" type="none"/>
            <a:tailEnd len="med" w="med" type="triangle"/>
          </a:ln>
        </p:spPr>
      </p:cxnSp>
      <p:sp>
        <p:nvSpPr>
          <p:cNvPr id="643" name="Google Shape;643;p32"/>
          <p:cNvSpPr txBox="1"/>
          <p:nvPr/>
        </p:nvSpPr>
        <p:spPr>
          <a:xfrm>
            <a:off x="5531600" y="4948576"/>
            <a:ext cx="2673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BSel</a:t>
            </a:r>
            <a:endParaRPr b="0" i="0" sz="800" u="none" cap="none" strike="noStrike">
              <a:solidFill>
                <a:srgbClr val="000000"/>
              </a:solidFill>
              <a:latin typeface="Arial"/>
              <a:ea typeface="Arial"/>
              <a:cs typeface="Arial"/>
              <a:sym typeface="Arial"/>
            </a:endParaRPr>
          </a:p>
        </p:txBody>
      </p:sp>
      <p:cxnSp>
        <p:nvCxnSpPr>
          <p:cNvPr id="644" name="Google Shape;644;p32"/>
          <p:cNvCxnSpPr/>
          <p:nvPr/>
        </p:nvCxnSpPr>
        <p:spPr>
          <a:xfrm>
            <a:off x="6293049" y="4048325"/>
            <a:ext cx="0" cy="888300"/>
          </a:xfrm>
          <a:prstGeom prst="straightConnector1">
            <a:avLst/>
          </a:prstGeom>
          <a:noFill/>
          <a:ln cap="flat" cmpd="sng" w="28575">
            <a:solidFill>
              <a:srgbClr val="000000"/>
            </a:solidFill>
            <a:prstDash val="solid"/>
            <a:round/>
            <a:headEnd len="med" w="med" type="triangle"/>
            <a:tailEnd len="sm" w="sm" type="none"/>
          </a:ln>
        </p:spPr>
      </p:cxnSp>
      <p:cxnSp>
        <p:nvCxnSpPr>
          <p:cNvPr id="645" name="Google Shape;645;p32"/>
          <p:cNvCxnSpPr/>
          <p:nvPr/>
        </p:nvCxnSpPr>
        <p:spPr>
          <a:xfrm>
            <a:off x="3073075" y="4208176"/>
            <a:ext cx="0" cy="729300"/>
          </a:xfrm>
          <a:prstGeom prst="straightConnector1">
            <a:avLst/>
          </a:prstGeom>
          <a:noFill/>
          <a:ln cap="flat" cmpd="sng" w="9525">
            <a:solidFill>
              <a:srgbClr val="000000"/>
            </a:solidFill>
            <a:prstDash val="solid"/>
            <a:round/>
            <a:headEnd len="med" w="med" type="triangle"/>
            <a:tailEnd len="sm" w="sm" type="none"/>
          </a:ln>
        </p:spPr>
      </p:cxnSp>
      <p:sp>
        <p:nvSpPr>
          <p:cNvPr id="646" name="Google Shape;646;p32"/>
          <p:cNvSpPr txBox="1"/>
          <p:nvPr/>
        </p:nvSpPr>
        <p:spPr>
          <a:xfrm>
            <a:off x="2816206" y="2706076"/>
            <a:ext cx="7266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RegWriteData</a:t>
            </a:r>
            <a:endParaRPr b="0" i="0" sz="900" u="none" cap="none" strike="noStrike">
              <a:solidFill>
                <a:srgbClr val="000000"/>
              </a:solidFill>
              <a:latin typeface="Arial"/>
              <a:ea typeface="Arial"/>
              <a:cs typeface="Arial"/>
              <a:sym typeface="Arial"/>
            </a:endParaRPr>
          </a:p>
        </p:txBody>
      </p:sp>
      <p:sp>
        <p:nvSpPr>
          <p:cNvPr id="647" name="Google Shape;647;p32"/>
          <p:cNvSpPr txBox="1"/>
          <p:nvPr/>
        </p:nvSpPr>
        <p:spPr>
          <a:xfrm>
            <a:off x="2817369" y="3140438"/>
            <a:ext cx="7800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RegWriteIndex</a:t>
            </a:r>
            <a:endParaRPr b="0" i="0" sz="900" u="none" cap="none" strike="noStrike">
              <a:solidFill>
                <a:srgbClr val="000000"/>
              </a:solidFill>
              <a:latin typeface="Arial"/>
              <a:ea typeface="Arial"/>
              <a:cs typeface="Arial"/>
              <a:sym typeface="Arial"/>
            </a:endParaRPr>
          </a:p>
        </p:txBody>
      </p:sp>
      <p:sp>
        <p:nvSpPr>
          <p:cNvPr id="648" name="Google Shape;648;p32"/>
          <p:cNvSpPr txBox="1"/>
          <p:nvPr/>
        </p:nvSpPr>
        <p:spPr>
          <a:xfrm>
            <a:off x="2816876" y="3465060"/>
            <a:ext cx="8265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RegReadIndex1</a:t>
            </a:r>
            <a:endParaRPr b="0" i="0" sz="900" u="none" cap="none" strike="noStrike">
              <a:solidFill>
                <a:srgbClr val="000000"/>
              </a:solidFill>
              <a:latin typeface="Arial"/>
              <a:ea typeface="Arial"/>
              <a:cs typeface="Arial"/>
              <a:sym typeface="Arial"/>
            </a:endParaRPr>
          </a:p>
        </p:txBody>
      </p:sp>
      <p:sp>
        <p:nvSpPr>
          <p:cNvPr id="649" name="Google Shape;649;p32"/>
          <p:cNvSpPr txBox="1"/>
          <p:nvPr/>
        </p:nvSpPr>
        <p:spPr>
          <a:xfrm>
            <a:off x="2818230" y="3829110"/>
            <a:ext cx="8325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RegReadIndex2</a:t>
            </a:r>
            <a:endParaRPr b="0" i="0" sz="900" u="none" cap="none" strike="noStrike">
              <a:solidFill>
                <a:srgbClr val="000000"/>
              </a:solidFill>
              <a:latin typeface="Arial"/>
              <a:ea typeface="Arial"/>
              <a:cs typeface="Arial"/>
              <a:sym typeface="Arial"/>
            </a:endParaRPr>
          </a:p>
        </p:txBody>
      </p:sp>
      <p:sp>
        <p:nvSpPr>
          <p:cNvPr id="650" name="Google Shape;650;p32"/>
          <p:cNvSpPr txBox="1"/>
          <p:nvPr/>
        </p:nvSpPr>
        <p:spPr>
          <a:xfrm>
            <a:off x="3186845" y="2924298"/>
            <a:ext cx="7926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RegReadData1</a:t>
            </a:r>
            <a:endParaRPr b="0" i="0" sz="900" u="none" cap="none" strike="noStrike">
              <a:solidFill>
                <a:srgbClr val="000000"/>
              </a:solidFill>
              <a:latin typeface="Arial"/>
              <a:ea typeface="Arial"/>
              <a:cs typeface="Arial"/>
              <a:sym typeface="Arial"/>
            </a:endParaRPr>
          </a:p>
        </p:txBody>
      </p:sp>
      <p:sp>
        <p:nvSpPr>
          <p:cNvPr id="651" name="Google Shape;651;p32"/>
          <p:cNvSpPr txBox="1"/>
          <p:nvPr/>
        </p:nvSpPr>
        <p:spPr>
          <a:xfrm>
            <a:off x="2272979" y="3093694"/>
            <a:ext cx="384600" cy="107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inst[11:7]</a:t>
            </a:r>
            <a:endParaRPr b="0" i="0" sz="700" u="none" cap="none" strike="noStrike">
              <a:solidFill>
                <a:srgbClr val="000000"/>
              </a:solidFill>
              <a:latin typeface="Arial"/>
              <a:ea typeface="Arial"/>
              <a:cs typeface="Arial"/>
              <a:sym typeface="Arial"/>
            </a:endParaRPr>
          </a:p>
        </p:txBody>
      </p:sp>
      <p:sp>
        <p:nvSpPr>
          <p:cNvPr id="652" name="Google Shape;652;p32"/>
          <p:cNvSpPr txBox="1"/>
          <p:nvPr/>
        </p:nvSpPr>
        <p:spPr>
          <a:xfrm>
            <a:off x="8082954" y="3130621"/>
            <a:ext cx="1821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ALU</a:t>
            </a:r>
            <a:endParaRPr b="0" i="0" sz="700" u="none" cap="none" strike="noStrike">
              <a:solidFill>
                <a:srgbClr val="000000"/>
              </a:solidFill>
              <a:latin typeface="Arial"/>
              <a:ea typeface="Arial"/>
              <a:cs typeface="Arial"/>
              <a:sym typeface="Arial"/>
            </a:endParaRPr>
          </a:p>
        </p:txBody>
      </p:sp>
      <p:sp>
        <p:nvSpPr>
          <p:cNvPr id="653" name="Google Shape;653;p32"/>
          <p:cNvSpPr txBox="1"/>
          <p:nvPr/>
        </p:nvSpPr>
        <p:spPr>
          <a:xfrm>
            <a:off x="7998933" y="3356333"/>
            <a:ext cx="276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PC+4</a:t>
            </a:r>
            <a:endParaRPr b="0" i="0" sz="700" u="none" cap="none" strike="noStrike">
              <a:solidFill>
                <a:srgbClr val="000000"/>
              </a:solidFill>
              <a:latin typeface="Arial"/>
              <a:ea typeface="Arial"/>
              <a:cs typeface="Arial"/>
              <a:sym typeface="Arial"/>
            </a:endParaRPr>
          </a:p>
        </p:txBody>
      </p:sp>
      <p:sp>
        <p:nvSpPr>
          <p:cNvPr id="654" name="Google Shape;654;p32"/>
          <p:cNvSpPr txBox="1"/>
          <p:nvPr/>
        </p:nvSpPr>
        <p:spPr>
          <a:xfrm>
            <a:off x="8024796" y="3575575"/>
            <a:ext cx="276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Mem</a:t>
            </a:r>
            <a:endParaRPr b="0" i="0" sz="700" u="none" cap="none" strike="noStrike">
              <a:solidFill>
                <a:srgbClr val="000000"/>
              </a:solidFill>
              <a:latin typeface="Arial"/>
              <a:ea typeface="Arial"/>
              <a:cs typeface="Arial"/>
              <a:sym typeface="Arial"/>
            </a:endParaRPr>
          </a:p>
        </p:txBody>
      </p:sp>
      <p:sp>
        <p:nvSpPr>
          <p:cNvPr id="655" name="Google Shape;655;p32"/>
          <p:cNvSpPr txBox="1"/>
          <p:nvPr/>
        </p:nvSpPr>
        <p:spPr>
          <a:xfrm>
            <a:off x="3179682" y="3648854"/>
            <a:ext cx="7959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RegReadData2</a:t>
            </a:r>
            <a:endParaRPr b="0" i="0" sz="900" u="none" cap="none" strike="noStrike">
              <a:solidFill>
                <a:srgbClr val="000000"/>
              </a:solidFill>
              <a:latin typeface="Arial"/>
              <a:ea typeface="Arial"/>
              <a:cs typeface="Arial"/>
              <a:sym typeface="Arial"/>
            </a:endParaRPr>
          </a:p>
        </p:txBody>
      </p:sp>
      <p:sp>
        <p:nvSpPr>
          <p:cNvPr id="656" name="Google Shape;656;p32"/>
          <p:cNvSpPr txBox="1"/>
          <p:nvPr/>
        </p:nvSpPr>
        <p:spPr>
          <a:xfrm>
            <a:off x="2272428" y="3787185"/>
            <a:ext cx="442500" cy="107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inst[24:20]</a:t>
            </a:r>
            <a:endParaRPr b="0" i="0" sz="700" u="none" cap="none" strike="noStrike">
              <a:solidFill>
                <a:srgbClr val="000000"/>
              </a:solidFill>
              <a:latin typeface="Arial"/>
              <a:ea typeface="Arial"/>
              <a:cs typeface="Arial"/>
              <a:sym typeface="Arial"/>
            </a:endParaRPr>
          </a:p>
        </p:txBody>
      </p:sp>
      <p:sp>
        <p:nvSpPr>
          <p:cNvPr id="657" name="Google Shape;657;p32"/>
          <p:cNvSpPr txBox="1"/>
          <p:nvPr/>
        </p:nvSpPr>
        <p:spPr>
          <a:xfrm>
            <a:off x="2272227" y="3419779"/>
            <a:ext cx="437700" cy="107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inst[19:15]</a:t>
            </a:r>
            <a:endParaRPr b="0" i="0" sz="700" u="none" cap="none" strike="noStrike">
              <a:solidFill>
                <a:srgbClr val="000000"/>
              </a:solidFill>
              <a:latin typeface="Arial"/>
              <a:ea typeface="Arial"/>
              <a:cs typeface="Arial"/>
              <a:sym typeface="Arial"/>
            </a:endParaRPr>
          </a:p>
        </p:txBody>
      </p:sp>
      <p:cxnSp>
        <p:nvCxnSpPr>
          <p:cNvPr id="658" name="Google Shape;658;p32"/>
          <p:cNvCxnSpPr/>
          <p:nvPr/>
        </p:nvCxnSpPr>
        <p:spPr>
          <a:xfrm>
            <a:off x="5786430" y="3868570"/>
            <a:ext cx="275700" cy="0"/>
          </a:xfrm>
          <a:prstGeom prst="straightConnector1">
            <a:avLst/>
          </a:prstGeom>
          <a:noFill/>
          <a:ln cap="flat" cmpd="sng" w="19050">
            <a:solidFill>
              <a:srgbClr val="000000"/>
            </a:solidFill>
            <a:prstDash val="solid"/>
            <a:round/>
            <a:headEnd len="sm" w="sm" type="none"/>
            <a:tailEnd len="med" w="med" type="triangle"/>
          </a:ln>
        </p:spPr>
      </p:cxnSp>
      <p:sp>
        <p:nvSpPr>
          <p:cNvPr id="659" name="Google Shape;659;p32"/>
          <p:cNvSpPr/>
          <p:nvPr/>
        </p:nvSpPr>
        <p:spPr>
          <a:xfrm>
            <a:off x="6059599" y="2468450"/>
            <a:ext cx="486777" cy="1718950"/>
          </a:xfrm>
          <a:custGeom>
            <a:rect b="b" l="l" r="r" t="t"/>
            <a:pathLst>
              <a:path extrusionOk="0" h="68758" w="25718">
                <a:moveTo>
                  <a:pt x="0" y="30915"/>
                </a:moveTo>
                <a:lnTo>
                  <a:pt x="0" y="0"/>
                </a:lnTo>
                <a:lnTo>
                  <a:pt x="25718" y="11327"/>
                </a:lnTo>
                <a:lnTo>
                  <a:pt x="25718" y="57965"/>
                </a:lnTo>
                <a:lnTo>
                  <a:pt x="133" y="68758"/>
                </a:lnTo>
                <a:lnTo>
                  <a:pt x="133" y="38643"/>
                </a:lnTo>
                <a:lnTo>
                  <a:pt x="7196" y="34246"/>
                </a:lnTo>
                <a:close/>
              </a:path>
            </a:pathLst>
          </a:custGeom>
          <a:noFill/>
          <a:ln cap="flat" cmpd="sng" w="28575">
            <a:solidFill>
              <a:schemeClr val="dk1"/>
            </a:solidFill>
            <a:prstDash val="solid"/>
            <a:round/>
            <a:headEnd len="sm" w="sm" type="none"/>
            <a:tailEnd len="sm" w="sm" type="none"/>
          </a:ln>
        </p:spPr>
      </p:sp>
      <p:sp>
        <p:nvSpPr>
          <p:cNvPr id="660" name="Google Shape;660;p32"/>
          <p:cNvSpPr txBox="1"/>
          <p:nvPr/>
        </p:nvSpPr>
        <p:spPr>
          <a:xfrm>
            <a:off x="6198231" y="3224000"/>
            <a:ext cx="333900" cy="200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ALU</a:t>
            </a:r>
            <a:endParaRPr b="0" i="0" sz="1300" u="none" cap="none" strike="noStrike">
              <a:solidFill>
                <a:srgbClr val="000000"/>
              </a:solidFill>
              <a:latin typeface="Arial"/>
              <a:ea typeface="Arial"/>
              <a:cs typeface="Arial"/>
              <a:sym typeface="Arial"/>
            </a:endParaRPr>
          </a:p>
        </p:txBody>
      </p:sp>
      <p:sp>
        <p:nvSpPr>
          <p:cNvPr id="661" name="Google Shape;661;p32"/>
          <p:cNvSpPr txBox="1"/>
          <p:nvPr/>
        </p:nvSpPr>
        <p:spPr>
          <a:xfrm>
            <a:off x="6078874" y="2809950"/>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A</a:t>
            </a:r>
            <a:endParaRPr b="0" i="0" sz="900" u="none" cap="none" strike="noStrike">
              <a:solidFill>
                <a:srgbClr val="000000"/>
              </a:solidFill>
              <a:latin typeface="Arial"/>
              <a:ea typeface="Arial"/>
              <a:cs typeface="Arial"/>
              <a:sym typeface="Arial"/>
            </a:endParaRPr>
          </a:p>
        </p:txBody>
      </p:sp>
      <p:sp>
        <p:nvSpPr>
          <p:cNvPr id="662" name="Google Shape;662;p32"/>
          <p:cNvSpPr txBox="1"/>
          <p:nvPr/>
        </p:nvSpPr>
        <p:spPr>
          <a:xfrm>
            <a:off x="6076499" y="3798150"/>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B</a:t>
            </a:r>
            <a:endParaRPr b="0" i="0" sz="900" u="none" cap="none" strike="noStrike">
              <a:solidFill>
                <a:srgbClr val="000000"/>
              </a:solidFill>
              <a:latin typeface="Arial"/>
              <a:ea typeface="Arial"/>
              <a:cs typeface="Arial"/>
              <a:sym typeface="Arial"/>
            </a:endParaRPr>
          </a:p>
        </p:txBody>
      </p:sp>
      <p:cxnSp>
        <p:nvCxnSpPr>
          <p:cNvPr id="663" name="Google Shape;663;p32"/>
          <p:cNvCxnSpPr/>
          <p:nvPr/>
        </p:nvCxnSpPr>
        <p:spPr>
          <a:xfrm rot="10800000">
            <a:off x="5709906" y="4094525"/>
            <a:ext cx="0" cy="843600"/>
          </a:xfrm>
          <a:prstGeom prst="straightConnector1">
            <a:avLst/>
          </a:prstGeom>
          <a:noFill/>
          <a:ln cap="flat" cmpd="sng" w="28575">
            <a:solidFill>
              <a:schemeClr val="dk1"/>
            </a:solidFill>
            <a:prstDash val="solid"/>
            <a:round/>
            <a:headEnd len="sm" w="sm" type="none"/>
            <a:tailEnd len="med" w="med" type="triangle"/>
          </a:ln>
        </p:spPr>
      </p:cxnSp>
      <p:sp>
        <p:nvSpPr>
          <p:cNvPr id="664" name="Google Shape;664;p32"/>
          <p:cNvSpPr txBox="1"/>
          <p:nvPr/>
        </p:nvSpPr>
        <p:spPr>
          <a:xfrm>
            <a:off x="5824084" y="4948576"/>
            <a:ext cx="2187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ASel</a:t>
            </a:r>
            <a:endParaRPr b="0" i="0" sz="800" u="none" cap="none" strike="noStrike">
              <a:solidFill>
                <a:srgbClr val="000000"/>
              </a:solidFill>
              <a:latin typeface="Arial"/>
              <a:ea typeface="Arial"/>
              <a:cs typeface="Arial"/>
              <a:sym typeface="Arial"/>
            </a:endParaRPr>
          </a:p>
        </p:txBody>
      </p:sp>
      <p:sp>
        <p:nvSpPr>
          <p:cNvPr id="665" name="Google Shape;665;p32"/>
          <p:cNvSpPr txBox="1"/>
          <p:nvPr/>
        </p:nvSpPr>
        <p:spPr>
          <a:xfrm>
            <a:off x="5031500" y="4948576"/>
            <a:ext cx="227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BrEq</a:t>
            </a:r>
            <a:endParaRPr b="0" i="0" sz="800" u="none" cap="none" strike="noStrike">
              <a:solidFill>
                <a:srgbClr val="000000"/>
              </a:solidFill>
              <a:latin typeface="Arial"/>
              <a:ea typeface="Arial"/>
              <a:cs typeface="Arial"/>
              <a:sym typeface="Arial"/>
            </a:endParaRPr>
          </a:p>
        </p:txBody>
      </p:sp>
      <p:sp>
        <p:nvSpPr>
          <p:cNvPr id="666" name="Google Shape;666;p32"/>
          <p:cNvSpPr txBox="1"/>
          <p:nvPr/>
        </p:nvSpPr>
        <p:spPr>
          <a:xfrm>
            <a:off x="5290271" y="4948576"/>
            <a:ext cx="2187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BrLT</a:t>
            </a:r>
            <a:endParaRPr b="0" i="0" sz="800" u="none" cap="none" strike="noStrike">
              <a:solidFill>
                <a:srgbClr val="000000"/>
              </a:solidFill>
              <a:latin typeface="Arial"/>
              <a:ea typeface="Arial"/>
              <a:cs typeface="Arial"/>
              <a:sym typeface="Arial"/>
            </a:endParaRPr>
          </a:p>
        </p:txBody>
      </p:sp>
      <p:sp>
        <p:nvSpPr>
          <p:cNvPr id="667" name="Google Shape;667;p32"/>
          <p:cNvSpPr txBox="1"/>
          <p:nvPr/>
        </p:nvSpPr>
        <p:spPr>
          <a:xfrm>
            <a:off x="4761666" y="4948576"/>
            <a:ext cx="2376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BrUn</a:t>
            </a:r>
            <a:endParaRPr b="0" i="0" sz="800" u="none" cap="none" strike="noStrike">
              <a:solidFill>
                <a:srgbClr val="000000"/>
              </a:solidFill>
              <a:latin typeface="Arial"/>
              <a:ea typeface="Arial"/>
              <a:cs typeface="Arial"/>
              <a:sym typeface="Arial"/>
            </a:endParaRPr>
          </a:p>
        </p:txBody>
      </p:sp>
      <p:cxnSp>
        <p:nvCxnSpPr>
          <p:cNvPr id="668" name="Google Shape;668;p32"/>
          <p:cNvCxnSpPr/>
          <p:nvPr/>
        </p:nvCxnSpPr>
        <p:spPr>
          <a:xfrm rot="10800000">
            <a:off x="4894753" y="3438650"/>
            <a:ext cx="0" cy="1495800"/>
          </a:xfrm>
          <a:prstGeom prst="straightConnector1">
            <a:avLst/>
          </a:prstGeom>
          <a:noFill/>
          <a:ln cap="flat" cmpd="sng" w="28575">
            <a:solidFill>
              <a:schemeClr val="dk1"/>
            </a:solidFill>
            <a:prstDash val="solid"/>
            <a:round/>
            <a:headEnd len="sm" w="sm" type="none"/>
            <a:tailEnd len="med" w="med" type="triangle"/>
          </a:ln>
        </p:spPr>
      </p:cxnSp>
      <p:sp>
        <p:nvSpPr>
          <p:cNvPr id="669" name="Google Shape;669;p32"/>
          <p:cNvSpPr/>
          <p:nvPr/>
        </p:nvSpPr>
        <p:spPr>
          <a:xfrm>
            <a:off x="4583849" y="2997300"/>
            <a:ext cx="230758" cy="209875"/>
          </a:xfrm>
          <a:custGeom>
            <a:rect b="b" l="l" r="r" t="t"/>
            <a:pathLst>
              <a:path extrusionOk="0" h="8395" w="4597">
                <a:moveTo>
                  <a:pt x="0" y="0"/>
                </a:moveTo>
                <a:lnTo>
                  <a:pt x="0" y="8395"/>
                </a:lnTo>
                <a:lnTo>
                  <a:pt x="4597" y="8395"/>
                </a:lnTo>
              </a:path>
            </a:pathLst>
          </a:custGeom>
          <a:noFill/>
          <a:ln cap="flat" cmpd="sng" w="28575">
            <a:solidFill>
              <a:schemeClr val="dk1"/>
            </a:solidFill>
            <a:prstDash val="solid"/>
            <a:round/>
            <a:headEnd len="sm" w="sm" type="none"/>
            <a:tailEnd len="med" w="med" type="triangle"/>
          </a:ln>
        </p:spPr>
      </p:sp>
      <p:sp>
        <p:nvSpPr>
          <p:cNvPr id="670" name="Google Shape;670;p32"/>
          <p:cNvSpPr/>
          <p:nvPr/>
        </p:nvSpPr>
        <p:spPr>
          <a:xfrm>
            <a:off x="4583849" y="3353750"/>
            <a:ext cx="234194" cy="358125"/>
          </a:xfrm>
          <a:custGeom>
            <a:rect b="b" l="l" r="r" t="t"/>
            <a:pathLst>
              <a:path extrusionOk="0" h="14325" w="6330">
                <a:moveTo>
                  <a:pt x="0" y="14325"/>
                </a:moveTo>
                <a:lnTo>
                  <a:pt x="0" y="0"/>
                </a:lnTo>
                <a:lnTo>
                  <a:pt x="6330" y="0"/>
                </a:lnTo>
              </a:path>
            </a:pathLst>
          </a:custGeom>
          <a:noFill/>
          <a:ln cap="flat" cmpd="sng" w="28575">
            <a:solidFill>
              <a:schemeClr val="dk1"/>
            </a:solidFill>
            <a:prstDash val="solid"/>
            <a:round/>
            <a:headEnd len="sm" w="sm" type="none"/>
            <a:tailEnd len="med" w="med" type="triangle"/>
          </a:ln>
        </p:spPr>
      </p:sp>
      <p:grpSp>
        <p:nvGrpSpPr>
          <p:cNvPr id="671" name="Google Shape;671;p32"/>
          <p:cNvGrpSpPr/>
          <p:nvPr/>
        </p:nvGrpSpPr>
        <p:grpSpPr>
          <a:xfrm>
            <a:off x="6954434" y="2650825"/>
            <a:ext cx="964046" cy="1957200"/>
            <a:chOff x="7061035" y="2422225"/>
            <a:chExt cx="964046" cy="1957200"/>
          </a:xfrm>
        </p:grpSpPr>
        <p:sp>
          <p:nvSpPr>
            <p:cNvPr id="672" name="Google Shape;672;p32"/>
            <p:cNvSpPr/>
            <p:nvPr/>
          </p:nvSpPr>
          <p:spPr>
            <a:xfrm>
              <a:off x="7072325" y="2422225"/>
              <a:ext cx="949800" cy="1957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32"/>
            <p:cNvSpPr txBox="1"/>
            <p:nvPr/>
          </p:nvSpPr>
          <p:spPr>
            <a:xfrm>
              <a:off x="7072581" y="2425275"/>
              <a:ext cx="952500" cy="200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DMEM</a:t>
              </a:r>
              <a:endParaRPr b="0" i="0" sz="1300" u="none" cap="none" strike="noStrike">
                <a:solidFill>
                  <a:srgbClr val="000000"/>
                </a:solidFill>
                <a:latin typeface="Arial"/>
                <a:ea typeface="Arial"/>
                <a:cs typeface="Arial"/>
                <a:sym typeface="Arial"/>
              </a:endParaRPr>
            </a:p>
          </p:txBody>
        </p:sp>
        <p:sp>
          <p:nvSpPr>
            <p:cNvPr id="674" name="Google Shape;674;p32"/>
            <p:cNvSpPr txBox="1"/>
            <p:nvPr/>
          </p:nvSpPr>
          <p:spPr>
            <a:xfrm>
              <a:off x="7061035" y="4230613"/>
              <a:ext cx="548100" cy="138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MemRW</a:t>
              </a:r>
              <a:endParaRPr b="0" i="0" sz="900" u="none" cap="none" strike="noStrike">
                <a:solidFill>
                  <a:srgbClr val="000000"/>
                </a:solidFill>
                <a:latin typeface="Arial"/>
                <a:ea typeface="Arial"/>
                <a:cs typeface="Arial"/>
                <a:sym typeface="Arial"/>
              </a:endParaRPr>
            </a:p>
          </p:txBody>
        </p:sp>
        <p:sp>
          <p:nvSpPr>
            <p:cNvPr id="675" name="Google Shape;675;p32"/>
            <p:cNvSpPr txBox="1"/>
            <p:nvPr/>
          </p:nvSpPr>
          <p:spPr>
            <a:xfrm>
              <a:off x="7170766" y="3377147"/>
              <a:ext cx="8178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MemReadData</a:t>
              </a:r>
              <a:endParaRPr b="0" i="0" sz="900" u="none" cap="none" strike="noStrike">
                <a:solidFill>
                  <a:srgbClr val="000000"/>
                </a:solidFill>
                <a:latin typeface="Arial"/>
                <a:ea typeface="Arial"/>
                <a:cs typeface="Arial"/>
                <a:sym typeface="Arial"/>
              </a:endParaRPr>
            </a:p>
          </p:txBody>
        </p:sp>
        <p:sp>
          <p:nvSpPr>
            <p:cNvPr id="676" name="Google Shape;676;p32"/>
            <p:cNvSpPr txBox="1"/>
            <p:nvPr/>
          </p:nvSpPr>
          <p:spPr>
            <a:xfrm>
              <a:off x="7080978" y="3958012"/>
              <a:ext cx="8535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MemWriteData</a:t>
              </a:r>
              <a:endParaRPr b="0" i="0" sz="900" u="none" cap="none" strike="noStrike">
                <a:solidFill>
                  <a:srgbClr val="000000"/>
                </a:solidFill>
                <a:latin typeface="Arial"/>
                <a:ea typeface="Arial"/>
                <a:cs typeface="Arial"/>
                <a:sym typeface="Arial"/>
              </a:endParaRPr>
            </a:p>
          </p:txBody>
        </p:sp>
        <p:sp>
          <p:nvSpPr>
            <p:cNvPr id="677" name="Google Shape;677;p32"/>
            <p:cNvSpPr txBox="1"/>
            <p:nvPr/>
          </p:nvSpPr>
          <p:spPr>
            <a:xfrm>
              <a:off x="7082866" y="2889510"/>
              <a:ext cx="7062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MemAddress</a:t>
              </a:r>
              <a:endParaRPr b="0" i="0" sz="900" u="none" cap="none" strike="noStrike">
                <a:solidFill>
                  <a:srgbClr val="000000"/>
                </a:solidFill>
                <a:latin typeface="Arial"/>
                <a:ea typeface="Arial"/>
                <a:cs typeface="Arial"/>
                <a:sym typeface="Arial"/>
              </a:endParaRPr>
            </a:p>
          </p:txBody>
        </p:sp>
        <p:sp>
          <p:nvSpPr>
            <p:cNvPr id="678" name="Google Shape;678;p32"/>
            <p:cNvSpPr/>
            <p:nvPr/>
          </p:nvSpPr>
          <p:spPr>
            <a:xfrm>
              <a:off x="7812970" y="4250489"/>
              <a:ext cx="130800" cy="1275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9" name="Google Shape;679;p32"/>
          <p:cNvSpPr/>
          <p:nvPr/>
        </p:nvSpPr>
        <p:spPr>
          <a:xfrm>
            <a:off x="5295199" y="3711175"/>
            <a:ext cx="1664134" cy="550330"/>
          </a:xfrm>
          <a:custGeom>
            <a:rect b="b" l="l" r="r" t="t"/>
            <a:pathLst>
              <a:path extrusionOk="0" h="22652" w="63161">
                <a:moveTo>
                  <a:pt x="0" y="0"/>
                </a:moveTo>
                <a:lnTo>
                  <a:pt x="0" y="22652"/>
                </a:lnTo>
                <a:lnTo>
                  <a:pt x="63161" y="22652"/>
                </a:lnTo>
              </a:path>
            </a:pathLst>
          </a:custGeom>
          <a:noFill/>
          <a:ln cap="flat" cmpd="sng" w="9525">
            <a:solidFill>
              <a:schemeClr val="dk1"/>
            </a:solidFill>
            <a:prstDash val="solid"/>
            <a:round/>
            <a:headEnd len="sm" w="sm" type="none"/>
            <a:tailEnd len="med" w="med" type="triangle"/>
          </a:ln>
        </p:spPr>
      </p:sp>
      <p:sp>
        <p:nvSpPr>
          <p:cNvPr id="680" name="Google Shape;680;p32"/>
          <p:cNvSpPr/>
          <p:nvPr/>
        </p:nvSpPr>
        <p:spPr>
          <a:xfrm>
            <a:off x="5729374" y="3131825"/>
            <a:ext cx="190317" cy="1802514"/>
          </a:xfrm>
          <a:custGeom>
            <a:rect b="b" l="l" r="r" t="t"/>
            <a:pathLst>
              <a:path extrusionOk="0" h="93009" w="9861">
                <a:moveTo>
                  <a:pt x="9861" y="93009"/>
                </a:moveTo>
                <a:lnTo>
                  <a:pt x="9861" y="13325"/>
                </a:lnTo>
                <a:lnTo>
                  <a:pt x="0" y="13325"/>
                </a:lnTo>
                <a:lnTo>
                  <a:pt x="0" y="0"/>
                </a:lnTo>
              </a:path>
            </a:pathLst>
          </a:custGeom>
          <a:noFill/>
          <a:ln cap="flat" cmpd="sng" w="28575">
            <a:solidFill>
              <a:schemeClr val="dk1"/>
            </a:solidFill>
            <a:prstDash val="solid"/>
            <a:round/>
            <a:headEnd len="sm" w="sm" type="none"/>
            <a:tailEnd len="med" w="med" type="triangle"/>
          </a:ln>
        </p:spPr>
      </p:sp>
      <p:sp>
        <p:nvSpPr>
          <p:cNvPr id="681" name="Google Shape;681;p32"/>
          <p:cNvSpPr txBox="1"/>
          <p:nvPr/>
        </p:nvSpPr>
        <p:spPr>
          <a:xfrm>
            <a:off x="6065425" y="4948576"/>
            <a:ext cx="4164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ALUSel</a:t>
            </a:r>
            <a:endParaRPr b="0" i="0" sz="800" u="none" cap="none" strike="noStrike">
              <a:solidFill>
                <a:srgbClr val="000000"/>
              </a:solidFill>
              <a:latin typeface="Arial"/>
              <a:ea typeface="Arial"/>
              <a:cs typeface="Arial"/>
              <a:sym typeface="Arial"/>
            </a:endParaRPr>
          </a:p>
        </p:txBody>
      </p:sp>
      <p:sp>
        <p:nvSpPr>
          <p:cNvPr id="682" name="Google Shape;682;p32"/>
          <p:cNvSpPr/>
          <p:nvPr/>
        </p:nvSpPr>
        <p:spPr>
          <a:xfrm>
            <a:off x="1300874" y="2398912"/>
            <a:ext cx="4347506" cy="363543"/>
          </a:xfrm>
          <a:custGeom>
            <a:rect b="b" l="l" r="r" t="t"/>
            <a:pathLst>
              <a:path extrusionOk="0" h="15591" w="168296">
                <a:moveTo>
                  <a:pt x="0" y="0"/>
                </a:moveTo>
                <a:lnTo>
                  <a:pt x="147109" y="0"/>
                </a:lnTo>
                <a:lnTo>
                  <a:pt x="147109" y="15591"/>
                </a:lnTo>
                <a:lnTo>
                  <a:pt x="168296" y="15591"/>
                </a:lnTo>
              </a:path>
            </a:pathLst>
          </a:custGeom>
          <a:noFill/>
          <a:ln cap="flat" cmpd="sng" w="28575">
            <a:solidFill>
              <a:schemeClr val="dk1"/>
            </a:solidFill>
            <a:prstDash val="solid"/>
            <a:round/>
            <a:headEnd len="sm" w="sm" type="none"/>
            <a:tailEnd len="med" w="med" type="triangle"/>
          </a:ln>
        </p:spPr>
      </p:sp>
      <p:cxnSp>
        <p:nvCxnSpPr>
          <p:cNvPr id="683" name="Google Shape;683;p32"/>
          <p:cNvCxnSpPr/>
          <p:nvPr/>
        </p:nvCxnSpPr>
        <p:spPr>
          <a:xfrm rot="10800000">
            <a:off x="1665449" y="2202300"/>
            <a:ext cx="0" cy="199200"/>
          </a:xfrm>
          <a:prstGeom prst="straightConnector1">
            <a:avLst/>
          </a:prstGeom>
          <a:noFill/>
          <a:ln cap="flat" cmpd="sng" w="9525">
            <a:solidFill>
              <a:schemeClr val="dk1"/>
            </a:solidFill>
            <a:prstDash val="solid"/>
            <a:round/>
            <a:headEnd len="sm" w="sm" type="none"/>
            <a:tailEnd len="med" w="med" type="triangle"/>
          </a:ln>
        </p:spPr>
      </p:cxnSp>
      <p:sp>
        <p:nvSpPr>
          <p:cNvPr id="639" name="Google Shape;639;p32"/>
          <p:cNvSpPr txBox="1"/>
          <p:nvPr/>
        </p:nvSpPr>
        <p:spPr>
          <a:xfrm>
            <a:off x="3308030" y="4948576"/>
            <a:ext cx="365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ImmSel</a:t>
            </a:r>
            <a:endParaRPr b="0" i="0" sz="800" u="none" cap="none" strike="noStrike">
              <a:solidFill>
                <a:srgbClr val="000000"/>
              </a:solidFill>
              <a:latin typeface="Arial"/>
              <a:ea typeface="Arial"/>
              <a:cs typeface="Arial"/>
              <a:sym typeface="Arial"/>
            </a:endParaRPr>
          </a:p>
        </p:txBody>
      </p:sp>
      <p:sp>
        <p:nvSpPr>
          <p:cNvPr id="684" name="Google Shape;684;p32"/>
          <p:cNvSpPr txBox="1"/>
          <p:nvPr/>
        </p:nvSpPr>
        <p:spPr>
          <a:xfrm>
            <a:off x="2864575" y="4948576"/>
            <a:ext cx="4122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RegWEn</a:t>
            </a:r>
            <a:endParaRPr b="0" i="0" sz="800" u="none" cap="none" strike="noStrike">
              <a:solidFill>
                <a:srgbClr val="000000"/>
              </a:solidFill>
              <a:latin typeface="Arial"/>
              <a:ea typeface="Arial"/>
              <a:cs typeface="Arial"/>
              <a:sym typeface="Arial"/>
            </a:endParaRPr>
          </a:p>
        </p:txBody>
      </p:sp>
      <p:sp>
        <p:nvSpPr>
          <p:cNvPr id="685" name="Google Shape;685;p32"/>
          <p:cNvSpPr txBox="1"/>
          <p:nvPr/>
        </p:nvSpPr>
        <p:spPr>
          <a:xfrm>
            <a:off x="7021631" y="4951907"/>
            <a:ext cx="4146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MemRW</a:t>
            </a:r>
            <a:endParaRPr b="0" i="0" sz="800" u="none" cap="none" strike="noStrike">
              <a:solidFill>
                <a:srgbClr val="000000"/>
              </a:solidFill>
              <a:latin typeface="Arial"/>
              <a:ea typeface="Arial"/>
              <a:cs typeface="Arial"/>
              <a:sym typeface="Arial"/>
            </a:endParaRPr>
          </a:p>
        </p:txBody>
      </p:sp>
      <p:sp>
        <p:nvSpPr>
          <p:cNvPr id="686" name="Google Shape;686;p32"/>
          <p:cNvSpPr txBox="1"/>
          <p:nvPr/>
        </p:nvSpPr>
        <p:spPr>
          <a:xfrm>
            <a:off x="8261639" y="4948576"/>
            <a:ext cx="3714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WBSel</a:t>
            </a:r>
            <a:endParaRPr b="0" i="0" sz="800" u="none" cap="none" strike="noStrike">
              <a:solidFill>
                <a:srgbClr val="000000"/>
              </a:solidFill>
              <a:latin typeface="Arial"/>
              <a:ea typeface="Arial"/>
              <a:cs typeface="Arial"/>
              <a:sym typeface="Arial"/>
            </a:endParaRPr>
          </a:p>
        </p:txBody>
      </p:sp>
      <p:sp>
        <p:nvSpPr>
          <p:cNvPr id="687" name="Google Shape;687;p32"/>
          <p:cNvSpPr txBox="1"/>
          <p:nvPr/>
        </p:nvSpPr>
        <p:spPr>
          <a:xfrm>
            <a:off x="2818317" y="4063926"/>
            <a:ext cx="462900" cy="138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RegWEn</a:t>
            </a:r>
            <a:endParaRPr b="0" i="0" sz="900" u="none" cap="none" strike="noStrike">
              <a:solidFill>
                <a:srgbClr val="000000"/>
              </a:solidFill>
              <a:latin typeface="Arial"/>
              <a:ea typeface="Arial"/>
              <a:cs typeface="Arial"/>
              <a:sym typeface="Arial"/>
            </a:endParaRPr>
          </a:p>
        </p:txBody>
      </p:sp>
      <p:cxnSp>
        <p:nvCxnSpPr>
          <p:cNvPr id="688" name="Google Shape;688;p32"/>
          <p:cNvCxnSpPr/>
          <p:nvPr/>
        </p:nvCxnSpPr>
        <p:spPr>
          <a:xfrm rot="10800000">
            <a:off x="1665449" y="1844619"/>
            <a:ext cx="0" cy="199200"/>
          </a:xfrm>
          <a:prstGeom prst="straightConnector1">
            <a:avLst/>
          </a:prstGeom>
          <a:noFill/>
          <a:ln cap="flat" cmpd="sng" w="9525">
            <a:solidFill>
              <a:schemeClr val="dk1"/>
            </a:solidFill>
            <a:prstDash val="solid"/>
            <a:round/>
            <a:headEnd len="sm" w="sm" type="none"/>
            <a:tailEnd len="med" w="med" type="triangle"/>
          </a:ln>
        </p:spPr>
      </p:cxnSp>
      <p:sp>
        <p:nvSpPr>
          <p:cNvPr id="689" name="Google Shape;689;p32"/>
          <p:cNvSpPr txBox="1"/>
          <p:nvPr/>
        </p:nvSpPr>
        <p:spPr>
          <a:xfrm>
            <a:off x="369791" y="2199945"/>
            <a:ext cx="258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PC+4</a:t>
            </a:r>
            <a:endParaRPr b="0" i="0" sz="700" u="none" cap="none" strike="noStrike">
              <a:solidFill>
                <a:srgbClr val="000000"/>
              </a:solidFill>
              <a:latin typeface="Arial"/>
              <a:ea typeface="Arial"/>
              <a:cs typeface="Arial"/>
              <a:sym typeface="Arial"/>
            </a:endParaRPr>
          </a:p>
        </p:txBody>
      </p:sp>
      <p:sp>
        <p:nvSpPr>
          <p:cNvPr id="690" name="Google Shape;690;p32"/>
          <p:cNvSpPr/>
          <p:nvPr/>
        </p:nvSpPr>
        <p:spPr>
          <a:xfrm>
            <a:off x="357827" y="1847600"/>
            <a:ext cx="387124" cy="456401"/>
          </a:xfrm>
          <a:custGeom>
            <a:rect b="b" l="l" r="r" t="t"/>
            <a:pathLst>
              <a:path extrusionOk="0" h="19521" w="8994">
                <a:moveTo>
                  <a:pt x="0" y="0"/>
                </a:moveTo>
                <a:lnTo>
                  <a:pt x="0" y="19521"/>
                </a:lnTo>
                <a:lnTo>
                  <a:pt x="8994" y="19521"/>
                </a:lnTo>
              </a:path>
            </a:pathLst>
          </a:custGeom>
          <a:noFill/>
          <a:ln cap="flat" cmpd="sng" w="9525">
            <a:solidFill>
              <a:schemeClr val="dk1"/>
            </a:solidFill>
            <a:prstDash val="solid"/>
            <a:round/>
            <a:headEnd len="sm" w="sm" type="none"/>
            <a:tailEnd len="med" w="med" type="triangle"/>
          </a:ln>
        </p:spPr>
      </p:sp>
      <p:cxnSp>
        <p:nvCxnSpPr>
          <p:cNvPr id="691" name="Google Shape;691;p32"/>
          <p:cNvCxnSpPr/>
          <p:nvPr/>
        </p:nvCxnSpPr>
        <p:spPr>
          <a:xfrm>
            <a:off x="881146" y="2413500"/>
            <a:ext cx="203400" cy="0"/>
          </a:xfrm>
          <a:prstGeom prst="straightConnector1">
            <a:avLst/>
          </a:prstGeom>
          <a:noFill/>
          <a:ln cap="flat" cmpd="sng" w="9525">
            <a:solidFill>
              <a:schemeClr val="dk1"/>
            </a:solidFill>
            <a:prstDash val="solid"/>
            <a:round/>
            <a:headEnd len="sm" w="sm" type="none"/>
            <a:tailEnd len="med" w="med" type="triangle"/>
          </a:ln>
        </p:spPr>
      </p:cxnSp>
      <p:sp>
        <p:nvSpPr>
          <p:cNvPr id="692" name="Google Shape;692;p32"/>
          <p:cNvSpPr/>
          <p:nvPr/>
        </p:nvSpPr>
        <p:spPr>
          <a:xfrm>
            <a:off x="8075885" y="1684377"/>
            <a:ext cx="283151" cy="1542420"/>
          </a:xfrm>
          <a:custGeom>
            <a:rect b="b" l="l" r="r" t="t"/>
            <a:pathLst>
              <a:path extrusionOk="0" h="37044" w="9328">
                <a:moveTo>
                  <a:pt x="0" y="0"/>
                </a:moveTo>
                <a:lnTo>
                  <a:pt x="0" y="37044"/>
                </a:lnTo>
                <a:lnTo>
                  <a:pt x="9328" y="37044"/>
                </a:lnTo>
              </a:path>
            </a:pathLst>
          </a:custGeom>
          <a:noFill/>
          <a:ln cap="flat" cmpd="sng" w="9525">
            <a:solidFill>
              <a:schemeClr val="dk1"/>
            </a:solidFill>
            <a:prstDash val="solid"/>
            <a:round/>
            <a:headEnd len="sm" w="sm" type="none"/>
            <a:tailEnd len="med" w="med" type="triangle"/>
          </a:ln>
        </p:spPr>
      </p:sp>
      <p:sp>
        <p:nvSpPr>
          <p:cNvPr id="693" name="Google Shape;693;p32"/>
          <p:cNvSpPr txBox="1"/>
          <p:nvPr/>
        </p:nvSpPr>
        <p:spPr>
          <a:xfrm>
            <a:off x="240449" y="2571743"/>
            <a:ext cx="3405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ALU</a:t>
            </a:r>
            <a:endParaRPr b="0" i="0" sz="700" u="none" cap="none" strike="noStrike">
              <a:solidFill>
                <a:srgbClr val="000000"/>
              </a:solidFill>
              <a:latin typeface="Arial"/>
              <a:ea typeface="Arial"/>
              <a:cs typeface="Arial"/>
              <a:sym typeface="Arial"/>
            </a:endParaRPr>
          </a:p>
        </p:txBody>
      </p:sp>
      <p:sp>
        <p:nvSpPr>
          <p:cNvPr id="694" name="Google Shape;694;p32"/>
          <p:cNvSpPr/>
          <p:nvPr/>
        </p:nvSpPr>
        <p:spPr>
          <a:xfrm>
            <a:off x="310649" y="1686025"/>
            <a:ext cx="434320" cy="856191"/>
          </a:xfrm>
          <a:custGeom>
            <a:rect b="b" l="l" r="r" t="t"/>
            <a:pathLst>
              <a:path extrusionOk="0" h="19521" w="8994">
                <a:moveTo>
                  <a:pt x="0" y="0"/>
                </a:moveTo>
                <a:lnTo>
                  <a:pt x="0" y="19521"/>
                </a:lnTo>
                <a:lnTo>
                  <a:pt x="8994" y="19521"/>
                </a:lnTo>
              </a:path>
            </a:pathLst>
          </a:custGeom>
          <a:noFill/>
          <a:ln cap="flat" cmpd="sng" w="28575">
            <a:solidFill>
              <a:schemeClr val="dk1"/>
            </a:solidFill>
            <a:prstDash val="solid"/>
            <a:round/>
            <a:headEnd len="sm" w="sm" type="none"/>
            <a:tailEnd len="med" w="med" type="triangle"/>
          </a:ln>
        </p:spPr>
      </p:sp>
      <p:sp>
        <p:nvSpPr>
          <p:cNvPr id="695" name="Google Shape;695;p32"/>
          <p:cNvSpPr txBox="1"/>
          <p:nvPr/>
        </p:nvSpPr>
        <p:spPr>
          <a:xfrm>
            <a:off x="666265" y="4948576"/>
            <a:ext cx="3099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PCSel</a:t>
            </a:r>
            <a:endParaRPr b="0" i="0" sz="800" u="none" cap="none" strike="noStrike">
              <a:solidFill>
                <a:srgbClr val="000000"/>
              </a:solidFill>
              <a:latin typeface="Arial"/>
              <a:ea typeface="Arial"/>
              <a:cs typeface="Arial"/>
              <a:sym typeface="Arial"/>
            </a:endParaRPr>
          </a:p>
        </p:txBody>
      </p:sp>
      <p:sp>
        <p:nvSpPr>
          <p:cNvPr id="696" name="Google Shape;696;p32"/>
          <p:cNvSpPr txBox="1"/>
          <p:nvPr/>
        </p:nvSpPr>
        <p:spPr>
          <a:xfrm>
            <a:off x="2145332" y="4948576"/>
            <a:ext cx="5127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inst[31:0]</a:t>
            </a:r>
            <a:endParaRPr b="0" i="0" sz="800" u="none" cap="none" strike="noStrike">
              <a:solidFill>
                <a:srgbClr val="000000"/>
              </a:solidFill>
              <a:latin typeface="Arial"/>
              <a:ea typeface="Arial"/>
              <a:cs typeface="Arial"/>
              <a:sym typeface="Arial"/>
            </a:endParaRPr>
          </a:p>
        </p:txBody>
      </p:sp>
      <p:grpSp>
        <p:nvGrpSpPr>
          <p:cNvPr id="697" name="Google Shape;697;p32"/>
          <p:cNvGrpSpPr/>
          <p:nvPr/>
        </p:nvGrpSpPr>
        <p:grpSpPr>
          <a:xfrm>
            <a:off x="1086608" y="2135622"/>
            <a:ext cx="213600" cy="620519"/>
            <a:chOff x="1345609" y="1907022"/>
            <a:chExt cx="213600" cy="620519"/>
          </a:xfrm>
        </p:grpSpPr>
        <p:sp>
          <p:nvSpPr>
            <p:cNvPr id="698" name="Google Shape;698;p32"/>
            <p:cNvSpPr/>
            <p:nvPr/>
          </p:nvSpPr>
          <p:spPr>
            <a:xfrm>
              <a:off x="1345609" y="1907022"/>
              <a:ext cx="213600" cy="620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32"/>
            <p:cNvSpPr/>
            <p:nvPr/>
          </p:nvSpPr>
          <p:spPr>
            <a:xfrm>
              <a:off x="1345609" y="2357141"/>
              <a:ext cx="213600" cy="1704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32"/>
            <p:cNvSpPr txBox="1"/>
            <p:nvPr/>
          </p:nvSpPr>
          <p:spPr>
            <a:xfrm>
              <a:off x="1359237" y="2100736"/>
              <a:ext cx="1827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PC</a:t>
              </a:r>
              <a:endParaRPr b="0" i="0" sz="1000" u="none" cap="none" strike="noStrike">
                <a:solidFill>
                  <a:srgbClr val="000000"/>
                </a:solidFill>
                <a:latin typeface="Arial"/>
                <a:ea typeface="Arial"/>
                <a:cs typeface="Arial"/>
                <a:sym typeface="Arial"/>
              </a:endParaRPr>
            </a:p>
          </p:txBody>
        </p:sp>
      </p:grpSp>
      <p:sp>
        <p:nvSpPr>
          <p:cNvPr id="701" name="Google Shape;701;p32"/>
          <p:cNvSpPr/>
          <p:nvPr/>
        </p:nvSpPr>
        <p:spPr>
          <a:xfrm>
            <a:off x="1367096" y="2398925"/>
            <a:ext cx="159901" cy="986030"/>
          </a:xfrm>
          <a:custGeom>
            <a:rect b="b" l="l" r="r" t="t"/>
            <a:pathLst>
              <a:path extrusionOk="0" h="40242" w="3065">
                <a:moveTo>
                  <a:pt x="0" y="0"/>
                </a:moveTo>
                <a:lnTo>
                  <a:pt x="0" y="40242"/>
                </a:lnTo>
                <a:lnTo>
                  <a:pt x="3065" y="40242"/>
                </a:lnTo>
              </a:path>
            </a:pathLst>
          </a:custGeom>
          <a:noFill/>
          <a:ln cap="flat" cmpd="sng" w="9525">
            <a:solidFill>
              <a:schemeClr val="dk1"/>
            </a:solidFill>
            <a:prstDash val="solid"/>
            <a:round/>
            <a:headEnd len="sm" w="sm" type="none"/>
            <a:tailEnd len="med" w="med" type="triangle"/>
          </a:ln>
        </p:spPr>
      </p:sp>
      <p:grpSp>
        <p:nvGrpSpPr>
          <p:cNvPr id="702" name="Google Shape;702;p32"/>
          <p:cNvGrpSpPr/>
          <p:nvPr/>
        </p:nvGrpSpPr>
        <p:grpSpPr>
          <a:xfrm>
            <a:off x="8359974" y="3005140"/>
            <a:ext cx="148800" cy="891300"/>
            <a:chOff x="8466575" y="2776540"/>
            <a:chExt cx="148800" cy="891300"/>
          </a:xfrm>
        </p:grpSpPr>
        <p:sp>
          <p:nvSpPr>
            <p:cNvPr id="703" name="Google Shape;703;p32"/>
            <p:cNvSpPr/>
            <p:nvPr/>
          </p:nvSpPr>
          <p:spPr>
            <a:xfrm rot="5400000">
              <a:off x="8095325" y="3147790"/>
              <a:ext cx="891300" cy="148800"/>
            </a:xfrm>
            <a:prstGeom prst="trapezoid">
              <a:avLst>
                <a:gd fmla="val 4135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32"/>
            <p:cNvSpPr txBox="1"/>
            <p:nvPr/>
          </p:nvSpPr>
          <p:spPr>
            <a:xfrm>
              <a:off x="8476069" y="3139310"/>
              <a:ext cx="1290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2</a:t>
              </a:r>
              <a:endParaRPr b="0" i="0" sz="1000" u="none" cap="none" strike="noStrike">
                <a:solidFill>
                  <a:srgbClr val="000000"/>
                </a:solidFill>
                <a:latin typeface="Arial"/>
                <a:ea typeface="Arial"/>
                <a:cs typeface="Arial"/>
                <a:sym typeface="Arial"/>
              </a:endParaRPr>
            </a:p>
          </p:txBody>
        </p:sp>
        <p:sp>
          <p:nvSpPr>
            <p:cNvPr id="705" name="Google Shape;705;p32"/>
            <p:cNvSpPr txBox="1"/>
            <p:nvPr/>
          </p:nvSpPr>
          <p:spPr>
            <a:xfrm>
              <a:off x="8476069" y="3367910"/>
              <a:ext cx="1290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0</a:t>
              </a:r>
              <a:endParaRPr b="0" i="0" sz="1000" u="none" cap="none" strike="noStrike">
                <a:solidFill>
                  <a:srgbClr val="000000"/>
                </a:solidFill>
                <a:latin typeface="Arial"/>
                <a:ea typeface="Arial"/>
                <a:cs typeface="Arial"/>
                <a:sym typeface="Arial"/>
              </a:endParaRPr>
            </a:p>
          </p:txBody>
        </p:sp>
        <p:sp>
          <p:nvSpPr>
            <p:cNvPr id="706" name="Google Shape;706;p32"/>
            <p:cNvSpPr txBox="1"/>
            <p:nvPr/>
          </p:nvSpPr>
          <p:spPr>
            <a:xfrm>
              <a:off x="8476069" y="2910710"/>
              <a:ext cx="1290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1</a:t>
              </a:r>
              <a:endParaRPr b="0" i="0" sz="1000" u="none" cap="none" strike="noStrike">
                <a:solidFill>
                  <a:srgbClr val="000000"/>
                </a:solidFill>
                <a:latin typeface="Arial"/>
                <a:ea typeface="Arial"/>
                <a:cs typeface="Arial"/>
                <a:sym typeface="Arial"/>
              </a:endParaRPr>
            </a:p>
          </p:txBody>
        </p:sp>
      </p:grpSp>
      <p:sp>
        <p:nvSpPr>
          <p:cNvPr id="707" name="Google Shape;707;p32"/>
          <p:cNvSpPr/>
          <p:nvPr/>
        </p:nvSpPr>
        <p:spPr>
          <a:xfrm>
            <a:off x="7997848" y="1842617"/>
            <a:ext cx="359575" cy="1609838"/>
          </a:xfrm>
          <a:custGeom>
            <a:rect b="b" l="l" r="r" t="t"/>
            <a:pathLst>
              <a:path extrusionOk="0" h="46958" w="14383">
                <a:moveTo>
                  <a:pt x="0" y="0"/>
                </a:moveTo>
                <a:lnTo>
                  <a:pt x="0" y="46958"/>
                </a:lnTo>
                <a:lnTo>
                  <a:pt x="14383" y="46958"/>
                </a:lnTo>
              </a:path>
            </a:pathLst>
          </a:custGeom>
          <a:noFill/>
          <a:ln cap="flat" cmpd="sng" w="9525">
            <a:solidFill>
              <a:schemeClr val="dk1"/>
            </a:solidFill>
            <a:prstDash val="solid"/>
            <a:round/>
            <a:headEnd len="sm" w="sm" type="none"/>
            <a:tailEnd len="med" w="med" type="triangle"/>
          </a:ln>
        </p:spPr>
      </p:sp>
      <p:grpSp>
        <p:nvGrpSpPr>
          <p:cNvPr id="708" name="Google Shape;708;p32"/>
          <p:cNvGrpSpPr/>
          <p:nvPr/>
        </p:nvGrpSpPr>
        <p:grpSpPr>
          <a:xfrm>
            <a:off x="750814" y="2148697"/>
            <a:ext cx="127800" cy="547800"/>
            <a:chOff x="455175" y="2672151"/>
            <a:chExt cx="127800" cy="547800"/>
          </a:xfrm>
        </p:grpSpPr>
        <p:sp>
          <p:nvSpPr>
            <p:cNvPr id="709" name="Google Shape;709;p32"/>
            <p:cNvSpPr/>
            <p:nvPr/>
          </p:nvSpPr>
          <p:spPr>
            <a:xfrm rot="5400000">
              <a:off x="245175" y="2882151"/>
              <a:ext cx="547800" cy="127800"/>
            </a:xfrm>
            <a:prstGeom prst="trapezoid">
              <a:avLst>
                <a:gd fmla="val 4162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32"/>
            <p:cNvSpPr txBox="1"/>
            <p:nvPr/>
          </p:nvSpPr>
          <p:spPr>
            <a:xfrm>
              <a:off x="466012" y="2762047"/>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0</a:t>
              </a:r>
              <a:endParaRPr b="0" i="0" sz="900" u="none" cap="none" strike="noStrike">
                <a:solidFill>
                  <a:srgbClr val="000000"/>
                </a:solidFill>
                <a:latin typeface="Arial"/>
                <a:ea typeface="Arial"/>
                <a:cs typeface="Arial"/>
                <a:sym typeface="Arial"/>
              </a:endParaRPr>
            </a:p>
          </p:txBody>
        </p:sp>
        <p:sp>
          <p:nvSpPr>
            <p:cNvPr id="711" name="Google Shape;711;p32"/>
            <p:cNvSpPr txBox="1"/>
            <p:nvPr/>
          </p:nvSpPr>
          <p:spPr>
            <a:xfrm>
              <a:off x="466012" y="2993978"/>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1</a:t>
              </a:r>
              <a:endParaRPr b="0" i="0" sz="900" u="none" cap="none" strike="noStrike">
                <a:solidFill>
                  <a:srgbClr val="000000"/>
                </a:solidFill>
                <a:latin typeface="Arial"/>
                <a:ea typeface="Arial"/>
                <a:cs typeface="Arial"/>
                <a:sym typeface="Arial"/>
              </a:endParaRPr>
            </a:p>
          </p:txBody>
        </p:sp>
      </p:grpSp>
      <p:sp>
        <p:nvSpPr>
          <p:cNvPr id="712" name="Google Shape;712;p32"/>
          <p:cNvSpPr/>
          <p:nvPr/>
        </p:nvSpPr>
        <p:spPr>
          <a:xfrm rot="5400000">
            <a:off x="5449021" y="2810903"/>
            <a:ext cx="547800" cy="127800"/>
          </a:xfrm>
          <a:prstGeom prst="trapezoid">
            <a:avLst>
              <a:gd fmla="val 41626" name="adj"/>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32"/>
          <p:cNvSpPr txBox="1"/>
          <p:nvPr/>
        </p:nvSpPr>
        <p:spPr>
          <a:xfrm>
            <a:off x="5669858" y="2690798"/>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1</a:t>
            </a:r>
            <a:endParaRPr b="0" i="0" sz="900" u="none" cap="none" strike="noStrike">
              <a:solidFill>
                <a:srgbClr val="000000"/>
              </a:solidFill>
              <a:latin typeface="Arial"/>
              <a:ea typeface="Arial"/>
              <a:cs typeface="Arial"/>
              <a:sym typeface="Arial"/>
            </a:endParaRPr>
          </a:p>
        </p:txBody>
      </p:sp>
      <p:sp>
        <p:nvSpPr>
          <p:cNvPr id="714" name="Google Shape;714;p32"/>
          <p:cNvSpPr txBox="1"/>
          <p:nvPr/>
        </p:nvSpPr>
        <p:spPr>
          <a:xfrm>
            <a:off x="5669858" y="2922730"/>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0</a:t>
            </a:r>
            <a:endParaRPr b="0" i="0" sz="900" u="none" cap="none" strike="noStrike">
              <a:solidFill>
                <a:srgbClr val="000000"/>
              </a:solidFill>
              <a:latin typeface="Arial"/>
              <a:ea typeface="Arial"/>
              <a:cs typeface="Arial"/>
              <a:sym typeface="Arial"/>
            </a:endParaRPr>
          </a:p>
        </p:txBody>
      </p:sp>
      <p:sp>
        <p:nvSpPr>
          <p:cNvPr id="715" name="Google Shape;715;p32"/>
          <p:cNvSpPr/>
          <p:nvPr/>
        </p:nvSpPr>
        <p:spPr>
          <a:xfrm rot="5400000">
            <a:off x="5448171" y="3765253"/>
            <a:ext cx="547800" cy="127800"/>
          </a:xfrm>
          <a:prstGeom prst="trapezoid">
            <a:avLst>
              <a:gd fmla="val 41626" name="adj"/>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32"/>
          <p:cNvSpPr txBox="1"/>
          <p:nvPr/>
        </p:nvSpPr>
        <p:spPr>
          <a:xfrm>
            <a:off x="5669008" y="3645148"/>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0</a:t>
            </a:r>
            <a:endParaRPr b="0" i="0" sz="900" u="none" cap="none" strike="noStrike">
              <a:solidFill>
                <a:srgbClr val="000000"/>
              </a:solidFill>
              <a:latin typeface="Arial"/>
              <a:ea typeface="Arial"/>
              <a:cs typeface="Arial"/>
              <a:sym typeface="Arial"/>
            </a:endParaRPr>
          </a:p>
        </p:txBody>
      </p:sp>
      <p:sp>
        <p:nvSpPr>
          <p:cNvPr id="717" name="Google Shape;717;p32"/>
          <p:cNvSpPr txBox="1"/>
          <p:nvPr/>
        </p:nvSpPr>
        <p:spPr>
          <a:xfrm>
            <a:off x="5669008" y="3877079"/>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1</a:t>
            </a:r>
            <a:endParaRPr b="0" i="0" sz="900" u="none" cap="none" strike="noStrike">
              <a:solidFill>
                <a:srgbClr val="000000"/>
              </a:solidFill>
              <a:latin typeface="Arial"/>
              <a:ea typeface="Arial"/>
              <a:cs typeface="Arial"/>
              <a:sym typeface="Arial"/>
            </a:endParaRPr>
          </a:p>
        </p:txBody>
      </p:sp>
      <p:sp>
        <p:nvSpPr>
          <p:cNvPr id="718" name="Google Shape;718;p32"/>
          <p:cNvSpPr/>
          <p:nvPr/>
        </p:nvSpPr>
        <p:spPr>
          <a:xfrm>
            <a:off x="4160525" y="3951300"/>
            <a:ext cx="1489322" cy="507893"/>
          </a:xfrm>
          <a:custGeom>
            <a:rect b="b" l="l" r="r" t="t"/>
            <a:pathLst>
              <a:path extrusionOk="0" h="14325" w="6330">
                <a:moveTo>
                  <a:pt x="0" y="14325"/>
                </a:moveTo>
                <a:lnTo>
                  <a:pt x="0" y="0"/>
                </a:lnTo>
                <a:lnTo>
                  <a:pt x="6330" y="0"/>
                </a:lnTo>
              </a:path>
            </a:pathLst>
          </a:custGeom>
          <a:noFill/>
          <a:ln cap="flat" cmpd="sng" w="28575">
            <a:solidFill>
              <a:schemeClr val="dk1"/>
            </a:solidFill>
            <a:prstDash val="solid"/>
            <a:round/>
            <a:headEnd len="sm" w="sm" type="none"/>
            <a:tailEnd len="med" w="med" type="triangle"/>
          </a:ln>
        </p:spPr>
      </p:sp>
      <p:sp>
        <p:nvSpPr>
          <p:cNvPr id="719" name="Google Shape;719;p32"/>
          <p:cNvSpPr/>
          <p:nvPr/>
        </p:nvSpPr>
        <p:spPr>
          <a:xfrm>
            <a:off x="3783994" y="4080653"/>
            <a:ext cx="130800" cy="1275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32"/>
          <p:cNvSpPr/>
          <p:nvPr/>
        </p:nvSpPr>
        <p:spPr>
          <a:xfrm>
            <a:off x="1531974" y="2709343"/>
            <a:ext cx="456900" cy="1178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32"/>
          <p:cNvSpPr txBox="1"/>
          <p:nvPr/>
        </p:nvSpPr>
        <p:spPr>
          <a:xfrm>
            <a:off x="1533503" y="2715930"/>
            <a:ext cx="454200" cy="233100"/>
          </a:xfrm>
          <a:prstGeom prst="rect">
            <a:avLst/>
          </a:prstGeom>
          <a:noFill/>
          <a:ln>
            <a:noFill/>
          </a:ln>
        </p:spPr>
        <p:txBody>
          <a:bodyPr anchorCtr="0" anchor="t" bIns="91425" lIns="0" spcFirstLastPara="1" rIns="0" wrap="square" tIns="0">
            <a:no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IMEM</a:t>
            </a:r>
            <a:endParaRPr b="0" i="0" sz="1300" u="none" cap="none" strike="noStrike">
              <a:solidFill>
                <a:srgbClr val="000000"/>
              </a:solidFill>
              <a:latin typeface="Arial"/>
              <a:ea typeface="Arial"/>
              <a:cs typeface="Arial"/>
              <a:sym typeface="Arial"/>
            </a:endParaRPr>
          </a:p>
        </p:txBody>
      </p:sp>
      <p:sp>
        <p:nvSpPr>
          <p:cNvPr id="722" name="Google Shape;722;p32"/>
          <p:cNvSpPr txBox="1"/>
          <p:nvPr/>
        </p:nvSpPr>
        <p:spPr>
          <a:xfrm>
            <a:off x="1538649" y="3316613"/>
            <a:ext cx="192900" cy="138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PC</a:t>
            </a:r>
            <a:endParaRPr b="0" i="0" sz="900" u="none" cap="none" strike="noStrike">
              <a:solidFill>
                <a:srgbClr val="000000"/>
              </a:solidFill>
              <a:latin typeface="Arial"/>
              <a:ea typeface="Arial"/>
              <a:cs typeface="Arial"/>
              <a:sym typeface="Arial"/>
            </a:endParaRPr>
          </a:p>
        </p:txBody>
      </p:sp>
      <p:sp>
        <p:nvSpPr>
          <p:cNvPr id="723" name="Google Shape;723;p32"/>
          <p:cNvSpPr txBox="1"/>
          <p:nvPr/>
        </p:nvSpPr>
        <p:spPr>
          <a:xfrm>
            <a:off x="1724788" y="3133801"/>
            <a:ext cx="2466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inst</a:t>
            </a:r>
            <a:endParaRPr b="0" i="0" sz="900" u="none" cap="none" strike="noStrike">
              <a:solidFill>
                <a:srgbClr val="000000"/>
              </a:solidFill>
              <a:latin typeface="Arial"/>
              <a:ea typeface="Arial"/>
              <a:cs typeface="Arial"/>
              <a:sym typeface="Arial"/>
            </a:endParaRPr>
          </a:p>
        </p:txBody>
      </p:sp>
      <p:sp>
        <p:nvSpPr>
          <p:cNvPr id="724" name="Google Shape;724;p32"/>
          <p:cNvSpPr/>
          <p:nvPr/>
        </p:nvSpPr>
        <p:spPr>
          <a:xfrm>
            <a:off x="1779318" y="3758098"/>
            <a:ext cx="130800" cy="1275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32"/>
          <p:cNvSpPr/>
          <p:nvPr/>
        </p:nvSpPr>
        <p:spPr>
          <a:xfrm>
            <a:off x="2400300" y="1528775"/>
            <a:ext cx="6415100" cy="1933575"/>
          </a:xfrm>
          <a:custGeom>
            <a:rect b="b" l="l" r="r" t="t"/>
            <a:pathLst>
              <a:path extrusionOk="0" h="77343" w="256604">
                <a:moveTo>
                  <a:pt x="244412" y="77343"/>
                </a:moveTo>
                <a:lnTo>
                  <a:pt x="256604" y="77343"/>
                </a:lnTo>
                <a:lnTo>
                  <a:pt x="256604" y="0"/>
                </a:lnTo>
                <a:lnTo>
                  <a:pt x="0" y="0"/>
                </a:lnTo>
                <a:lnTo>
                  <a:pt x="0" y="49911"/>
                </a:lnTo>
                <a:lnTo>
                  <a:pt x="16383" y="49911"/>
                </a:lnTo>
              </a:path>
            </a:pathLst>
          </a:custGeom>
          <a:noFill/>
          <a:ln cap="flat" cmpd="sng" w="9525">
            <a:solidFill>
              <a:schemeClr val="dk1"/>
            </a:solidFill>
            <a:prstDash val="solid"/>
            <a:round/>
            <a:headEnd len="sm" w="sm" type="none"/>
            <a:tailEnd len="med" w="med" type="triangle"/>
          </a:ln>
        </p:spPr>
      </p:sp>
      <p:cxnSp>
        <p:nvCxnSpPr>
          <p:cNvPr id="726" name="Google Shape;726;p32"/>
          <p:cNvCxnSpPr/>
          <p:nvPr/>
        </p:nvCxnSpPr>
        <p:spPr>
          <a:xfrm>
            <a:off x="984400"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727" name="Google Shape;727;p32"/>
          <p:cNvCxnSpPr/>
          <p:nvPr/>
        </p:nvCxnSpPr>
        <p:spPr>
          <a:xfrm>
            <a:off x="2175284"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728" name="Google Shape;728;p32"/>
          <p:cNvCxnSpPr/>
          <p:nvPr/>
        </p:nvCxnSpPr>
        <p:spPr>
          <a:xfrm>
            <a:off x="2632484"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729" name="Google Shape;729;p32"/>
          <p:cNvCxnSpPr/>
          <p:nvPr/>
        </p:nvCxnSpPr>
        <p:spPr>
          <a:xfrm>
            <a:off x="2856920"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730" name="Google Shape;730;p32"/>
          <p:cNvCxnSpPr/>
          <p:nvPr/>
        </p:nvCxnSpPr>
        <p:spPr>
          <a:xfrm>
            <a:off x="3285391"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731" name="Google Shape;731;p32"/>
          <p:cNvCxnSpPr/>
          <p:nvPr/>
        </p:nvCxnSpPr>
        <p:spPr>
          <a:xfrm>
            <a:off x="3681717" y="4938075"/>
            <a:ext cx="0" cy="144000"/>
          </a:xfrm>
          <a:prstGeom prst="straightConnector1">
            <a:avLst/>
          </a:prstGeom>
          <a:noFill/>
          <a:ln cap="flat" cmpd="sng" w="9525">
            <a:solidFill>
              <a:schemeClr val="dk1"/>
            </a:solidFill>
            <a:prstDash val="solid"/>
            <a:round/>
            <a:headEnd len="sm" w="sm" type="none"/>
            <a:tailEnd len="sm" w="sm" type="none"/>
          </a:ln>
        </p:spPr>
      </p:cxnSp>
      <p:cxnSp>
        <p:nvCxnSpPr>
          <p:cNvPr id="732" name="Google Shape;732;p32"/>
          <p:cNvCxnSpPr/>
          <p:nvPr/>
        </p:nvCxnSpPr>
        <p:spPr>
          <a:xfrm>
            <a:off x="4748601"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733" name="Google Shape;733;p32"/>
          <p:cNvCxnSpPr/>
          <p:nvPr/>
        </p:nvCxnSpPr>
        <p:spPr>
          <a:xfrm>
            <a:off x="5013432"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734" name="Google Shape;734;p32"/>
          <p:cNvCxnSpPr/>
          <p:nvPr/>
        </p:nvCxnSpPr>
        <p:spPr>
          <a:xfrm>
            <a:off x="5278256"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735" name="Google Shape;735;p32"/>
          <p:cNvCxnSpPr/>
          <p:nvPr/>
        </p:nvCxnSpPr>
        <p:spPr>
          <a:xfrm>
            <a:off x="5521847"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736" name="Google Shape;736;p32"/>
          <p:cNvCxnSpPr/>
          <p:nvPr/>
        </p:nvCxnSpPr>
        <p:spPr>
          <a:xfrm>
            <a:off x="5810823"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737" name="Google Shape;737;p32"/>
          <p:cNvCxnSpPr/>
          <p:nvPr/>
        </p:nvCxnSpPr>
        <p:spPr>
          <a:xfrm>
            <a:off x="6058578"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738" name="Google Shape;738;p32"/>
          <p:cNvCxnSpPr/>
          <p:nvPr/>
        </p:nvCxnSpPr>
        <p:spPr>
          <a:xfrm>
            <a:off x="6497876"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739" name="Google Shape;739;p32"/>
          <p:cNvCxnSpPr/>
          <p:nvPr/>
        </p:nvCxnSpPr>
        <p:spPr>
          <a:xfrm>
            <a:off x="7019616"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740" name="Google Shape;740;p32"/>
          <p:cNvCxnSpPr/>
          <p:nvPr/>
        </p:nvCxnSpPr>
        <p:spPr>
          <a:xfrm>
            <a:off x="7442671"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741" name="Google Shape;741;p32"/>
          <p:cNvCxnSpPr/>
          <p:nvPr/>
        </p:nvCxnSpPr>
        <p:spPr>
          <a:xfrm>
            <a:off x="8275041" y="4939875"/>
            <a:ext cx="0" cy="144000"/>
          </a:xfrm>
          <a:prstGeom prst="straightConnector1">
            <a:avLst/>
          </a:prstGeom>
          <a:noFill/>
          <a:ln cap="flat" cmpd="sng" w="9525">
            <a:solidFill>
              <a:schemeClr val="dk1"/>
            </a:solidFill>
            <a:prstDash val="solid"/>
            <a:round/>
            <a:headEnd len="sm" w="sm" type="none"/>
            <a:tailEnd len="sm" w="sm" type="none"/>
          </a:ln>
        </p:spPr>
      </p:cxnSp>
      <p:sp>
        <p:nvSpPr>
          <p:cNvPr id="742" name="Google Shape;742;p32"/>
          <p:cNvSpPr/>
          <p:nvPr/>
        </p:nvSpPr>
        <p:spPr>
          <a:xfrm>
            <a:off x="5293525" y="1457925"/>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743" name="Google Shape;743;p32"/>
          <p:cNvSpPr/>
          <p:nvPr/>
        </p:nvSpPr>
        <p:spPr>
          <a:xfrm>
            <a:off x="6487523" y="16212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744" name="Google Shape;744;p32"/>
          <p:cNvSpPr/>
          <p:nvPr/>
        </p:nvSpPr>
        <p:spPr>
          <a:xfrm flipH="1">
            <a:off x="7046125" y="16212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745" name="Google Shape;745;p32"/>
          <p:cNvSpPr/>
          <p:nvPr/>
        </p:nvSpPr>
        <p:spPr>
          <a:xfrm flipH="1" rot="-5400000">
            <a:off x="6773813" y="22308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746" name="Google Shape;746;p32"/>
          <p:cNvSpPr/>
          <p:nvPr/>
        </p:nvSpPr>
        <p:spPr>
          <a:xfrm flipH="1">
            <a:off x="1864525" y="17736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747" name="Google Shape;747;p32"/>
          <p:cNvSpPr/>
          <p:nvPr/>
        </p:nvSpPr>
        <p:spPr>
          <a:xfrm>
            <a:off x="1407325" y="17736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748" name="Google Shape;748;p32"/>
          <p:cNvSpPr txBox="1"/>
          <p:nvPr/>
        </p:nvSpPr>
        <p:spPr>
          <a:xfrm>
            <a:off x="4408054" y="1592809"/>
            <a:ext cx="1821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ALU</a:t>
            </a:r>
            <a:endParaRPr b="0" i="0" sz="700" u="none" cap="none" strike="noStrike">
              <a:solidFill>
                <a:srgbClr val="000000"/>
              </a:solidFill>
              <a:latin typeface="Arial"/>
              <a:ea typeface="Arial"/>
              <a:cs typeface="Arial"/>
              <a:sym typeface="Arial"/>
            </a:endParaRPr>
          </a:p>
        </p:txBody>
      </p:sp>
      <p:sp>
        <p:nvSpPr>
          <p:cNvPr id="749" name="Google Shape;749;p32"/>
          <p:cNvSpPr txBox="1"/>
          <p:nvPr/>
        </p:nvSpPr>
        <p:spPr>
          <a:xfrm>
            <a:off x="4364108" y="1749304"/>
            <a:ext cx="276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PC+4</a:t>
            </a:r>
            <a:endParaRPr b="0" i="0" sz="700" u="none" cap="none" strike="noStrike">
              <a:solidFill>
                <a:srgbClr val="000000"/>
              </a:solidFill>
              <a:latin typeface="Arial"/>
              <a:ea typeface="Arial"/>
              <a:cs typeface="Arial"/>
              <a:sym typeface="Arial"/>
            </a:endParaRPr>
          </a:p>
        </p:txBody>
      </p:sp>
      <p:sp>
        <p:nvSpPr>
          <p:cNvPr id="750" name="Google Shape;750;p32"/>
          <p:cNvSpPr txBox="1"/>
          <p:nvPr/>
        </p:nvSpPr>
        <p:spPr>
          <a:xfrm>
            <a:off x="4999275" y="1177325"/>
            <a:ext cx="963900" cy="2307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Inter"/>
                <a:ea typeface="Inter"/>
                <a:cs typeface="Inter"/>
                <a:sym typeface="Inter"/>
              </a:rPr>
              <a:t>Execute (EX)</a:t>
            </a:r>
            <a:endParaRPr b="0" i="0" sz="900" u="none" cap="none" strike="noStrike">
              <a:solidFill>
                <a:srgbClr val="000000"/>
              </a:solidFill>
              <a:latin typeface="Inter"/>
              <a:ea typeface="Inter"/>
              <a:cs typeface="Inter"/>
              <a:sym typeface="Inter"/>
            </a:endParaRPr>
          </a:p>
        </p:txBody>
      </p:sp>
      <p:cxnSp>
        <p:nvCxnSpPr>
          <p:cNvPr id="751" name="Google Shape;751;p32"/>
          <p:cNvCxnSpPr>
            <a:stCxn id="618" idx="3"/>
          </p:cNvCxnSpPr>
          <p:nvPr/>
        </p:nvCxnSpPr>
        <p:spPr>
          <a:xfrm flipH="1" rot="10800000">
            <a:off x="3729559" y="4454873"/>
            <a:ext cx="427800" cy="1500"/>
          </a:xfrm>
          <a:prstGeom prst="straightConnector1">
            <a:avLst/>
          </a:prstGeom>
          <a:noFill/>
          <a:ln cap="flat" cmpd="sng" w="19050">
            <a:solidFill>
              <a:schemeClr val="dk1"/>
            </a:solidFill>
            <a:prstDash val="solid"/>
            <a:round/>
            <a:headEnd len="sm" w="sm" type="none"/>
            <a:tailEnd len="sm" w="sm" type="none"/>
          </a:ln>
        </p:spPr>
      </p:cxnSp>
      <p:sp>
        <p:nvSpPr>
          <p:cNvPr id="752" name="Google Shape;752;p32"/>
          <p:cNvSpPr/>
          <p:nvPr/>
        </p:nvSpPr>
        <p:spPr>
          <a:xfrm>
            <a:off x="4257875" y="2214100"/>
            <a:ext cx="1183200" cy="620400"/>
          </a:xfrm>
          <a:prstGeom prst="ellipse">
            <a:avLst/>
          </a:prstGeom>
          <a:noFill/>
          <a:ln cap="flat" cmpd="sng" w="38100">
            <a:solidFill>
              <a:srgbClr val="E891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exend"/>
              <a:ea typeface="Lexend"/>
              <a:cs typeface="Lexend"/>
              <a:sym typeface="Lexend"/>
            </a:endParaRPr>
          </a:p>
        </p:txBody>
      </p:sp>
      <p:sp>
        <p:nvSpPr>
          <p:cNvPr id="753" name="Google Shape;753;p32"/>
          <p:cNvSpPr/>
          <p:nvPr/>
        </p:nvSpPr>
        <p:spPr>
          <a:xfrm>
            <a:off x="4059225" y="3775322"/>
            <a:ext cx="792600" cy="456300"/>
          </a:xfrm>
          <a:prstGeom prst="ellipse">
            <a:avLst/>
          </a:prstGeom>
          <a:noFill/>
          <a:ln cap="flat" cmpd="sng" w="38100">
            <a:solidFill>
              <a:srgbClr val="E891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exend"/>
              <a:ea typeface="Lexend"/>
              <a:cs typeface="Lexend"/>
              <a:sym typeface="Lexend"/>
            </a:endParaRPr>
          </a:p>
        </p:txBody>
      </p:sp>
      <p:sp>
        <p:nvSpPr>
          <p:cNvPr id="754" name="Google Shape;754;p32"/>
          <p:cNvSpPr txBox="1"/>
          <p:nvPr/>
        </p:nvSpPr>
        <p:spPr>
          <a:xfrm>
            <a:off x="4157350" y="4653700"/>
            <a:ext cx="666900" cy="230700"/>
          </a:xfrm>
          <a:prstGeom prst="rect">
            <a:avLst/>
          </a:prstGeom>
          <a:solidFill>
            <a:srgbClr val="9FC5E8"/>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Lexend"/>
                <a:ea typeface="Lexend"/>
                <a:cs typeface="Lexend"/>
                <a:sym typeface="Lexend"/>
              </a:rPr>
              <a:t>BrUn = 1</a:t>
            </a:r>
            <a:endParaRPr b="0" i="0" sz="900" u="none" cap="none" strike="noStrike">
              <a:solidFill>
                <a:srgbClr val="000000"/>
              </a:solidFill>
              <a:latin typeface="Lexend"/>
              <a:ea typeface="Lexend"/>
              <a:cs typeface="Lexend"/>
              <a:sym typeface="Lexend"/>
            </a:endParaRPr>
          </a:p>
        </p:txBody>
      </p:sp>
      <p:sp>
        <p:nvSpPr>
          <p:cNvPr id="755" name="Google Shape;755;p32"/>
          <p:cNvSpPr txBox="1"/>
          <p:nvPr/>
        </p:nvSpPr>
        <p:spPr>
          <a:xfrm>
            <a:off x="6200375" y="2867800"/>
            <a:ext cx="340500" cy="230700"/>
          </a:xfrm>
          <a:prstGeom prst="rect">
            <a:avLst/>
          </a:prstGeom>
          <a:solidFill>
            <a:srgbClr val="9FC5E8"/>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Lexend"/>
                <a:ea typeface="Lexend"/>
                <a:cs typeface="Lexend"/>
                <a:sym typeface="Lexend"/>
              </a:rPr>
              <a:t>PC</a:t>
            </a:r>
            <a:endParaRPr b="0" i="0" sz="900" u="none" cap="none" strike="noStrike">
              <a:solidFill>
                <a:srgbClr val="000000"/>
              </a:solidFill>
              <a:latin typeface="Lexend"/>
              <a:ea typeface="Lexend"/>
              <a:cs typeface="Lexend"/>
              <a:sym typeface="Lexend"/>
            </a:endParaRPr>
          </a:p>
        </p:txBody>
      </p:sp>
      <p:sp>
        <p:nvSpPr>
          <p:cNvPr id="756" name="Google Shape;756;p32"/>
          <p:cNvSpPr txBox="1"/>
          <p:nvPr/>
        </p:nvSpPr>
        <p:spPr>
          <a:xfrm>
            <a:off x="6172975" y="3620875"/>
            <a:ext cx="359700" cy="230700"/>
          </a:xfrm>
          <a:prstGeom prst="rect">
            <a:avLst/>
          </a:prstGeom>
          <a:solidFill>
            <a:srgbClr val="9FC5E8"/>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Lexend"/>
                <a:ea typeface="Lexend"/>
                <a:cs typeface="Lexend"/>
                <a:sym typeface="Lexend"/>
              </a:rPr>
              <a:t>-16</a:t>
            </a:r>
            <a:endParaRPr b="0" i="0" sz="900" u="none" cap="none" strike="noStrike">
              <a:solidFill>
                <a:srgbClr val="000000"/>
              </a:solidFill>
              <a:latin typeface="Lexend"/>
              <a:ea typeface="Lexend"/>
              <a:cs typeface="Lexend"/>
              <a:sym typeface="Lexend"/>
            </a:endParaRPr>
          </a:p>
        </p:txBody>
      </p:sp>
      <p:sp>
        <p:nvSpPr>
          <p:cNvPr id="757" name="Google Shape;757;p32"/>
          <p:cNvSpPr txBox="1"/>
          <p:nvPr/>
        </p:nvSpPr>
        <p:spPr>
          <a:xfrm>
            <a:off x="6564688" y="3266163"/>
            <a:ext cx="371400" cy="369300"/>
          </a:xfrm>
          <a:prstGeom prst="rect">
            <a:avLst/>
          </a:prstGeom>
          <a:solidFill>
            <a:srgbClr val="9FC5E8"/>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Lexend"/>
                <a:ea typeface="Lexend"/>
                <a:cs typeface="Lexend"/>
                <a:sym typeface="Lexend"/>
              </a:rPr>
              <a:t>PC-16</a:t>
            </a:r>
            <a:endParaRPr b="0" i="0" sz="900" u="none" cap="none" strike="noStrike">
              <a:solidFill>
                <a:srgbClr val="000000"/>
              </a:solidFill>
              <a:latin typeface="Lexend"/>
              <a:ea typeface="Lexend"/>
              <a:cs typeface="Lexend"/>
              <a:sym typeface="Lexend"/>
            </a:endParaRPr>
          </a:p>
        </p:txBody>
      </p:sp>
      <p:sp>
        <p:nvSpPr>
          <p:cNvPr id="758" name="Google Shape;758;p32"/>
          <p:cNvSpPr txBox="1"/>
          <p:nvPr/>
        </p:nvSpPr>
        <p:spPr>
          <a:xfrm>
            <a:off x="6313638" y="4621850"/>
            <a:ext cx="644400" cy="307800"/>
          </a:xfrm>
          <a:prstGeom prst="rect">
            <a:avLst/>
          </a:prstGeom>
          <a:solidFill>
            <a:srgbClr val="9FC5E8"/>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Lexend"/>
                <a:ea typeface="Lexend"/>
                <a:cs typeface="Lexend"/>
                <a:sym typeface="Lexend"/>
              </a:rPr>
              <a:t>ALUSel = ADD</a:t>
            </a:r>
            <a:endParaRPr b="0" i="0" sz="700" u="none" cap="none" strike="noStrike">
              <a:solidFill>
                <a:srgbClr val="000000"/>
              </a:solidFill>
              <a:latin typeface="Lexend"/>
              <a:ea typeface="Lexend"/>
              <a:cs typeface="Lexend"/>
              <a:sym typeface="Lexend"/>
            </a:endParaRPr>
          </a:p>
        </p:txBody>
      </p:sp>
      <p:sp>
        <p:nvSpPr>
          <p:cNvPr id="759" name="Google Shape;759;p32"/>
          <p:cNvSpPr txBox="1"/>
          <p:nvPr/>
        </p:nvSpPr>
        <p:spPr>
          <a:xfrm>
            <a:off x="369800" y="973350"/>
            <a:ext cx="4476900" cy="25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tr" sz="1800" u="none" cap="none" strike="noStrike">
                <a:solidFill>
                  <a:schemeClr val="dk2"/>
                </a:solidFill>
                <a:latin typeface="Lexend"/>
                <a:ea typeface="Lexend"/>
                <a:cs typeface="Lexend"/>
                <a:sym typeface="Lexend"/>
              </a:rPr>
              <a:t>(assume x1 = 0b10000, x2 = 0b00001)</a:t>
            </a:r>
            <a:endParaRPr b="0" i="0" sz="1800" u="none" cap="none" strike="noStrike">
              <a:solidFill>
                <a:schemeClr val="dk2"/>
              </a:solidFill>
              <a:latin typeface="Lexend"/>
              <a:ea typeface="Lexend"/>
              <a:cs typeface="Lexend"/>
              <a:sym typeface="Lexe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tr"/>
              <a:t>(bltu x1 x2 -16) example: MEM</a:t>
            </a:r>
            <a:endParaRPr/>
          </a:p>
        </p:txBody>
      </p:sp>
      <p:cxnSp>
        <p:nvCxnSpPr>
          <p:cNvPr id="765" name="Google Shape;765;p33"/>
          <p:cNvCxnSpPr/>
          <p:nvPr/>
        </p:nvCxnSpPr>
        <p:spPr>
          <a:xfrm>
            <a:off x="3992549" y="3708075"/>
            <a:ext cx="1661700" cy="0"/>
          </a:xfrm>
          <a:prstGeom prst="straightConnector1">
            <a:avLst/>
          </a:prstGeom>
          <a:noFill/>
          <a:ln cap="flat" cmpd="sng" w="9525">
            <a:solidFill>
              <a:srgbClr val="000000"/>
            </a:solidFill>
            <a:prstDash val="solid"/>
            <a:round/>
            <a:headEnd len="sm" w="sm" type="none"/>
            <a:tailEnd len="med" w="med" type="triangle"/>
          </a:ln>
        </p:spPr>
      </p:cxnSp>
      <p:sp>
        <p:nvSpPr>
          <p:cNvPr id="766" name="Google Shape;766;p33"/>
          <p:cNvSpPr/>
          <p:nvPr/>
        </p:nvSpPr>
        <p:spPr>
          <a:xfrm>
            <a:off x="2808567" y="2482625"/>
            <a:ext cx="1183200" cy="1725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67" name="Google Shape;767;p33"/>
          <p:cNvGrpSpPr/>
          <p:nvPr/>
        </p:nvGrpSpPr>
        <p:grpSpPr>
          <a:xfrm>
            <a:off x="4819741" y="3122235"/>
            <a:ext cx="644400" cy="314700"/>
            <a:chOff x="4736879" y="2893635"/>
            <a:chExt cx="644400" cy="314700"/>
          </a:xfrm>
        </p:grpSpPr>
        <p:sp>
          <p:nvSpPr>
            <p:cNvPr id="768" name="Google Shape;768;p33"/>
            <p:cNvSpPr/>
            <p:nvPr/>
          </p:nvSpPr>
          <p:spPr>
            <a:xfrm rot="5400000">
              <a:off x="4901729" y="2728785"/>
              <a:ext cx="314700" cy="644400"/>
            </a:xfrm>
            <a:prstGeom prst="trapezoid">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33"/>
            <p:cNvSpPr txBox="1"/>
            <p:nvPr/>
          </p:nvSpPr>
          <p:spPr>
            <a:xfrm>
              <a:off x="4849944" y="2893636"/>
              <a:ext cx="419700" cy="307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Branch Comp</a:t>
              </a:r>
              <a:endParaRPr b="0" i="0" sz="1000" u="none" cap="none" strike="noStrike">
                <a:solidFill>
                  <a:srgbClr val="000000"/>
                </a:solidFill>
                <a:latin typeface="Arial"/>
                <a:ea typeface="Arial"/>
                <a:cs typeface="Arial"/>
                <a:sym typeface="Arial"/>
              </a:endParaRPr>
            </a:p>
          </p:txBody>
        </p:sp>
      </p:grpSp>
      <p:grpSp>
        <p:nvGrpSpPr>
          <p:cNvPr id="770" name="Google Shape;770;p33"/>
          <p:cNvGrpSpPr/>
          <p:nvPr/>
        </p:nvGrpSpPr>
        <p:grpSpPr>
          <a:xfrm>
            <a:off x="3231426" y="4294909"/>
            <a:ext cx="486408" cy="319500"/>
            <a:chOff x="4447206" y="4057784"/>
            <a:chExt cx="426300" cy="319500"/>
          </a:xfrm>
        </p:grpSpPr>
        <p:sp>
          <p:nvSpPr>
            <p:cNvPr id="771" name="Google Shape;771;p33"/>
            <p:cNvSpPr/>
            <p:nvPr/>
          </p:nvSpPr>
          <p:spPr>
            <a:xfrm rot="5400000">
              <a:off x="4500606" y="4004384"/>
              <a:ext cx="319500" cy="426300"/>
            </a:xfrm>
            <a:prstGeom prst="trapezoid">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33"/>
            <p:cNvSpPr txBox="1"/>
            <p:nvPr/>
          </p:nvSpPr>
          <p:spPr>
            <a:xfrm>
              <a:off x="4453925" y="4066223"/>
              <a:ext cx="410400" cy="307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Imm Gen</a:t>
              </a:r>
              <a:endParaRPr b="0" i="0" sz="1000" u="none" cap="none" strike="noStrike">
                <a:solidFill>
                  <a:srgbClr val="000000"/>
                </a:solidFill>
                <a:latin typeface="Arial"/>
                <a:ea typeface="Arial"/>
                <a:cs typeface="Arial"/>
                <a:sym typeface="Arial"/>
              </a:endParaRPr>
            </a:p>
          </p:txBody>
        </p:sp>
      </p:grpSp>
      <p:sp>
        <p:nvSpPr>
          <p:cNvPr id="773" name="Google Shape;773;p33"/>
          <p:cNvSpPr txBox="1"/>
          <p:nvPr/>
        </p:nvSpPr>
        <p:spPr>
          <a:xfrm>
            <a:off x="2816618" y="2473926"/>
            <a:ext cx="1175100" cy="215400"/>
          </a:xfrm>
          <a:prstGeom prst="rect">
            <a:avLst/>
          </a:prstGeom>
          <a:noFill/>
          <a:ln>
            <a:noFill/>
          </a:ln>
        </p:spPr>
        <p:txBody>
          <a:bodyPr anchorCtr="0" anchor="t" bIns="0" lIns="0" spcFirstLastPara="1" rIns="91425" wrap="square" tIns="0">
            <a:no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RegFile</a:t>
            </a:r>
            <a:endParaRPr b="0" i="0" sz="1300" u="none" cap="none" strike="noStrike">
              <a:solidFill>
                <a:srgbClr val="000000"/>
              </a:solidFill>
              <a:latin typeface="Arial"/>
              <a:ea typeface="Arial"/>
              <a:cs typeface="Arial"/>
              <a:sym typeface="Arial"/>
            </a:endParaRPr>
          </a:p>
        </p:txBody>
      </p:sp>
      <p:grpSp>
        <p:nvGrpSpPr>
          <p:cNvPr id="774" name="Google Shape;774;p33"/>
          <p:cNvGrpSpPr/>
          <p:nvPr/>
        </p:nvGrpSpPr>
        <p:grpSpPr>
          <a:xfrm>
            <a:off x="1518883" y="2045358"/>
            <a:ext cx="295200" cy="153900"/>
            <a:chOff x="1777884" y="1816758"/>
            <a:chExt cx="295200" cy="153900"/>
          </a:xfrm>
        </p:grpSpPr>
        <p:sp>
          <p:nvSpPr>
            <p:cNvPr id="775" name="Google Shape;775;p33"/>
            <p:cNvSpPr/>
            <p:nvPr/>
          </p:nvSpPr>
          <p:spPr>
            <a:xfrm rot="5400000">
              <a:off x="1850784" y="1746039"/>
              <a:ext cx="149400" cy="295200"/>
            </a:xfrm>
            <a:prstGeom prst="trapezoid">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33"/>
            <p:cNvSpPr txBox="1"/>
            <p:nvPr/>
          </p:nvSpPr>
          <p:spPr>
            <a:xfrm>
              <a:off x="1784816" y="1816758"/>
              <a:ext cx="2826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+4</a:t>
              </a:r>
              <a:endParaRPr b="0" i="0" sz="1000" u="none" cap="none" strike="noStrike">
                <a:solidFill>
                  <a:srgbClr val="000000"/>
                </a:solidFill>
                <a:latin typeface="Arial"/>
                <a:ea typeface="Arial"/>
                <a:cs typeface="Arial"/>
                <a:sym typeface="Arial"/>
              </a:endParaRPr>
            </a:p>
          </p:txBody>
        </p:sp>
      </p:grpSp>
      <p:cxnSp>
        <p:nvCxnSpPr>
          <p:cNvPr id="777" name="Google Shape;777;p33"/>
          <p:cNvCxnSpPr/>
          <p:nvPr/>
        </p:nvCxnSpPr>
        <p:spPr>
          <a:xfrm>
            <a:off x="2249674" y="3213425"/>
            <a:ext cx="0" cy="1722900"/>
          </a:xfrm>
          <a:prstGeom prst="straightConnector1">
            <a:avLst/>
          </a:prstGeom>
          <a:noFill/>
          <a:ln cap="flat" cmpd="sng" w="9525">
            <a:solidFill>
              <a:srgbClr val="000000"/>
            </a:solidFill>
            <a:prstDash val="solid"/>
            <a:round/>
            <a:headEnd len="sm" w="sm" type="none"/>
            <a:tailEnd len="med" w="med" type="triangle"/>
          </a:ln>
        </p:spPr>
      </p:cxnSp>
      <p:cxnSp>
        <p:nvCxnSpPr>
          <p:cNvPr id="778" name="Google Shape;778;p33"/>
          <p:cNvCxnSpPr/>
          <p:nvPr/>
        </p:nvCxnSpPr>
        <p:spPr>
          <a:xfrm>
            <a:off x="2251549" y="3536200"/>
            <a:ext cx="555600" cy="0"/>
          </a:xfrm>
          <a:prstGeom prst="straightConnector1">
            <a:avLst/>
          </a:prstGeom>
          <a:noFill/>
          <a:ln cap="flat" cmpd="sng" w="9525">
            <a:solidFill>
              <a:srgbClr val="000000"/>
            </a:solidFill>
            <a:prstDash val="solid"/>
            <a:round/>
            <a:headEnd len="sm" w="sm" type="none"/>
            <a:tailEnd len="med" w="med" type="triangle"/>
          </a:ln>
        </p:spPr>
      </p:cxnSp>
      <p:cxnSp>
        <p:nvCxnSpPr>
          <p:cNvPr id="779" name="Google Shape;779;p33"/>
          <p:cNvCxnSpPr/>
          <p:nvPr/>
        </p:nvCxnSpPr>
        <p:spPr>
          <a:xfrm>
            <a:off x="2251549" y="4454050"/>
            <a:ext cx="987000" cy="7800"/>
          </a:xfrm>
          <a:prstGeom prst="straightConnector1">
            <a:avLst/>
          </a:prstGeom>
          <a:noFill/>
          <a:ln cap="flat" cmpd="sng" w="9525">
            <a:solidFill>
              <a:srgbClr val="000000"/>
            </a:solidFill>
            <a:prstDash val="solid"/>
            <a:round/>
            <a:headEnd len="sm" w="sm" type="none"/>
            <a:tailEnd len="med" w="med" type="triangle"/>
          </a:ln>
        </p:spPr>
      </p:cxnSp>
      <p:cxnSp>
        <p:nvCxnSpPr>
          <p:cNvPr id="780" name="Google Shape;780;p33"/>
          <p:cNvCxnSpPr/>
          <p:nvPr/>
        </p:nvCxnSpPr>
        <p:spPr>
          <a:xfrm>
            <a:off x="1990674" y="3211150"/>
            <a:ext cx="816600" cy="0"/>
          </a:xfrm>
          <a:prstGeom prst="straightConnector1">
            <a:avLst/>
          </a:prstGeom>
          <a:noFill/>
          <a:ln cap="flat" cmpd="sng" w="9525">
            <a:solidFill>
              <a:srgbClr val="000000"/>
            </a:solidFill>
            <a:prstDash val="solid"/>
            <a:round/>
            <a:headEnd len="sm" w="sm" type="none"/>
            <a:tailEnd len="med" w="med" type="triangle"/>
          </a:ln>
        </p:spPr>
      </p:cxnSp>
      <p:cxnSp>
        <p:nvCxnSpPr>
          <p:cNvPr id="781" name="Google Shape;781;p33"/>
          <p:cNvCxnSpPr/>
          <p:nvPr/>
        </p:nvCxnSpPr>
        <p:spPr>
          <a:xfrm>
            <a:off x="2250699" y="3900975"/>
            <a:ext cx="556500" cy="0"/>
          </a:xfrm>
          <a:prstGeom prst="straightConnector1">
            <a:avLst/>
          </a:prstGeom>
          <a:noFill/>
          <a:ln cap="flat" cmpd="sng" w="9525">
            <a:solidFill>
              <a:srgbClr val="000000"/>
            </a:solidFill>
            <a:prstDash val="solid"/>
            <a:round/>
            <a:headEnd len="sm" w="sm" type="none"/>
            <a:tailEnd len="med" w="med" type="triangle"/>
          </a:ln>
        </p:spPr>
      </p:cxnSp>
      <p:cxnSp>
        <p:nvCxnSpPr>
          <p:cNvPr id="782" name="Google Shape;782;p33"/>
          <p:cNvCxnSpPr/>
          <p:nvPr/>
        </p:nvCxnSpPr>
        <p:spPr>
          <a:xfrm>
            <a:off x="5786430" y="2880351"/>
            <a:ext cx="275700" cy="0"/>
          </a:xfrm>
          <a:prstGeom prst="straightConnector1">
            <a:avLst/>
          </a:prstGeom>
          <a:noFill/>
          <a:ln cap="flat" cmpd="sng" w="9525">
            <a:solidFill>
              <a:srgbClr val="000000"/>
            </a:solidFill>
            <a:prstDash val="solid"/>
            <a:round/>
            <a:headEnd len="sm" w="sm" type="none"/>
            <a:tailEnd len="med" w="med" type="triangle"/>
          </a:ln>
        </p:spPr>
      </p:cxnSp>
      <p:cxnSp>
        <p:nvCxnSpPr>
          <p:cNvPr id="783" name="Google Shape;783;p33"/>
          <p:cNvCxnSpPr/>
          <p:nvPr/>
        </p:nvCxnSpPr>
        <p:spPr>
          <a:xfrm>
            <a:off x="6549589" y="3190448"/>
            <a:ext cx="413100" cy="0"/>
          </a:xfrm>
          <a:prstGeom prst="straightConnector1">
            <a:avLst/>
          </a:prstGeom>
          <a:noFill/>
          <a:ln cap="flat" cmpd="sng" w="28575">
            <a:solidFill>
              <a:srgbClr val="000000"/>
            </a:solidFill>
            <a:prstDash val="solid"/>
            <a:round/>
            <a:headEnd len="sm" w="sm" type="none"/>
            <a:tailEnd len="med" w="med" type="triangle"/>
          </a:ln>
        </p:spPr>
      </p:cxnSp>
      <p:cxnSp>
        <p:nvCxnSpPr>
          <p:cNvPr id="784" name="Google Shape;784;p33"/>
          <p:cNvCxnSpPr/>
          <p:nvPr/>
        </p:nvCxnSpPr>
        <p:spPr>
          <a:xfrm>
            <a:off x="7915949" y="3677325"/>
            <a:ext cx="442200" cy="0"/>
          </a:xfrm>
          <a:prstGeom prst="straightConnector1">
            <a:avLst/>
          </a:prstGeom>
          <a:noFill/>
          <a:ln cap="flat" cmpd="sng" w="9525">
            <a:solidFill>
              <a:srgbClr val="000000"/>
            </a:solidFill>
            <a:prstDash val="solid"/>
            <a:round/>
            <a:headEnd len="sm" w="sm" type="none"/>
            <a:tailEnd len="med" w="med" type="triangle"/>
          </a:ln>
        </p:spPr>
      </p:cxnSp>
      <p:cxnSp>
        <p:nvCxnSpPr>
          <p:cNvPr id="785" name="Google Shape;785;p33"/>
          <p:cNvCxnSpPr/>
          <p:nvPr/>
        </p:nvCxnSpPr>
        <p:spPr>
          <a:xfrm>
            <a:off x="3992549" y="2993700"/>
            <a:ext cx="1664100" cy="0"/>
          </a:xfrm>
          <a:prstGeom prst="straightConnector1">
            <a:avLst/>
          </a:prstGeom>
          <a:noFill/>
          <a:ln cap="flat" cmpd="sng" w="9525">
            <a:solidFill>
              <a:srgbClr val="000000"/>
            </a:solidFill>
            <a:prstDash val="solid"/>
            <a:round/>
            <a:headEnd len="sm" w="sm" type="none"/>
            <a:tailEnd len="med" w="med" type="triangle"/>
          </a:ln>
        </p:spPr>
      </p:cxnSp>
      <p:cxnSp>
        <p:nvCxnSpPr>
          <p:cNvPr id="786" name="Google Shape;786;p33"/>
          <p:cNvCxnSpPr/>
          <p:nvPr/>
        </p:nvCxnSpPr>
        <p:spPr>
          <a:xfrm>
            <a:off x="305949" y="1689575"/>
            <a:ext cx="7771800" cy="0"/>
          </a:xfrm>
          <a:prstGeom prst="straightConnector1">
            <a:avLst/>
          </a:prstGeom>
          <a:noFill/>
          <a:ln cap="flat" cmpd="sng" w="9525">
            <a:solidFill>
              <a:srgbClr val="000000"/>
            </a:solidFill>
            <a:prstDash val="solid"/>
            <a:round/>
            <a:headEnd len="sm" w="sm" type="none"/>
            <a:tailEnd len="sm" w="sm" type="none"/>
          </a:ln>
        </p:spPr>
      </p:cxnSp>
      <p:cxnSp>
        <p:nvCxnSpPr>
          <p:cNvPr id="787" name="Google Shape;787;p33"/>
          <p:cNvCxnSpPr/>
          <p:nvPr/>
        </p:nvCxnSpPr>
        <p:spPr>
          <a:xfrm rot="10800000">
            <a:off x="6809774" y="1687705"/>
            <a:ext cx="0" cy="1499700"/>
          </a:xfrm>
          <a:prstGeom prst="straightConnector1">
            <a:avLst/>
          </a:prstGeom>
          <a:noFill/>
          <a:ln cap="flat" cmpd="sng" w="9525">
            <a:solidFill>
              <a:srgbClr val="000000"/>
            </a:solidFill>
            <a:prstDash val="solid"/>
            <a:round/>
            <a:headEnd len="sm" w="sm" type="none"/>
            <a:tailEnd len="sm" w="sm" type="none"/>
          </a:ln>
        </p:spPr>
      </p:cxnSp>
      <p:cxnSp>
        <p:nvCxnSpPr>
          <p:cNvPr id="788" name="Google Shape;788;p33"/>
          <p:cNvCxnSpPr/>
          <p:nvPr/>
        </p:nvCxnSpPr>
        <p:spPr>
          <a:xfrm>
            <a:off x="353124" y="1847575"/>
            <a:ext cx="7644600" cy="0"/>
          </a:xfrm>
          <a:prstGeom prst="straightConnector1">
            <a:avLst/>
          </a:prstGeom>
          <a:noFill/>
          <a:ln cap="flat" cmpd="sng" w="9525">
            <a:solidFill>
              <a:srgbClr val="000000"/>
            </a:solidFill>
            <a:prstDash val="solid"/>
            <a:round/>
            <a:headEnd len="sm" w="sm" type="none"/>
            <a:tailEnd len="sm" w="sm" type="none"/>
          </a:ln>
        </p:spPr>
      </p:cxnSp>
      <p:sp>
        <p:nvSpPr>
          <p:cNvPr id="789" name="Google Shape;789;p33"/>
          <p:cNvSpPr/>
          <p:nvPr/>
        </p:nvSpPr>
        <p:spPr>
          <a:xfrm>
            <a:off x="657925" y="4939149"/>
            <a:ext cx="7964400" cy="145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90" name="Google Shape;790;p33"/>
          <p:cNvCxnSpPr/>
          <p:nvPr/>
        </p:nvCxnSpPr>
        <p:spPr>
          <a:xfrm>
            <a:off x="8447474" y="3865950"/>
            <a:ext cx="0" cy="1070100"/>
          </a:xfrm>
          <a:prstGeom prst="straightConnector1">
            <a:avLst/>
          </a:prstGeom>
          <a:noFill/>
          <a:ln cap="flat" cmpd="sng" w="9525">
            <a:solidFill>
              <a:srgbClr val="000000"/>
            </a:solidFill>
            <a:prstDash val="solid"/>
            <a:round/>
            <a:headEnd len="med" w="med" type="triangle"/>
            <a:tailEnd len="sm" w="sm" type="none"/>
          </a:ln>
        </p:spPr>
      </p:cxnSp>
      <p:cxnSp>
        <p:nvCxnSpPr>
          <p:cNvPr id="791" name="Google Shape;791;p33"/>
          <p:cNvCxnSpPr/>
          <p:nvPr/>
        </p:nvCxnSpPr>
        <p:spPr>
          <a:xfrm>
            <a:off x="7228549" y="4607725"/>
            <a:ext cx="0" cy="329700"/>
          </a:xfrm>
          <a:prstGeom prst="straightConnector1">
            <a:avLst/>
          </a:prstGeom>
          <a:noFill/>
          <a:ln cap="flat" cmpd="sng" w="28575">
            <a:solidFill>
              <a:srgbClr val="000000"/>
            </a:solidFill>
            <a:prstDash val="solid"/>
            <a:round/>
            <a:headEnd len="med" w="med" type="triangle"/>
            <a:tailEnd len="sm" w="sm" type="none"/>
          </a:ln>
        </p:spPr>
      </p:cxnSp>
      <p:cxnSp>
        <p:nvCxnSpPr>
          <p:cNvPr id="792" name="Google Shape;792;p33"/>
          <p:cNvCxnSpPr>
            <a:stCxn id="772" idx="2"/>
            <a:endCxn id="793" idx="0"/>
          </p:cNvCxnSpPr>
          <p:nvPr/>
        </p:nvCxnSpPr>
        <p:spPr>
          <a:xfrm>
            <a:off x="3473226" y="4611148"/>
            <a:ext cx="17400" cy="337500"/>
          </a:xfrm>
          <a:prstGeom prst="straightConnector1">
            <a:avLst/>
          </a:prstGeom>
          <a:noFill/>
          <a:ln cap="flat" cmpd="sng" w="9525">
            <a:solidFill>
              <a:srgbClr val="000000"/>
            </a:solidFill>
            <a:prstDash val="solid"/>
            <a:round/>
            <a:headEnd len="med" w="med" type="triangle"/>
            <a:tailEnd len="sm" w="sm" type="none"/>
          </a:ln>
        </p:spPr>
      </p:cxnSp>
      <p:cxnSp>
        <p:nvCxnSpPr>
          <p:cNvPr id="794" name="Google Shape;794;p33"/>
          <p:cNvCxnSpPr/>
          <p:nvPr/>
        </p:nvCxnSpPr>
        <p:spPr>
          <a:xfrm>
            <a:off x="821424" y="2676250"/>
            <a:ext cx="0" cy="2262000"/>
          </a:xfrm>
          <a:prstGeom prst="straightConnector1">
            <a:avLst/>
          </a:prstGeom>
          <a:noFill/>
          <a:ln cap="flat" cmpd="sng" w="9525">
            <a:solidFill>
              <a:srgbClr val="000000"/>
            </a:solidFill>
            <a:prstDash val="solid"/>
            <a:round/>
            <a:headEnd len="med" w="med" type="triangle"/>
            <a:tailEnd len="sm" w="sm" type="none"/>
          </a:ln>
        </p:spPr>
      </p:cxnSp>
      <p:cxnSp>
        <p:nvCxnSpPr>
          <p:cNvPr id="795" name="Google Shape;795;p33"/>
          <p:cNvCxnSpPr/>
          <p:nvPr/>
        </p:nvCxnSpPr>
        <p:spPr>
          <a:xfrm>
            <a:off x="5386841" y="3438831"/>
            <a:ext cx="0" cy="1492800"/>
          </a:xfrm>
          <a:prstGeom prst="straightConnector1">
            <a:avLst/>
          </a:prstGeom>
          <a:noFill/>
          <a:ln cap="flat" cmpd="sng" w="9525">
            <a:solidFill>
              <a:srgbClr val="000000"/>
            </a:solidFill>
            <a:prstDash val="solid"/>
            <a:round/>
            <a:headEnd len="sm" w="sm" type="none"/>
            <a:tailEnd len="med" w="med" type="triangle"/>
          </a:ln>
        </p:spPr>
      </p:cxnSp>
      <p:cxnSp>
        <p:nvCxnSpPr>
          <p:cNvPr id="796" name="Google Shape;796;p33"/>
          <p:cNvCxnSpPr/>
          <p:nvPr/>
        </p:nvCxnSpPr>
        <p:spPr>
          <a:xfrm>
            <a:off x="5141272" y="3438831"/>
            <a:ext cx="0" cy="1494300"/>
          </a:xfrm>
          <a:prstGeom prst="straightConnector1">
            <a:avLst/>
          </a:prstGeom>
          <a:noFill/>
          <a:ln cap="flat" cmpd="sng" w="9525">
            <a:solidFill>
              <a:srgbClr val="000000"/>
            </a:solidFill>
            <a:prstDash val="solid"/>
            <a:round/>
            <a:headEnd len="sm" w="sm" type="none"/>
            <a:tailEnd len="med" w="med" type="triangle"/>
          </a:ln>
        </p:spPr>
      </p:cxnSp>
      <p:sp>
        <p:nvSpPr>
          <p:cNvPr id="797" name="Google Shape;797;p33"/>
          <p:cNvSpPr txBox="1"/>
          <p:nvPr/>
        </p:nvSpPr>
        <p:spPr>
          <a:xfrm>
            <a:off x="5531600" y="4948576"/>
            <a:ext cx="2673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BSel</a:t>
            </a:r>
            <a:endParaRPr b="0" i="0" sz="800" u="none" cap="none" strike="noStrike">
              <a:solidFill>
                <a:srgbClr val="000000"/>
              </a:solidFill>
              <a:latin typeface="Arial"/>
              <a:ea typeface="Arial"/>
              <a:cs typeface="Arial"/>
              <a:sym typeface="Arial"/>
            </a:endParaRPr>
          </a:p>
        </p:txBody>
      </p:sp>
      <p:cxnSp>
        <p:nvCxnSpPr>
          <p:cNvPr id="798" name="Google Shape;798;p33"/>
          <p:cNvCxnSpPr/>
          <p:nvPr/>
        </p:nvCxnSpPr>
        <p:spPr>
          <a:xfrm>
            <a:off x="6293049" y="4048325"/>
            <a:ext cx="0" cy="888300"/>
          </a:xfrm>
          <a:prstGeom prst="straightConnector1">
            <a:avLst/>
          </a:prstGeom>
          <a:noFill/>
          <a:ln cap="flat" cmpd="sng" w="9525">
            <a:solidFill>
              <a:srgbClr val="000000"/>
            </a:solidFill>
            <a:prstDash val="solid"/>
            <a:round/>
            <a:headEnd len="med" w="med" type="triangle"/>
            <a:tailEnd len="sm" w="sm" type="none"/>
          </a:ln>
        </p:spPr>
      </p:cxnSp>
      <p:cxnSp>
        <p:nvCxnSpPr>
          <p:cNvPr id="799" name="Google Shape;799;p33"/>
          <p:cNvCxnSpPr/>
          <p:nvPr/>
        </p:nvCxnSpPr>
        <p:spPr>
          <a:xfrm>
            <a:off x="3073075" y="4208176"/>
            <a:ext cx="0" cy="729300"/>
          </a:xfrm>
          <a:prstGeom prst="straightConnector1">
            <a:avLst/>
          </a:prstGeom>
          <a:noFill/>
          <a:ln cap="flat" cmpd="sng" w="9525">
            <a:solidFill>
              <a:srgbClr val="000000"/>
            </a:solidFill>
            <a:prstDash val="solid"/>
            <a:round/>
            <a:headEnd len="med" w="med" type="triangle"/>
            <a:tailEnd len="sm" w="sm" type="none"/>
          </a:ln>
        </p:spPr>
      </p:cxnSp>
      <p:sp>
        <p:nvSpPr>
          <p:cNvPr id="800" name="Google Shape;800;p33"/>
          <p:cNvSpPr txBox="1"/>
          <p:nvPr/>
        </p:nvSpPr>
        <p:spPr>
          <a:xfrm>
            <a:off x="2816206" y="2706076"/>
            <a:ext cx="7266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RegWriteData</a:t>
            </a:r>
            <a:endParaRPr b="0" i="0" sz="900" u="none" cap="none" strike="noStrike">
              <a:solidFill>
                <a:srgbClr val="000000"/>
              </a:solidFill>
              <a:latin typeface="Arial"/>
              <a:ea typeface="Arial"/>
              <a:cs typeface="Arial"/>
              <a:sym typeface="Arial"/>
            </a:endParaRPr>
          </a:p>
        </p:txBody>
      </p:sp>
      <p:sp>
        <p:nvSpPr>
          <p:cNvPr id="801" name="Google Shape;801;p33"/>
          <p:cNvSpPr txBox="1"/>
          <p:nvPr/>
        </p:nvSpPr>
        <p:spPr>
          <a:xfrm>
            <a:off x="2817369" y="3140438"/>
            <a:ext cx="7800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RegWriteIndex</a:t>
            </a:r>
            <a:endParaRPr b="0" i="0" sz="900" u="none" cap="none" strike="noStrike">
              <a:solidFill>
                <a:srgbClr val="000000"/>
              </a:solidFill>
              <a:latin typeface="Arial"/>
              <a:ea typeface="Arial"/>
              <a:cs typeface="Arial"/>
              <a:sym typeface="Arial"/>
            </a:endParaRPr>
          </a:p>
        </p:txBody>
      </p:sp>
      <p:sp>
        <p:nvSpPr>
          <p:cNvPr id="802" name="Google Shape;802;p33"/>
          <p:cNvSpPr txBox="1"/>
          <p:nvPr/>
        </p:nvSpPr>
        <p:spPr>
          <a:xfrm>
            <a:off x="2816876" y="3465060"/>
            <a:ext cx="8265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RegReadIndex1</a:t>
            </a:r>
            <a:endParaRPr b="0" i="0" sz="900" u="none" cap="none" strike="noStrike">
              <a:solidFill>
                <a:srgbClr val="000000"/>
              </a:solidFill>
              <a:latin typeface="Arial"/>
              <a:ea typeface="Arial"/>
              <a:cs typeface="Arial"/>
              <a:sym typeface="Arial"/>
            </a:endParaRPr>
          </a:p>
        </p:txBody>
      </p:sp>
      <p:sp>
        <p:nvSpPr>
          <p:cNvPr id="803" name="Google Shape;803;p33"/>
          <p:cNvSpPr txBox="1"/>
          <p:nvPr/>
        </p:nvSpPr>
        <p:spPr>
          <a:xfrm>
            <a:off x="2818230" y="3829110"/>
            <a:ext cx="8325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RegReadIndex2</a:t>
            </a:r>
            <a:endParaRPr b="0" i="0" sz="900" u="none" cap="none" strike="noStrike">
              <a:solidFill>
                <a:srgbClr val="000000"/>
              </a:solidFill>
              <a:latin typeface="Arial"/>
              <a:ea typeface="Arial"/>
              <a:cs typeface="Arial"/>
              <a:sym typeface="Arial"/>
            </a:endParaRPr>
          </a:p>
        </p:txBody>
      </p:sp>
      <p:sp>
        <p:nvSpPr>
          <p:cNvPr id="804" name="Google Shape;804;p33"/>
          <p:cNvSpPr txBox="1"/>
          <p:nvPr/>
        </p:nvSpPr>
        <p:spPr>
          <a:xfrm>
            <a:off x="3186845" y="2924298"/>
            <a:ext cx="7926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RegReadData1</a:t>
            </a:r>
            <a:endParaRPr b="0" i="0" sz="900" u="none" cap="none" strike="noStrike">
              <a:solidFill>
                <a:srgbClr val="000000"/>
              </a:solidFill>
              <a:latin typeface="Arial"/>
              <a:ea typeface="Arial"/>
              <a:cs typeface="Arial"/>
              <a:sym typeface="Arial"/>
            </a:endParaRPr>
          </a:p>
        </p:txBody>
      </p:sp>
      <p:sp>
        <p:nvSpPr>
          <p:cNvPr id="805" name="Google Shape;805;p33"/>
          <p:cNvSpPr txBox="1"/>
          <p:nvPr/>
        </p:nvSpPr>
        <p:spPr>
          <a:xfrm>
            <a:off x="2272979" y="3093694"/>
            <a:ext cx="384600" cy="107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inst[11:7]</a:t>
            </a:r>
            <a:endParaRPr b="0" i="0" sz="700" u="none" cap="none" strike="noStrike">
              <a:solidFill>
                <a:srgbClr val="000000"/>
              </a:solidFill>
              <a:latin typeface="Arial"/>
              <a:ea typeface="Arial"/>
              <a:cs typeface="Arial"/>
              <a:sym typeface="Arial"/>
            </a:endParaRPr>
          </a:p>
        </p:txBody>
      </p:sp>
      <p:sp>
        <p:nvSpPr>
          <p:cNvPr id="806" name="Google Shape;806;p33"/>
          <p:cNvSpPr txBox="1"/>
          <p:nvPr/>
        </p:nvSpPr>
        <p:spPr>
          <a:xfrm>
            <a:off x="8082954" y="3130621"/>
            <a:ext cx="1821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ALU</a:t>
            </a:r>
            <a:endParaRPr b="0" i="0" sz="700" u="none" cap="none" strike="noStrike">
              <a:solidFill>
                <a:srgbClr val="000000"/>
              </a:solidFill>
              <a:latin typeface="Arial"/>
              <a:ea typeface="Arial"/>
              <a:cs typeface="Arial"/>
              <a:sym typeface="Arial"/>
            </a:endParaRPr>
          </a:p>
        </p:txBody>
      </p:sp>
      <p:sp>
        <p:nvSpPr>
          <p:cNvPr id="807" name="Google Shape;807;p33"/>
          <p:cNvSpPr txBox="1"/>
          <p:nvPr/>
        </p:nvSpPr>
        <p:spPr>
          <a:xfrm>
            <a:off x="7998933" y="3356333"/>
            <a:ext cx="276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PC+4</a:t>
            </a:r>
            <a:endParaRPr b="0" i="0" sz="700" u="none" cap="none" strike="noStrike">
              <a:solidFill>
                <a:srgbClr val="000000"/>
              </a:solidFill>
              <a:latin typeface="Arial"/>
              <a:ea typeface="Arial"/>
              <a:cs typeface="Arial"/>
              <a:sym typeface="Arial"/>
            </a:endParaRPr>
          </a:p>
        </p:txBody>
      </p:sp>
      <p:sp>
        <p:nvSpPr>
          <p:cNvPr id="808" name="Google Shape;808;p33"/>
          <p:cNvSpPr txBox="1"/>
          <p:nvPr/>
        </p:nvSpPr>
        <p:spPr>
          <a:xfrm>
            <a:off x="8024796" y="3575575"/>
            <a:ext cx="276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Mem</a:t>
            </a:r>
            <a:endParaRPr b="0" i="0" sz="700" u="none" cap="none" strike="noStrike">
              <a:solidFill>
                <a:srgbClr val="000000"/>
              </a:solidFill>
              <a:latin typeface="Arial"/>
              <a:ea typeface="Arial"/>
              <a:cs typeface="Arial"/>
              <a:sym typeface="Arial"/>
            </a:endParaRPr>
          </a:p>
        </p:txBody>
      </p:sp>
      <p:sp>
        <p:nvSpPr>
          <p:cNvPr id="809" name="Google Shape;809;p33"/>
          <p:cNvSpPr txBox="1"/>
          <p:nvPr/>
        </p:nvSpPr>
        <p:spPr>
          <a:xfrm>
            <a:off x="3179682" y="3648854"/>
            <a:ext cx="7959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RegReadData2</a:t>
            </a:r>
            <a:endParaRPr b="0" i="0" sz="900" u="none" cap="none" strike="noStrike">
              <a:solidFill>
                <a:srgbClr val="000000"/>
              </a:solidFill>
              <a:latin typeface="Arial"/>
              <a:ea typeface="Arial"/>
              <a:cs typeface="Arial"/>
              <a:sym typeface="Arial"/>
            </a:endParaRPr>
          </a:p>
        </p:txBody>
      </p:sp>
      <p:sp>
        <p:nvSpPr>
          <p:cNvPr id="810" name="Google Shape;810;p33"/>
          <p:cNvSpPr txBox="1"/>
          <p:nvPr/>
        </p:nvSpPr>
        <p:spPr>
          <a:xfrm>
            <a:off x="2272428" y="3787185"/>
            <a:ext cx="442500" cy="107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inst[24:20]</a:t>
            </a:r>
            <a:endParaRPr b="0" i="0" sz="700" u="none" cap="none" strike="noStrike">
              <a:solidFill>
                <a:srgbClr val="000000"/>
              </a:solidFill>
              <a:latin typeface="Arial"/>
              <a:ea typeface="Arial"/>
              <a:cs typeface="Arial"/>
              <a:sym typeface="Arial"/>
            </a:endParaRPr>
          </a:p>
        </p:txBody>
      </p:sp>
      <p:sp>
        <p:nvSpPr>
          <p:cNvPr id="811" name="Google Shape;811;p33"/>
          <p:cNvSpPr txBox="1"/>
          <p:nvPr/>
        </p:nvSpPr>
        <p:spPr>
          <a:xfrm>
            <a:off x="2272227" y="3419779"/>
            <a:ext cx="437700" cy="107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inst[19:15]</a:t>
            </a:r>
            <a:endParaRPr b="0" i="0" sz="700" u="none" cap="none" strike="noStrike">
              <a:solidFill>
                <a:srgbClr val="000000"/>
              </a:solidFill>
              <a:latin typeface="Arial"/>
              <a:ea typeface="Arial"/>
              <a:cs typeface="Arial"/>
              <a:sym typeface="Arial"/>
            </a:endParaRPr>
          </a:p>
        </p:txBody>
      </p:sp>
      <p:cxnSp>
        <p:nvCxnSpPr>
          <p:cNvPr id="812" name="Google Shape;812;p33"/>
          <p:cNvCxnSpPr/>
          <p:nvPr/>
        </p:nvCxnSpPr>
        <p:spPr>
          <a:xfrm>
            <a:off x="5786430" y="3868570"/>
            <a:ext cx="275700" cy="0"/>
          </a:xfrm>
          <a:prstGeom prst="straightConnector1">
            <a:avLst/>
          </a:prstGeom>
          <a:noFill/>
          <a:ln cap="flat" cmpd="sng" w="9525">
            <a:solidFill>
              <a:srgbClr val="000000"/>
            </a:solidFill>
            <a:prstDash val="solid"/>
            <a:round/>
            <a:headEnd len="sm" w="sm" type="none"/>
            <a:tailEnd len="med" w="med" type="triangle"/>
          </a:ln>
        </p:spPr>
      </p:cxnSp>
      <p:sp>
        <p:nvSpPr>
          <p:cNvPr id="813" name="Google Shape;813;p33"/>
          <p:cNvSpPr/>
          <p:nvPr/>
        </p:nvSpPr>
        <p:spPr>
          <a:xfrm>
            <a:off x="6059599" y="2468450"/>
            <a:ext cx="486777" cy="1718950"/>
          </a:xfrm>
          <a:custGeom>
            <a:rect b="b" l="l" r="r" t="t"/>
            <a:pathLst>
              <a:path extrusionOk="0" h="68758" w="25718">
                <a:moveTo>
                  <a:pt x="0" y="30915"/>
                </a:moveTo>
                <a:lnTo>
                  <a:pt x="0" y="0"/>
                </a:lnTo>
                <a:lnTo>
                  <a:pt x="25718" y="11327"/>
                </a:lnTo>
                <a:lnTo>
                  <a:pt x="25718" y="57965"/>
                </a:lnTo>
                <a:lnTo>
                  <a:pt x="133" y="68758"/>
                </a:lnTo>
                <a:lnTo>
                  <a:pt x="133" y="38643"/>
                </a:lnTo>
                <a:lnTo>
                  <a:pt x="7196" y="34246"/>
                </a:lnTo>
                <a:close/>
              </a:path>
            </a:pathLst>
          </a:custGeom>
          <a:noFill/>
          <a:ln cap="flat" cmpd="sng" w="9525">
            <a:solidFill>
              <a:schemeClr val="dk1"/>
            </a:solidFill>
            <a:prstDash val="solid"/>
            <a:round/>
            <a:headEnd len="sm" w="sm" type="none"/>
            <a:tailEnd len="sm" w="sm" type="none"/>
          </a:ln>
        </p:spPr>
      </p:sp>
      <p:sp>
        <p:nvSpPr>
          <p:cNvPr id="814" name="Google Shape;814;p33"/>
          <p:cNvSpPr txBox="1"/>
          <p:nvPr/>
        </p:nvSpPr>
        <p:spPr>
          <a:xfrm>
            <a:off x="6198231" y="3224000"/>
            <a:ext cx="333900" cy="200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ALU</a:t>
            </a:r>
            <a:endParaRPr b="0" i="0" sz="1300" u="none" cap="none" strike="noStrike">
              <a:solidFill>
                <a:srgbClr val="000000"/>
              </a:solidFill>
              <a:latin typeface="Arial"/>
              <a:ea typeface="Arial"/>
              <a:cs typeface="Arial"/>
              <a:sym typeface="Arial"/>
            </a:endParaRPr>
          </a:p>
        </p:txBody>
      </p:sp>
      <p:sp>
        <p:nvSpPr>
          <p:cNvPr id="815" name="Google Shape;815;p33"/>
          <p:cNvSpPr txBox="1"/>
          <p:nvPr/>
        </p:nvSpPr>
        <p:spPr>
          <a:xfrm>
            <a:off x="6078874" y="2809950"/>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A</a:t>
            </a:r>
            <a:endParaRPr b="0" i="0" sz="900" u="none" cap="none" strike="noStrike">
              <a:solidFill>
                <a:srgbClr val="000000"/>
              </a:solidFill>
              <a:latin typeface="Arial"/>
              <a:ea typeface="Arial"/>
              <a:cs typeface="Arial"/>
              <a:sym typeface="Arial"/>
            </a:endParaRPr>
          </a:p>
        </p:txBody>
      </p:sp>
      <p:sp>
        <p:nvSpPr>
          <p:cNvPr id="816" name="Google Shape;816;p33"/>
          <p:cNvSpPr txBox="1"/>
          <p:nvPr/>
        </p:nvSpPr>
        <p:spPr>
          <a:xfrm>
            <a:off x="6076499" y="3798150"/>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B</a:t>
            </a:r>
            <a:endParaRPr b="0" i="0" sz="900" u="none" cap="none" strike="noStrike">
              <a:solidFill>
                <a:srgbClr val="000000"/>
              </a:solidFill>
              <a:latin typeface="Arial"/>
              <a:ea typeface="Arial"/>
              <a:cs typeface="Arial"/>
              <a:sym typeface="Arial"/>
            </a:endParaRPr>
          </a:p>
        </p:txBody>
      </p:sp>
      <p:cxnSp>
        <p:nvCxnSpPr>
          <p:cNvPr id="817" name="Google Shape;817;p33"/>
          <p:cNvCxnSpPr/>
          <p:nvPr/>
        </p:nvCxnSpPr>
        <p:spPr>
          <a:xfrm rot="10800000">
            <a:off x="5709906" y="4094525"/>
            <a:ext cx="0" cy="843600"/>
          </a:xfrm>
          <a:prstGeom prst="straightConnector1">
            <a:avLst/>
          </a:prstGeom>
          <a:noFill/>
          <a:ln cap="flat" cmpd="sng" w="9525">
            <a:solidFill>
              <a:schemeClr val="dk1"/>
            </a:solidFill>
            <a:prstDash val="solid"/>
            <a:round/>
            <a:headEnd len="sm" w="sm" type="none"/>
            <a:tailEnd len="med" w="med" type="triangle"/>
          </a:ln>
        </p:spPr>
      </p:cxnSp>
      <p:sp>
        <p:nvSpPr>
          <p:cNvPr id="818" name="Google Shape;818;p33"/>
          <p:cNvSpPr txBox="1"/>
          <p:nvPr/>
        </p:nvSpPr>
        <p:spPr>
          <a:xfrm>
            <a:off x="5824084" y="4948576"/>
            <a:ext cx="2187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ASel</a:t>
            </a:r>
            <a:endParaRPr b="0" i="0" sz="800" u="none" cap="none" strike="noStrike">
              <a:solidFill>
                <a:srgbClr val="000000"/>
              </a:solidFill>
              <a:latin typeface="Arial"/>
              <a:ea typeface="Arial"/>
              <a:cs typeface="Arial"/>
              <a:sym typeface="Arial"/>
            </a:endParaRPr>
          </a:p>
        </p:txBody>
      </p:sp>
      <p:sp>
        <p:nvSpPr>
          <p:cNvPr id="819" name="Google Shape;819;p33"/>
          <p:cNvSpPr txBox="1"/>
          <p:nvPr/>
        </p:nvSpPr>
        <p:spPr>
          <a:xfrm>
            <a:off x="5031500" y="4948576"/>
            <a:ext cx="227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BrEq</a:t>
            </a:r>
            <a:endParaRPr b="0" i="0" sz="800" u="none" cap="none" strike="noStrike">
              <a:solidFill>
                <a:srgbClr val="000000"/>
              </a:solidFill>
              <a:latin typeface="Arial"/>
              <a:ea typeface="Arial"/>
              <a:cs typeface="Arial"/>
              <a:sym typeface="Arial"/>
            </a:endParaRPr>
          </a:p>
        </p:txBody>
      </p:sp>
      <p:sp>
        <p:nvSpPr>
          <p:cNvPr id="820" name="Google Shape;820;p33"/>
          <p:cNvSpPr txBox="1"/>
          <p:nvPr/>
        </p:nvSpPr>
        <p:spPr>
          <a:xfrm>
            <a:off x="5290271" y="4948576"/>
            <a:ext cx="2187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BrLT</a:t>
            </a:r>
            <a:endParaRPr b="0" i="0" sz="800" u="none" cap="none" strike="noStrike">
              <a:solidFill>
                <a:srgbClr val="000000"/>
              </a:solidFill>
              <a:latin typeface="Arial"/>
              <a:ea typeface="Arial"/>
              <a:cs typeface="Arial"/>
              <a:sym typeface="Arial"/>
            </a:endParaRPr>
          </a:p>
        </p:txBody>
      </p:sp>
      <p:sp>
        <p:nvSpPr>
          <p:cNvPr id="821" name="Google Shape;821;p33"/>
          <p:cNvSpPr txBox="1"/>
          <p:nvPr/>
        </p:nvSpPr>
        <p:spPr>
          <a:xfrm>
            <a:off x="4761666" y="4948576"/>
            <a:ext cx="2376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BrUn</a:t>
            </a:r>
            <a:endParaRPr b="0" i="0" sz="800" u="none" cap="none" strike="noStrike">
              <a:solidFill>
                <a:srgbClr val="000000"/>
              </a:solidFill>
              <a:latin typeface="Arial"/>
              <a:ea typeface="Arial"/>
              <a:cs typeface="Arial"/>
              <a:sym typeface="Arial"/>
            </a:endParaRPr>
          </a:p>
        </p:txBody>
      </p:sp>
      <p:cxnSp>
        <p:nvCxnSpPr>
          <p:cNvPr id="822" name="Google Shape;822;p33"/>
          <p:cNvCxnSpPr/>
          <p:nvPr/>
        </p:nvCxnSpPr>
        <p:spPr>
          <a:xfrm rot="10800000">
            <a:off x="4894753" y="3438650"/>
            <a:ext cx="0" cy="1495800"/>
          </a:xfrm>
          <a:prstGeom prst="straightConnector1">
            <a:avLst/>
          </a:prstGeom>
          <a:noFill/>
          <a:ln cap="flat" cmpd="sng" w="9525">
            <a:solidFill>
              <a:schemeClr val="dk1"/>
            </a:solidFill>
            <a:prstDash val="solid"/>
            <a:round/>
            <a:headEnd len="sm" w="sm" type="none"/>
            <a:tailEnd len="med" w="med" type="triangle"/>
          </a:ln>
        </p:spPr>
      </p:cxnSp>
      <p:sp>
        <p:nvSpPr>
          <p:cNvPr id="823" name="Google Shape;823;p33"/>
          <p:cNvSpPr/>
          <p:nvPr/>
        </p:nvSpPr>
        <p:spPr>
          <a:xfrm>
            <a:off x="4583849" y="2997300"/>
            <a:ext cx="230758" cy="209875"/>
          </a:xfrm>
          <a:custGeom>
            <a:rect b="b" l="l" r="r" t="t"/>
            <a:pathLst>
              <a:path extrusionOk="0" h="8395" w="4597">
                <a:moveTo>
                  <a:pt x="0" y="0"/>
                </a:moveTo>
                <a:lnTo>
                  <a:pt x="0" y="8395"/>
                </a:lnTo>
                <a:lnTo>
                  <a:pt x="4597" y="8395"/>
                </a:lnTo>
              </a:path>
            </a:pathLst>
          </a:custGeom>
          <a:noFill/>
          <a:ln cap="flat" cmpd="sng" w="9525">
            <a:solidFill>
              <a:schemeClr val="dk1"/>
            </a:solidFill>
            <a:prstDash val="solid"/>
            <a:round/>
            <a:headEnd len="sm" w="sm" type="none"/>
            <a:tailEnd len="med" w="med" type="triangle"/>
          </a:ln>
        </p:spPr>
      </p:sp>
      <p:sp>
        <p:nvSpPr>
          <p:cNvPr id="824" name="Google Shape;824;p33"/>
          <p:cNvSpPr/>
          <p:nvPr/>
        </p:nvSpPr>
        <p:spPr>
          <a:xfrm>
            <a:off x="4583849" y="3353750"/>
            <a:ext cx="234194" cy="358125"/>
          </a:xfrm>
          <a:custGeom>
            <a:rect b="b" l="l" r="r" t="t"/>
            <a:pathLst>
              <a:path extrusionOk="0" h="14325" w="6330">
                <a:moveTo>
                  <a:pt x="0" y="14325"/>
                </a:moveTo>
                <a:lnTo>
                  <a:pt x="0" y="0"/>
                </a:lnTo>
                <a:lnTo>
                  <a:pt x="6330" y="0"/>
                </a:lnTo>
              </a:path>
            </a:pathLst>
          </a:custGeom>
          <a:noFill/>
          <a:ln cap="flat" cmpd="sng" w="9525">
            <a:solidFill>
              <a:schemeClr val="dk1"/>
            </a:solidFill>
            <a:prstDash val="solid"/>
            <a:round/>
            <a:headEnd len="sm" w="sm" type="none"/>
            <a:tailEnd len="med" w="med" type="triangle"/>
          </a:ln>
        </p:spPr>
      </p:sp>
      <p:sp>
        <p:nvSpPr>
          <p:cNvPr id="825" name="Google Shape;825;p33"/>
          <p:cNvSpPr/>
          <p:nvPr/>
        </p:nvSpPr>
        <p:spPr>
          <a:xfrm>
            <a:off x="6965724" y="2650825"/>
            <a:ext cx="949800" cy="1957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33"/>
          <p:cNvSpPr txBox="1"/>
          <p:nvPr/>
        </p:nvSpPr>
        <p:spPr>
          <a:xfrm>
            <a:off x="6965980" y="2653875"/>
            <a:ext cx="952500" cy="200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DMEM</a:t>
            </a:r>
            <a:endParaRPr b="0" i="0" sz="1300" u="none" cap="none" strike="noStrike">
              <a:solidFill>
                <a:srgbClr val="000000"/>
              </a:solidFill>
              <a:latin typeface="Arial"/>
              <a:ea typeface="Arial"/>
              <a:cs typeface="Arial"/>
              <a:sym typeface="Arial"/>
            </a:endParaRPr>
          </a:p>
        </p:txBody>
      </p:sp>
      <p:sp>
        <p:nvSpPr>
          <p:cNvPr id="827" name="Google Shape;827;p33"/>
          <p:cNvSpPr txBox="1"/>
          <p:nvPr/>
        </p:nvSpPr>
        <p:spPr>
          <a:xfrm>
            <a:off x="6954434" y="4459213"/>
            <a:ext cx="548100" cy="138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MemRW</a:t>
            </a:r>
            <a:endParaRPr b="0" i="0" sz="900" u="none" cap="none" strike="noStrike">
              <a:solidFill>
                <a:srgbClr val="000000"/>
              </a:solidFill>
              <a:latin typeface="Arial"/>
              <a:ea typeface="Arial"/>
              <a:cs typeface="Arial"/>
              <a:sym typeface="Arial"/>
            </a:endParaRPr>
          </a:p>
        </p:txBody>
      </p:sp>
      <p:sp>
        <p:nvSpPr>
          <p:cNvPr id="828" name="Google Shape;828;p33"/>
          <p:cNvSpPr txBox="1"/>
          <p:nvPr/>
        </p:nvSpPr>
        <p:spPr>
          <a:xfrm>
            <a:off x="7064165" y="3605747"/>
            <a:ext cx="8178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MemReadData</a:t>
            </a:r>
            <a:endParaRPr b="0" i="0" sz="900" u="none" cap="none" strike="noStrike">
              <a:solidFill>
                <a:srgbClr val="000000"/>
              </a:solidFill>
              <a:latin typeface="Arial"/>
              <a:ea typeface="Arial"/>
              <a:cs typeface="Arial"/>
              <a:sym typeface="Arial"/>
            </a:endParaRPr>
          </a:p>
        </p:txBody>
      </p:sp>
      <p:sp>
        <p:nvSpPr>
          <p:cNvPr id="829" name="Google Shape;829;p33"/>
          <p:cNvSpPr txBox="1"/>
          <p:nvPr/>
        </p:nvSpPr>
        <p:spPr>
          <a:xfrm>
            <a:off x="6974377" y="4186612"/>
            <a:ext cx="8535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MemWriteData</a:t>
            </a:r>
            <a:endParaRPr b="0" i="0" sz="900" u="none" cap="none" strike="noStrike">
              <a:solidFill>
                <a:srgbClr val="000000"/>
              </a:solidFill>
              <a:latin typeface="Arial"/>
              <a:ea typeface="Arial"/>
              <a:cs typeface="Arial"/>
              <a:sym typeface="Arial"/>
            </a:endParaRPr>
          </a:p>
        </p:txBody>
      </p:sp>
      <p:sp>
        <p:nvSpPr>
          <p:cNvPr id="830" name="Google Shape;830;p33"/>
          <p:cNvSpPr txBox="1"/>
          <p:nvPr/>
        </p:nvSpPr>
        <p:spPr>
          <a:xfrm>
            <a:off x="6976265" y="3118110"/>
            <a:ext cx="7062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MemAddress</a:t>
            </a:r>
            <a:endParaRPr b="0" i="0" sz="900" u="none" cap="none" strike="noStrike">
              <a:solidFill>
                <a:srgbClr val="000000"/>
              </a:solidFill>
              <a:latin typeface="Arial"/>
              <a:ea typeface="Arial"/>
              <a:cs typeface="Arial"/>
              <a:sym typeface="Arial"/>
            </a:endParaRPr>
          </a:p>
        </p:txBody>
      </p:sp>
      <p:sp>
        <p:nvSpPr>
          <p:cNvPr id="831" name="Google Shape;831;p33"/>
          <p:cNvSpPr/>
          <p:nvPr/>
        </p:nvSpPr>
        <p:spPr>
          <a:xfrm>
            <a:off x="7706369" y="4479089"/>
            <a:ext cx="130800" cy="127500"/>
          </a:xfrm>
          <a:prstGeom prst="triangle">
            <a:avLst>
              <a:gd fmla="val 50000" name="adj"/>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33"/>
          <p:cNvSpPr/>
          <p:nvPr/>
        </p:nvSpPr>
        <p:spPr>
          <a:xfrm>
            <a:off x="5469974" y="3711175"/>
            <a:ext cx="1489336" cy="550330"/>
          </a:xfrm>
          <a:custGeom>
            <a:rect b="b" l="l" r="r" t="t"/>
            <a:pathLst>
              <a:path extrusionOk="0" h="22652" w="63161">
                <a:moveTo>
                  <a:pt x="0" y="0"/>
                </a:moveTo>
                <a:lnTo>
                  <a:pt x="0" y="22652"/>
                </a:lnTo>
                <a:lnTo>
                  <a:pt x="63161" y="22652"/>
                </a:lnTo>
              </a:path>
            </a:pathLst>
          </a:custGeom>
          <a:noFill/>
          <a:ln cap="flat" cmpd="sng" w="28575">
            <a:solidFill>
              <a:schemeClr val="dk1"/>
            </a:solidFill>
            <a:prstDash val="solid"/>
            <a:round/>
            <a:headEnd len="sm" w="sm" type="none"/>
            <a:tailEnd len="med" w="med" type="triangle"/>
          </a:ln>
        </p:spPr>
      </p:sp>
      <p:sp>
        <p:nvSpPr>
          <p:cNvPr id="833" name="Google Shape;833;p33"/>
          <p:cNvSpPr/>
          <p:nvPr/>
        </p:nvSpPr>
        <p:spPr>
          <a:xfrm>
            <a:off x="5729374" y="3131825"/>
            <a:ext cx="190317" cy="1802514"/>
          </a:xfrm>
          <a:custGeom>
            <a:rect b="b" l="l" r="r" t="t"/>
            <a:pathLst>
              <a:path extrusionOk="0" h="93009" w="9861">
                <a:moveTo>
                  <a:pt x="9861" y="93009"/>
                </a:moveTo>
                <a:lnTo>
                  <a:pt x="9861" y="13325"/>
                </a:lnTo>
                <a:lnTo>
                  <a:pt x="0" y="13325"/>
                </a:lnTo>
                <a:lnTo>
                  <a:pt x="0" y="0"/>
                </a:lnTo>
              </a:path>
            </a:pathLst>
          </a:custGeom>
          <a:noFill/>
          <a:ln cap="flat" cmpd="sng" w="9525">
            <a:solidFill>
              <a:schemeClr val="dk1"/>
            </a:solidFill>
            <a:prstDash val="solid"/>
            <a:round/>
            <a:headEnd len="sm" w="sm" type="none"/>
            <a:tailEnd len="med" w="med" type="triangle"/>
          </a:ln>
        </p:spPr>
      </p:sp>
      <p:sp>
        <p:nvSpPr>
          <p:cNvPr id="834" name="Google Shape;834;p33"/>
          <p:cNvSpPr txBox="1"/>
          <p:nvPr/>
        </p:nvSpPr>
        <p:spPr>
          <a:xfrm>
            <a:off x="6065425" y="4948576"/>
            <a:ext cx="4164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ALUSel</a:t>
            </a:r>
            <a:endParaRPr b="0" i="0" sz="800" u="none" cap="none" strike="noStrike">
              <a:solidFill>
                <a:srgbClr val="000000"/>
              </a:solidFill>
              <a:latin typeface="Arial"/>
              <a:ea typeface="Arial"/>
              <a:cs typeface="Arial"/>
              <a:sym typeface="Arial"/>
            </a:endParaRPr>
          </a:p>
        </p:txBody>
      </p:sp>
      <p:sp>
        <p:nvSpPr>
          <p:cNvPr id="835" name="Google Shape;835;p33"/>
          <p:cNvSpPr/>
          <p:nvPr/>
        </p:nvSpPr>
        <p:spPr>
          <a:xfrm>
            <a:off x="1300874" y="2398912"/>
            <a:ext cx="4347506" cy="363543"/>
          </a:xfrm>
          <a:custGeom>
            <a:rect b="b" l="l" r="r" t="t"/>
            <a:pathLst>
              <a:path extrusionOk="0" h="15591" w="168296">
                <a:moveTo>
                  <a:pt x="0" y="0"/>
                </a:moveTo>
                <a:lnTo>
                  <a:pt x="147109" y="0"/>
                </a:lnTo>
                <a:lnTo>
                  <a:pt x="147109" y="15591"/>
                </a:lnTo>
                <a:lnTo>
                  <a:pt x="168296" y="15591"/>
                </a:lnTo>
              </a:path>
            </a:pathLst>
          </a:custGeom>
          <a:noFill/>
          <a:ln cap="flat" cmpd="sng" w="9525">
            <a:solidFill>
              <a:schemeClr val="dk1"/>
            </a:solidFill>
            <a:prstDash val="solid"/>
            <a:round/>
            <a:headEnd len="sm" w="sm" type="none"/>
            <a:tailEnd len="med" w="med" type="triangle"/>
          </a:ln>
        </p:spPr>
      </p:sp>
      <p:cxnSp>
        <p:nvCxnSpPr>
          <p:cNvPr id="836" name="Google Shape;836;p33"/>
          <p:cNvCxnSpPr/>
          <p:nvPr/>
        </p:nvCxnSpPr>
        <p:spPr>
          <a:xfrm rot="10800000">
            <a:off x="1665449" y="2202300"/>
            <a:ext cx="0" cy="199200"/>
          </a:xfrm>
          <a:prstGeom prst="straightConnector1">
            <a:avLst/>
          </a:prstGeom>
          <a:noFill/>
          <a:ln cap="flat" cmpd="sng" w="9525">
            <a:solidFill>
              <a:schemeClr val="dk1"/>
            </a:solidFill>
            <a:prstDash val="solid"/>
            <a:round/>
            <a:headEnd len="sm" w="sm" type="none"/>
            <a:tailEnd len="med" w="med" type="triangle"/>
          </a:ln>
        </p:spPr>
      </p:cxnSp>
      <p:sp>
        <p:nvSpPr>
          <p:cNvPr id="793" name="Google Shape;793;p33"/>
          <p:cNvSpPr txBox="1"/>
          <p:nvPr/>
        </p:nvSpPr>
        <p:spPr>
          <a:xfrm>
            <a:off x="3308030" y="4948576"/>
            <a:ext cx="365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ImmSel</a:t>
            </a:r>
            <a:endParaRPr b="0" i="0" sz="800" u="none" cap="none" strike="noStrike">
              <a:solidFill>
                <a:srgbClr val="000000"/>
              </a:solidFill>
              <a:latin typeface="Arial"/>
              <a:ea typeface="Arial"/>
              <a:cs typeface="Arial"/>
              <a:sym typeface="Arial"/>
            </a:endParaRPr>
          </a:p>
        </p:txBody>
      </p:sp>
      <p:sp>
        <p:nvSpPr>
          <p:cNvPr id="837" name="Google Shape;837;p33"/>
          <p:cNvSpPr txBox="1"/>
          <p:nvPr/>
        </p:nvSpPr>
        <p:spPr>
          <a:xfrm>
            <a:off x="2864575" y="4948576"/>
            <a:ext cx="4122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RegWEn</a:t>
            </a:r>
            <a:endParaRPr b="0" i="0" sz="800" u="none" cap="none" strike="noStrike">
              <a:solidFill>
                <a:srgbClr val="000000"/>
              </a:solidFill>
              <a:latin typeface="Arial"/>
              <a:ea typeface="Arial"/>
              <a:cs typeface="Arial"/>
              <a:sym typeface="Arial"/>
            </a:endParaRPr>
          </a:p>
        </p:txBody>
      </p:sp>
      <p:sp>
        <p:nvSpPr>
          <p:cNvPr id="838" name="Google Shape;838;p33"/>
          <p:cNvSpPr txBox="1"/>
          <p:nvPr/>
        </p:nvSpPr>
        <p:spPr>
          <a:xfrm>
            <a:off x="7021631" y="4951907"/>
            <a:ext cx="4146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MemRW</a:t>
            </a:r>
            <a:endParaRPr b="0" i="0" sz="800" u="none" cap="none" strike="noStrike">
              <a:solidFill>
                <a:srgbClr val="000000"/>
              </a:solidFill>
              <a:latin typeface="Arial"/>
              <a:ea typeface="Arial"/>
              <a:cs typeface="Arial"/>
              <a:sym typeface="Arial"/>
            </a:endParaRPr>
          </a:p>
        </p:txBody>
      </p:sp>
      <p:sp>
        <p:nvSpPr>
          <p:cNvPr id="839" name="Google Shape;839;p33"/>
          <p:cNvSpPr txBox="1"/>
          <p:nvPr/>
        </p:nvSpPr>
        <p:spPr>
          <a:xfrm>
            <a:off x="8261639" y="4948576"/>
            <a:ext cx="3714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WBSel</a:t>
            </a:r>
            <a:endParaRPr b="0" i="0" sz="800" u="none" cap="none" strike="noStrike">
              <a:solidFill>
                <a:srgbClr val="000000"/>
              </a:solidFill>
              <a:latin typeface="Arial"/>
              <a:ea typeface="Arial"/>
              <a:cs typeface="Arial"/>
              <a:sym typeface="Arial"/>
            </a:endParaRPr>
          </a:p>
        </p:txBody>
      </p:sp>
      <p:sp>
        <p:nvSpPr>
          <p:cNvPr id="840" name="Google Shape;840;p33"/>
          <p:cNvSpPr txBox="1"/>
          <p:nvPr/>
        </p:nvSpPr>
        <p:spPr>
          <a:xfrm>
            <a:off x="2818317" y="4063926"/>
            <a:ext cx="462900" cy="138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RegWEn</a:t>
            </a:r>
            <a:endParaRPr b="0" i="0" sz="900" u="none" cap="none" strike="noStrike">
              <a:solidFill>
                <a:srgbClr val="000000"/>
              </a:solidFill>
              <a:latin typeface="Arial"/>
              <a:ea typeface="Arial"/>
              <a:cs typeface="Arial"/>
              <a:sym typeface="Arial"/>
            </a:endParaRPr>
          </a:p>
        </p:txBody>
      </p:sp>
      <p:cxnSp>
        <p:nvCxnSpPr>
          <p:cNvPr id="841" name="Google Shape;841;p33"/>
          <p:cNvCxnSpPr/>
          <p:nvPr/>
        </p:nvCxnSpPr>
        <p:spPr>
          <a:xfrm rot="10800000">
            <a:off x="1665449" y="1844619"/>
            <a:ext cx="0" cy="199200"/>
          </a:xfrm>
          <a:prstGeom prst="straightConnector1">
            <a:avLst/>
          </a:prstGeom>
          <a:noFill/>
          <a:ln cap="flat" cmpd="sng" w="9525">
            <a:solidFill>
              <a:schemeClr val="dk1"/>
            </a:solidFill>
            <a:prstDash val="solid"/>
            <a:round/>
            <a:headEnd len="sm" w="sm" type="none"/>
            <a:tailEnd len="med" w="med" type="triangle"/>
          </a:ln>
        </p:spPr>
      </p:cxnSp>
      <p:sp>
        <p:nvSpPr>
          <p:cNvPr id="842" name="Google Shape;842;p33"/>
          <p:cNvSpPr txBox="1"/>
          <p:nvPr/>
        </p:nvSpPr>
        <p:spPr>
          <a:xfrm>
            <a:off x="369791" y="2199945"/>
            <a:ext cx="258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PC+4</a:t>
            </a:r>
            <a:endParaRPr b="0" i="0" sz="700" u="none" cap="none" strike="noStrike">
              <a:solidFill>
                <a:srgbClr val="000000"/>
              </a:solidFill>
              <a:latin typeface="Arial"/>
              <a:ea typeface="Arial"/>
              <a:cs typeface="Arial"/>
              <a:sym typeface="Arial"/>
            </a:endParaRPr>
          </a:p>
        </p:txBody>
      </p:sp>
      <p:sp>
        <p:nvSpPr>
          <p:cNvPr id="843" name="Google Shape;843;p33"/>
          <p:cNvSpPr/>
          <p:nvPr/>
        </p:nvSpPr>
        <p:spPr>
          <a:xfrm>
            <a:off x="357827" y="1847600"/>
            <a:ext cx="387124" cy="456401"/>
          </a:xfrm>
          <a:custGeom>
            <a:rect b="b" l="l" r="r" t="t"/>
            <a:pathLst>
              <a:path extrusionOk="0" h="19521" w="8994">
                <a:moveTo>
                  <a:pt x="0" y="0"/>
                </a:moveTo>
                <a:lnTo>
                  <a:pt x="0" y="19521"/>
                </a:lnTo>
                <a:lnTo>
                  <a:pt x="8994" y="19521"/>
                </a:lnTo>
              </a:path>
            </a:pathLst>
          </a:custGeom>
          <a:noFill/>
          <a:ln cap="flat" cmpd="sng" w="9525">
            <a:solidFill>
              <a:schemeClr val="dk1"/>
            </a:solidFill>
            <a:prstDash val="solid"/>
            <a:round/>
            <a:headEnd len="sm" w="sm" type="none"/>
            <a:tailEnd len="med" w="med" type="triangle"/>
          </a:ln>
        </p:spPr>
      </p:sp>
      <p:cxnSp>
        <p:nvCxnSpPr>
          <p:cNvPr id="844" name="Google Shape;844;p33"/>
          <p:cNvCxnSpPr/>
          <p:nvPr/>
        </p:nvCxnSpPr>
        <p:spPr>
          <a:xfrm>
            <a:off x="881146" y="2413500"/>
            <a:ext cx="203400" cy="0"/>
          </a:xfrm>
          <a:prstGeom prst="straightConnector1">
            <a:avLst/>
          </a:prstGeom>
          <a:noFill/>
          <a:ln cap="flat" cmpd="sng" w="9525">
            <a:solidFill>
              <a:schemeClr val="dk1"/>
            </a:solidFill>
            <a:prstDash val="solid"/>
            <a:round/>
            <a:headEnd len="sm" w="sm" type="none"/>
            <a:tailEnd len="med" w="med" type="triangle"/>
          </a:ln>
        </p:spPr>
      </p:cxnSp>
      <p:sp>
        <p:nvSpPr>
          <p:cNvPr id="845" name="Google Shape;845;p33"/>
          <p:cNvSpPr/>
          <p:nvPr/>
        </p:nvSpPr>
        <p:spPr>
          <a:xfrm>
            <a:off x="8075885" y="1684377"/>
            <a:ext cx="283151" cy="1542420"/>
          </a:xfrm>
          <a:custGeom>
            <a:rect b="b" l="l" r="r" t="t"/>
            <a:pathLst>
              <a:path extrusionOk="0" h="37044" w="9328">
                <a:moveTo>
                  <a:pt x="0" y="0"/>
                </a:moveTo>
                <a:lnTo>
                  <a:pt x="0" y="37044"/>
                </a:lnTo>
                <a:lnTo>
                  <a:pt x="9328" y="37044"/>
                </a:lnTo>
              </a:path>
            </a:pathLst>
          </a:custGeom>
          <a:noFill/>
          <a:ln cap="flat" cmpd="sng" w="9525">
            <a:solidFill>
              <a:schemeClr val="dk1"/>
            </a:solidFill>
            <a:prstDash val="solid"/>
            <a:round/>
            <a:headEnd len="sm" w="sm" type="none"/>
            <a:tailEnd len="med" w="med" type="triangle"/>
          </a:ln>
        </p:spPr>
      </p:sp>
      <p:sp>
        <p:nvSpPr>
          <p:cNvPr id="846" name="Google Shape;846;p33"/>
          <p:cNvSpPr txBox="1"/>
          <p:nvPr/>
        </p:nvSpPr>
        <p:spPr>
          <a:xfrm>
            <a:off x="310649" y="2439218"/>
            <a:ext cx="3405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ALU</a:t>
            </a:r>
            <a:endParaRPr b="0" i="0" sz="700" u="none" cap="none" strike="noStrike">
              <a:solidFill>
                <a:srgbClr val="000000"/>
              </a:solidFill>
              <a:latin typeface="Arial"/>
              <a:ea typeface="Arial"/>
              <a:cs typeface="Arial"/>
              <a:sym typeface="Arial"/>
            </a:endParaRPr>
          </a:p>
        </p:txBody>
      </p:sp>
      <p:sp>
        <p:nvSpPr>
          <p:cNvPr id="847" name="Google Shape;847;p33"/>
          <p:cNvSpPr/>
          <p:nvPr/>
        </p:nvSpPr>
        <p:spPr>
          <a:xfrm>
            <a:off x="310649" y="1686025"/>
            <a:ext cx="434320" cy="856191"/>
          </a:xfrm>
          <a:custGeom>
            <a:rect b="b" l="l" r="r" t="t"/>
            <a:pathLst>
              <a:path extrusionOk="0" h="19521" w="8994">
                <a:moveTo>
                  <a:pt x="0" y="0"/>
                </a:moveTo>
                <a:lnTo>
                  <a:pt x="0" y="19521"/>
                </a:lnTo>
                <a:lnTo>
                  <a:pt x="8994" y="19521"/>
                </a:lnTo>
              </a:path>
            </a:pathLst>
          </a:custGeom>
          <a:noFill/>
          <a:ln cap="flat" cmpd="sng" w="9525">
            <a:solidFill>
              <a:schemeClr val="dk1"/>
            </a:solidFill>
            <a:prstDash val="solid"/>
            <a:round/>
            <a:headEnd len="sm" w="sm" type="none"/>
            <a:tailEnd len="med" w="med" type="triangle"/>
          </a:ln>
        </p:spPr>
      </p:sp>
      <p:sp>
        <p:nvSpPr>
          <p:cNvPr id="848" name="Google Shape;848;p33"/>
          <p:cNvSpPr txBox="1"/>
          <p:nvPr/>
        </p:nvSpPr>
        <p:spPr>
          <a:xfrm>
            <a:off x="666265" y="4948576"/>
            <a:ext cx="3099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PCSel</a:t>
            </a:r>
            <a:endParaRPr b="0" i="0" sz="800" u="none" cap="none" strike="noStrike">
              <a:solidFill>
                <a:srgbClr val="000000"/>
              </a:solidFill>
              <a:latin typeface="Arial"/>
              <a:ea typeface="Arial"/>
              <a:cs typeface="Arial"/>
              <a:sym typeface="Arial"/>
            </a:endParaRPr>
          </a:p>
        </p:txBody>
      </p:sp>
      <p:sp>
        <p:nvSpPr>
          <p:cNvPr id="849" name="Google Shape;849;p33"/>
          <p:cNvSpPr txBox="1"/>
          <p:nvPr/>
        </p:nvSpPr>
        <p:spPr>
          <a:xfrm>
            <a:off x="2145332" y="4948576"/>
            <a:ext cx="5127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inst[31:0]</a:t>
            </a:r>
            <a:endParaRPr b="0" i="0" sz="800" u="none" cap="none" strike="noStrike">
              <a:solidFill>
                <a:srgbClr val="000000"/>
              </a:solidFill>
              <a:latin typeface="Arial"/>
              <a:ea typeface="Arial"/>
              <a:cs typeface="Arial"/>
              <a:sym typeface="Arial"/>
            </a:endParaRPr>
          </a:p>
        </p:txBody>
      </p:sp>
      <p:grpSp>
        <p:nvGrpSpPr>
          <p:cNvPr id="850" name="Google Shape;850;p33"/>
          <p:cNvGrpSpPr/>
          <p:nvPr/>
        </p:nvGrpSpPr>
        <p:grpSpPr>
          <a:xfrm>
            <a:off x="1086608" y="2135622"/>
            <a:ext cx="213600" cy="620519"/>
            <a:chOff x="1345609" y="1907022"/>
            <a:chExt cx="213600" cy="620519"/>
          </a:xfrm>
        </p:grpSpPr>
        <p:sp>
          <p:nvSpPr>
            <p:cNvPr id="851" name="Google Shape;851;p33"/>
            <p:cNvSpPr/>
            <p:nvPr/>
          </p:nvSpPr>
          <p:spPr>
            <a:xfrm>
              <a:off x="1345609" y="1907022"/>
              <a:ext cx="213600" cy="620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33"/>
            <p:cNvSpPr/>
            <p:nvPr/>
          </p:nvSpPr>
          <p:spPr>
            <a:xfrm>
              <a:off x="1345609" y="2357141"/>
              <a:ext cx="213600" cy="1704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33"/>
            <p:cNvSpPr txBox="1"/>
            <p:nvPr/>
          </p:nvSpPr>
          <p:spPr>
            <a:xfrm>
              <a:off x="1359237" y="2100736"/>
              <a:ext cx="1827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PC</a:t>
              </a:r>
              <a:endParaRPr b="0" i="0" sz="1000" u="none" cap="none" strike="noStrike">
                <a:solidFill>
                  <a:srgbClr val="000000"/>
                </a:solidFill>
                <a:latin typeface="Arial"/>
                <a:ea typeface="Arial"/>
                <a:cs typeface="Arial"/>
                <a:sym typeface="Arial"/>
              </a:endParaRPr>
            </a:p>
          </p:txBody>
        </p:sp>
      </p:grpSp>
      <p:sp>
        <p:nvSpPr>
          <p:cNvPr id="854" name="Google Shape;854;p33"/>
          <p:cNvSpPr/>
          <p:nvPr/>
        </p:nvSpPr>
        <p:spPr>
          <a:xfrm>
            <a:off x="1367096" y="2398925"/>
            <a:ext cx="159901" cy="986030"/>
          </a:xfrm>
          <a:custGeom>
            <a:rect b="b" l="l" r="r" t="t"/>
            <a:pathLst>
              <a:path extrusionOk="0" h="40242" w="3065">
                <a:moveTo>
                  <a:pt x="0" y="0"/>
                </a:moveTo>
                <a:lnTo>
                  <a:pt x="0" y="40242"/>
                </a:lnTo>
                <a:lnTo>
                  <a:pt x="3065" y="40242"/>
                </a:lnTo>
              </a:path>
            </a:pathLst>
          </a:custGeom>
          <a:noFill/>
          <a:ln cap="flat" cmpd="sng" w="9525">
            <a:solidFill>
              <a:schemeClr val="dk1"/>
            </a:solidFill>
            <a:prstDash val="solid"/>
            <a:round/>
            <a:headEnd len="sm" w="sm" type="none"/>
            <a:tailEnd len="med" w="med" type="triangle"/>
          </a:ln>
        </p:spPr>
      </p:sp>
      <p:grpSp>
        <p:nvGrpSpPr>
          <p:cNvPr id="855" name="Google Shape;855;p33"/>
          <p:cNvGrpSpPr/>
          <p:nvPr/>
        </p:nvGrpSpPr>
        <p:grpSpPr>
          <a:xfrm>
            <a:off x="8359974" y="3005140"/>
            <a:ext cx="148800" cy="891300"/>
            <a:chOff x="8466575" y="2776540"/>
            <a:chExt cx="148800" cy="891300"/>
          </a:xfrm>
        </p:grpSpPr>
        <p:sp>
          <p:nvSpPr>
            <p:cNvPr id="856" name="Google Shape;856;p33"/>
            <p:cNvSpPr/>
            <p:nvPr/>
          </p:nvSpPr>
          <p:spPr>
            <a:xfrm rot="5400000">
              <a:off x="8095325" y="3147790"/>
              <a:ext cx="891300" cy="148800"/>
            </a:xfrm>
            <a:prstGeom prst="trapezoid">
              <a:avLst>
                <a:gd fmla="val 4135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33"/>
            <p:cNvSpPr txBox="1"/>
            <p:nvPr/>
          </p:nvSpPr>
          <p:spPr>
            <a:xfrm>
              <a:off x="8476069" y="3139310"/>
              <a:ext cx="1290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2</a:t>
              </a:r>
              <a:endParaRPr b="0" i="0" sz="1000" u="none" cap="none" strike="noStrike">
                <a:solidFill>
                  <a:srgbClr val="000000"/>
                </a:solidFill>
                <a:latin typeface="Arial"/>
                <a:ea typeface="Arial"/>
                <a:cs typeface="Arial"/>
                <a:sym typeface="Arial"/>
              </a:endParaRPr>
            </a:p>
          </p:txBody>
        </p:sp>
        <p:sp>
          <p:nvSpPr>
            <p:cNvPr id="858" name="Google Shape;858;p33"/>
            <p:cNvSpPr txBox="1"/>
            <p:nvPr/>
          </p:nvSpPr>
          <p:spPr>
            <a:xfrm>
              <a:off x="8476069" y="3367910"/>
              <a:ext cx="1290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0</a:t>
              </a:r>
              <a:endParaRPr b="0" i="0" sz="1000" u="none" cap="none" strike="noStrike">
                <a:solidFill>
                  <a:srgbClr val="000000"/>
                </a:solidFill>
                <a:latin typeface="Arial"/>
                <a:ea typeface="Arial"/>
                <a:cs typeface="Arial"/>
                <a:sym typeface="Arial"/>
              </a:endParaRPr>
            </a:p>
          </p:txBody>
        </p:sp>
        <p:sp>
          <p:nvSpPr>
            <p:cNvPr id="859" name="Google Shape;859;p33"/>
            <p:cNvSpPr txBox="1"/>
            <p:nvPr/>
          </p:nvSpPr>
          <p:spPr>
            <a:xfrm>
              <a:off x="8476069" y="2910710"/>
              <a:ext cx="1290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1</a:t>
              </a:r>
              <a:endParaRPr b="0" i="0" sz="1000" u="none" cap="none" strike="noStrike">
                <a:solidFill>
                  <a:srgbClr val="000000"/>
                </a:solidFill>
                <a:latin typeface="Arial"/>
                <a:ea typeface="Arial"/>
                <a:cs typeface="Arial"/>
                <a:sym typeface="Arial"/>
              </a:endParaRPr>
            </a:p>
          </p:txBody>
        </p:sp>
      </p:grpSp>
      <p:sp>
        <p:nvSpPr>
          <p:cNvPr id="860" name="Google Shape;860;p33"/>
          <p:cNvSpPr/>
          <p:nvPr/>
        </p:nvSpPr>
        <p:spPr>
          <a:xfrm>
            <a:off x="7997848" y="1842617"/>
            <a:ext cx="359575" cy="1609838"/>
          </a:xfrm>
          <a:custGeom>
            <a:rect b="b" l="l" r="r" t="t"/>
            <a:pathLst>
              <a:path extrusionOk="0" h="46958" w="14383">
                <a:moveTo>
                  <a:pt x="0" y="0"/>
                </a:moveTo>
                <a:lnTo>
                  <a:pt x="0" y="46958"/>
                </a:lnTo>
                <a:lnTo>
                  <a:pt x="14383" y="46958"/>
                </a:lnTo>
              </a:path>
            </a:pathLst>
          </a:custGeom>
          <a:noFill/>
          <a:ln cap="flat" cmpd="sng" w="9525">
            <a:solidFill>
              <a:schemeClr val="dk1"/>
            </a:solidFill>
            <a:prstDash val="solid"/>
            <a:round/>
            <a:headEnd len="sm" w="sm" type="none"/>
            <a:tailEnd len="med" w="med" type="triangle"/>
          </a:ln>
        </p:spPr>
      </p:sp>
      <p:grpSp>
        <p:nvGrpSpPr>
          <p:cNvPr id="861" name="Google Shape;861;p33"/>
          <p:cNvGrpSpPr/>
          <p:nvPr/>
        </p:nvGrpSpPr>
        <p:grpSpPr>
          <a:xfrm>
            <a:off x="750814" y="2148697"/>
            <a:ext cx="127800" cy="547800"/>
            <a:chOff x="455175" y="2672151"/>
            <a:chExt cx="127800" cy="547800"/>
          </a:xfrm>
        </p:grpSpPr>
        <p:sp>
          <p:nvSpPr>
            <p:cNvPr id="862" name="Google Shape;862;p33"/>
            <p:cNvSpPr/>
            <p:nvPr/>
          </p:nvSpPr>
          <p:spPr>
            <a:xfrm rot="5400000">
              <a:off x="245175" y="2882151"/>
              <a:ext cx="547800" cy="127800"/>
            </a:xfrm>
            <a:prstGeom prst="trapezoid">
              <a:avLst>
                <a:gd fmla="val 4162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33"/>
            <p:cNvSpPr txBox="1"/>
            <p:nvPr/>
          </p:nvSpPr>
          <p:spPr>
            <a:xfrm>
              <a:off x="466012" y="2762047"/>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0</a:t>
              </a:r>
              <a:endParaRPr b="0" i="0" sz="900" u="none" cap="none" strike="noStrike">
                <a:solidFill>
                  <a:srgbClr val="000000"/>
                </a:solidFill>
                <a:latin typeface="Arial"/>
                <a:ea typeface="Arial"/>
                <a:cs typeface="Arial"/>
                <a:sym typeface="Arial"/>
              </a:endParaRPr>
            </a:p>
          </p:txBody>
        </p:sp>
        <p:sp>
          <p:nvSpPr>
            <p:cNvPr id="864" name="Google Shape;864;p33"/>
            <p:cNvSpPr txBox="1"/>
            <p:nvPr/>
          </p:nvSpPr>
          <p:spPr>
            <a:xfrm>
              <a:off x="466012" y="2993978"/>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1</a:t>
              </a:r>
              <a:endParaRPr b="0" i="0" sz="900" u="none" cap="none" strike="noStrike">
                <a:solidFill>
                  <a:srgbClr val="000000"/>
                </a:solidFill>
                <a:latin typeface="Arial"/>
                <a:ea typeface="Arial"/>
                <a:cs typeface="Arial"/>
                <a:sym typeface="Arial"/>
              </a:endParaRPr>
            </a:p>
          </p:txBody>
        </p:sp>
      </p:grpSp>
      <p:grpSp>
        <p:nvGrpSpPr>
          <p:cNvPr id="865" name="Google Shape;865;p33"/>
          <p:cNvGrpSpPr/>
          <p:nvPr/>
        </p:nvGrpSpPr>
        <p:grpSpPr>
          <a:xfrm>
            <a:off x="5659021" y="2600903"/>
            <a:ext cx="127800" cy="547800"/>
            <a:chOff x="455175" y="2672151"/>
            <a:chExt cx="127800" cy="547800"/>
          </a:xfrm>
        </p:grpSpPr>
        <p:sp>
          <p:nvSpPr>
            <p:cNvPr id="866" name="Google Shape;866;p33"/>
            <p:cNvSpPr/>
            <p:nvPr/>
          </p:nvSpPr>
          <p:spPr>
            <a:xfrm rot="5400000">
              <a:off x="245175" y="2882151"/>
              <a:ext cx="547800" cy="127800"/>
            </a:xfrm>
            <a:prstGeom prst="trapezoid">
              <a:avLst>
                <a:gd fmla="val 4162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33"/>
            <p:cNvSpPr txBox="1"/>
            <p:nvPr/>
          </p:nvSpPr>
          <p:spPr>
            <a:xfrm>
              <a:off x="466012" y="2762047"/>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1</a:t>
              </a:r>
              <a:endParaRPr b="0" i="0" sz="900" u="none" cap="none" strike="noStrike">
                <a:solidFill>
                  <a:srgbClr val="000000"/>
                </a:solidFill>
                <a:latin typeface="Arial"/>
                <a:ea typeface="Arial"/>
                <a:cs typeface="Arial"/>
                <a:sym typeface="Arial"/>
              </a:endParaRPr>
            </a:p>
          </p:txBody>
        </p:sp>
        <p:sp>
          <p:nvSpPr>
            <p:cNvPr id="868" name="Google Shape;868;p33"/>
            <p:cNvSpPr txBox="1"/>
            <p:nvPr/>
          </p:nvSpPr>
          <p:spPr>
            <a:xfrm>
              <a:off x="466012" y="2993978"/>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0</a:t>
              </a:r>
              <a:endParaRPr b="0" i="0" sz="900" u="none" cap="none" strike="noStrike">
                <a:solidFill>
                  <a:srgbClr val="000000"/>
                </a:solidFill>
                <a:latin typeface="Arial"/>
                <a:ea typeface="Arial"/>
                <a:cs typeface="Arial"/>
                <a:sym typeface="Arial"/>
              </a:endParaRPr>
            </a:p>
          </p:txBody>
        </p:sp>
      </p:grpSp>
      <p:grpSp>
        <p:nvGrpSpPr>
          <p:cNvPr id="869" name="Google Shape;869;p33"/>
          <p:cNvGrpSpPr/>
          <p:nvPr/>
        </p:nvGrpSpPr>
        <p:grpSpPr>
          <a:xfrm>
            <a:off x="5658171" y="3555253"/>
            <a:ext cx="127800" cy="547800"/>
            <a:chOff x="455175" y="2672151"/>
            <a:chExt cx="127800" cy="547800"/>
          </a:xfrm>
        </p:grpSpPr>
        <p:sp>
          <p:nvSpPr>
            <p:cNvPr id="870" name="Google Shape;870;p33"/>
            <p:cNvSpPr/>
            <p:nvPr/>
          </p:nvSpPr>
          <p:spPr>
            <a:xfrm rot="5400000">
              <a:off x="245175" y="2882151"/>
              <a:ext cx="547800" cy="127800"/>
            </a:xfrm>
            <a:prstGeom prst="trapezoid">
              <a:avLst>
                <a:gd fmla="val 4162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33"/>
            <p:cNvSpPr txBox="1"/>
            <p:nvPr/>
          </p:nvSpPr>
          <p:spPr>
            <a:xfrm>
              <a:off x="466012" y="2762047"/>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0</a:t>
              </a:r>
              <a:endParaRPr b="0" i="0" sz="900" u="none" cap="none" strike="noStrike">
                <a:solidFill>
                  <a:srgbClr val="000000"/>
                </a:solidFill>
                <a:latin typeface="Arial"/>
                <a:ea typeface="Arial"/>
                <a:cs typeface="Arial"/>
                <a:sym typeface="Arial"/>
              </a:endParaRPr>
            </a:p>
          </p:txBody>
        </p:sp>
        <p:sp>
          <p:nvSpPr>
            <p:cNvPr id="872" name="Google Shape;872;p33"/>
            <p:cNvSpPr txBox="1"/>
            <p:nvPr/>
          </p:nvSpPr>
          <p:spPr>
            <a:xfrm>
              <a:off x="466012" y="2993978"/>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1</a:t>
              </a:r>
              <a:endParaRPr b="0" i="0" sz="900" u="none" cap="none" strike="noStrike">
                <a:solidFill>
                  <a:srgbClr val="000000"/>
                </a:solidFill>
                <a:latin typeface="Arial"/>
                <a:ea typeface="Arial"/>
                <a:cs typeface="Arial"/>
                <a:sym typeface="Arial"/>
              </a:endParaRPr>
            </a:p>
          </p:txBody>
        </p:sp>
      </p:grpSp>
      <p:sp>
        <p:nvSpPr>
          <p:cNvPr id="873" name="Google Shape;873;p33"/>
          <p:cNvSpPr/>
          <p:nvPr/>
        </p:nvSpPr>
        <p:spPr>
          <a:xfrm>
            <a:off x="4160525" y="3951300"/>
            <a:ext cx="1489322" cy="507893"/>
          </a:xfrm>
          <a:custGeom>
            <a:rect b="b" l="l" r="r" t="t"/>
            <a:pathLst>
              <a:path extrusionOk="0" h="14325" w="6330">
                <a:moveTo>
                  <a:pt x="0" y="14325"/>
                </a:moveTo>
                <a:lnTo>
                  <a:pt x="0" y="0"/>
                </a:lnTo>
                <a:lnTo>
                  <a:pt x="6330" y="0"/>
                </a:lnTo>
              </a:path>
            </a:pathLst>
          </a:custGeom>
          <a:noFill/>
          <a:ln cap="flat" cmpd="sng" w="9525">
            <a:solidFill>
              <a:schemeClr val="dk1"/>
            </a:solidFill>
            <a:prstDash val="solid"/>
            <a:round/>
            <a:headEnd len="sm" w="sm" type="none"/>
            <a:tailEnd len="med" w="med" type="triangle"/>
          </a:ln>
        </p:spPr>
      </p:sp>
      <p:sp>
        <p:nvSpPr>
          <p:cNvPr id="874" name="Google Shape;874;p33"/>
          <p:cNvSpPr/>
          <p:nvPr/>
        </p:nvSpPr>
        <p:spPr>
          <a:xfrm>
            <a:off x="3783994" y="4080653"/>
            <a:ext cx="130800" cy="1275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33"/>
          <p:cNvSpPr/>
          <p:nvPr/>
        </p:nvSpPr>
        <p:spPr>
          <a:xfrm>
            <a:off x="1531974" y="2709343"/>
            <a:ext cx="456900" cy="1178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33"/>
          <p:cNvSpPr txBox="1"/>
          <p:nvPr/>
        </p:nvSpPr>
        <p:spPr>
          <a:xfrm>
            <a:off x="1533503" y="2715930"/>
            <a:ext cx="454200" cy="233100"/>
          </a:xfrm>
          <a:prstGeom prst="rect">
            <a:avLst/>
          </a:prstGeom>
          <a:noFill/>
          <a:ln>
            <a:noFill/>
          </a:ln>
        </p:spPr>
        <p:txBody>
          <a:bodyPr anchorCtr="0" anchor="t" bIns="91425" lIns="0" spcFirstLastPara="1" rIns="0" wrap="square" tIns="0">
            <a:no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IMEM</a:t>
            </a:r>
            <a:endParaRPr b="0" i="0" sz="1300" u="none" cap="none" strike="noStrike">
              <a:solidFill>
                <a:srgbClr val="000000"/>
              </a:solidFill>
              <a:latin typeface="Arial"/>
              <a:ea typeface="Arial"/>
              <a:cs typeface="Arial"/>
              <a:sym typeface="Arial"/>
            </a:endParaRPr>
          </a:p>
        </p:txBody>
      </p:sp>
      <p:sp>
        <p:nvSpPr>
          <p:cNvPr id="877" name="Google Shape;877;p33"/>
          <p:cNvSpPr txBox="1"/>
          <p:nvPr/>
        </p:nvSpPr>
        <p:spPr>
          <a:xfrm>
            <a:off x="1538649" y="3316613"/>
            <a:ext cx="192900" cy="138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PC</a:t>
            </a:r>
            <a:endParaRPr b="0" i="0" sz="900" u="none" cap="none" strike="noStrike">
              <a:solidFill>
                <a:srgbClr val="000000"/>
              </a:solidFill>
              <a:latin typeface="Arial"/>
              <a:ea typeface="Arial"/>
              <a:cs typeface="Arial"/>
              <a:sym typeface="Arial"/>
            </a:endParaRPr>
          </a:p>
        </p:txBody>
      </p:sp>
      <p:sp>
        <p:nvSpPr>
          <p:cNvPr id="878" name="Google Shape;878;p33"/>
          <p:cNvSpPr txBox="1"/>
          <p:nvPr/>
        </p:nvSpPr>
        <p:spPr>
          <a:xfrm>
            <a:off x="1724788" y="3133801"/>
            <a:ext cx="2466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inst</a:t>
            </a:r>
            <a:endParaRPr b="0" i="0" sz="900" u="none" cap="none" strike="noStrike">
              <a:solidFill>
                <a:srgbClr val="000000"/>
              </a:solidFill>
              <a:latin typeface="Arial"/>
              <a:ea typeface="Arial"/>
              <a:cs typeface="Arial"/>
              <a:sym typeface="Arial"/>
            </a:endParaRPr>
          </a:p>
        </p:txBody>
      </p:sp>
      <p:sp>
        <p:nvSpPr>
          <p:cNvPr id="879" name="Google Shape;879;p33"/>
          <p:cNvSpPr/>
          <p:nvPr/>
        </p:nvSpPr>
        <p:spPr>
          <a:xfrm>
            <a:off x="1779318" y="3758098"/>
            <a:ext cx="130800" cy="1275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33"/>
          <p:cNvSpPr/>
          <p:nvPr/>
        </p:nvSpPr>
        <p:spPr>
          <a:xfrm>
            <a:off x="2400300" y="1528775"/>
            <a:ext cx="6415100" cy="1933575"/>
          </a:xfrm>
          <a:custGeom>
            <a:rect b="b" l="l" r="r" t="t"/>
            <a:pathLst>
              <a:path extrusionOk="0" h="77343" w="256604">
                <a:moveTo>
                  <a:pt x="244412" y="77343"/>
                </a:moveTo>
                <a:lnTo>
                  <a:pt x="256604" y="77343"/>
                </a:lnTo>
                <a:lnTo>
                  <a:pt x="256604" y="0"/>
                </a:lnTo>
                <a:lnTo>
                  <a:pt x="0" y="0"/>
                </a:lnTo>
                <a:lnTo>
                  <a:pt x="0" y="49911"/>
                </a:lnTo>
                <a:lnTo>
                  <a:pt x="16383" y="49911"/>
                </a:lnTo>
              </a:path>
            </a:pathLst>
          </a:custGeom>
          <a:noFill/>
          <a:ln cap="flat" cmpd="sng" w="9525">
            <a:solidFill>
              <a:schemeClr val="dk1"/>
            </a:solidFill>
            <a:prstDash val="solid"/>
            <a:round/>
            <a:headEnd len="sm" w="sm" type="none"/>
            <a:tailEnd len="med" w="med" type="triangle"/>
          </a:ln>
        </p:spPr>
      </p:sp>
      <p:cxnSp>
        <p:nvCxnSpPr>
          <p:cNvPr id="881" name="Google Shape;881;p33"/>
          <p:cNvCxnSpPr/>
          <p:nvPr/>
        </p:nvCxnSpPr>
        <p:spPr>
          <a:xfrm>
            <a:off x="984400"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882" name="Google Shape;882;p33"/>
          <p:cNvCxnSpPr/>
          <p:nvPr/>
        </p:nvCxnSpPr>
        <p:spPr>
          <a:xfrm>
            <a:off x="2175284"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883" name="Google Shape;883;p33"/>
          <p:cNvCxnSpPr/>
          <p:nvPr/>
        </p:nvCxnSpPr>
        <p:spPr>
          <a:xfrm>
            <a:off x="2632484"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884" name="Google Shape;884;p33"/>
          <p:cNvCxnSpPr/>
          <p:nvPr/>
        </p:nvCxnSpPr>
        <p:spPr>
          <a:xfrm>
            <a:off x="2856920"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885" name="Google Shape;885;p33"/>
          <p:cNvCxnSpPr/>
          <p:nvPr/>
        </p:nvCxnSpPr>
        <p:spPr>
          <a:xfrm>
            <a:off x="3285391"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886" name="Google Shape;886;p33"/>
          <p:cNvCxnSpPr/>
          <p:nvPr/>
        </p:nvCxnSpPr>
        <p:spPr>
          <a:xfrm>
            <a:off x="3681717" y="4938075"/>
            <a:ext cx="0" cy="144000"/>
          </a:xfrm>
          <a:prstGeom prst="straightConnector1">
            <a:avLst/>
          </a:prstGeom>
          <a:noFill/>
          <a:ln cap="flat" cmpd="sng" w="9525">
            <a:solidFill>
              <a:schemeClr val="dk1"/>
            </a:solidFill>
            <a:prstDash val="solid"/>
            <a:round/>
            <a:headEnd len="sm" w="sm" type="none"/>
            <a:tailEnd len="sm" w="sm" type="none"/>
          </a:ln>
        </p:spPr>
      </p:cxnSp>
      <p:cxnSp>
        <p:nvCxnSpPr>
          <p:cNvPr id="887" name="Google Shape;887;p33"/>
          <p:cNvCxnSpPr/>
          <p:nvPr/>
        </p:nvCxnSpPr>
        <p:spPr>
          <a:xfrm>
            <a:off x="4748601"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888" name="Google Shape;888;p33"/>
          <p:cNvCxnSpPr/>
          <p:nvPr/>
        </p:nvCxnSpPr>
        <p:spPr>
          <a:xfrm>
            <a:off x="5013432"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889" name="Google Shape;889;p33"/>
          <p:cNvCxnSpPr/>
          <p:nvPr/>
        </p:nvCxnSpPr>
        <p:spPr>
          <a:xfrm>
            <a:off x="5278256"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890" name="Google Shape;890;p33"/>
          <p:cNvCxnSpPr/>
          <p:nvPr/>
        </p:nvCxnSpPr>
        <p:spPr>
          <a:xfrm>
            <a:off x="5521847"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891" name="Google Shape;891;p33"/>
          <p:cNvCxnSpPr/>
          <p:nvPr/>
        </p:nvCxnSpPr>
        <p:spPr>
          <a:xfrm>
            <a:off x="5810823"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892" name="Google Shape;892;p33"/>
          <p:cNvCxnSpPr/>
          <p:nvPr/>
        </p:nvCxnSpPr>
        <p:spPr>
          <a:xfrm>
            <a:off x="6058578"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893" name="Google Shape;893;p33"/>
          <p:cNvCxnSpPr/>
          <p:nvPr/>
        </p:nvCxnSpPr>
        <p:spPr>
          <a:xfrm>
            <a:off x="6497876"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894" name="Google Shape;894;p33"/>
          <p:cNvCxnSpPr/>
          <p:nvPr/>
        </p:nvCxnSpPr>
        <p:spPr>
          <a:xfrm>
            <a:off x="7019616"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895" name="Google Shape;895;p33"/>
          <p:cNvCxnSpPr/>
          <p:nvPr/>
        </p:nvCxnSpPr>
        <p:spPr>
          <a:xfrm>
            <a:off x="7442671"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896" name="Google Shape;896;p33"/>
          <p:cNvCxnSpPr/>
          <p:nvPr/>
        </p:nvCxnSpPr>
        <p:spPr>
          <a:xfrm>
            <a:off x="8275041" y="4939875"/>
            <a:ext cx="0" cy="144000"/>
          </a:xfrm>
          <a:prstGeom prst="straightConnector1">
            <a:avLst/>
          </a:prstGeom>
          <a:noFill/>
          <a:ln cap="flat" cmpd="sng" w="9525">
            <a:solidFill>
              <a:schemeClr val="dk1"/>
            </a:solidFill>
            <a:prstDash val="solid"/>
            <a:round/>
            <a:headEnd len="sm" w="sm" type="none"/>
            <a:tailEnd len="sm" w="sm" type="none"/>
          </a:ln>
        </p:spPr>
      </p:cxnSp>
      <p:sp>
        <p:nvSpPr>
          <p:cNvPr id="897" name="Google Shape;897;p33"/>
          <p:cNvSpPr/>
          <p:nvPr/>
        </p:nvSpPr>
        <p:spPr>
          <a:xfrm>
            <a:off x="5293525" y="1457925"/>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898" name="Google Shape;898;p33"/>
          <p:cNvSpPr/>
          <p:nvPr/>
        </p:nvSpPr>
        <p:spPr>
          <a:xfrm>
            <a:off x="6487523" y="16212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899" name="Google Shape;899;p33"/>
          <p:cNvSpPr/>
          <p:nvPr/>
        </p:nvSpPr>
        <p:spPr>
          <a:xfrm flipH="1">
            <a:off x="7046125" y="16212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900" name="Google Shape;900;p33"/>
          <p:cNvSpPr/>
          <p:nvPr/>
        </p:nvSpPr>
        <p:spPr>
          <a:xfrm flipH="1" rot="-5400000">
            <a:off x="6773813" y="22308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901" name="Google Shape;901;p33"/>
          <p:cNvSpPr/>
          <p:nvPr/>
        </p:nvSpPr>
        <p:spPr>
          <a:xfrm flipH="1">
            <a:off x="1864525" y="17736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902" name="Google Shape;902;p33"/>
          <p:cNvSpPr/>
          <p:nvPr/>
        </p:nvSpPr>
        <p:spPr>
          <a:xfrm>
            <a:off x="1407325" y="17736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903" name="Google Shape;903;p33"/>
          <p:cNvSpPr txBox="1"/>
          <p:nvPr/>
        </p:nvSpPr>
        <p:spPr>
          <a:xfrm>
            <a:off x="4408054" y="1592809"/>
            <a:ext cx="1821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ALU</a:t>
            </a:r>
            <a:endParaRPr b="0" i="0" sz="700" u="none" cap="none" strike="noStrike">
              <a:solidFill>
                <a:srgbClr val="000000"/>
              </a:solidFill>
              <a:latin typeface="Arial"/>
              <a:ea typeface="Arial"/>
              <a:cs typeface="Arial"/>
              <a:sym typeface="Arial"/>
            </a:endParaRPr>
          </a:p>
        </p:txBody>
      </p:sp>
      <p:sp>
        <p:nvSpPr>
          <p:cNvPr id="904" name="Google Shape;904;p33"/>
          <p:cNvSpPr txBox="1"/>
          <p:nvPr/>
        </p:nvSpPr>
        <p:spPr>
          <a:xfrm>
            <a:off x="4364108" y="1749304"/>
            <a:ext cx="276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PC+4</a:t>
            </a:r>
            <a:endParaRPr b="0" i="0" sz="700" u="none" cap="none" strike="noStrike">
              <a:solidFill>
                <a:srgbClr val="000000"/>
              </a:solidFill>
              <a:latin typeface="Arial"/>
              <a:ea typeface="Arial"/>
              <a:cs typeface="Arial"/>
              <a:sym typeface="Arial"/>
            </a:endParaRPr>
          </a:p>
        </p:txBody>
      </p:sp>
      <p:sp>
        <p:nvSpPr>
          <p:cNvPr id="905" name="Google Shape;905;p33"/>
          <p:cNvSpPr txBox="1"/>
          <p:nvPr/>
        </p:nvSpPr>
        <p:spPr>
          <a:xfrm>
            <a:off x="7230725" y="1177325"/>
            <a:ext cx="889500" cy="2463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Inter"/>
                <a:ea typeface="Inter"/>
                <a:cs typeface="Inter"/>
                <a:sym typeface="Inter"/>
              </a:rPr>
              <a:t>Memory (M</a:t>
            </a:r>
            <a:r>
              <a:rPr b="0" i="0" lang="tr" sz="1000" u="none" cap="none" strike="noStrike">
                <a:solidFill>
                  <a:srgbClr val="000000"/>
                </a:solidFill>
                <a:latin typeface="Arial"/>
                <a:ea typeface="Arial"/>
                <a:cs typeface="Arial"/>
                <a:sym typeface="Arial"/>
              </a:rPr>
              <a:t>)</a:t>
            </a:r>
            <a:endParaRPr b="0" i="0" sz="1000" u="none" cap="none" strike="noStrike">
              <a:solidFill>
                <a:srgbClr val="000000"/>
              </a:solidFill>
              <a:latin typeface="Arial"/>
              <a:ea typeface="Arial"/>
              <a:cs typeface="Arial"/>
              <a:sym typeface="Arial"/>
            </a:endParaRPr>
          </a:p>
        </p:txBody>
      </p:sp>
      <p:cxnSp>
        <p:nvCxnSpPr>
          <p:cNvPr id="906" name="Google Shape;906;p33"/>
          <p:cNvCxnSpPr/>
          <p:nvPr/>
        </p:nvCxnSpPr>
        <p:spPr>
          <a:xfrm>
            <a:off x="3717830" y="4459148"/>
            <a:ext cx="446700" cy="4500"/>
          </a:xfrm>
          <a:prstGeom prst="straightConnector1">
            <a:avLst/>
          </a:prstGeom>
          <a:noFill/>
          <a:ln cap="flat" cmpd="sng" w="9525">
            <a:solidFill>
              <a:schemeClr val="dk1"/>
            </a:solidFill>
            <a:prstDash val="solid"/>
            <a:round/>
            <a:headEnd len="sm" w="sm" type="none"/>
            <a:tailEnd len="sm" w="sm" type="none"/>
          </a:ln>
        </p:spPr>
      </p:cxnSp>
      <p:sp>
        <p:nvSpPr>
          <p:cNvPr id="907" name="Google Shape;907;p33"/>
          <p:cNvSpPr txBox="1"/>
          <p:nvPr/>
        </p:nvSpPr>
        <p:spPr>
          <a:xfrm>
            <a:off x="6335075" y="4673900"/>
            <a:ext cx="816600" cy="215400"/>
          </a:xfrm>
          <a:prstGeom prst="rect">
            <a:avLst/>
          </a:prstGeom>
          <a:solidFill>
            <a:srgbClr val="9FC5E8"/>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Lexend"/>
                <a:ea typeface="Lexend"/>
                <a:cs typeface="Lexend"/>
                <a:sym typeface="Lexend"/>
              </a:rPr>
              <a:t>MemRW = 0</a:t>
            </a:r>
            <a:endParaRPr b="0" i="0" sz="800" u="none" cap="none" strike="noStrike">
              <a:solidFill>
                <a:srgbClr val="000000"/>
              </a:solidFill>
              <a:latin typeface="Lexend"/>
              <a:ea typeface="Lexend"/>
              <a:cs typeface="Lexend"/>
              <a:sym typeface="Lexend"/>
            </a:endParaRPr>
          </a:p>
        </p:txBody>
      </p:sp>
      <p:sp>
        <p:nvSpPr>
          <p:cNvPr id="908" name="Google Shape;908;p33"/>
          <p:cNvSpPr txBox="1"/>
          <p:nvPr/>
        </p:nvSpPr>
        <p:spPr>
          <a:xfrm>
            <a:off x="369800" y="973350"/>
            <a:ext cx="4476900" cy="25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tr" sz="1800" u="none" cap="none" strike="noStrike">
                <a:solidFill>
                  <a:schemeClr val="dk2"/>
                </a:solidFill>
                <a:latin typeface="Lexend"/>
                <a:ea typeface="Lexend"/>
                <a:cs typeface="Lexend"/>
                <a:sym typeface="Lexend"/>
              </a:rPr>
              <a:t>(assume x1 = 0b10000, x2 = 0b00001)</a:t>
            </a:r>
            <a:endParaRPr b="0" i="0" sz="1800" u="none" cap="none" strike="noStrike">
              <a:solidFill>
                <a:schemeClr val="dk2"/>
              </a:solidFill>
              <a:latin typeface="Lexend"/>
              <a:ea typeface="Lexend"/>
              <a:cs typeface="Lexend"/>
              <a:sym typeface="Lexe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(bltu x1 x2 -16) example: WB</a:t>
            </a:r>
            <a:endParaRPr/>
          </a:p>
        </p:txBody>
      </p:sp>
      <p:cxnSp>
        <p:nvCxnSpPr>
          <p:cNvPr id="914" name="Google Shape;914;p34"/>
          <p:cNvCxnSpPr/>
          <p:nvPr/>
        </p:nvCxnSpPr>
        <p:spPr>
          <a:xfrm>
            <a:off x="3992549" y="3708075"/>
            <a:ext cx="1661700" cy="0"/>
          </a:xfrm>
          <a:prstGeom prst="straightConnector1">
            <a:avLst/>
          </a:prstGeom>
          <a:noFill/>
          <a:ln cap="flat" cmpd="sng" w="9525">
            <a:solidFill>
              <a:srgbClr val="000000"/>
            </a:solidFill>
            <a:prstDash val="solid"/>
            <a:round/>
            <a:headEnd len="sm" w="sm" type="none"/>
            <a:tailEnd len="med" w="med" type="triangle"/>
          </a:ln>
        </p:spPr>
      </p:cxnSp>
      <p:sp>
        <p:nvSpPr>
          <p:cNvPr id="915" name="Google Shape;915;p34"/>
          <p:cNvSpPr/>
          <p:nvPr/>
        </p:nvSpPr>
        <p:spPr>
          <a:xfrm>
            <a:off x="2808567" y="2482625"/>
            <a:ext cx="1183200" cy="1725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16" name="Google Shape;916;p34"/>
          <p:cNvGrpSpPr/>
          <p:nvPr/>
        </p:nvGrpSpPr>
        <p:grpSpPr>
          <a:xfrm>
            <a:off x="4819741" y="3122235"/>
            <a:ext cx="644400" cy="314700"/>
            <a:chOff x="4736879" y="2893635"/>
            <a:chExt cx="644400" cy="314700"/>
          </a:xfrm>
        </p:grpSpPr>
        <p:sp>
          <p:nvSpPr>
            <p:cNvPr id="917" name="Google Shape;917;p34"/>
            <p:cNvSpPr/>
            <p:nvPr/>
          </p:nvSpPr>
          <p:spPr>
            <a:xfrm rot="5400000">
              <a:off x="4901729" y="2728785"/>
              <a:ext cx="314700" cy="644400"/>
            </a:xfrm>
            <a:prstGeom prst="trapezoid">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34"/>
            <p:cNvSpPr txBox="1"/>
            <p:nvPr/>
          </p:nvSpPr>
          <p:spPr>
            <a:xfrm>
              <a:off x="4849944" y="2893636"/>
              <a:ext cx="419700" cy="307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Branch Comp</a:t>
              </a:r>
              <a:endParaRPr b="0" i="0" sz="1000" u="none" cap="none" strike="noStrike">
                <a:solidFill>
                  <a:srgbClr val="000000"/>
                </a:solidFill>
                <a:latin typeface="Arial"/>
                <a:ea typeface="Arial"/>
                <a:cs typeface="Arial"/>
                <a:sym typeface="Arial"/>
              </a:endParaRPr>
            </a:p>
          </p:txBody>
        </p:sp>
      </p:grpSp>
      <p:grpSp>
        <p:nvGrpSpPr>
          <p:cNvPr id="919" name="Google Shape;919;p34"/>
          <p:cNvGrpSpPr/>
          <p:nvPr/>
        </p:nvGrpSpPr>
        <p:grpSpPr>
          <a:xfrm>
            <a:off x="3231426" y="4294909"/>
            <a:ext cx="486408" cy="319500"/>
            <a:chOff x="4447206" y="4057784"/>
            <a:chExt cx="426300" cy="319500"/>
          </a:xfrm>
        </p:grpSpPr>
        <p:sp>
          <p:nvSpPr>
            <p:cNvPr id="920" name="Google Shape;920;p34"/>
            <p:cNvSpPr/>
            <p:nvPr/>
          </p:nvSpPr>
          <p:spPr>
            <a:xfrm rot="5400000">
              <a:off x="4500606" y="4004384"/>
              <a:ext cx="319500" cy="426300"/>
            </a:xfrm>
            <a:prstGeom prst="trapezoid">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34"/>
            <p:cNvSpPr txBox="1"/>
            <p:nvPr/>
          </p:nvSpPr>
          <p:spPr>
            <a:xfrm>
              <a:off x="4453925" y="4066223"/>
              <a:ext cx="410400" cy="307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Imm Gen</a:t>
              </a:r>
              <a:endParaRPr b="0" i="0" sz="1000" u="none" cap="none" strike="noStrike">
                <a:solidFill>
                  <a:srgbClr val="000000"/>
                </a:solidFill>
                <a:latin typeface="Arial"/>
                <a:ea typeface="Arial"/>
                <a:cs typeface="Arial"/>
                <a:sym typeface="Arial"/>
              </a:endParaRPr>
            </a:p>
          </p:txBody>
        </p:sp>
      </p:grpSp>
      <p:sp>
        <p:nvSpPr>
          <p:cNvPr id="922" name="Google Shape;922;p34"/>
          <p:cNvSpPr txBox="1"/>
          <p:nvPr/>
        </p:nvSpPr>
        <p:spPr>
          <a:xfrm>
            <a:off x="2816618" y="2473926"/>
            <a:ext cx="1175100" cy="215400"/>
          </a:xfrm>
          <a:prstGeom prst="rect">
            <a:avLst/>
          </a:prstGeom>
          <a:noFill/>
          <a:ln>
            <a:noFill/>
          </a:ln>
        </p:spPr>
        <p:txBody>
          <a:bodyPr anchorCtr="0" anchor="t" bIns="0" lIns="0" spcFirstLastPara="1" rIns="91425" wrap="square" tIns="0">
            <a:no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RegFile</a:t>
            </a:r>
            <a:endParaRPr b="0" i="0" sz="1300" u="none" cap="none" strike="noStrike">
              <a:solidFill>
                <a:srgbClr val="000000"/>
              </a:solidFill>
              <a:latin typeface="Arial"/>
              <a:ea typeface="Arial"/>
              <a:cs typeface="Arial"/>
              <a:sym typeface="Arial"/>
            </a:endParaRPr>
          </a:p>
        </p:txBody>
      </p:sp>
      <p:grpSp>
        <p:nvGrpSpPr>
          <p:cNvPr id="923" name="Google Shape;923;p34"/>
          <p:cNvGrpSpPr/>
          <p:nvPr/>
        </p:nvGrpSpPr>
        <p:grpSpPr>
          <a:xfrm>
            <a:off x="1518883" y="2045358"/>
            <a:ext cx="295200" cy="153900"/>
            <a:chOff x="1777884" y="1816758"/>
            <a:chExt cx="295200" cy="153900"/>
          </a:xfrm>
        </p:grpSpPr>
        <p:sp>
          <p:nvSpPr>
            <p:cNvPr id="924" name="Google Shape;924;p34"/>
            <p:cNvSpPr/>
            <p:nvPr/>
          </p:nvSpPr>
          <p:spPr>
            <a:xfrm rot="5400000">
              <a:off x="1850784" y="1746039"/>
              <a:ext cx="149400" cy="295200"/>
            </a:xfrm>
            <a:prstGeom prst="trapezoid">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34"/>
            <p:cNvSpPr txBox="1"/>
            <p:nvPr/>
          </p:nvSpPr>
          <p:spPr>
            <a:xfrm>
              <a:off x="1784816" y="1816758"/>
              <a:ext cx="2826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+4</a:t>
              </a:r>
              <a:endParaRPr b="0" i="0" sz="1000" u="none" cap="none" strike="noStrike">
                <a:solidFill>
                  <a:srgbClr val="000000"/>
                </a:solidFill>
                <a:latin typeface="Arial"/>
                <a:ea typeface="Arial"/>
                <a:cs typeface="Arial"/>
                <a:sym typeface="Arial"/>
              </a:endParaRPr>
            </a:p>
          </p:txBody>
        </p:sp>
      </p:grpSp>
      <p:cxnSp>
        <p:nvCxnSpPr>
          <p:cNvPr id="926" name="Google Shape;926;p34"/>
          <p:cNvCxnSpPr/>
          <p:nvPr/>
        </p:nvCxnSpPr>
        <p:spPr>
          <a:xfrm>
            <a:off x="2249674" y="3213425"/>
            <a:ext cx="0" cy="1722900"/>
          </a:xfrm>
          <a:prstGeom prst="straightConnector1">
            <a:avLst/>
          </a:prstGeom>
          <a:noFill/>
          <a:ln cap="flat" cmpd="sng" w="9525">
            <a:solidFill>
              <a:srgbClr val="000000"/>
            </a:solidFill>
            <a:prstDash val="solid"/>
            <a:round/>
            <a:headEnd len="sm" w="sm" type="none"/>
            <a:tailEnd len="med" w="med" type="triangle"/>
          </a:ln>
        </p:spPr>
      </p:cxnSp>
      <p:cxnSp>
        <p:nvCxnSpPr>
          <p:cNvPr id="927" name="Google Shape;927;p34"/>
          <p:cNvCxnSpPr/>
          <p:nvPr/>
        </p:nvCxnSpPr>
        <p:spPr>
          <a:xfrm>
            <a:off x="2251549" y="3536200"/>
            <a:ext cx="555600" cy="0"/>
          </a:xfrm>
          <a:prstGeom prst="straightConnector1">
            <a:avLst/>
          </a:prstGeom>
          <a:noFill/>
          <a:ln cap="flat" cmpd="sng" w="9525">
            <a:solidFill>
              <a:srgbClr val="000000"/>
            </a:solidFill>
            <a:prstDash val="solid"/>
            <a:round/>
            <a:headEnd len="sm" w="sm" type="none"/>
            <a:tailEnd len="med" w="med" type="triangle"/>
          </a:ln>
        </p:spPr>
      </p:cxnSp>
      <p:cxnSp>
        <p:nvCxnSpPr>
          <p:cNvPr id="928" name="Google Shape;928;p34"/>
          <p:cNvCxnSpPr/>
          <p:nvPr/>
        </p:nvCxnSpPr>
        <p:spPr>
          <a:xfrm>
            <a:off x="2251549" y="4454050"/>
            <a:ext cx="987000" cy="7800"/>
          </a:xfrm>
          <a:prstGeom prst="straightConnector1">
            <a:avLst/>
          </a:prstGeom>
          <a:noFill/>
          <a:ln cap="flat" cmpd="sng" w="9525">
            <a:solidFill>
              <a:srgbClr val="000000"/>
            </a:solidFill>
            <a:prstDash val="solid"/>
            <a:round/>
            <a:headEnd len="sm" w="sm" type="none"/>
            <a:tailEnd len="med" w="med" type="triangle"/>
          </a:ln>
        </p:spPr>
      </p:cxnSp>
      <p:cxnSp>
        <p:nvCxnSpPr>
          <p:cNvPr id="929" name="Google Shape;929;p34"/>
          <p:cNvCxnSpPr/>
          <p:nvPr/>
        </p:nvCxnSpPr>
        <p:spPr>
          <a:xfrm>
            <a:off x="1990674" y="3211150"/>
            <a:ext cx="816600" cy="0"/>
          </a:xfrm>
          <a:prstGeom prst="straightConnector1">
            <a:avLst/>
          </a:prstGeom>
          <a:noFill/>
          <a:ln cap="flat" cmpd="sng" w="9525">
            <a:solidFill>
              <a:srgbClr val="000000"/>
            </a:solidFill>
            <a:prstDash val="solid"/>
            <a:round/>
            <a:headEnd len="sm" w="sm" type="none"/>
            <a:tailEnd len="med" w="med" type="triangle"/>
          </a:ln>
        </p:spPr>
      </p:cxnSp>
      <p:cxnSp>
        <p:nvCxnSpPr>
          <p:cNvPr id="930" name="Google Shape;930;p34"/>
          <p:cNvCxnSpPr/>
          <p:nvPr/>
        </p:nvCxnSpPr>
        <p:spPr>
          <a:xfrm>
            <a:off x="2250699" y="3900975"/>
            <a:ext cx="556500" cy="0"/>
          </a:xfrm>
          <a:prstGeom prst="straightConnector1">
            <a:avLst/>
          </a:prstGeom>
          <a:noFill/>
          <a:ln cap="flat" cmpd="sng" w="9525">
            <a:solidFill>
              <a:srgbClr val="000000"/>
            </a:solidFill>
            <a:prstDash val="solid"/>
            <a:round/>
            <a:headEnd len="sm" w="sm" type="none"/>
            <a:tailEnd len="med" w="med" type="triangle"/>
          </a:ln>
        </p:spPr>
      </p:cxnSp>
      <p:cxnSp>
        <p:nvCxnSpPr>
          <p:cNvPr id="931" name="Google Shape;931;p34"/>
          <p:cNvCxnSpPr/>
          <p:nvPr/>
        </p:nvCxnSpPr>
        <p:spPr>
          <a:xfrm>
            <a:off x="5786430" y="2880351"/>
            <a:ext cx="275700" cy="0"/>
          </a:xfrm>
          <a:prstGeom prst="straightConnector1">
            <a:avLst/>
          </a:prstGeom>
          <a:noFill/>
          <a:ln cap="flat" cmpd="sng" w="9525">
            <a:solidFill>
              <a:srgbClr val="000000"/>
            </a:solidFill>
            <a:prstDash val="solid"/>
            <a:round/>
            <a:headEnd len="sm" w="sm" type="none"/>
            <a:tailEnd len="med" w="med" type="triangle"/>
          </a:ln>
        </p:spPr>
      </p:cxnSp>
      <p:cxnSp>
        <p:nvCxnSpPr>
          <p:cNvPr id="932" name="Google Shape;932;p34"/>
          <p:cNvCxnSpPr/>
          <p:nvPr/>
        </p:nvCxnSpPr>
        <p:spPr>
          <a:xfrm>
            <a:off x="6549589" y="3190448"/>
            <a:ext cx="413100" cy="0"/>
          </a:xfrm>
          <a:prstGeom prst="straightConnector1">
            <a:avLst/>
          </a:prstGeom>
          <a:noFill/>
          <a:ln cap="flat" cmpd="sng" w="9525">
            <a:solidFill>
              <a:srgbClr val="000000"/>
            </a:solidFill>
            <a:prstDash val="solid"/>
            <a:round/>
            <a:headEnd len="sm" w="sm" type="none"/>
            <a:tailEnd len="med" w="med" type="triangle"/>
          </a:ln>
        </p:spPr>
      </p:cxnSp>
      <p:cxnSp>
        <p:nvCxnSpPr>
          <p:cNvPr id="933" name="Google Shape;933;p34"/>
          <p:cNvCxnSpPr/>
          <p:nvPr/>
        </p:nvCxnSpPr>
        <p:spPr>
          <a:xfrm>
            <a:off x="7915949" y="3677325"/>
            <a:ext cx="442200" cy="0"/>
          </a:xfrm>
          <a:prstGeom prst="straightConnector1">
            <a:avLst/>
          </a:prstGeom>
          <a:noFill/>
          <a:ln cap="flat" cmpd="sng" w="28575">
            <a:solidFill>
              <a:srgbClr val="000000"/>
            </a:solidFill>
            <a:prstDash val="solid"/>
            <a:round/>
            <a:headEnd len="sm" w="sm" type="none"/>
            <a:tailEnd len="med" w="med" type="triangle"/>
          </a:ln>
        </p:spPr>
      </p:cxnSp>
      <p:cxnSp>
        <p:nvCxnSpPr>
          <p:cNvPr id="934" name="Google Shape;934;p34"/>
          <p:cNvCxnSpPr/>
          <p:nvPr/>
        </p:nvCxnSpPr>
        <p:spPr>
          <a:xfrm>
            <a:off x="3992549" y="2993700"/>
            <a:ext cx="1664100" cy="0"/>
          </a:xfrm>
          <a:prstGeom prst="straightConnector1">
            <a:avLst/>
          </a:prstGeom>
          <a:noFill/>
          <a:ln cap="flat" cmpd="sng" w="9525">
            <a:solidFill>
              <a:srgbClr val="000000"/>
            </a:solidFill>
            <a:prstDash val="solid"/>
            <a:round/>
            <a:headEnd len="sm" w="sm" type="none"/>
            <a:tailEnd len="med" w="med" type="triangle"/>
          </a:ln>
        </p:spPr>
      </p:cxnSp>
      <p:cxnSp>
        <p:nvCxnSpPr>
          <p:cNvPr id="935" name="Google Shape;935;p34"/>
          <p:cNvCxnSpPr/>
          <p:nvPr/>
        </p:nvCxnSpPr>
        <p:spPr>
          <a:xfrm>
            <a:off x="305949" y="1689575"/>
            <a:ext cx="7771800" cy="0"/>
          </a:xfrm>
          <a:prstGeom prst="straightConnector1">
            <a:avLst/>
          </a:prstGeom>
          <a:noFill/>
          <a:ln cap="flat" cmpd="sng" w="9525">
            <a:solidFill>
              <a:srgbClr val="000000"/>
            </a:solidFill>
            <a:prstDash val="solid"/>
            <a:round/>
            <a:headEnd len="sm" w="sm" type="none"/>
            <a:tailEnd len="sm" w="sm" type="none"/>
          </a:ln>
        </p:spPr>
      </p:cxnSp>
      <p:cxnSp>
        <p:nvCxnSpPr>
          <p:cNvPr id="936" name="Google Shape;936;p34"/>
          <p:cNvCxnSpPr/>
          <p:nvPr/>
        </p:nvCxnSpPr>
        <p:spPr>
          <a:xfrm rot="10800000">
            <a:off x="6809774" y="1687705"/>
            <a:ext cx="0" cy="1499700"/>
          </a:xfrm>
          <a:prstGeom prst="straightConnector1">
            <a:avLst/>
          </a:prstGeom>
          <a:noFill/>
          <a:ln cap="flat" cmpd="sng" w="9525">
            <a:solidFill>
              <a:srgbClr val="000000"/>
            </a:solidFill>
            <a:prstDash val="solid"/>
            <a:round/>
            <a:headEnd len="sm" w="sm" type="none"/>
            <a:tailEnd len="sm" w="sm" type="none"/>
          </a:ln>
        </p:spPr>
      </p:cxnSp>
      <p:cxnSp>
        <p:nvCxnSpPr>
          <p:cNvPr id="937" name="Google Shape;937;p34"/>
          <p:cNvCxnSpPr/>
          <p:nvPr/>
        </p:nvCxnSpPr>
        <p:spPr>
          <a:xfrm>
            <a:off x="353124" y="1847575"/>
            <a:ext cx="7644600" cy="0"/>
          </a:xfrm>
          <a:prstGeom prst="straightConnector1">
            <a:avLst/>
          </a:prstGeom>
          <a:noFill/>
          <a:ln cap="flat" cmpd="sng" w="9525">
            <a:solidFill>
              <a:srgbClr val="000000"/>
            </a:solidFill>
            <a:prstDash val="solid"/>
            <a:round/>
            <a:headEnd len="sm" w="sm" type="none"/>
            <a:tailEnd len="sm" w="sm" type="none"/>
          </a:ln>
        </p:spPr>
      </p:cxnSp>
      <p:sp>
        <p:nvSpPr>
          <p:cNvPr id="938" name="Google Shape;938;p34"/>
          <p:cNvSpPr/>
          <p:nvPr/>
        </p:nvSpPr>
        <p:spPr>
          <a:xfrm>
            <a:off x="657925" y="4939149"/>
            <a:ext cx="7964400" cy="145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9" name="Google Shape;939;p34"/>
          <p:cNvCxnSpPr/>
          <p:nvPr/>
        </p:nvCxnSpPr>
        <p:spPr>
          <a:xfrm>
            <a:off x="8447474" y="3865950"/>
            <a:ext cx="0" cy="1070100"/>
          </a:xfrm>
          <a:prstGeom prst="straightConnector1">
            <a:avLst/>
          </a:prstGeom>
          <a:noFill/>
          <a:ln cap="flat" cmpd="sng" w="28575">
            <a:solidFill>
              <a:srgbClr val="000000"/>
            </a:solidFill>
            <a:prstDash val="solid"/>
            <a:round/>
            <a:headEnd len="med" w="med" type="triangle"/>
            <a:tailEnd len="sm" w="sm" type="none"/>
          </a:ln>
        </p:spPr>
      </p:cxnSp>
      <p:cxnSp>
        <p:nvCxnSpPr>
          <p:cNvPr id="940" name="Google Shape;940;p34"/>
          <p:cNvCxnSpPr/>
          <p:nvPr/>
        </p:nvCxnSpPr>
        <p:spPr>
          <a:xfrm>
            <a:off x="7228549" y="4607725"/>
            <a:ext cx="0" cy="329700"/>
          </a:xfrm>
          <a:prstGeom prst="straightConnector1">
            <a:avLst/>
          </a:prstGeom>
          <a:noFill/>
          <a:ln cap="flat" cmpd="sng" w="9525">
            <a:solidFill>
              <a:srgbClr val="000000"/>
            </a:solidFill>
            <a:prstDash val="solid"/>
            <a:round/>
            <a:headEnd len="med" w="med" type="triangle"/>
            <a:tailEnd len="sm" w="sm" type="none"/>
          </a:ln>
        </p:spPr>
      </p:cxnSp>
      <p:cxnSp>
        <p:nvCxnSpPr>
          <p:cNvPr id="941" name="Google Shape;941;p34"/>
          <p:cNvCxnSpPr>
            <a:stCxn id="921" idx="2"/>
            <a:endCxn id="942" idx="0"/>
          </p:cNvCxnSpPr>
          <p:nvPr/>
        </p:nvCxnSpPr>
        <p:spPr>
          <a:xfrm>
            <a:off x="3473226" y="4611148"/>
            <a:ext cx="17400" cy="337500"/>
          </a:xfrm>
          <a:prstGeom prst="straightConnector1">
            <a:avLst/>
          </a:prstGeom>
          <a:noFill/>
          <a:ln cap="flat" cmpd="sng" w="9525">
            <a:solidFill>
              <a:srgbClr val="000000"/>
            </a:solidFill>
            <a:prstDash val="solid"/>
            <a:round/>
            <a:headEnd len="med" w="med" type="triangle"/>
            <a:tailEnd len="sm" w="sm" type="none"/>
          </a:ln>
        </p:spPr>
      </p:cxnSp>
      <p:cxnSp>
        <p:nvCxnSpPr>
          <p:cNvPr id="943" name="Google Shape;943;p34"/>
          <p:cNvCxnSpPr/>
          <p:nvPr/>
        </p:nvCxnSpPr>
        <p:spPr>
          <a:xfrm>
            <a:off x="821424" y="2676250"/>
            <a:ext cx="0" cy="2262000"/>
          </a:xfrm>
          <a:prstGeom prst="straightConnector1">
            <a:avLst/>
          </a:prstGeom>
          <a:noFill/>
          <a:ln cap="flat" cmpd="sng" w="9525">
            <a:solidFill>
              <a:srgbClr val="000000"/>
            </a:solidFill>
            <a:prstDash val="solid"/>
            <a:round/>
            <a:headEnd len="med" w="med" type="triangle"/>
            <a:tailEnd len="sm" w="sm" type="none"/>
          </a:ln>
        </p:spPr>
      </p:cxnSp>
      <p:cxnSp>
        <p:nvCxnSpPr>
          <p:cNvPr id="944" name="Google Shape;944;p34"/>
          <p:cNvCxnSpPr/>
          <p:nvPr/>
        </p:nvCxnSpPr>
        <p:spPr>
          <a:xfrm>
            <a:off x="5386841" y="3438831"/>
            <a:ext cx="0" cy="1492800"/>
          </a:xfrm>
          <a:prstGeom prst="straightConnector1">
            <a:avLst/>
          </a:prstGeom>
          <a:noFill/>
          <a:ln cap="flat" cmpd="sng" w="9525">
            <a:solidFill>
              <a:srgbClr val="000000"/>
            </a:solidFill>
            <a:prstDash val="solid"/>
            <a:round/>
            <a:headEnd len="sm" w="sm" type="none"/>
            <a:tailEnd len="med" w="med" type="triangle"/>
          </a:ln>
        </p:spPr>
      </p:cxnSp>
      <p:cxnSp>
        <p:nvCxnSpPr>
          <p:cNvPr id="945" name="Google Shape;945;p34"/>
          <p:cNvCxnSpPr/>
          <p:nvPr/>
        </p:nvCxnSpPr>
        <p:spPr>
          <a:xfrm>
            <a:off x="5141272" y="3438831"/>
            <a:ext cx="0" cy="1494300"/>
          </a:xfrm>
          <a:prstGeom prst="straightConnector1">
            <a:avLst/>
          </a:prstGeom>
          <a:noFill/>
          <a:ln cap="flat" cmpd="sng" w="9525">
            <a:solidFill>
              <a:srgbClr val="000000"/>
            </a:solidFill>
            <a:prstDash val="solid"/>
            <a:round/>
            <a:headEnd len="sm" w="sm" type="none"/>
            <a:tailEnd len="med" w="med" type="triangle"/>
          </a:ln>
        </p:spPr>
      </p:cxnSp>
      <p:sp>
        <p:nvSpPr>
          <p:cNvPr id="946" name="Google Shape;946;p34"/>
          <p:cNvSpPr txBox="1"/>
          <p:nvPr/>
        </p:nvSpPr>
        <p:spPr>
          <a:xfrm>
            <a:off x="5531600" y="4948576"/>
            <a:ext cx="2673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BSel</a:t>
            </a:r>
            <a:endParaRPr b="0" i="0" sz="800" u="none" cap="none" strike="noStrike">
              <a:solidFill>
                <a:srgbClr val="000000"/>
              </a:solidFill>
              <a:latin typeface="Arial"/>
              <a:ea typeface="Arial"/>
              <a:cs typeface="Arial"/>
              <a:sym typeface="Arial"/>
            </a:endParaRPr>
          </a:p>
        </p:txBody>
      </p:sp>
      <p:cxnSp>
        <p:nvCxnSpPr>
          <p:cNvPr id="947" name="Google Shape;947;p34"/>
          <p:cNvCxnSpPr/>
          <p:nvPr/>
        </p:nvCxnSpPr>
        <p:spPr>
          <a:xfrm>
            <a:off x="6293049" y="4048325"/>
            <a:ext cx="0" cy="888300"/>
          </a:xfrm>
          <a:prstGeom prst="straightConnector1">
            <a:avLst/>
          </a:prstGeom>
          <a:noFill/>
          <a:ln cap="flat" cmpd="sng" w="9525">
            <a:solidFill>
              <a:srgbClr val="000000"/>
            </a:solidFill>
            <a:prstDash val="solid"/>
            <a:round/>
            <a:headEnd len="med" w="med" type="triangle"/>
            <a:tailEnd len="sm" w="sm" type="none"/>
          </a:ln>
        </p:spPr>
      </p:cxnSp>
      <p:cxnSp>
        <p:nvCxnSpPr>
          <p:cNvPr id="948" name="Google Shape;948;p34"/>
          <p:cNvCxnSpPr/>
          <p:nvPr/>
        </p:nvCxnSpPr>
        <p:spPr>
          <a:xfrm>
            <a:off x="3073075" y="4208176"/>
            <a:ext cx="0" cy="729300"/>
          </a:xfrm>
          <a:prstGeom prst="straightConnector1">
            <a:avLst/>
          </a:prstGeom>
          <a:noFill/>
          <a:ln cap="flat" cmpd="sng" w="28575">
            <a:solidFill>
              <a:srgbClr val="000000"/>
            </a:solidFill>
            <a:prstDash val="solid"/>
            <a:round/>
            <a:headEnd len="med" w="med" type="triangle"/>
            <a:tailEnd len="sm" w="sm" type="none"/>
          </a:ln>
        </p:spPr>
      </p:cxnSp>
      <p:sp>
        <p:nvSpPr>
          <p:cNvPr id="949" name="Google Shape;949;p34"/>
          <p:cNvSpPr txBox="1"/>
          <p:nvPr/>
        </p:nvSpPr>
        <p:spPr>
          <a:xfrm>
            <a:off x="2816206" y="2706076"/>
            <a:ext cx="7266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RegWriteData</a:t>
            </a:r>
            <a:endParaRPr b="0" i="0" sz="900" u="none" cap="none" strike="noStrike">
              <a:solidFill>
                <a:srgbClr val="000000"/>
              </a:solidFill>
              <a:latin typeface="Arial"/>
              <a:ea typeface="Arial"/>
              <a:cs typeface="Arial"/>
              <a:sym typeface="Arial"/>
            </a:endParaRPr>
          </a:p>
        </p:txBody>
      </p:sp>
      <p:sp>
        <p:nvSpPr>
          <p:cNvPr id="950" name="Google Shape;950;p34"/>
          <p:cNvSpPr txBox="1"/>
          <p:nvPr/>
        </p:nvSpPr>
        <p:spPr>
          <a:xfrm>
            <a:off x="2817369" y="3140438"/>
            <a:ext cx="7800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RegWriteIndex</a:t>
            </a:r>
            <a:endParaRPr b="0" i="0" sz="900" u="none" cap="none" strike="noStrike">
              <a:solidFill>
                <a:srgbClr val="000000"/>
              </a:solidFill>
              <a:latin typeface="Arial"/>
              <a:ea typeface="Arial"/>
              <a:cs typeface="Arial"/>
              <a:sym typeface="Arial"/>
            </a:endParaRPr>
          </a:p>
        </p:txBody>
      </p:sp>
      <p:sp>
        <p:nvSpPr>
          <p:cNvPr id="951" name="Google Shape;951;p34"/>
          <p:cNvSpPr txBox="1"/>
          <p:nvPr/>
        </p:nvSpPr>
        <p:spPr>
          <a:xfrm>
            <a:off x="2816876" y="3465060"/>
            <a:ext cx="8265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RegReadIndex1</a:t>
            </a:r>
            <a:endParaRPr b="0" i="0" sz="900" u="none" cap="none" strike="noStrike">
              <a:solidFill>
                <a:srgbClr val="000000"/>
              </a:solidFill>
              <a:latin typeface="Arial"/>
              <a:ea typeface="Arial"/>
              <a:cs typeface="Arial"/>
              <a:sym typeface="Arial"/>
            </a:endParaRPr>
          </a:p>
        </p:txBody>
      </p:sp>
      <p:sp>
        <p:nvSpPr>
          <p:cNvPr id="952" name="Google Shape;952;p34"/>
          <p:cNvSpPr txBox="1"/>
          <p:nvPr/>
        </p:nvSpPr>
        <p:spPr>
          <a:xfrm>
            <a:off x="2818230" y="3829110"/>
            <a:ext cx="8325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RegReadIndex2</a:t>
            </a:r>
            <a:endParaRPr b="0" i="0" sz="900" u="none" cap="none" strike="noStrike">
              <a:solidFill>
                <a:srgbClr val="000000"/>
              </a:solidFill>
              <a:latin typeface="Arial"/>
              <a:ea typeface="Arial"/>
              <a:cs typeface="Arial"/>
              <a:sym typeface="Arial"/>
            </a:endParaRPr>
          </a:p>
        </p:txBody>
      </p:sp>
      <p:sp>
        <p:nvSpPr>
          <p:cNvPr id="953" name="Google Shape;953;p34"/>
          <p:cNvSpPr txBox="1"/>
          <p:nvPr/>
        </p:nvSpPr>
        <p:spPr>
          <a:xfrm>
            <a:off x="3186845" y="2924298"/>
            <a:ext cx="7926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RegReadData1</a:t>
            </a:r>
            <a:endParaRPr b="0" i="0" sz="900" u="none" cap="none" strike="noStrike">
              <a:solidFill>
                <a:srgbClr val="000000"/>
              </a:solidFill>
              <a:latin typeface="Arial"/>
              <a:ea typeface="Arial"/>
              <a:cs typeface="Arial"/>
              <a:sym typeface="Arial"/>
            </a:endParaRPr>
          </a:p>
        </p:txBody>
      </p:sp>
      <p:sp>
        <p:nvSpPr>
          <p:cNvPr id="954" name="Google Shape;954;p34"/>
          <p:cNvSpPr txBox="1"/>
          <p:nvPr/>
        </p:nvSpPr>
        <p:spPr>
          <a:xfrm>
            <a:off x="2272979" y="3093694"/>
            <a:ext cx="384600" cy="107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inst[11:7]</a:t>
            </a:r>
            <a:endParaRPr b="0" i="0" sz="700" u="none" cap="none" strike="noStrike">
              <a:solidFill>
                <a:srgbClr val="000000"/>
              </a:solidFill>
              <a:latin typeface="Arial"/>
              <a:ea typeface="Arial"/>
              <a:cs typeface="Arial"/>
              <a:sym typeface="Arial"/>
            </a:endParaRPr>
          </a:p>
        </p:txBody>
      </p:sp>
      <p:sp>
        <p:nvSpPr>
          <p:cNvPr id="955" name="Google Shape;955;p34"/>
          <p:cNvSpPr txBox="1"/>
          <p:nvPr/>
        </p:nvSpPr>
        <p:spPr>
          <a:xfrm>
            <a:off x="8086579" y="3048383"/>
            <a:ext cx="1821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ALU</a:t>
            </a:r>
            <a:endParaRPr b="0" i="0" sz="700" u="none" cap="none" strike="noStrike">
              <a:solidFill>
                <a:srgbClr val="000000"/>
              </a:solidFill>
              <a:latin typeface="Arial"/>
              <a:ea typeface="Arial"/>
              <a:cs typeface="Arial"/>
              <a:sym typeface="Arial"/>
            </a:endParaRPr>
          </a:p>
        </p:txBody>
      </p:sp>
      <p:sp>
        <p:nvSpPr>
          <p:cNvPr id="956" name="Google Shape;956;p34"/>
          <p:cNvSpPr txBox="1"/>
          <p:nvPr/>
        </p:nvSpPr>
        <p:spPr>
          <a:xfrm>
            <a:off x="8005983" y="3311983"/>
            <a:ext cx="276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PC+4</a:t>
            </a:r>
            <a:endParaRPr b="0" i="0" sz="700" u="none" cap="none" strike="noStrike">
              <a:solidFill>
                <a:srgbClr val="000000"/>
              </a:solidFill>
              <a:latin typeface="Arial"/>
              <a:ea typeface="Arial"/>
              <a:cs typeface="Arial"/>
              <a:sym typeface="Arial"/>
            </a:endParaRPr>
          </a:p>
        </p:txBody>
      </p:sp>
      <p:sp>
        <p:nvSpPr>
          <p:cNvPr id="957" name="Google Shape;957;p34"/>
          <p:cNvSpPr txBox="1"/>
          <p:nvPr/>
        </p:nvSpPr>
        <p:spPr>
          <a:xfrm>
            <a:off x="7945946" y="3515988"/>
            <a:ext cx="276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Mem</a:t>
            </a:r>
            <a:endParaRPr b="0" i="0" sz="700" u="none" cap="none" strike="noStrike">
              <a:solidFill>
                <a:srgbClr val="000000"/>
              </a:solidFill>
              <a:latin typeface="Arial"/>
              <a:ea typeface="Arial"/>
              <a:cs typeface="Arial"/>
              <a:sym typeface="Arial"/>
            </a:endParaRPr>
          </a:p>
        </p:txBody>
      </p:sp>
      <p:sp>
        <p:nvSpPr>
          <p:cNvPr id="958" name="Google Shape;958;p34"/>
          <p:cNvSpPr txBox="1"/>
          <p:nvPr/>
        </p:nvSpPr>
        <p:spPr>
          <a:xfrm>
            <a:off x="3179682" y="3648854"/>
            <a:ext cx="7959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RegReadData2</a:t>
            </a:r>
            <a:endParaRPr b="0" i="0" sz="900" u="none" cap="none" strike="noStrike">
              <a:solidFill>
                <a:srgbClr val="000000"/>
              </a:solidFill>
              <a:latin typeface="Arial"/>
              <a:ea typeface="Arial"/>
              <a:cs typeface="Arial"/>
              <a:sym typeface="Arial"/>
            </a:endParaRPr>
          </a:p>
        </p:txBody>
      </p:sp>
      <p:sp>
        <p:nvSpPr>
          <p:cNvPr id="959" name="Google Shape;959;p34"/>
          <p:cNvSpPr txBox="1"/>
          <p:nvPr/>
        </p:nvSpPr>
        <p:spPr>
          <a:xfrm>
            <a:off x="2272428" y="3787185"/>
            <a:ext cx="442500" cy="107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inst[24:20]</a:t>
            </a:r>
            <a:endParaRPr b="0" i="0" sz="700" u="none" cap="none" strike="noStrike">
              <a:solidFill>
                <a:srgbClr val="000000"/>
              </a:solidFill>
              <a:latin typeface="Arial"/>
              <a:ea typeface="Arial"/>
              <a:cs typeface="Arial"/>
              <a:sym typeface="Arial"/>
            </a:endParaRPr>
          </a:p>
        </p:txBody>
      </p:sp>
      <p:sp>
        <p:nvSpPr>
          <p:cNvPr id="960" name="Google Shape;960;p34"/>
          <p:cNvSpPr txBox="1"/>
          <p:nvPr/>
        </p:nvSpPr>
        <p:spPr>
          <a:xfrm>
            <a:off x="2272227" y="3419779"/>
            <a:ext cx="437700" cy="107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inst[19:15]</a:t>
            </a:r>
            <a:endParaRPr b="0" i="0" sz="700" u="none" cap="none" strike="noStrike">
              <a:solidFill>
                <a:srgbClr val="000000"/>
              </a:solidFill>
              <a:latin typeface="Arial"/>
              <a:ea typeface="Arial"/>
              <a:cs typeface="Arial"/>
              <a:sym typeface="Arial"/>
            </a:endParaRPr>
          </a:p>
        </p:txBody>
      </p:sp>
      <p:cxnSp>
        <p:nvCxnSpPr>
          <p:cNvPr id="961" name="Google Shape;961;p34"/>
          <p:cNvCxnSpPr/>
          <p:nvPr/>
        </p:nvCxnSpPr>
        <p:spPr>
          <a:xfrm>
            <a:off x="5786430" y="3868570"/>
            <a:ext cx="275700" cy="0"/>
          </a:xfrm>
          <a:prstGeom prst="straightConnector1">
            <a:avLst/>
          </a:prstGeom>
          <a:noFill/>
          <a:ln cap="flat" cmpd="sng" w="9525">
            <a:solidFill>
              <a:srgbClr val="000000"/>
            </a:solidFill>
            <a:prstDash val="solid"/>
            <a:round/>
            <a:headEnd len="sm" w="sm" type="none"/>
            <a:tailEnd len="med" w="med" type="triangle"/>
          </a:ln>
        </p:spPr>
      </p:cxnSp>
      <p:sp>
        <p:nvSpPr>
          <p:cNvPr id="962" name="Google Shape;962;p34"/>
          <p:cNvSpPr/>
          <p:nvPr/>
        </p:nvSpPr>
        <p:spPr>
          <a:xfrm>
            <a:off x="6059599" y="2468450"/>
            <a:ext cx="486777" cy="1718950"/>
          </a:xfrm>
          <a:custGeom>
            <a:rect b="b" l="l" r="r" t="t"/>
            <a:pathLst>
              <a:path extrusionOk="0" h="68758" w="25718">
                <a:moveTo>
                  <a:pt x="0" y="30915"/>
                </a:moveTo>
                <a:lnTo>
                  <a:pt x="0" y="0"/>
                </a:lnTo>
                <a:lnTo>
                  <a:pt x="25718" y="11327"/>
                </a:lnTo>
                <a:lnTo>
                  <a:pt x="25718" y="57965"/>
                </a:lnTo>
                <a:lnTo>
                  <a:pt x="133" y="68758"/>
                </a:lnTo>
                <a:lnTo>
                  <a:pt x="133" y="38643"/>
                </a:lnTo>
                <a:lnTo>
                  <a:pt x="7196" y="34246"/>
                </a:lnTo>
                <a:close/>
              </a:path>
            </a:pathLst>
          </a:custGeom>
          <a:noFill/>
          <a:ln cap="flat" cmpd="sng" w="9525">
            <a:solidFill>
              <a:schemeClr val="dk1"/>
            </a:solidFill>
            <a:prstDash val="solid"/>
            <a:round/>
            <a:headEnd len="sm" w="sm" type="none"/>
            <a:tailEnd len="sm" w="sm" type="none"/>
          </a:ln>
        </p:spPr>
      </p:sp>
      <p:sp>
        <p:nvSpPr>
          <p:cNvPr id="963" name="Google Shape;963;p34"/>
          <p:cNvSpPr txBox="1"/>
          <p:nvPr/>
        </p:nvSpPr>
        <p:spPr>
          <a:xfrm>
            <a:off x="6198231" y="3224000"/>
            <a:ext cx="333900" cy="200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ALU</a:t>
            </a:r>
            <a:endParaRPr b="0" i="0" sz="1300" u="none" cap="none" strike="noStrike">
              <a:solidFill>
                <a:srgbClr val="000000"/>
              </a:solidFill>
              <a:latin typeface="Arial"/>
              <a:ea typeface="Arial"/>
              <a:cs typeface="Arial"/>
              <a:sym typeface="Arial"/>
            </a:endParaRPr>
          </a:p>
        </p:txBody>
      </p:sp>
      <p:sp>
        <p:nvSpPr>
          <p:cNvPr id="964" name="Google Shape;964;p34"/>
          <p:cNvSpPr txBox="1"/>
          <p:nvPr/>
        </p:nvSpPr>
        <p:spPr>
          <a:xfrm>
            <a:off x="6078874" y="2809950"/>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A</a:t>
            </a:r>
            <a:endParaRPr b="0" i="0" sz="900" u="none" cap="none" strike="noStrike">
              <a:solidFill>
                <a:srgbClr val="000000"/>
              </a:solidFill>
              <a:latin typeface="Arial"/>
              <a:ea typeface="Arial"/>
              <a:cs typeface="Arial"/>
              <a:sym typeface="Arial"/>
            </a:endParaRPr>
          </a:p>
        </p:txBody>
      </p:sp>
      <p:sp>
        <p:nvSpPr>
          <p:cNvPr id="965" name="Google Shape;965;p34"/>
          <p:cNvSpPr txBox="1"/>
          <p:nvPr/>
        </p:nvSpPr>
        <p:spPr>
          <a:xfrm>
            <a:off x="6076499" y="3798150"/>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B</a:t>
            </a:r>
            <a:endParaRPr b="0" i="0" sz="900" u="none" cap="none" strike="noStrike">
              <a:solidFill>
                <a:srgbClr val="000000"/>
              </a:solidFill>
              <a:latin typeface="Arial"/>
              <a:ea typeface="Arial"/>
              <a:cs typeface="Arial"/>
              <a:sym typeface="Arial"/>
            </a:endParaRPr>
          </a:p>
        </p:txBody>
      </p:sp>
      <p:cxnSp>
        <p:nvCxnSpPr>
          <p:cNvPr id="966" name="Google Shape;966;p34"/>
          <p:cNvCxnSpPr/>
          <p:nvPr/>
        </p:nvCxnSpPr>
        <p:spPr>
          <a:xfrm rot="10800000">
            <a:off x="5709906" y="4094525"/>
            <a:ext cx="0" cy="843600"/>
          </a:xfrm>
          <a:prstGeom prst="straightConnector1">
            <a:avLst/>
          </a:prstGeom>
          <a:noFill/>
          <a:ln cap="flat" cmpd="sng" w="9525">
            <a:solidFill>
              <a:schemeClr val="dk1"/>
            </a:solidFill>
            <a:prstDash val="solid"/>
            <a:round/>
            <a:headEnd len="sm" w="sm" type="none"/>
            <a:tailEnd len="med" w="med" type="triangle"/>
          </a:ln>
        </p:spPr>
      </p:cxnSp>
      <p:sp>
        <p:nvSpPr>
          <p:cNvPr id="967" name="Google Shape;967;p34"/>
          <p:cNvSpPr txBox="1"/>
          <p:nvPr/>
        </p:nvSpPr>
        <p:spPr>
          <a:xfrm>
            <a:off x="5824084" y="4948576"/>
            <a:ext cx="2187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ASel</a:t>
            </a:r>
            <a:endParaRPr b="0" i="0" sz="800" u="none" cap="none" strike="noStrike">
              <a:solidFill>
                <a:srgbClr val="000000"/>
              </a:solidFill>
              <a:latin typeface="Arial"/>
              <a:ea typeface="Arial"/>
              <a:cs typeface="Arial"/>
              <a:sym typeface="Arial"/>
            </a:endParaRPr>
          </a:p>
        </p:txBody>
      </p:sp>
      <p:sp>
        <p:nvSpPr>
          <p:cNvPr id="968" name="Google Shape;968;p34"/>
          <p:cNvSpPr txBox="1"/>
          <p:nvPr/>
        </p:nvSpPr>
        <p:spPr>
          <a:xfrm>
            <a:off x="5031500" y="4948576"/>
            <a:ext cx="227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BrEq</a:t>
            </a:r>
            <a:endParaRPr b="0" i="0" sz="800" u="none" cap="none" strike="noStrike">
              <a:solidFill>
                <a:srgbClr val="000000"/>
              </a:solidFill>
              <a:latin typeface="Arial"/>
              <a:ea typeface="Arial"/>
              <a:cs typeface="Arial"/>
              <a:sym typeface="Arial"/>
            </a:endParaRPr>
          </a:p>
        </p:txBody>
      </p:sp>
      <p:sp>
        <p:nvSpPr>
          <p:cNvPr id="969" name="Google Shape;969;p34"/>
          <p:cNvSpPr txBox="1"/>
          <p:nvPr/>
        </p:nvSpPr>
        <p:spPr>
          <a:xfrm>
            <a:off x="5290271" y="4948576"/>
            <a:ext cx="2187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BrLT</a:t>
            </a:r>
            <a:endParaRPr b="0" i="0" sz="800" u="none" cap="none" strike="noStrike">
              <a:solidFill>
                <a:srgbClr val="000000"/>
              </a:solidFill>
              <a:latin typeface="Arial"/>
              <a:ea typeface="Arial"/>
              <a:cs typeface="Arial"/>
              <a:sym typeface="Arial"/>
            </a:endParaRPr>
          </a:p>
        </p:txBody>
      </p:sp>
      <p:sp>
        <p:nvSpPr>
          <p:cNvPr id="970" name="Google Shape;970;p34"/>
          <p:cNvSpPr txBox="1"/>
          <p:nvPr/>
        </p:nvSpPr>
        <p:spPr>
          <a:xfrm>
            <a:off x="4761666" y="4948576"/>
            <a:ext cx="2376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BrUn</a:t>
            </a:r>
            <a:endParaRPr b="0" i="0" sz="800" u="none" cap="none" strike="noStrike">
              <a:solidFill>
                <a:srgbClr val="000000"/>
              </a:solidFill>
              <a:latin typeface="Arial"/>
              <a:ea typeface="Arial"/>
              <a:cs typeface="Arial"/>
              <a:sym typeface="Arial"/>
            </a:endParaRPr>
          </a:p>
        </p:txBody>
      </p:sp>
      <p:cxnSp>
        <p:nvCxnSpPr>
          <p:cNvPr id="971" name="Google Shape;971;p34"/>
          <p:cNvCxnSpPr/>
          <p:nvPr/>
        </p:nvCxnSpPr>
        <p:spPr>
          <a:xfrm rot="10800000">
            <a:off x="4894753" y="3438650"/>
            <a:ext cx="0" cy="1495800"/>
          </a:xfrm>
          <a:prstGeom prst="straightConnector1">
            <a:avLst/>
          </a:prstGeom>
          <a:noFill/>
          <a:ln cap="flat" cmpd="sng" w="9525">
            <a:solidFill>
              <a:schemeClr val="dk1"/>
            </a:solidFill>
            <a:prstDash val="solid"/>
            <a:round/>
            <a:headEnd len="sm" w="sm" type="none"/>
            <a:tailEnd len="med" w="med" type="triangle"/>
          </a:ln>
        </p:spPr>
      </p:cxnSp>
      <p:sp>
        <p:nvSpPr>
          <p:cNvPr id="972" name="Google Shape;972;p34"/>
          <p:cNvSpPr/>
          <p:nvPr/>
        </p:nvSpPr>
        <p:spPr>
          <a:xfrm>
            <a:off x="4583849" y="2997300"/>
            <a:ext cx="230758" cy="209875"/>
          </a:xfrm>
          <a:custGeom>
            <a:rect b="b" l="l" r="r" t="t"/>
            <a:pathLst>
              <a:path extrusionOk="0" h="8395" w="4597">
                <a:moveTo>
                  <a:pt x="0" y="0"/>
                </a:moveTo>
                <a:lnTo>
                  <a:pt x="0" y="8395"/>
                </a:lnTo>
                <a:lnTo>
                  <a:pt x="4597" y="8395"/>
                </a:lnTo>
              </a:path>
            </a:pathLst>
          </a:custGeom>
          <a:noFill/>
          <a:ln cap="flat" cmpd="sng" w="9525">
            <a:solidFill>
              <a:schemeClr val="dk1"/>
            </a:solidFill>
            <a:prstDash val="solid"/>
            <a:round/>
            <a:headEnd len="sm" w="sm" type="none"/>
            <a:tailEnd len="med" w="med" type="triangle"/>
          </a:ln>
        </p:spPr>
      </p:sp>
      <p:sp>
        <p:nvSpPr>
          <p:cNvPr id="973" name="Google Shape;973;p34"/>
          <p:cNvSpPr/>
          <p:nvPr/>
        </p:nvSpPr>
        <p:spPr>
          <a:xfrm>
            <a:off x="4583849" y="3353750"/>
            <a:ext cx="234194" cy="358125"/>
          </a:xfrm>
          <a:custGeom>
            <a:rect b="b" l="l" r="r" t="t"/>
            <a:pathLst>
              <a:path extrusionOk="0" h="14325" w="6330">
                <a:moveTo>
                  <a:pt x="0" y="14325"/>
                </a:moveTo>
                <a:lnTo>
                  <a:pt x="0" y="0"/>
                </a:lnTo>
                <a:lnTo>
                  <a:pt x="6330" y="0"/>
                </a:lnTo>
              </a:path>
            </a:pathLst>
          </a:custGeom>
          <a:noFill/>
          <a:ln cap="flat" cmpd="sng" w="9525">
            <a:solidFill>
              <a:schemeClr val="dk1"/>
            </a:solidFill>
            <a:prstDash val="solid"/>
            <a:round/>
            <a:headEnd len="sm" w="sm" type="none"/>
            <a:tailEnd len="med" w="med" type="triangle"/>
          </a:ln>
        </p:spPr>
      </p:sp>
      <p:grpSp>
        <p:nvGrpSpPr>
          <p:cNvPr id="974" name="Google Shape;974;p34"/>
          <p:cNvGrpSpPr/>
          <p:nvPr/>
        </p:nvGrpSpPr>
        <p:grpSpPr>
          <a:xfrm>
            <a:off x="6954434" y="2650825"/>
            <a:ext cx="964046" cy="1957200"/>
            <a:chOff x="7061035" y="2422225"/>
            <a:chExt cx="964046" cy="1957200"/>
          </a:xfrm>
        </p:grpSpPr>
        <p:sp>
          <p:nvSpPr>
            <p:cNvPr id="975" name="Google Shape;975;p34"/>
            <p:cNvSpPr/>
            <p:nvPr/>
          </p:nvSpPr>
          <p:spPr>
            <a:xfrm>
              <a:off x="7072325" y="2422225"/>
              <a:ext cx="949800" cy="1957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34"/>
            <p:cNvSpPr txBox="1"/>
            <p:nvPr/>
          </p:nvSpPr>
          <p:spPr>
            <a:xfrm>
              <a:off x="7072581" y="2425275"/>
              <a:ext cx="952500" cy="200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DMEM</a:t>
              </a:r>
              <a:endParaRPr b="0" i="0" sz="1300" u="none" cap="none" strike="noStrike">
                <a:solidFill>
                  <a:srgbClr val="000000"/>
                </a:solidFill>
                <a:latin typeface="Arial"/>
                <a:ea typeface="Arial"/>
                <a:cs typeface="Arial"/>
                <a:sym typeface="Arial"/>
              </a:endParaRPr>
            </a:p>
          </p:txBody>
        </p:sp>
        <p:sp>
          <p:nvSpPr>
            <p:cNvPr id="977" name="Google Shape;977;p34"/>
            <p:cNvSpPr txBox="1"/>
            <p:nvPr/>
          </p:nvSpPr>
          <p:spPr>
            <a:xfrm>
              <a:off x="7061035" y="4230613"/>
              <a:ext cx="548100" cy="138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MemRW</a:t>
              </a:r>
              <a:endParaRPr b="0" i="0" sz="900" u="none" cap="none" strike="noStrike">
                <a:solidFill>
                  <a:srgbClr val="000000"/>
                </a:solidFill>
                <a:latin typeface="Arial"/>
                <a:ea typeface="Arial"/>
                <a:cs typeface="Arial"/>
                <a:sym typeface="Arial"/>
              </a:endParaRPr>
            </a:p>
          </p:txBody>
        </p:sp>
        <p:sp>
          <p:nvSpPr>
            <p:cNvPr id="978" name="Google Shape;978;p34"/>
            <p:cNvSpPr txBox="1"/>
            <p:nvPr/>
          </p:nvSpPr>
          <p:spPr>
            <a:xfrm>
              <a:off x="7170766" y="3377147"/>
              <a:ext cx="8178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MemReadData</a:t>
              </a:r>
              <a:endParaRPr b="0" i="0" sz="900" u="none" cap="none" strike="noStrike">
                <a:solidFill>
                  <a:srgbClr val="000000"/>
                </a:solidFill>
                <a:latin typeface="Arial"/>
                <a:ea typeface="Arial"/>
                <a:cs typeface="Arial"/>
                <a:sym typeface="Arial"/>
              </a:endParaRPr>
            </a:p>
          </p:txBody>
        </p:sp>
        <p:sp>
          <p:nvSpPr>
            <p:cNvPr id="979" name="Google Shape;979;p34"/>
            <p:cNvSpPr txBox="1"/>
            <p:nvPr/>
          </p:nvSpPr>
          <p:spPr>
            <a:xfrm>
              <a:off x="7080978" y="3958012"/>
              <a:ext cx="8535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MemWriteData</a:t>
              </a:r>
              <a:endParaRPr b="0" i="0" sz="900" u="none" cap="none" strike="noStrike">
                <a:solidFill>
                  <a:srgbClr val="000000"/>
                </a:solidFill>
                <a:latin typeface="Arial"/>
                <a:ea typeface="Arial"/>
                <a:cs typeface="Arial"/>
                <a:sym typeface="Arial"/>
              </a:endParaRPr>
            </a:p>
          </p:txBody>
        </p:sp>
        <p:sp>
          <p:nvSpPr>
            <p:cNvPr id="980" name="Google Shape;980;p34"/>
            <p:cNvSpPr txBox="1"/>
            <p:nvPr/>
          </p:nvSpPr>
          <p:spPr>
            <a:xfrm>
              <a:off x="7082866" y="2889510"/>
              <a:ext cx="7062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MemAddress</a:t>
              </a:r>
              <a:endParaRPr b="0" i="0" sz="900" u="none" cap="none" strike="noStrike">
                <a:solidFill>
                  <a:srgbClr val="000000"/>
                </a:solidFill>
                <a:latin typeface="Arial"/>
                <a:ea typeface="Arial"/>
                <a:cs typeface="Arial"/>
                <a:sym typeface="Arial"/>
              </a:endParaRPr>
            </a:p>
          </p:txBody>
        </p:sp>
        <p:sp>
          <p:nvSpPr>
            <p:cNvPr id="981" name="Google Shape;981;p34"/>
            <p:cNvSpPr/>
            <p:nvPr/>
          </p:nvSpPr>
          <p:spPr>
            <a:xfrm>
              <a:off x="7812970" y="4250489"/>
              <a:ext cx="130800" cy="1275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2" name="Google Shape;982;p34"/>
          <p:cNvSpPr/>
          <p:nvPr/>
        </p:nvSpPr>
        <p:spPr>
          <a:xfrm>
            <a:off x="5469974" y="3711175"/>
            <a:ext cx="1489336" cy="550330"/>
          </a:xfrm>
          <a:custGeom>
            <a:rect b="b" l="l" r="r" t="t"/>
            <a:pathLst>
              <a:path extrusionOk="0" h="22652" w="63161">
                <a:moveTo>
                  <a:pt x="0" y="0"/>
                </a:moveTo>
                <a:lnTo>
                  <a:pt x="0" y="22652"/>
                </a:lnTo>
                <a:lnTo>
                  <a:pt x="63161" y="22652"/>
                </a:lnTo>
              </a:path>
            </a:pathLst>
          </a:custGeom>
          <a:noFill/>
          <a:ln cap="flat" cmpd="sng" w="9525">
            <a:solidFill>
              <a:schemeClr val="dk1"/>
            </a:solidFill>
            <a:prstDash val="solid"/>
            <a:round/>
            <a:headEnd len="sm" w="sm" type="none"/>
            <a:tailEnd len="med" w="med" type="triangle"/>
          </a:ln>
        </p:spPr>
      </p:sp>
      <p:sp>
        <p:nvSpPr>
          <p:cNvPr id="983" name="Google Shape;983;p34"/>
          <p:cNvSpPr/>
          <p:nvPr/>
        </p:nvSpPr>
        <p:spPr>
          <a:xfrm>
            <a:off x="5729374" y="3131825"/>
            <a:ext cx="190317" cy="1802514"/>
          </a:xfrm>
          <a:custGeom>
            <a:rect b="b" l="l" r="r" t="t"/>
            <a:pathLst>
              <a:path extrusionOk="0" h="93009" w="9861">
                <a:moveTo>
                  <a:pt x="9861" y="93009"/>
                </a:moveTo>
                <a:lnTo>
                  <a:pt x="9861" y="13325"/>
                </a:lnTo>
                <a:lnTo>
                  <a:pt x="0" y="13325"/>
                </a:lnTo>
                <a:lnTo>
                  <a:pt x="0" y="0"/>
                </a:lnTo>
              </a:path>
            </a:pathLst>
          </a:custGeom>
          <a:noFill/>
          <a:ln cap="flat" cmpd="sng" w="9525">
            <a:solidFill>
              <a:schemeClr val="dk1"/>
            </a:solidFill>
            <a:prstDash val="solid"/>
            <a:round/>
            <a:headEnd len="sm" w="sm" type="none"/>
            <a:tailEnd len="med" w="med" type="triangle"/>
          </a:ln>
        </p:spPr>
      </p:sp>
      <p:sp>
        <p:nvSpPr>
          <p:cNvPr id="984" name="Google Shape;984;p34"/>
          <p:cNvSpPr txBox="1"/>
          <p:nvPr/>
        </p:nvSpPr>
        <p:spPr>
          <a:xfrm>
            <a:off x="6065425" y="4948576"/>
            <a:ext cx="4164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ALUSel</a:t>
            </a:r>
            <a:endParaRPr b="0" i="0" sz="800" u="none" cap="none" strike="noStrike">
              <a:solidFill>
                <a:srgbClr val="000000"/>
              </a:solidFill>
              <a:latin typeface="Arial"/>
              <a:ea typeface="Arial"/>
              <a:cs typeface="Arial"/>
              <a:sym typeface="Arial"/>
            </a:endParaRPr>
          </a:p>
        </p:txBody>
      </p:sp>
      <p:sp>
        <p:nvSpPr>
          <p:cNvPr id="985" name="Google Shape;985;p34"/>
          <p:cNvSpPr/>
          <p:nvPr/>
        </p:nvSpPr>
        <p:spPr>
          <a:xfrm>
            <a:off x="1300874" y="2398912"/>
            <a:ext cx="4347506" cy="363543"/>
          </a:xfrm>
          <a:custGeom>
            <a:rect b="b" l="l" r="r" t="t"/>
            <a:pathLst>
              <a:path extrusionOk="0" h="15591" w="168296">
                <a:moveTo>
                  <a:pt x="0" y="0"/>
                </a:moveTo>
                <a:lnTo>
                  <a:pt x="147109" y="0"/>
                </a:lnTo>
                <a:lnTo>
                  <a:pt x="147109" y="15591"/>
                </a:lnTo>
                <a:lnTo>
                  <a:pt x="168296" y="15591"/>
                </a:lnTo>
              </a:path>
            </a:pathLst>
          </a:custGeom>
          <a:noFill/>
          <a:ln cap="flat" cmpd="sng" w="9525">
            <a:solidFill>
              <a:schemeClr val="dk1"/>
            </a:solidFill>
            <a:prstDash val="solid"/>
            <a:round/>
            <a:headEnd len="sm" w="sm" type="none"/>
            <a:tailEnd len="med" w="med" type="triangle"/>
          </a:ln>
        </p:spPr>
      </p:sp>
      <p:cxnSp>
        <p:nvCxnSpPr>
          <p:cNvPr id="986" name="Google Shape;986;p34"/>
          <p:cNvCxnSpPr/>
          <p:nvPr/>
        </p:nvCxnSpPr>
        <p:spPr>
          <a:xfrm rot="10800000">
            <a:off x="1665449" y="2202300"/>
            <a:ext cx="0" cy="199200"/>
          </a:xfrm>
          <a:prstGeom prst="straightConnector1">
            <a:avLst/>
          </a:prstGeom>
          <a:noFill/>
          <a:ln cap="flat" cmpd="sng" w="9525">
            <a:solidFill>
              <a:schemeClr val="dk1"/>
            </a:solidFill>
            <a:prstDash val="solid"/>
            <a:round/>
            <a:headEnd len="sm" w="sm" type="none"/>
            <a:tailEnd len="med" w="med" type="triangle"/>
          </a:ln>
        </p:spPr>
      </p:cxnSp>
      <p:sp>
        <p:nvSpPr>
          <p:cNvPr id="942" name="Google Shape;942;p34"/>
          <p:cNvSpPr txBox="1"/>
          <p:nvPr/>
        </p:nvSpPr>
        <p:spPr>
          <a:xfrm>
            <a:off x="3308030" y="4948576"/>
            <a:ext cx="365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ImmSel</a:t>
            </a:r>
            <a:endParaRPr b="0" i="0" sz="800" u="none" cap="none" strike="noStrike">
              <a:solidFill>
                <a:srgbClr val="000000"/>
              </a:solidFill>
              <a:latin typeface="Arial"/>
              <a:ea typeface="Arial"/>
              <a:cs typeface="Arial"/>
              <a:sym typeface="Arial"/>
            </a:endParaRPr>
          </a:p>
        </p:txBody>
      </p:sp>
      <p:sp>
        <p:nvSpPr>
          <p:cNvPr id="987" name="Google Shape;987;p34"/>
          <p:cNvSpPr txBox="1"/>
          <p:nvPr/>
        </p:nvSpPr>
        <p:spPr>
          <a:xfrm>
            <a:off x="2864575" y="4948576"/>
            <a:ext cx="4122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RegWEn</a:t>
            </a:r>
            <a:endParaRPr b="0" i="0" sz="800" u="none" cap="none" strike="noStrike">
              <a:solidFill>
                <a:srgbClr val="000000"/>
              </a:solidFill>
              <a:latin typeface="Arial"/>
              <a:ea typeface="Arial"/>
              <a:cs typeface="Arial"/>
              <a:sym typeface="Arial"/>
            </a:endParaRPr>
          </a:p>
        </p:txBody>
      </p:sp>
      <p:sp>
        <p:nvSpPr>
          <p:cNvPr id="988" name="Google Shape;988;p34"/>
          <p:cNvSpPr txBox="1"/>
          <p:nvPr/>
        </p:nvSpPr>
        <p:spPr>
          <a:xfrm>
            <a:off x="7021631" y="4951907"/>
            <a:ext cx="4146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MemRW</a:t>
            </a:r>
            <a:endParaRPr b="0" i="0" sz="800" u="none" cap="none" strike="noStrike">
              <a:solidFill>
                <a:srgbClr val="000000"/>
              </a:solidFill>
              <a:latin typeface="Arial"/>
              <a:ea typeface="Arial"/>
              <a:cs typeface="Arial"/>
              <a:sym typeface="Arial"/>
            </a:endParaRPr>
          </a:p>
        </p:txBody>
      </p:sp>
      <p:sp>
        <p:nvSpPr>
          <p:cNvPr id="989" name="Google Shape;989;p34"/>
          <p:cNvSpPr txBox="1"/>
          <p:nvPr/>
        </p:nvSpPr>
        <p:spPr>
          <a:xfrm>
            <a:off x="8261639" y="4948576"/>
            <a:ext cx="3714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WBSel</a:t>
            </a:r>
            <a:endParaRPr b="0" i="0" sz="800" u="none" cap="none" strike="noStrike">
              <a:solidFill>
                <a:srgbClr val="000000"/>
              </a:solidFill>
              <a:latin typeface="Arial"/>
              <a:ea typeface="Arial"/>
              <a:cs typeface="Arial"/>
              <a:sym typeface="Arial"/>
            </a:endParaRPr>
          </a:p>
        </p:txBody>
      </p:sp>
      <p:sp>
        <p:nvSpPr>
          <p:cNvPr id="990" name="Google Shape;990;p34"/>
          <p:cNvSpPr txBox="1"/>
          <p:nvPr/>
        </p:nvSpPr>
        <p:spPr>
          <a:xfrm>
            <a:off x="2818317" y="4063926"/>
            <a:ext cx="462900" cy="138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RegWEn</a:t>
            </a:r>
            <a:endParaRPr b="0" i="0" sz="900" u="none" cap="none" strike="noStrike">
              <a:solidFill>
                <a:srgbClr val="000000"/>
              </a:solidFill>
              <a:latin typeface="Arial"/>
              <a:ea typeface="Arial"/>
              <a:cs typeface="Arial"/>
              <a:sym typeface="Arial"/>
            </a:endParaRPr>
          </a:p>
        </p:txBody>
      </p:sp>
      <p:cxnSp>
        <p:nvCxnSpPr>
          <p:cNvPr id="991" name="Google Shape;991;p34"/>
          <p:cNvCxnSpPr/>
          <p:nvPr/>
        </p:nvCxnSpPr>
        <p:spPr>
          <a:xfrm rot="10800000">
            <a:off x="1665449" y="1844619"/>
            <a:ext cx="0" cy="199200"/>
          </a:xfrm>
          <a:prstGeom prst="straightConnector1">
            <a:avLst/>
          </a:prstGeom>
          <a:noFill/>
          <a:ln cap="flat" cmpd="sng" w="9525">
            <a:solidFill>
              <a:schemeClr val="dk1"/>
            </a:solidFill>
            <a:prstDash val="solid"/>
            <a:round/>
            <a:headEnd len="sm" w="sm" type="none"/>
            <a:tailEnd len="med" w="med" type="triangle"/>
          </a:ln>
        </p:spPr>
      </p:cxnSp>
      <p:sp>
        <p:nvSpPr>
          <p:cNvPr id="992" name="Google Shape;992;p34"/>
          <p:cNvSpPr txBox="1"/>
          <p:nvPr/>
        </p:nvSpPr>
        <p:spPr>
          <a:xfrm>
            <a:off x="369791" y="2199945"/>
            <a:ext cx="258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PC+4</a:t>
            </a:r>
            <a:endParaRPr b="0" i="0" sz="700" u="none" cap="none" strike="noStrike">
              <a:solidFill>
                <a:srgbClr val="000000"/>
              </a:solidFill>
              <a:latin typeface="Arial"/>
              <a:ea typeface="Arial"/>
              <a:cs typeface="Arial"/>
              <a:sym typeface="Arial"/>
            </a:endParaRPr>
          </a:p>
        </p:txBody>
      </p:sp>
      <p:sp>
        <p:nvSpPr>
          <p:cNvPr id="993" name="Google Shape;993;p34"/>
          <p:cNvSpPr/>
          <p:nvPr/>
        </p:nvSpPr>
        <p:spPr>
          <a:xfrm>
            <a:off x="357827" y="1847600"/>
            <a:ext cx="387124" cy="456401"/>
          </a:xfrm>
          <a:custGeom>
            <a:rect b="b" l="l" r="r" t="t"/>
            <a:pathLst>
              <a:path extrusionOk="0" h="19521" w="8994">
                <a:moveTo>
                  <a:pt x="0" y="0"/>
                </a:moveTo>
                <a:lnTo>
                  <a:pt x="0" y="19521"/>
                </a:lnTo>
                <a:lnTo>
                  <a:pt x="8994" y="19521"/>
                </a:lnTo>
              </a:path>
            </a:pathLst>
          </a:custGeom>
          <a:noFill/>
          <a:ln cap="flat" cmpd="sng" w="9525">
            <a:solidFill>
              <a:schemeClr val="dk1"/>
            </a:solidFill>
            <a:prstDash val="solid"/>
            <a:round/>
            <a:headEnd len="sm" w="sm" type="none"/>
            <a:tailEnd len="med" w="med" type="triangle"/>
          </a:ln>
        </p:spPr>
      </p:sp>
      <p:cxnSp>
        <p:nvCxnSpPr>
          <p:cNvPr id="994" name="Google Shape;994;p34"/>
          <p:cNvCxnSpPr/>
          <p:nvPr/>
        </p:nvCxnSpPr>
        <p:spPr>
          <a:xfrm>
            <a:off x="881146" y="2413500"/>
            <a:ext cx="203400" cy="0"/>
          </a:xfrm>
          <a:prstGeom prst="straightConnector1">
            <a:avLst/>
          </a:prstGeom>
          <a:noFill/>
          <a:ln cap="flat" cmpd="sng" w="9525">
            <a:solidFill>
              <a:schemeClr val="dk1"/>
            </a:solidFill>
            <a:prstDash val="solid"/>
            <a:round/>
            <a:headEnd len="sm" w="sm" type="none"/>
            <a:tailEnd len="med" w="med" type="triangle"/>
          </a:ln>
        </p:spPr>
      </p:cxnSp>
      <p:sp>
        <p:nvSpPr>
          <p:cNvPr id="995" name="Google Shape;995;p34"/>
          <p:cNvSpPr/>
          <p:nvPr/>
        </p:nvSpPr>
        <p:spPr>
          <a:xfrm>
            <a:off x="8075885" y="1684377"/>
            <a:ext cx="283151" cy="1542420"/>
          </a:xfrm>
          <a:custGeom>
            <a:rect b="b" l="l" r="r" t="t"/>
            <a:pathLst>
              <a:path extrusionOk="0" h="37044" w="9328">
                <a:moveTo>
                  <a:pt x="0" y="0"/>
                </a:moveTo>
                <a:lnTo>
                  <a:pt x="0" y="37044"/>
                </a:lnTo>
                <a:lnTo>
                  <a:pt x="9328" y="37044"/>
                </a:lnTo>
              </a:path>
            </a:pathLst>
          </a:custGeom>
          <a:noFill/>
          <a:ln cap="flat" cmpd="sng" w="28575">
            <a:solidFill>
              <a:schemeClr val="dk1"/>
            </a:solidFill>
            <a:prstDash val="solid"/>
            <a:round/>
            <a:headEnd len="sm" w="sm" type="none"/>
            <a:tailEnd len="med" w="med" type="triangle"/>
          </a:ln>
        </p:spPr>
      </p:sp>
      <p:sp>
        <p:nvSpPr>
          <p:cNvPr id="996" name="Google Shape;996;p34"/>
          <p:cNvSpPr txBox="1"/>
          <p:nvPr/>
        </p:nvSpPr>
        <p:spPr>
          <a:xfrm>
            <a:off x="310649" y="2439218"/>
            <a:ext cx="3405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ALU</a:t>
            </a:r>
            <a:endParaRPr b="0" i="0" sz="700" u="none" cap="none" strike="noStrike">
              <a:solidFill>
                <a:srgbClr val="000000"/>
              </a:solidFill>
              <a:latin typeface="Arial"/>
              <a:ea typeface="Arial"/>
              <a:cs typeface="Arial"/>
              <a:sym typeface="Arial"/>
            </a:endParaRPr>
          </a:p>
        </p:txBody>
      </p:sp>
      <p:sp>
        <p:nvSpPr>
          <p:cNvPr id="997" name="Google Shape;997;p34"/>
          <p:cNvSpPr/>
          <p:nvPr/>
        </p:nvSpPr>
        <p:spPr>
          <a:xfrm>
            <a:off x="310649" y="1686025"/>
            <a:ext cx="434320" cy="856191"/>
          </a:xfrm>
          <a:custGeom>
            <a:rect b="b" l="l" r="r" t="t"/>
            <a:pathLst>
              <a:path extrusionOk="0" h="19521" w="8994">
                <a:moveTo>
                  <a:pt x="0" y="0"/>
                </a:moveTo>
                <a:lnTo>
                  <a:pt x="0" y="19521"/>
                </a:lnTo>
                <a:lnTo>
                  <a:pt x="8994" y="19521"/>
                </a:lnTo>
              </a:path>
            </a:pathLst>
          </a:custGeom>
          <a:noFill/>
          <a:ln cap="flat" cmpd="sng" w="9525">
            <a:solidFill>
              <a:schemeClr val="dk1"/>
            </a:solidFill>
            <a:prstDash val="solid"/>
            <a:round/>
            <a:headEnd len="sm" w="sm" type="none"/>
            <a:tailEnd len="med" w="med" type="triangle"/>
          </a:ln>
        </p:spPr>
      </p:sp>
      <p:sp>
        <p:nvSpPr>
          <p:cNvPr id="998" name="Google Shape;998;p34"/>
          <p:cNvSpPr txBox="1"/>
          <p:nvPr/>
        </p:nvSpPr>
        <p:spPr>
          <a:xfrm>
            <a:off x="666265" y="4948576"/>
            <a:ext cx="3099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PCSel</a:t>
            </a:r>
            <a:endParaRPr b="0" i="0" sz="800" u="none" cap="none" strike="noStrike">
              <a:solidFill>
                <a:srgbClr val="000000"/>
              </a:solidFill>
              <a:latin typeface="Arial"/>
              <a:ea typeface="Arial"/>
              <a:cs typeface="Arial"/>
              <a:sym typeface="Arial"/>
            </a:endParaRPr>
          </a:p>
        </p:txBody>
      </p:sp>
      <p:sp>
        <p:nvSpPr>
          <p:cNvPr id="999" name="Google Shape;999;p34"/>
          <p:cNvSpPr txBox="1"/>
          <p:nvPr/>
        </p:nvSpPr>
        <p:spPr>
          <a:xfrm>
            <a:off x="2145332" y="4948576"/>
            <a:ext cx="5127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inst[31:0]</a:t>
            </a:r>
            <a:endParaRPr b="0" i="0" sz="800" u="none" cap="none" strike="noStrike">
              <a:solidFill>
                <a:srgbClr val="000000"/>
              </a:solidFill>
              <a:latin typeface="Arial"/>
              <a:ea typeface="Arial"/>
              <a:cs typeface="Arial"/>
              <a:sym typeface="Arial"/>
            </a:endParaRPr>
          </a:p>
        </p:txBody>
      </p:sp>
      <p:grpSp>
        <p:nvGrpSpPr>
          <p:cNvPr id="1000" name="Google Shape;1000;p34"/>
          <p:cNvGrpSpPr/>
          <p:nvPr/>
        </p:nvGrpSpPr>
        <p:grpSpPr>
          <a:xfrm>
            <a:off x="1086608" y="2135622"/>
            <a:ext cx="213600" cy="620519"/>
            <a:chOff x="1345609" y="1907022"/>
            <a:chExt cx="213600" cy="620519"/>
          </a:xfrm>
        </p:grpSpPr>
        <p:sp>
          <p:nvSpPr>
            <p:cNvPr id="1001" name="Google Shape;1001;p34"/>
            <p:cNvSpPr/>
            <p:nvPr/>
          </p:nvSpPr>
          <p:spPr>
            <a:xfrm>
              <a:off x="1345609" y="1907022"/>
              <a:ext cx="213600" cy="620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34"/>
            <p:cNvSpPr/>
            <p:nvPr/>
          </p:nvSpPr>
          <p:spPr>
            <a:xfrm>
              <a:off x="1345609" y="2357141"/>
              <a:ext cx="213600" cy="1704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34"/>
            <p:cNvSpPr txBox="1"/>
            <p:nvPr/>
          </p:nvSpPr>
          <p:spPr>
            <a:xfrm>
              <a:off x="1359237" y="2100736"/>
              <a:ext cx="1827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PC</a:t>
              </a:r>
              <a:endParaRPr b="0" i="0" sz="1000" u="none" cap="none" strike="noStrike">
                <a:solidFill>
                  <a:srgbClr val="000000"/>
                </a:solidFill>
                <a:latin typeface="Arial"/>
                <a:ea typeface="Arial"/>
                <a:cs typeface="Arial"/>
                <a:sym typeface="Arial"/>
              </a:endParaRPr>
            </a:p>
          </p:txBody>
        </p:sp>
      </p:grpSp>
      <p:sp>
        <p:nvSpPr>
          <p:cNvPr id="1004" name="Google Shape;1004;p34"/>
          <p:cNvSpPr/>
          <p:nvPr/>
        </p:nvSpPr>
        <p:spPr>
          <a:xfrm>
            <a:off x="1367096" y="2398925"/>
            <a:ext cx="159901" cy="986030"/>
          </a:xfrm>
          <a:custGeom>
            <a:rect b="b" l="l" r="r" t="t"/>
            <a:pathLst>
              <a:path extrusionOk="0" h="40242" w="3065">
                <a:moveTo>
                  <a:pt x="0" y="0"/>
                </a:moveTo>
                <a:lnTo>
                  <a:pt x="0" y="40242"/>
                </a:lnTo>
                <a:lnTo>
                  <a:pt x="3065" y="40242"/>
                </a:lnTo>
              </a:path>
            </a:pathLst>
          </a:custGeom>
          <a:noFill/>
          <a:ln cap="flat" cmpd="sng" w="9525">
            <a:solidFill>
              <a:schemeClr val="dk1"/>
            </a:solidFill>
            <a:prstDash val="solid"/>
            <a:round/>
            <a:headEnd len="sm" w="sm" type="none"/>
            <a:tailEnd len="med" w="med" type="triangle"/>
          </a:ln>
        </p:spPr>
      </p:sp>
      <p:sp>
        <p:nvSpPr>
          <p:cNvPr id="1005" name="Google Shape;1005;p34"/>
          <p:cNvSpPr/>
          <p:nvPr/>
        </p:nvSpPr>
        <p:spPr>
          <a:xfrm rot="5400000">
            <a:off x="7988724" y="3376390"/>
            <a:ext cx="891300" cy="148800"/>
          </a:xfrm>
          <a:prstGeom prst="trapezoid">
            <a:avLst>
              <a:gd fmla="val 41356" name="adj"/>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34"/>
          <p:cNvSpPr txBox="1"/>
          <p:nvPr/>
        </p:nvSpPr>
        <p:spPr>
          <a:xfrm>
            <a:off x="8369468" y="3367910"/>
            <a:ext cx="1290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2</a:t>
            </a:r>
            <a:endParaRPr b="0" i="0" sz="1000" u="none" cap="none" strike="noStrike">
              <a:solidFill>
                <a:srgbClr val="000000"/>
              </a:solidFill>
              <a:latin typeface="Arial"/>
              <a:ea typeface="Arial"/>
              <a:cs typeface="Arial"/>
              <a:sym typeface="Arial"/>
            </a:endParaRPr>
          </a:p>
        </p:txBody>
      </p:sp>
      <p:sp>
        <p:nvSpPr>
          <p:cNvPr id="1007" name="Google Shape;1007;p34"/>
          <p:cNvSpPr txBox="1"/>
          <p:nvPr/>
        </p:nvSpPr>
        <p:spPr>
          <a:xfrm>
            <a:off x="8369468" y="3596510"/>
            <a:ext cx="1290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0</a:t>
            </a:r>
            <a:endParaRPr b="0" i="0" sz="1000" u="none" cap="none" strike="noStrike">
              <a:solidFill>
                <a:srgbClr val="000000"/>
              </a:solidFill>
              <a:latin typeface="Arial"/>
              <a:ea typeface="Arial"/>
              <a:cs typeface="Arial"/>
              <a:sym typeface="Arial"/>
            </a:endParaRPr>
          </a:p>
        </p:txBody>
      </p:sp>
      <p:sp>
        <p:nvSpPr>
          <p:cNvPr id="1008" name="Google Shape;1008;p34"/>
          <p:cNvSpPr txBox="1"/>
          <p:nvPr/>
        </p:nvSpPr>
        <p:spPr>
          <a:xfrm>
            <a:off x="8369468" y="3139310"/>
            <a:ext cx="1290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1</a:t>
            </a:r>
            <a:endParaRPr b="0" i="0" sz="1000" u="none" cap="none" strike="noStrike">
              <a:solidFill>
                <a:srgbClr val="000000"/>
              </a:solidFill>
              <a:latin typeface="Arial"/>
              <a:ea typeface="Arial"/>
              <a:cs typeface="Arial"/>
              <a:sym typeface="Arial"/>
            </a:endParaRPr>
          </a:p>
        </p:txBody>
      </p:sp>
      <p:sp>
        <p:nvSpPr>
          <p:cNvPr id="1009" name="Google Shape;1009;p34"/>
          <p:cNvSpPr/>
          <p:nvPr/>
        </p:nvSpPr>
        <p:spPr>
          <a:xfrm>
            <a:off x="7997848" y="1842617"/>
            <a:ext cx="359575" cy="1609838"/>
          </a:xfrm>
          <a:custGeom>
            <a:rect b="b" l="l" r="r" t="t"/>
            <a:pathLst>
              <a:path extrusionOk="0" h="46958" w="14383">
                <a:moveTo>
                  <a:pt x="0" y="0"/>
                </a:moveTo>
                <a:lnTo>
                  <a:pt x="0" y="46958"/>
                </a:lnTo>
                <a:lnTo>
                  <a:pt x="14383" y="46958"/>
                </a:lnTo>
              </a:path>
            </a:pathLst>
          </a:custGeom>
          <a:noFill/>
          <a:ln cap="flat" cmpd="sng" w="28575">
            <a:solidFill>
              <a:schemeClr val="dk1"/>
            </a:solidFill>
            <a:prstDash val="solid"/>
            <a:round/>
            <a:headEnd len="sm" w="sm" type="none"/>
            <a:tailEnd len="med" w="med" type="triangle"/>
          </a:ln>
        </p:spPr>
      </p:sp>
      <p:grpSp>
        <p:nvGrpSpPr>
          <p:cNvPr id="1010" name="Google Shape;1010;p34"/>
          <p:cNvGrpSpPr/>
          <p:nvPr/>
        </p:nvGrpSpPr>
        <p:grpSpPr>
          <a:xfrm>
            <a:off x="750814" y="2148697"/>
            <a:ext cx="127800" cy="547800"/>
            <a:chOff x="455175" y="2672151"/>
            <a:chExt cx="127800" cy="547800"/>
          </a:xfrm>
        </p:grpSpPr>
        <p:sp>
          <p:nvSpPr>
            <p:cNvPr id="1011" name="Google Shape;1011;p34"/>
            <p:cNvSpPr/>
            <p:nvPr/>
          </p:nvSpPr>
          <p:spPr>
            <a:xfrm rot="5400000">
              <a:off x="245175" y="2882151"/>
              <a:ext cx="547800" cy="127800"/>
            </a:xfrm>
            <a:prstGeom prst="trapezoid">
              <a:avLst>
                <a:gd fmla="val 4162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34"/>
            <p:cNvSpPr txBox="1"/>
            <p:nvPr/>
          </p:nvSpPr>
          <p:spPr>
            <a:xfrm>
              <a:off x="466012" y="2762047"/>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0</a:t>
              </a:r>
              <a:endParaRPr b="0" i="0" sz="900" u="none" cap="none" strike="noStrike">
                <a:solidFill>
                  <a:srgbClr val="000000"/>
                </a:solidFill>
                <a:latin typeface="Arial"/>
                <a:ea typeface="Arial"/>
                <a:cs typeface="Arial"/>
                <a:sym typeface="Arial"/>
              </a:endParaRPr>
            </a:p>
          </p:txBody>
        </p:sp>
        <p:sp>
          <p:nvSpPr>
            <p:cNvPr id="1013" name="Google Shape;1013;p34"/>
            <p:cNvSpPr txBox="1"/>
            <p:nvPr/>
          </p:nvSpPr>
          <p:spPr>
            <a:xfrm>
              <a:off x="466012" y="2993978"/>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1</a:t>
              </a:r>
              <a:endParaRPr b="0" i="0" sz="900" u="none" cap="none" strike="noStrike">
                <a:solidFill>
                  <a:srgbClr val="000000"/>
                </a:solidFill>
                <a:latin typeface="Arial"/>
                <a:ea typeface="Arial"/>
                <a:cs typeface="Arial"/>
                <a:sym typeface="Arial"/>
              </a:endParaRPr>
            </a:p>
          </p:txBody>
        </p:sp>
      </p:grpSp>
      <p:grpSp>
        <p:nvGrpSpPr>
          <p:cNvPr id="1014" name="Google Shape;1014;p34"/>
          <p:cNvGrpSpPr/>
          <p:nvPr/>
        </p:nvGrpSpPr>
        <p:grpSpPr>
          <a:xfrm>
            <a:off x="5659021" y="2600903"/>
            <a:ext cx="127800" cy="547800"/>
            <a:chOff x="455175" y="2672151"/>
            <a:chExt cx="127800" cy="547800"/>
          </a:xfrm>
        </p:grpSpPr>
        <p:sp>
          <p:nvSpPr>
            <p:cNvPr id="1015" name="Google Shape;1015;p34"/>
            <p:cNvSpPr/>
            <p:nvPr/>
          </p:nvSpPr>
          <p:spPr>
            <a:xfrm rot="5400000">
              <a:off x="245175" y="2882151"/>
              <a:ext cx="547800" cy="127800"/>
            </a:xfrm>
            <a:prstGeom prst="trapezoid">
              <a:avLst>
                <a:gd fmla="val 4162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34"/>
            <p:cNvSpPr txBox="1"/>
            <p:nvPr/>
          </p:nvSpPr>
          <p:spPr>
            <a:xfrm>
              <a:off x="466012" y="2762047"/>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1</a:t>
              </a:r>
              <a:endParaRPr b="0" i="0" sz="900" u="none" cap="none" strike="noStrike">
                <a:solidFill>
                  <a:srgbClr val="000000"/>
                </a:solidFill>
                <a:latin typeface="Arial"/>
                <a:ea typeface="Arial"/>
                <a:cs typeface="Arial"/>
                <a:sym typeface="Arial"/>
              </a:endParaRPr>
            </a:p>
          </p:txBody>
        </p:sp>
        <p:sp>
          <p:nvSpPr>
            <p:cNvPr id="1017" name="Google Shape;1017;p34"/>
            <p:cNvSpPr txBox="1"/>
            <p:nvPr/>
          </p:nvSpPr>
          <p:spPr>
            <a:xfrm>
              <a:off x="466012" y="2993978"/>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0</a:t>
              </a:r>
              <a:endParaRPr b="0" i="0" sz="900" u="none" cap="none" strike="noStrike">
                <a:solidFill>
                  <a:srgbClr val="000000"/>
                </a:solidFill>
                <a:latin typeface="Arial"/>
                <a:ea typeface="Arial"/>
                <a:cs typeface="Arial"/>
                <a:sym typeface="Arial"/>
              </a:endParaRPr>
            </a:p>
          </p:txBody>
        </p:sp>
      </p:grpSp>
      <p:grpSp>
        <p:nvGrpSpPr>
          <p:cNvPr id="1018" name="Google Shape;1018;p34"/>
          <p:cNvGrpSpPr/>
          <p:nvPr/>
        </p:nvGrpSpPr>
        <p:grpSpPr>
          <a:xfrm>
            <a:off x="5658171" y="3555253"/>
            <a:ext cx="127800" cy="547800"/>
            <a:chOff x="455175" y="2672151"/>
            <a:chExt cx="127800" cy="547800"/>
          </a:xfrm>
        </p:grpSpPr>
        <p:sp>
          <p:nvSpPr>
            <p:cNvPr id="1019" name="Google Shape;1019;p34"/>
            <p:cNvSpPr/>
            <p:nvPr/>
          </p:nvSpPr>
          <p:spPr>
            <a:xfrm rot="5400000">
              <a:off x="245175" y="2882151"/>
              <a:ext cx="547800" cy="127800"/>
            </a:xfrm>
            <a:prstGeom prst="trapezoid">
              <a:avLst>
                <a:gd fmla="val 4162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34"/>
            <p:cNvSpPr txBox="1"/>
            <p:nvPr/>
          </p:nvSpPr>
          <p:spPr>
            <a:xfrm>
              <a:off x="466012" y="2762047"/>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0</a:t>
              </a:r>
              <a:endParaRPr b="0" i="0" sz="900" u="none" cap="none" strike="noStrike">
                <a:solidFill>
                  <a:srgbClr val="000000"/>
                </a:solidFill>
                <a:latin typeface="Arial"/>
                <a:ea typeface="Arial"/>
                <a:cs typeface="Arial"/>
                <a:sym typeface="Arial"/>
              </a:endParaRPr>
            </a:p>
          </p:txBody>
        </p:sp>
        <p:sp>
          <p:nvSpPr>
            <p:cNvPr id="1021" name="Google Shape;1021;p34"/>
            <p:cNvSpPr txBox="1"/>
            <p:nvPr/>
          </p:nvSpPr>
          <p:spPr>
            <a:xfrm>
              <a:off x="466012" y="2993978"/>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1</a:t>
              </a:r>
              <a:endParaRPr b="0" i="0" sz="900" u="none" cap="none" strike="noStrike">
                <a:solidFill>
                  <a:srgbClr val="000000"/>
                </a:solidFill>
                <a:latin typeface="Arial"/>
                <a:ea typeface="Arial"/>
                <a:cs typeface="Arial"/>
                <a:sym typeface="Arial"/>
              </a:endParaRPr>
            </a:p>
          </p:txBody>
        </p:sp>
      </p:grpSp>
      <p:sp>
        <p:nvSpPr>
          <p:cNvPr id="1022" name="Google Shape;1022;p34"/>
          <p:cNvSpPr/>
          <p:nvPr/>
        </p:nvSpPr>
        <p:spPr>
          <a:xfrm>
            <a:off x="4160525" y="3951300"/>
            <a:ext cx="1489322" cy="507893"/>
          </a:xfrm>
          <a:custGeom>
            <a:rect b="b" l="l" r="r" t="t"/>
            <a:pathLst>
              <a:path extrusionOk="0" h="14325" w="6330">
                <a:moveTo>
                  <a:pt x="0" y="14325"/>
                </a:moveTo>
                <a:lnTo>
                  <a:pt x="0" y="0"/>
                </a:lnTo>
                <a:lnTo>
                  <a:pt x="6330" y="0"/>
                </a:lnTo>
              </a:path>
            </a:pathLst>
          </a:custGeom>
          <a:noFill/>
          <a:ln cap="flat" cmpd="sng" w="9525">
            <a:solidFill>
              <a:schemeClr val="dk1"/>
            </a:solidFill>
            <a:prstDash val="solid"/>
            <a:round/>
            <a:headEnd len="sm" w="sm" type="none"/>
            <a:tailEnd len="med" w="med" type="triangle"/>
          </a:ln>
        </p:spPr>
      </p:sp>
      <p:sp>
        <p:nvSpPr>
          <p:cNvPr id="1023" name="Google Shape;1023;p34"/>
          <p:cNvSpPr/>
          <p:nvPr/>
        </p:nvSpPr>
        <p:spPr>
          <a:xfrm>
            <a:off x="3783994" y="4080653"/>
            <a:ext cx="130800" cy="1275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34"/>
          <p:cNvSpPr/>
          <p:nvPr/>
        </p:nvSpPr>
        <p:spPr>
          <a:xfrm>
            <a:off x="1531974" y="2709343"/>
            <a:ext cx="456900" cy="1178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34"/>
          <p:cNvSpPr txBox="1"/>
          <p:nvPr/>
        </p:nvSpPr>
        <p:spPr>
          <a:xfrm>
            <a:off x="1533503" y="2715930"/>
            <a:ext cx="454200" cy="233100"/>
          </a:xfrm>
          <a:prstGeom prst="rect">
            <a:avLst/>
          </a:prstGeom>
          <a:noFill/>
          <a:ln>
            <a:noFill/>
          </a:ln>
        </p:spPr>
        <p:txBody>
          <a:bodyPr anchorCtr="0" anchor="t" bIns="91425" lIns="0" spcFirstLastPara="1" rIns="0" wrap="square" tIns="0">
            <a:no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IMEM</a:t>
            </a:r>
            <a:endParaRPr b="0" i="0" sz="1300" u="none" cap="none" strike="noStrike">
              <a:solidFill>
                <a:srgbClr val="000000"/>
              </a:solidFill>
              <a:latin typeface="Arial"/>
              <a:ea typeface="Arial"/>
              <a:cs typeface="Arial"/>
              <a:sym typeface="Arial"/>
            </a:endParaRPr>
          </a:p>
        </p:txBody>
      </p:sp>
      <p:sp>
        <p:nvSpPr>
          <p:cNvPr id="1026" name="Google Shape;1026;p34"/>
          <p:cNvSpPr txBox="1"/>
          <p:nvPr/>
        </p:nvSpPr>
        <p:spPr>
          <a:xfrm>
            <a:off x="1538649" y="3316613"/>
            <a:ext cx="192900" cy="138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PC</a:t>
            </a:r>
            <a:endParaRPr b="0" i="0" sz="900" u="none" cap="none" strike="noStrike">
              <a:solidFill>
                <a:srgbClr val="000000"/>
              </a:solidFill>
              <a:latin typeface="Arial"/>
              <a:ea typeface="Arial"/>
              <a:cs typeface="Arial"/>
              <a:sym typeface="Arial"/>
            </a:endParaRPr>
          </a:p>
        </p:txBody>
      </p:sp>
      <p:sp>
        <p:nvSpPr>
          <p:cNvPr id="1027" name="Google Shape;1027;p34"/>
          <p:cNvSpPr txBox="1"/>
          <p:nvPr/>
        </p:nvSpPr>
        <p:spPr>
          <a:xfrm>
            <a:off x="1724788" y="3133801"/>
            <a:ext cx="2466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inst</a:t>
            </a:r>
            <a:endParaRPr b="0" i="0" sz="900" u="none" cap="none" strike="noStrike">
              <a:solidFill>
                <a:srgbClr val="000000"/>
              </a:solidFill>
              <a:latin typeface="Arial"/>
              <a:ea typeface="Arial"/>
              <a:cs typeface="Arial"/>
              <a:sym typeface="Arial"/>
            </a:endParaRPr>
          </a:p>
        </p:txBody>
      </p:sp>
      <p:sp>
        <p:nvSpPr>
          <p:cNvPr id="1028" name="Google Shape;1028;p34"/>
          <p:cNvSpPr/>
          <p:nvPr/>
        </p:nvSpPr>
        <p:spPr>
          <a:xfrm>
            <a:off x="1779318" y="3758098"/>
            <a:ext cx="130800" cy="1275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34"/>
          <p:cNvSpPr/>
          <p:nvPr/>
        </p:nvSpPr>
        <p:spPr>
          <a:xfrm>
            <a:off x="2400300" y="1528775"/>
            <a:ext cx="6415100" cy="1933575"/>
          </a:xfrm>
          <a:custGeom>
            <a:rect b="b" l="l" r="r" t="t"/>
            <a:pathLst>
              <a:path extrusionOk="0" h="77343" w="256604">
                <a:moveTo>
                  <a:pt x="244412" y="77343"/>
                </a:moveTo>
                <a:lnTo>
                  <a:pt x="256604" y="77343"/>
                </a:lnTo>
                <a:lnTo>
                  <a:pt x="256604" y="0"/>
                </a:lnTo>
                <a:lnTo>
                  <a:pt x="0" y="0"/>
                </a:lnTo>
                <a:lnTo>
                  <a:pt x="0" y="49911"/>
                </a:lnTo>
                <a:lnTo>
                  <a:pt x="16383" y="49911"/>
                </a:lnTo>
              </a:path>
            </a:pathLst>
          </a:custGeom>
          <a:noFill/>
          <a:ln cap="flat" cmpd="sng" w="28575">
            <a:solidFill>
              <a:schemeClr val="dk1"/>
            </a:solidFill>
            <a:prstDash val="solid"/>
            <a:round/>
            <a:headEnd len="sm" w="sm" type="none"/>
            <a:tailEnd len="med" w="med" type="triangle"/>
          </a:ln>
        </p:spPr>
      </p:sp>
      <p:cxnSp>
        <p:nvCxnSpPr>
          <p:cNvPr id="1030" name="Google Shape;1030;p34"/>
          <p:cNvCxnSpPr/>
          <p:nvPr/>
        </p:nvCxnSpPr>
        <p:spPr>
          <a:xfrm>
            <a:off x="984400"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1031" name="Google Shape;1031;p34"/>
          <p:cNvCxnSpPr/>
          <p:nvPr/>
        </p:nvCxnSpPr>
        <p:spPr>
          <a:xfrm>
            <a:off x="2175284"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1032" name="Google Shape;1032;p34"/>
          <p:cNvCxnSpPr/>
          <p:nvPr/>
        </p:nvCxnSpPr>
        <p:spPr>
          <a:xfrm>
            <a:off x="2632484"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1033" name="Google Shape;1033;p34"/>
          <p:cNvCxnSpPr/>
          <p:nvPr/>
        </p:nvCxnSpPr>
        <p:spPr>
          <a:xfrm>
            <a:off x="2856920"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1034" name="Google Shape;1034;p34"/>
          <p:cNvCxnSpPr/>
          <p:nvPr/>
        </p:nvCxnSpPr>
        <p:spPr>
          <a:xfrm>
            <a:off x="3285391"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1035" name="Google Shape;1035;p34"/>
          <p:cNvCxnSpPr/>
          <p:nvPr/>
        </p:nvCxnSpPr>
        <p:spPr>
          <a:xfrm>
            <a:off x="3681717" y="4938075"/>
            <a:ext cx="0" cy="144000"/>
          </a:xfrm>
          <a:prstGeom prst="straightConnector1">
            <a:avLst/>
          </a:prstGeom>
          <a:noFill/>
          <a:ln cap="flat" cmpd="sng" w="9525">
            <a:solidFill>
              <a:schemeClr val="dk1"/>
            </a:solidFill>
            <a:prstDash val="solid"/>
            <a:round/>
            <a:headEnd len="sm" w="sm" type="none"/>
            <a:tailEnd len="sm" w="sm" type="none"/>
          </a:ln>
        </p:spPr>
      </p:cxnSp>
      <p:cxnSp>
        <p:nvCxnSpPr>
          <p:cNvPr id="1036" name="Google Shape;1036;p34"/>
          <p:cNvCxnSpPr/>
          <p:nvPr/>
        </p:nvCxnSpPr>
        <p:spPr>
          <a:xfrm>
            <a:off x="4748601"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1037" name="Google Shape;1037;p34"/>
          <p:cNvCxnSpPr/>
          <p:nvPr/>
        </p:nvCxnSpPr>
        <p:spPr>
          <a:xfrm>
            <a:off x="5013432"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1038" name="Google Shape;1038;p34"/>
          <p:cNvCxnSpPr/>
          <p:nvPr/>
        </p:nvCxnSpPr>
        <p:spPr>
          <a:xfrm>
            <a:off x="5278256"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1039" name="Google Shape;1039;p34"/>
          <p:cNvCxnSpPr/>
          <p:nvPr/>
        </p:nvCxnSpPr>
        <p:spPr>
          <a:xfrm>
            <a:off x="5521847"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1040" name="Google Shape;1040;p34"/>
          <p:cNvCxnSpPr/>
          <p:nvPr/>
        </p:nvCxnSpPr>
        <p:spPr>
          <a:xfrm>
            <a:off x="5810823"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1041" name="Google Shape;1041;p34"/>
          <p:cNvCxnSpPr/>
          <p:nvPr/>
        </p:nvCxnSpPr>
        <p:spPr>
          <a:xfrm>
            <a:off x="6058578"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1042" name="Google Shape;1042;p34"/>
          <p:cNvCxnSpPr/>
          <p:nvPr/>
        </p:nvCxnSpPr>
        <p:spPr>
          <a:xfrm>
            <a:off x="6497876"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1043" name="Google Shape;1043;p34"/>
          <p:cNvCxnSpPr/>
          <p:nvPr/>
        </p:nvCxnSpPr>
        <p:spPr>
          <a:xfrm>
            <a:off x="7019616"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1044" name="Google Shape;1044;p34"/>
          <p:cNvCxnSpPr/>
          <p:nvPr/>
        </p:nvCxnSpPr>
        <p:spPr>
          <a:xfrm>
            <a:off x="7442671"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1045" name="Google Shape;1045;p34"/>
          <p:cNvCxnSpPr/>
          <p:nvPr/>
        </p:nvCxnSpPr>
        <p:spPr>
          <a:xfrm>
            <a:off x="8275041" y="4939875"/>
            <a:ext cx="0" cy="144000"/>
          </a:xfrm>
          <a:prstGeom prst="straightConnector1">
            <a:avLst/>
          </a:prstGeom>
          <a:noFill/>
          <a:ln cap="flat" cmpd="sng" w="9525">
            <a:solidFill>
              <a:schemeClr val="dk1"/>
            </a:solidFill>
            <a:prstDash val="solid"/>
            <a:round/>
            <a:headEnd len="sm" w="sm" type="none"/>
            <a:tailEnd len="sm" w="sm" type="none"/>
          </a:ln>
        </p:spPr>
      </p:cxnSp>
      <p:sp>
        <p:nvSpPr>
          <p:cNvPr id="1046" name="Google Shape;1046;p34"/>
          <p:cNvSpPr/>
          <p:nvPr/>
        </p:nvSpPr>
        <p:spPr>
          <a:xfrm>
            <a:off x="5293525" y="1457925"/>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1047" name="Google Shape;1047;p34"/>
          <p:cNvSpPr/>
          <p:nvPr/>
        </p:nvSpPr>
        <p:spPr>
          <a:xfrm>
            <a:off x="6487523" y="16212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1048" name="Google Shape;1048;p34"/>
          <p:cNvSpPr/>
          <p:nvPr/>
        </p:nvSpPr>
        <p:spPr>
          <a:xfrm flipH="1">
            <a:off x="7046125" y="16212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1049" name="Google Shape;1049;p34"/>
          <p:cNvSpPr/>
          <p:nvPr/>
        </p:nvSpPr>
        <p:spPr>
          <a:xfrm flipH="1" rot="-5400000">
            <a:off x="6773813" y="22308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1050" name="Google Shape;1050;p34"/>
          <p:cNvSpPr/>
          <p:nvPr/>
        </p:nvSpPr>
        <p:spPr>
          <a:xfrm flipH="1">
            <a:off x="1864525" y="17736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1051" name="Google Shape;1051;p34"/>
          <p:cNvSpPr/>
          <p:nvPr/>
        </p:nvSpPr>
        <p:spPr>
          <a:xfrm>
            <a:off x="1407325" y="17736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1052" name="Google Shape;1052;p34"/>
          <p:cNvSpPr txBox="1"/>
          <p:nvPr/>
        </p:nvSpPr>
        <p:spPr>
          <a:xfrm>
            <a:off x="4408054" y="1592809"/>
            <a:ext cx="1821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ALU</a:t>
            </a:r>
            <a:endParaRPr b="0" i="0" sz="700" u="none" cap="none" strike="noStrike">
              <a:solidFill>
                <a:srgbClr val="000000"/>
              </a:solidFill>
              <a:latin typeface="Arial"/>
              <a:ea typeface="Arial"/>
              <a:cs typeface="Arial"/>
              <a:sym typeface="Arial"/>
            </a:endParaRPr>
          </a:p>
        </p:txBody>
      </p:sp>
      <p:sp>
        <p:nvSpPr>
          <p:cNvPr id="1053" name="Google Shape;1053;p34"/>
          <p:cNvSpPr txBox="1"/>
          <p:nvPr/>
        </p:nvSpPr>
        <p:spPr>
          <a:xfrm>
            <a:off x="4364108" y="1749304"/>
            <a:ext cx="276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PC+4</a:t>
            </a:r>
            <a:endParaRPr b="0" i="0" sz="700" u="none" cap="none" strike="noStrike">
              <a:solidFill>
                <a:srgbClr val="000000"/>
              </a:solidFill>
              <a:latin typeface="Arial"/>
              <a:ea typeface="Arial"/>
              <a:cs typeface="Arial"/>
              <a:sym typeface="Arial"/>
            </a:endParaRPr>
          </a:p>
        </p:txBody>
      </p:sp>
      <p:sp>
        <p:nvSpPr>
          <p:cNvPr id="1054" name="Google Shape;1054;p34"/>
          <p:cNvSpPr txBox="1"/>
          <p:nvPr/>
        </p:nvSpPr>
        <p:spPr>
          <a:xfrm>
            <a:off x="8507275" y="930125"/>
            <a:ext cx="556500" cy="5079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Inter"/>
                <a:ea typeface="Inter"/>
                <a:cs typeface="Inter"/>
                <a:sym typeface="Inter"/>
              </a:rPr>
              <a:t>Write Back (WB)</a:t>
            </a:r>
            <a:endParaRPr b="0" i="0" sz="900" u="none" cap="none" strike="noStrike">
              <a:solidFill>
                <a:srgbClr val="000000"/>
              </a:solidFill>
              <a:latin typeface="Inter"/>
              <a:ea typeface="Inter"/>
              <a:cs typeface="Inter"/>
              <a:sym typeface="Inter"/>
            </a:endParaRPr>
          </a:p>
        </p:txBody>
      </p:sp>
      <p:cxnSp>
        <p:nvCxnSpPr>
          <p:cNvPr id="1055" name="Google Shape;1055;p34"/>
          <p:cNvCxnSpPr/>
          <p:nvPr/>
        </p:nvCxnSpPr>
        <p:spPr>
          <a:xfrm>
            <a:off x="3717830" y="4459148"/>
            <a:ext cx="446700" cy="4500"/>
          </a:xfrm>
          <a:prstGeom prst="straightConnector1">
            <a:avLst/>
          </a:prstGeom>
          <a:noFill/>
          <a:ln cap="flat" cmpd="sng" w="9525">
            <a:solidFill>
              <a:schemeClr val="dk1"/>
            </a:solidFill>
            <a:prstDash val="solid"/>
            <a:round/>
            <a:headEnd len="sm" w="sm" type="none"/>
            <a:tailEnd len="sm" w="sm" type="none"/>
          </a:ln>
        </p:spPr>
      </p:cxnSp>
      <p:sp>
        <p:nvSpPr>
          <p:cNvPr id="1056" name="Google Shape;1056;p34"/>
          <p:cNvSpPr txBox="1"/>
          <p:nvPr/>
        </p:nvSpPr>
        <p:spPr>
          <a:xfrm>
            <a:off x="7632750" y="4673900"/>
            <a:ext cx="726600" cy="230700"/>
          </a:xfrm>
          <a:prstGeom prst="rect">
            <a:avLst/>
          </a:prstGeom>
          <a:solidFill>
            <a:srgbClr val="9FC5E8"/>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Lexend"/>
                <a:ea typeface="Lexend"/>
                <a:cs typeface="Lexend"/>
                <a:sym typeface="Lexend"/>
              </a:rPr>
              <a:t>WBSel = *</a:t>
            </a:r>
            <a:endParaRPr b="0" i="0" sz="900" u="none" cap="none" strike="noStrike">
              <a:solidFill>
                <a:srgbClr val="000000"/>
              </a:solidFill>
              <a:latin typeface="Lexend"/>
              <a:ea typeface="Lexend"/>
              <a:cs typeface="Lexend"/>
              <a:sym typeface="Lexend"/>
            </a:endParaRPr>
          </a:p>
        </p:txBody>
      </p:sp>
      <p:sp>
        <p:nvSpPr>
          <p:cNvPr id="1057" name="Google Shape;1057;p34"/>
          <p:cNvSpPr txBox="1"/>
          <p:nvPr/>
        </p:nvSpPr>
        <p:spPr>
          <a:xfrm>
            <a:off x="2271375" y="4592800"/>
            <a:ext cx="780000" cy="215400"/>
          </a:xfrm>
          <a:prstGeom prst="rect">
            <a:avLst/>
          </a:prstGeom>
          <a:solidFill>
            <a:srgbClr val="9FC5E8"/>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Lexend"/>
                <a:ea typeface="Lexend"/>
                <a:cs typeface="Lexend"/>
                <a:sym typeface="Lexend"/>
              </a:rPr>
              <a:t>RegWEn = 0</a:t>
            </a:r>
            <a:endParaRPr b="0" i="0" sz="800" u="none" cap="none" strike="noStrike">
              <a:solidFill>
                <a:srgbClr val="000000"/>
              </a:solidFill>
              <a:latin typeface="Lexend"/>
              <a:ea typeface="Lexend"/>
              <a:cs typeface="Lexend"/>
              <a:sym typeface="Lexend"/>
            </a:endParaRPr>
          </a:p>
        </p:txBody>
      </p:sp>
      <p:sp>
        <p:nvSpPr>
          <p:cNvPr id="1058" name="Google Shape;1058;p34"/>
          <p:cNvSpPr txBox="1"/>
          <p:nvPr/>
        </p:nvSpPr>
        <p:spPr>
          <a:xfrm>
            <a:off x="878625" y="4614400"/>
            <a:ext cx="795900" cy="230700"/>
          </a:xfrm>
          <a:prstGeom prst="rect">
            <a:avLst/>
          </a:prstGeom>
          <a:solidFill>
            <a:srgbClr val="9FC5E8"/>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Lexend"/>
                <a:ea typeface="Lexend"/>
                <a:cs typeface="Lexend"/>
                <a:sym typeface="Lexend"/>
              </a:rPr>
              <a:t>PCSel = 0</a:t>
            </a:r>
            <a:endParaRPr b="0" i="0" sz="900" u="none" cap="none" strike="noStrike">
              <a:solidFill>
                <a:srgbClr val="000000"/>
              </a:solidFill>
              <a:latin typeface="Lexend"/>
              <a:ea typeface="Lexend"/>
              <a:cs typeface="Lexend"/>
              <a:sym typeface="Lexend"/>
            </a:endParaRPr>
          </a:p>
        </p:txBody>
      </p:sp>
      <p:sp>
        <p:nvSpPr>
          <p:cNvPr id="1059" name="Google Shape;1059;p34"/>
          <p:cNvSpPr txBox="1"/>
          <p:nvPr/>
        </p:nvSpPr>
        <p:spPr>
          <a:xfrm>
            <a:off x="369800" y="973350"/>
            <a:ext cx="4476900" cy="25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tr" sz="1800" u="none" cap="none" strike="noStrike">
                <a:solidFill>
                  <a:schemeClr val="dk2"/>
                </a:solidFill>
                <a:latin typeface="Lexend"/>
                <a:ea typeface="Lexend"/>
                <a:cs typeface="Lexend"/>
                <a:sym typeface="Lexend"/>
              </a:rPr>
              <a:t>(assume x1 = 0b10000, x2 = 0b00001)</a:t>
            </a:r>
            <a:endParaRPr b="0" i="0" sz="1800" u="none" cap="none" strike="noStrike">
              <a:solidFill>
                <a:schemeClr val="dk2"/>
              </a:solidFill>
              <a:latin typeface="Lexend"/>
              <a:ea typeface="Lexend"/>
              <a:cs typeface="Lexend"/>
              <a:sym typeface="Lexen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3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tr"/>
              <a:t>Measuring Performance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Instruction Timing</a:t>
            </a:r>
            <a:endParaRPr/>
          </a:p>
        </p:txBody>
      </p:sp>
      <p:sp>
        <p:nvSpPr>
          <p:cNvPr id="1070" name="Google Shape;1070;p36"/>
          <p:cNvSpPr txBox="1"/>
          <p:nvPr>
            <p:ph idx="1" type="body"/>
          </p:nvPr>
        </p:nvSpPr>
        <p:spPr>
          <a:xfrm>
            <a:off x="311700" y="1152475"/>
            <a:ext cx="41694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tr"/>
              <a:t>Clock period: 800ps</a:t>
            </a:r>
            <a:endParaRPr/>
          </a:p>
          <a:p>
            <a:pPr indent="-317500" lvl="1" marL="914400" rtl="0" algn="l">
              <a:lnSpc>
                <a:spcPct val="115000"/>
              </a:lnSpc>
              <a:spcBef>
                <a:spcPts val="0"/>
              </a:spcBef>
              <a:spcAft>
                <a:spcPts val="0"/>
              </a:spcAft>
              <a:buSzPts val="1400"/>
              <a:buChar char="○"/>
            </a:pPr>
            <a:r>
              <a:rPr lang="tr"/>
              <a:t>Determined by longest path (lw)</a:t>
            </a:r>
            <a:endParaRPr/>
          </a:p>
          <a:p>
            <a:pPr indent="-317500" lvl="1" marL="914400" rtl="0" algn="l">
              <a:lnSpc>
                <a:spcPct val="115000"/>
              </a:lnSpc>
              <a:spcBef>
                <a:spcPts val="0"/>
              </a:spcBef>
              <a:spcAft>
                <a:spcPts val="0"/>
              </a:spcAft>
              <a:buSzPts val="1400"/>
              <a:buChar char="○"/>
            </a:pPr>
            <a:r>
              <a:rPr lang="tr"/>
              <a:t>Frequency: 1/800ps = 1.25 GHz</a:t>
            </a:r>
            <a:endParaRPr/>
          </a:p>
          <a:p>
            <a:pPr indent="-317500" lvl="1" marL="914400" rtl="0" algn="l">
              <a:lnSpc>
                <a:spcPct val="115000"/>
              </a:lnSpc>
              <a:spcBef>
                <a:spcPts val="0"/>
              </a:spcBef>
              <a:spcAft>
                <a:spcPts val="0"/>
              </a:spcAft>
              <a:buSzPts val="1400"/>
              <a:buChar char="○"/>
            </a:pPr>
            <a:r>
              <a:rPr lang="tr"/>
              <a:t>1.25 billion instructions per second</a:t>
            </a:r>
            <a:endParaRPr/>
          </a:p>
          <a:p>
            <a:pPr indent="-342900" lvl="0" marL="457200" rtl="0" algn="l">
              <a:lnSpc>
                <a:spcPct val="115000"/>
              </a:lnSpc>
              <a:spcBef>
                <a:spcPts val="0"/>
              </a:spcBef>
              <a:spcAft>
                <a:spcPts val="0"/>
              </a:spcAft>
              <a:buSzPts val="1800"/>
              <a:buChar char="●"/>
            </a:pPr>
            <a:r>
              <a:rPr lang="tr"/>
              <a:t>Can we improve our datapath performance?</a:t>
            </a:r>
            <a:endParaRPr/>
          </a:p>
          <a:p>
            <a:pPr indent="-317500" lvl="1" marL="914400" rtl="0" algn="l">
              <a:lnSpc>
                <a:spcPct val="115000"/>
              </a:lnSpc>
              <a:spcBef>
                <a:spcPts val="0"/>
              </a:spcBef>
              <a:spcAft>
                <a:spcPts val="0"/>
              </a:spcAft>
              <a:buSzPts val="1400"/>
              <a:buChar char="○"/>
            </a:pPr>
            <a:r>
              <a:rPr lang="tr"/>
              <a:t>What does it mean to improve performance?</a:t>
            </a:r>
            <a:endParaRPr/>
          </a:p>
          <a:p>
            <a:pPr indent="-317500" lvl="1" marL="914400" rtl="0" algn="l">
              <a:lnSpc>
                <a:spcPct val="115000"/>
              </a:lnSpc>
              <a:spcBef>
                <a:spcPts val="0"/>
              </a:spcBef>
              <a:spcAft>
                <a:spcPts val="0"/>
              </a:spcAft>
              <a:buSzPts val="1400"/>
              <a:buChar char="○"/>
            </a:pPr>
            <a:r>
              <a:rPr lang="tr"/>
              <a:t>Quicker response time = one job finishes faster?</a:t>
            </a:r>
            <a:endParaRPr/>
          </a:p>
          <a:p>
            <a:pPr indent="-317500" lvl="1" marL="914400" rtl="0" algn="l">
              <a:lnSpc>
                <a:spcPct val="115000"/>
              </a:lnSpc>
              <a:spcBef>
                <a:spcPts val="0"/>
              </a:spcBef>
              <a:spcAft>
                <a:spcPts val="0"/>
              </a:spcAft>
              <a:buSzPts val="1400"/>
              <a:buChar char="○"/>
            </a:pPr>
            <a:r>
              <a:rPr lang="tr"/>
              <a:t>More jobs per unit time?</a:t>
            </a:r>
            <a:endParaRPr/>
          </a:p>
          <a:p>
            <a:pPr indent="-317500" lvl="1" marL="914400" rtl="0" algn="l">
              <a:lnSpc>
                <a:spcPct val="115000"/>
              </a:lnSpc>
              <a:spcBef>
                <a:spcPts val="0"/>
              </a:spcBef>
              <a:spcAft>
                <a:spcPts val="0"/>
              </a:spcAft>
              <a:buSzPts val="1400"/>
              <a:buChar char="○"/>
            </a:pPr>
            <a:r>
              <a:rPr lang="tr"/>
              <a:t>Longer battery life?</a:t>
            </a:r>
            <a:endParaRPr/>
          </a:p>
        </p:txBody>
      </p:sp>
      <p:sp>
        <p:nvSpPr>
          <p:cNvPr id="1071" name="Google Shape;1071;p36"/>
          <p:cNvSpPr txBox="1"/>
          <p:nvPr/>
        </p:nvSpPr>
        <p:spPr>
          <a:xfrm>
            <a:off x="5077725" y="246375"/>
            <a:ext cx="2850600" cy="6771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tr" sz="1600" u="none" cap="none" strike="noStrike">
                <a:solidFill>
                  <a:srgbClr val="000000"/>
                </a:solidFill>
                <a:latin typeface="Lexend"/>
                <a:ea typeface="Lexend"/>
                <a:cs typeface="Lexend"/>
                <a:sym typeface="Lexend"/>
              </a:rPr>
              <a:t>At one time, most of the components are idle</a:t>
            </a:r>
            <a:endParaRPr b="0" i="0" sz="1600" u="none" cap="none" strike="noStrike">
              <a:solidFill>
                <a:srgbClr val="000000"/>
              </a:solidFill>
              <a:latin typeface="Lexend"/>
              <a:ea typeface="Lexend"/>
              <a:cs typeface="Lexend"/>
              <a:sym typeface="Lexend"/>
            </a:endParaRPr>
          </a:p>
        </p:txBody>
      </p:sp>
      <p:graphicFrame>
        <p:nvGraphicFramePr>
          <p:cNvPr id="1072" name="Google Shape;1072;p36"/>
          <p:cNvGraphicFramePr/>
          <p:nvPr/>
        </p:nvGraphicFramePr>
        <p:xfrm>
          <a:off x="4721200" y="1152475"/>
          <a:ext cx="3000000" cy="3000000"/>
        </p:xfrm>
        <a:graphic>
          <a:graphicData uri="http://schemas.openxmlformats.org/drawingml/2006/table">
            <a:tbl>
              <a:tblPr>
                <a:noFill/>
                <a:tableStyleId>{EA13E235-6E56-45E5-84BD-34C10A3F502B}</a:tableStyleId>
              </a:tblPr>
              <a:tblGrid>
                <a:gridCol w="579000"/>
                <a:gridCol w="579000"/>
                <a:gridCol w="579000"/>
                <a:gridCol w="579000"/>
                <a:gridCol w="579000"/>
                <a:gridCol w="579000"/>
                <a:gridCol w="57900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lang="tr" sz="1200" u="none" cap="none" strike="noStrike">
                          <a:latin typeface="Lexend"/>
                          <a:ea typeface="Lexend"/>
                          <a:cs typeface="Lexend"/>
                          <a:sym typeface="Lexend"/>
                        </a:rPr>
                        <a:t>Instr</a:t>
                      </a:r>
                      <a:endParaRPr sz="12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tr" sz="1200" u="none" cap="none" strike="noStrike">
                          <a:latin typeface="Lexend"/>
                          <a:ea typeface="Lexend"/>
                          <a:cs typeface="Lexend"/>
                          <a:sym typeface="Lexend"/>
                        </a:rPr>
                        <a:t>IF: 200 ps</a:t>
                      </a:r>
                      <a:endParaRPr sz="12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tr" sz="1200" u="none" cap="none" strike="noStrike">
                          <a:latin typeface="Lexend"/>
                          <a:ea typeface="Lexend"/>
                          <a:cs typeface="Lexend"/>
                          <a:sym typeface="Lexend"/>
                        </a:rPr>
                        <a:t>ID: 100 ps</a:t>
                      </a:r>
                      <a:endParaRPr sz="12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tr" sz="1200" u="none" cap="none" strike="noStrike">
                          <a:latin typeface="Lexend"/>
                          <a:ea typeface="Lexend"/>
                          <a:cs typeface="Lexend"/>
                          <a:sym typeface="Lexend"/>
                        </a:rPr>
                        <a:t>EX: 200 ps</a:t>
                      </a:r>
                      <a:endParaRPr sz="12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tr" sz="1200" u="none" cap="none" strike="noStrike">
                          <a:latin typeface="Lexend"/>
                          <a:ea typeface="Lexend"/>
                          <a:cs typeface="Lexend"/>
                          <a:sym typeface="Lexend"/>
                        </a:rPr>
                        <a:t>MEM: 200 ps</a:t>
                      </a:r>
                      <a:endParaRPr sz="12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tr" sz="1200" u="none" cap="none" strike="noStrike">
                          <a:latin typeface="Lexend"/>
                          <a:ea typeface="Lexend"/>
                          <a:cs typeface="Lexend"/>
                          <a:sym typeface="Lexend"/>
                        </a:rPr>
                        <a:t>WB: 100 ps</a:t>
                      </a:r>
                      <a:endParaRPr sz="12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tr" sz="1200" u="none" cap="none" strike="noStrike">
                          <a:latin typeface="Lexend"/>
                          <a:ea typeface="Lexend"/>
                          <a:cs typeface="Lexend"/>
                          <a:sym typeface="Lexend"/>
                        </a:rPr>
                        <a:t>Total</a:t>
                      </a:r>
                      <a:endParaRPr sz="1200" u="none" cap="none" strike="noStrike">
                        <a:latin typeface="Lexend"/>
                        <a:ea typeface="Lexend"/>
                        <a:cs typeface="Lexend"/>
                        <a:sym typeface="Lexend"/>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add</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X</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X</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X</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X</a:t>
                      </a:r>
                      <a:endParaRPr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600 ps</a:t>
                      </a:r>
                      <a:endParaRPr sz="1400" u="none" cap="none" strike="noStrike">
                        <a:latin typeface="Lexend"/>
                        <a:ea typeface="Lexend"/>
                        <a:cs typeface="Lexend"/>
                        <a:sym typeface="Lexend"/>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beq</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X</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X</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X</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500 ps</a:t>
                      </a:r>
                      <a:endParaRPr sz="1400" u="none" cap="none" strike="noStrike">
                        <a:latin typeface="Lexend"/>
                        <a:ea typeface="Lexend"/>
                        <a:cs typeface="Lexend"/>
                        <a:sym typeface="Lexend"/>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jal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X</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X</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X</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X</a:t>
                      </a:r>
                      <a:endParaRPr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600 ps</a:t>
                      </a:r>
                      <a:endParaRPr sz="1400" u="none" cap="none" strike="noStrike">
                        <a:latin typeface="Lexend"/>
                        <a:ea typeface="Lexend"/>
                        <a:cs typeface="Lexend"/>
                        <a:sym typeface="Lexend"/>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tr" sz="1400" u="none" cap="none" strike="noStrike">
                          <a:latin typeface="Lexend"/>
                          <a:ea typeface="Lexend"/>
                          <a:cs typeface="Lexend"/>
                          <a:sym typeface="Lexend"/>
                        </a:rPr>
                        <a:t>lw </a:t>
                      </a:r>
                      <a:endParaRPr b="1"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tr" sz="1400" u="none" cap="none" strike="noStrike">
                          <a:latin typeface="Lexend"/>
                          <a:ea typeface="Lexend"/>
                          <a:cs typeface="Lexend"/>
                          <a:sym typeface="Lexend"/>
                        </a:rPr>
                        <a:t>X</a:t>
                      </a:r>
                      <a:endParaRPr b="1"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tr" sz="1400" u="none" cap="none" strike="noStrike">
                          <a:latin typeface="Lexend"/>
                          <a:ea typeface="Lexend"/>
                          <a:cs typeface="Lexend"/>
                          <a:sym typeface="Lexend"/>
                        </a:rPr>
                        <a:t>X</a:t>
                      </a:r>
                      <a:endParaRPr b="1"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tr" sz="1400" u="none" cap="none" strike="noStrike">
                          <a:latin typeface="Lexend"/>
                          <a:ea typeface="Lexend"/>
                          <a:cs typeface="Lexend"/>
                          <a:sym typeface="Lexend"/>
                        </a:rPr>
                        <a:t>X</a:t>
                      </a:r>
                      <a:endParaRPr b="1"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tr" sz="1400" u="none" cap="none" strike="noStrike">
                          <a:latin typeface="Lexend"/>
                          <a:ea typeface="Lexend"/>
                          <a:cs typeface="Lexend"/>
                          <a:sym typeface="Lexend"/>
                        </a:rPr>
                        <a:t>X</a:t>
                      </a:r>
                      <a:endParaRPr b="1"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tr" sz="1400" u="none" cap="none" strike="noStrike">
                          <a:latin typeface="Lexend"/>
                          <a:ea typeface="Lexend"/>
                          <a:cs typeface="Lexend"/>
                          <a:sym typeface="Lexend"/>
                        </a:rPr>
                        <a:t>X</a:t>
                      </a:r>
                      <a:endParaRPr b="1"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tr" sz="1400" u="none" cap="none" strike="noStrike">
                          <a:latin typeface="Lexend"/>
                          <a:ea typeface="Lexend"/>
                          <a:cs typeface="Lexend"/>
                          <a:sym typeface="Lexend"/>
                        </a:rPr>
                        <a:t>800 ps</a:t>
                      </a:r>
                      <a:endParaRPr b="1" sz="1400" u="none" cap="none" strike="noStrike">
                        <a:latin typeface="Lexend"/>
                        <a:ea typeface="Lexend"/>
                        <a:cs typeface="Lexend"/>
                        <a:sym typeface="Lexend"/>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sw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X</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X</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X</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X</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700 ps</a:t>
                      </a:r>
                      <a:endParaRPr sz="1400" u="none" cap="none" strike="noStrike">
                        <a:latin typeface="Lexend"/>
                        <a:ea typeface="Lexend"/>
                        <a:cs typeface="Lexend"/>
                        <a:sym typeface="Lexend"/>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Analogy: Transportation</a:t>
            </a:r>
            <a:endParaRPr/>
          </a:p>
        </p:txBody>
      </p:sp>
      <p:graphicFrame>
        <p:nvGraphicFramePr>
          <p:cNvPr id="1078" name="Google Shape;1078;p37"/>
          <p:cNvGraphicFramePr/>
          <p:nvPr/>
        </p:nvGraphicFramePr>
        <p:xfrm>
          <a:off x="1049225" y="1278088"/>
          <a:ext cx="3000000" cy="3000000"/>
        </p:xfrm>
        <a:graphic>
          <a:graphicData uri="http://schemas.openxmlformats.org/drawingml/2006/table">
            <a:tbl>
              <a:tblPr>
                <a:noFill/>
                <a:tableStyleId>{EA13E235-6E56-45E5-84BD-34C10A3F502B}</a:tableStyleId>
              </a:tblPr>
              <a:tblGrid>
                <a:gridCol w="2219525"/>
                <a:gridCol w="2413000"/>
                <a:gridCol w="2413000"/>
              </a:tblGrid>
              <a:tr h="381000">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tr" sz="1300" u="sng" cap="none" strike="noStrike">
                          <a:latin typeface="Lexend"/>
                          <a:ea typeface="Lexend"/>
                          <a:cs typeface="Lexend"/>
                          <a:sym typeface="Lexend"/>
                        </a:rPr>
                        <a:t>Sports Car</a:t>
                      </a:r>
                      <a:endParaRPr sz="1300" u="sng"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tr" sz="1300" u="sng" cap="none" strike="noStrike">
                          <a:latin typeface="Lexend"/>
                          <a:ea typeface="Lexend"/>
                          <a:cs typeface="Lexend"/>
                          <a:sym typeface="Lexend"/>
                        </a:rPr>
                        <a:t>Bus</a:t>
                      </a:r>
                      <a:endParaRPr sz="1300" u="sng" cap="none" strike="noStrike">
                        <a:latin typeface="Lexend"/>
                        <a:ea typeface="Lexend"/>
                        <a:cs typeface="Lexend"/>
                        <a:sym typeface="Lexend"/>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300"/>
                        <a:buFont typeface="Arial"/>
                        <a:buNone/>
                      </a:pPr>
                      <a:r>
                        <a:rPr b="1" lang="tr" sz="1300" u="none" cap="none" strike="noStrike">
                          <a:latin typeface="Lexend"/>
                          <a:ea typeface="Lexend"/>
                          <a:cs typeface="Lexend"/>
                          <a:sym typeface="Lexend"/>
                        </a:rPr>
                        <a:t>Passenger Capacity</a:t>
                      </a:r>
                      <a:endParaRPr b="1" sz="13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2</a:t>
                      </a:r>
                      <a:endParaRPr sz="13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50</a:t>
                      </a:r>
                      <a:endParaRPr sz="1300" u="none" cap="none" strike="noStrike">
                        <a:latin typeface="Lexend"/>
                        <a:ea typeface="Lexend"/>
                        <a:cs typeface="Lexend"/>
                        <a:sym typeface="Lexend"/>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300"/>
                        <a:buFont typeface="Arial"/>
                        <a:buNone/>
                      </a:pPr>
                      <a:r>
                        <a:rPr b="1" lang="tr" sz="1300" u="none" cap="none" strike="noStrike">
                          <a:latin typeface="Lexend"/>
                          <a:ea typeface="Lexend"/>
                          <a:cs typeface="Lexend"/>
                          <a:sym typeface="Lexend"/>
                        </a:rPr>
                        <a:t>Travel Speed</a:t>
                      </a:r>
                      <a:endParaRPr b="1" sz="13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200 mph</a:t>
                      </a:r>
                      <a:endParaRPr sz="13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50 mph</a:t>
                      </a:r>
                      <a:endParaRPr sz="1300" u="none" cap="none" strike="noStrike">
                        <a:latin typeface="Lexend"/>
                        <a:ea typeface="Lexend"/>
                        <a:cs typeface="Lexend"/>
                        <a:sym typeface="Lexend"/>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300"/>
                        <a:buFont typeface="Arial"/>
                        <a:buNone/>
                      </a:pPr>
                      <a:r>
                        <a:rPr b="1" lang="tr" sz="1300" u="none" cap="none" strike="noStrike">
                          <a:latin typeface="Lexend"/>
                          <a:ea typeface="Lexend"/>
                          <a:cs typeface="Lexend"/>
                          <a:sym typeface="Lexend"/>
                        </a:rPr>
                        <a:t>Gas Mileage</a:t>
                      </a:r>
                      <a:endParaRPr b="1" sz="13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5 mpg</a:t>
                      </a:r>
                      <a:endParaRPr sz="13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2 mpg</a:t>
                      </a:r>
                      <a:endParaRPr sz="1300" u="none" cap="none" strike="noStrike">
                        <a:latin typeface="Lexend"/>
                        <a:ea typeface="Lexend"/>
                        <a:cs typeface="Lexend"/>
                        <a:sym typeface="Lexend"/>
                      </a:endParaRPr>
                    </a:p>
                  </a:txBody>
                  <a:tcPr marT="91425" marB="91425" marR="91425" marL="91425"/>
                </a:tc>
              </a:tr>
            </a:tbl>
          </a:graphicData>
        </a:graphic>
      </p:graphicFrame>
      <p:graphicFrame>
        <p:nvGraphicFramePr>
          <p:cNvPr id="1079" name="Google Shape;1079;p37"/>
          <p:cNvGraphicFramePr/>
          <p:nvPr/>
        </p:nvGraphicFramePr>
        <p:xfrm>
          <a:off x="1049238" y="2958775"/>
          <a:ext cx="3000000" cy="3000000"/>
        </p:xfrm>
        <a:graphic>
          <a:graphicData uri="http://schemas.openxmlformats.org/drawingml/2006/table">
            <a:tbl>
              <a:tblPr>
                <a:noFill/>
                <a:tableStyleId>{EA13E235-6E56-45E5-84BD-34C10A3F502B}</a:tableStyleId>
              </a:tblPr>
              <a:tblGrid>
                <a:gridCol w="2219500"/>
                <a:gridCol w="2413000"/>
                <a:gridCol w="2413000"/>
              </a:tblGrid>
              <a:tr h="381000">
                <a:tc gridSpan="3">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For a 50 mile trip (assuming instant return trips)...</a:t>
                      </a:r>
                      <a:endParaRPr sz="1300" u="none" cap="none" strike="noStrike">
                        <a:latin typeface="Lexend"/>
                        <a:ea typeface="Lexend"/>
                        <a:cs typeface="Lexend"/>
                        <a:sym typeface="Lexend"/>
                      </a:endParaRPr>
                    </a:p>
                  </a:txBody>
                  <a:tcPr marT="91425" marB="91425" marR="91425" marL="91425"/>
                </a:tc>
                <a:tc hMerge="1"/>
                <a:tc hMerge="1"/>
              </a:tr>
              <a:tr h="381000">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tr" sz="1300" u="sng" cap="none" strike="noStrike">
                          <a:latin typeface="Lexend"/>
                          <a:ea typeface="Lexend"/>
                          <a:cs typeface="Lexend"/>
                          <a:sym typeface="Lexend"/>
                        </a:rPr>
                        <a:t>Sports Car</a:t>
                      </a:r>
                      <a:endParaRPr sz="1300" u="sng"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tr" sz="1300" u="sng" cap="none" strike="noStrike">
                          <a:latin typeface="Lexend"/>
                          <a:ea typeface="Lexend"/>
                          <a:cs typeface="Lexend"/>
                          <a:sym typeface="Lexend"/>
                        </a:rPr>
                        <a:t>Bus</a:t>
                      </a:r>
                      <a:endParaRPr sz="1300" u="sng" cap="none" strike="noStrike">
                        <a:latin typeface="Lexend"/>
                        <a:ea typeface="Lexend"/>
                        <a:cs typeface="Lexend"/>
                        <a:sym typeface="Lexend"/>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300"/>
                        <a:buFont typeface="Arial"/>
                        <a:buNone/>
                      </a:pPr>
                      <a:r>
                        <a:rPr b="1" lang="tr" sz="1300" u="none" cap="none" strike="noStrike">
                          <a:latin typeface="Lexend"/>
                          <a:ea typeface="Lexend"/>
                          <a:cs typeface="Lexend"/>
                          <a:sym typeface="Lexend"/>
                        </a:rPr>
                        <a:t>Travel Time</a:t>
                      </a:r>
                      <a:endParaRPr b="1" sz="13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15 min</a:t>
                      </a:r>
                      <a:endParaRPr sz="13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60 min</a:t>
                      </a:r>
                      <a:endParaRPr sz="1300" u="none" cap="none" strike="noStrike">
                        <a:latin typeface="Lexend"/>
                        <a:ea typeface="Lexend"/>
                        <a:cs typeface="Lexend"/>
                        <a:sym typeface="Lexend"/>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300"/>
                        <a:buFont typeface="Arial"/>
                        <a:buNone/>
                      </a:pPr>
                      <a:r>
                        <a:rPr b="1" lang="tr" sz="1300" u="none" cap="none" strike="noStrike">
                          <a:latin typeface="Lexend"/>
                          <a:ea typeface="Lexend"/>
                          <a:cs typeface="Lexend"/>
                          <a:sym typeface="Lexend"/>
                        </a:rPr>
                        <a:t>Time for 100 passengers</a:t>
                      </a:r>
                      <a:endParaRPr b="1" sz="13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750 min (50 trips)</a:t>
                      </a:r>
                      <a:endParaRPr sz="13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120 min (2 trips)</a:t>
                      </a:r>
                      <a:endParaRPr sz="1300" u="none" cap="none" strike="noStrike">
                        <a:latin typeface="Lexend"/>
                        <a:ea typeface="Lexend"/>
                        <a:cs typeface="Lexend"/>
                        <a:sym typeface="Lexend"/>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300"/>
                        <a:buFont typeface="Arial"/>
                        <a:buNone/>
                      </a:pPr>
                      <a:r>
                        <a:rPr b="1" lang="tr" sz="1300" u="none" cap="none" strike="noStrike">
                          <a:latin typeface="Lexend"/>
                          <a:ea typeface="Lexend"/>
                          <a:cs typeface="Lexend"/>
                          <a:sym typeface="Lexend"/>
                        </a:rPr>
                        <a:t>Gallons per passenger</a:t>
                      </a:r>
                      <a:endParaRPr b="1" sz="13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5 gallons</a:t>
                      </a:r>
                      <a:endParaRPr sz="13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0.5 gallons</a:t>
                      </a:r>
                      <a:endParaRPr sz="1300" u="none" cap="none" strike="noStrike">
                        <a:latin typeface="Lexend"/>
                        <a:ea typeface="Lexend"/>
                        <a:cs typeface="Lexend"/>
                        <a:sym typeface="Lexend"/>
                      </a:endParaRPr>
                    </a:p>
                  </a:txBody>
                  <a:tcPr marT="91425" marB="91425" marR="91425" marL="91425"/>
                </a:tc>
              </a:tr>
            </a:tbl>
          </a:graphicData>
        </a:graphic>
      </p:graphicFrame>
      <p:pic>
        <p:nvPicPr>
          <p:cNvPr id="1080" name="Google Shape;1080;p37"/>
          <p:cNvPicPr preferRelativeResize="0"/>
          <p:nvPr/>
        </p:nvPicPr>
        <p:blipFill rotWithShape="1">
          <a:blip r:embed="rId3">
            <a:alphaModFix/>
          </a:blip>
          <a:srcRect b="0" l="0" r="0" t="0"/>
          <a:stretch/>
        </p:blipFill>
        <p:spPr>
          <a:xfrm>
            <a:off x="5846200" y="52850"/>
            <a:ext cx="2075551" cy="1467875"/>
          </a:xfrm>
          <a:prstGeom prst="rect">
            <a:avLst/>
          </a:prstGeom>
          <a:noFill/>
          <a:ln>
            <a:noFill/>
          </a:ln>
        </p:spPr>
      </p:pic>
      <p:pic>
        <p:nvPicPr>
          <p:cNvPr id="1081" name="Google Shape;1081;p37"/>
          <p:cNvPicPr preferRelativeResize="0"/>
          <p:nvPr/>
        </p:nvPicPr>
        <p:blipFill rotWithShape="1">
          <a:blip r:embed="rId4">
            <a:alphaModFix/>
          </a:blip>
          <a:srcRect b="10108" l="0" r="0" t="10108"/>
          <a:stretch/>
        </p:blipFill>
        <p:spPr>
          <a:xfrm>
            <a:off x="3932375" y="281787"/>
            <a:ext cx="1691699" cy="8991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nvSpPr>
        <p:spPr>
          <a:xfrm>
            <a:off x="311700" y="190613"/>
            <a:ext cx="8520600" cy="747300"/>
          </a:xfrm>
          <a:prstGeom prst="rect">
            <a:avLst/>
          </a:prstGeom>
          <a:noFill/>
          <a:ln>
            <a:noFill/>
          </a:ln>
        </p:spPr>
        <p:txBody>
          <a:bodyPr anchorCtr="0" anchor="b" bIns="91425" lIns="91425" spcFirstLastPara="1" rIns="91425" wrap="square" tIns="91425">
            <a:normAutofit fontScale="85000" lnSpcReduction="20000"/>
          </a:bodyPr>
          <a:lstStyle/>
          <a:p>
            <a:pPr indent="0" lvl="0" marL="0" rtl="0" algn="l">
              <a:spcBef>
                <a:spcPts val="0"/>
              </a:spcBef>
              <a:spcAft>
                <a:spcPts val="0"/>
              </a:spcAft>
              <a:buNone/>
            </a:pPr>
            <a:r>
              <a:rPr lang="tr" sz="5200"/>
              <a:t>Week 10 </a:t>
            </a:r>
            <a:r>
              <a:rPr lang="tr" sz="5200">
                <a:solidFill>
                  <a:srgbClr val="000000"/>
                </a:solidFill>
              </a:rPr>
              <a:t>Outlines</a:t>
            </a:r>
            <a:endParaRPr sz="5200">
              <a:solidFill>
                <a:srgbClr val="000000"/>
              </a:solidFill>
            </a:endParaRPr>
          </a:p>
        </p:txBody>
      </p:sp>
      <p:sp>
        <p:nvSpPr>
          <p:cNvPr id="100" name="Google Shape;100;p20"/>
          <p:cNvSpPr txBox="1"/>
          <p:nvPr/>
        </p:nvSpPr>
        <p:spPr>
          <a:xfrm>
            <a:off x="0" y="878600"/>
            <a:ext cx="9144000" cy="40272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sz="4000">
              <a:solidFill>
                <a:schemeClr val="dk2"/>
              </a:solidFill>
              <a:highlight>
                <a:schemeClr val="lt1"/>
              </a:highlight>
            </a:endParaRPr>
          </a:p>
          <a:p>
            <a:pPr indent="-482600" lvl="0" marL="457200" rtl="0" algn="l">
              <a:spcBef>
                <a:spcPts val="0"/>
              </a:spcBef>
              <a:spcAft>
                <a:spcPts val="0"/>
              </a:spcAft>
              <a:buClr>
                <a:schemeClr val="dk2"/>
              </a:buClr>
              <a:buSzPts val="4000"/>
              <a:buChar char="●"/>
            </a:pPr>
            <a:r>
              <a:rPr lang="tr" sz="4000">
                <a:solidFill>
                  <a:schemeClr val="dk2"/>
                </a:solidFill>
              </a:rPr>
              <a:t>Single-Core Processor</a:t>
            </a:r>
            <a:endParaRPr sz="4000">
              <a:solidFill>
                <a:schemeClr val="dk2"/>
              </a:solidFill>
            </a:endParaRPr>
          </a:p>
          <a:p>
            <a:pPr indent="0" lvl="0" marL="457200" rtl="0" algn="l">
              <a:spcBef>
                <a:spcPts val="0"/>
              </a:spcBef>
              <a:spcAft>
                <a:spcPts val="0"/>
              </a:spcAft>
              <a:buNone/>
            </a:pPr>
            <a:r>
              <a:t/>
            </a:r>
            <a:endParaRPr sz="4000">
              <a:solidFill>
                <a:schemeClr val="dk2"/>
              </a:solidFill>
            </a:endParaRPr>
          </a:p>
          <a:p>
            <a:pPr indent="-482600" lvl="0" marL="457200" rtl="0" algn="l">
              <a:spcBef>
                <a:spcPts val="0"/>
              </a:spcBef>
              <a:spcAft>
                <a:spcPts val="0"/>
              </a:spcAft>
              <a:buClr>
                <a:schemeClr val="dk2"/>
              </a:buClr>
              <a:buSzPts val="4000"/>
              <a:buChar char="●"/>
            </a:pPr>
            <a:r>
              <a:rPr lang="tr" sz="4000">
                <a:solidFill>
                  <a:schemeClr val="dk2"/>
                </a:solidFill>
              </a:rPr>
              <a:t>Pipelining</a:t>
            </a:r>
            <a:endParaRPr sz="4000">
              <a:solidFill>
                <a:schemeClr val="dk2"/>
              </a:solidFill>
            </a:endParaRPr>
          </a:p>
          <a:p>
            <a:pPr indent="0" lvl="0" marL="0" rtl="0" algn="l">
              <a:spcBef>
                <a:spcPts val="0"/>
              </a:spcBef>
              <a:spcAft>
                <a:spcPts val="0"/>
              </a:spcAft>
              <a:buNone/>
            </a:pPr>
            <a:r>
              <a:t/>
            </a:r>
            <a:endParaRPr sz="3691">
              <a:solidFill>
                <a:schemeClr val="dk2"/>
              </a:solidFill>
              <a:highlight>
                <a:schemeClr val="lt1"/>
              </a:highlight>
            </a:endParaRPr>
          </a:p>
          <a:p>
            <a:pPr indent="0" lvl="0" marL="0" rtl="0" algn="l">
              <a:spcBef>
                <a:spcPts val="0"/>
              </a:spcBef>
              <a:spcAft>
                <a:spcPts val="0"/>
              </a:spcAft>
              <a:buNone/>
            </a:pPr>
            <a:r>
              <a:t/>
            </a:r>
            <a:endParaRPr sz="3691">
              <a:solidFill>
                <a:schemeClr val="dk2"/>
              </a:solidFill>
              <a:highlight>
                <a:schemeClr val="lt1"/>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Performance in Computers</a:t>
            </a:r>
            <a:endParaRPr/>
          </a:p>
        </p:txBody>
      </p:sp>
      <p:graphicFrame>
        <p:nvGraphicFramePr>
          <p:cNvPr id="1087" name="Google Shape;1087;p38"/>
          <p:cNvGraphicFramePr/>
          <p:nvPr/>
        </p:nvGraphicFramePr>
        <p:xfrm>
          <a:off x="764238" y="1294150"/>
          <a:ext cx="3000000" cy="3000000"/>
        </p:xfrm>
        <a:graphic>
          <a:graphicData uri="http://schemas.openxmlformats.org/drawingml/2006/table">
            <a:tbl>
              <a:tblPr>
                <a:noFill/>
                <a:tableStyleId>{EA13E235-6E56-45E5-84BD-34C10A3F502B}</a:tableStyleId>
              </a:tblPr>
              <a:tblGrid>
                <a:gridCol w="2264850"/>
                <a:gridCol w="5293475"/>
              </a:tblGrid>
              <a:tr h="381000">
                <a:tc>
                  <a:txBody>
                    <a:bodyPr/>
                    <a:lstStyle/>
                    <a:p>
                      <a:pPr indent="0" lvl="0" marL="0" marR="0" rtl="0" algn="l">
                        <a:lnSpc>
                          <a:spcPct val="100000"/>
                        </a:lnSpc>
                        <a:spcBef>
                          <a:spcPts val="0"/>
                        </a:spcBef>
                        <a:spcAft>
                          <a:spcPts val="0"/>
                        </a:spcAft>
                        <a:buClr>
                          <a:srgbClr val="000000"/>
                        </a:buClr>
                        <a:buSzPts val="1300"/>
                        <a:buFont typeface="Arial"/>
                        <a:buNone/>
                      </a:pPr>
                      <a:r>
                        <a:rPr lang="tr" sz="1300" u="sng" cap="none" strike="noStrike">
                          <a:latin typeface="Lexend"/>
                          <a:ea typeface="Lexend"/>
                          <a:cs typeface="Lexend"/>
                          <a:sym typeface="Lexend"/>
                        </a:rPr>
                        <a:t>Transportation</a:t>
                      </a:r>
                      <a:endParaRPr sz="1300" u="sng"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tr" sz="1300" u="sng" cap="none" strike="noStrike">
                          <a:latin typeface="Lexend"/>
                          <a:ea typeface="Lexend"/>
                          <a:cs typeface="Lexend"/>
                          <a:sym typeface="Lexend"/>
                        </a:rPr>
                        <a:t>Computer</a:t>
                      </a:r>
                      <a:endParaRPr sz="1300" u="sng" cap="none" strike="noStrike">
                        <a:latin typeface="Lexend"/>
                        <a:ea typeface="Lexend"/>
                        <a:cs typeface="Lexend"/>
                        <a:sym typeface="Lexend"/>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300"/>
                        <a:buFont typeface="Arial"/>
                        <a:buNone/>
                      </a:pPr>
                      <a:r>
                        <a:rPr b="1" lang="tr" sz="1300" u="none" cap="none" strike="noStrike">
                          <a:latin typeface="Lexend"/>
                          <a:ea typeface="Lexend"/>
                          <a:cs typeface="Lexend"/>
                          <a:sym typeface="Lexend"/>
                        </a:rPr>
                        <a:t>Trip Time</a:t>
                      </a:r>
                      <a:endParaRPr b="1" sz="13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Program execution time</a:t>
                      </a:r>
                      <a:br>
                        <a:rPr lang="tr" sz="1300" u="none" cap="none" strike="noStrike">
                          <a:latin typeface="Lexend"/>
                          <a:ea typeface="Lexend"/>
                          <a:cs typeface="Lexend"/>
                          <a:sym typeface="Lexend"/>
                        </a:rPr>
                      </a:br>
                      <a:r>
                        <a:rPr lang="tr" sz="1300" u="none" cap="none" strike="noStrike">
                          <a:latin typeface="Lexend"/>
                          <a:ea typeface="Lexend"/>
                          <a:cs typeface="Lexend"/>
                          <a:sym typeface="Lexend"/>
                        </a:rPr>
                        <a:t>(Example: Time to update display)</a:t>
                      </a:r>
                      <a:endParaRPr sz="1300" u="none" cap="none" strike="noStrike">
                        <a:latin typeface="Lexend"/>
                        <a:ea typeface="Lexend"/>
                        <a:cs typeface="Lexend"/>
                        <a:sym typeface="Lexend"/>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300"/>
                        <a:buFont typeface="Arial"/>
                        <a:buNone/>
                      </a:pPr>
                      <a:r>
                        <a:rPr b="1" lang="tr" sz="1300" u="none" cap="none" strike="noStrike">
                          <a:latin typeface="Lexend"/>
                          <a:ea typeface="Lexend"/>
                          <a:cs typeface="Lexend"/>
                          <a:sym typeface="Lexend"/>
                        </a:rPr>
                        <a:t>Time for 1 passenger</a:t>
                      </a:r>
                      <a:endParaRPr b="1" sz="13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b="1" lang="tr" sz="1300" u="none" cap="none" strike="noStrike">
                          <a:highlight>
                            <a:schemeClr val="accent6"/>
                          </a:highlight>
                          <a:latin typeface="Lexend"/>
                          <a:ea typeface="Lexend"/>
                          <a:cs typeface="Lexend"/>
                          <a:sym typeface="Lexend"/>
                        </a:rPr>
                        <a:t>Latency</a:t>
                      </a:r>
                      <a:endParaRPr b="1" sz="1300" u="none" cap="none" strike="noStrike">
                        <a:highlight>
                          <a:schemeClr val="accent6"/>
                        </a:highlight>
                        <a:latin typeface="Lexend"/>
                        <a:ea typeface="Lexend"/>
                        <a:cs typeface="Lexend"/>
                        <a:sym typeface="Lexend"/>
                      </a:endParaRPr>
                    </a:p>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(Example: Time needed to complete one singular task)</a:t>
                      </a:r>
                      <a:endParaRPr sz="1300" u="none" cap="none" strike="noStrike">
                        <a:latin typeface="Lexend"/>
                        <a:ea typeface="Lexend"/>
                        <a:cs typeface="Lexend"/>
                        <a:sym typeface="Lexend"/>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300"/>
                        <a:buFont typeface="Arial"/>
                        <a:buNone/>
                      </a:pPr>
                      <a:r>
                        <a:rPr b="1" lang="tr" sz="1300" u="none" cap="none" strike="noStrike">
                          <a:latin typeface="Lexend"/>
                          <a:ea typeface="Lexend"/>
                          <a:cs typeface="Lexend"/>
                          <a:sym typeface="Lexend"/>
                        </a:rPr>
                        <a:t>Number of passengers in 1 hour</a:t>
                      </a:r>
                      <a:endParaRPr b="1" sz="13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b="1" lang="tr" sz="1300" u="none" cap="none" strike="noStrike">
                          <a:highlight>
                            <a:schemeClr val="accent6"/>
                          </a:highlight>
                          <a:latin typeface="Lexend"/>
                          <a:ea typeface="Lexend"/>
                          <a:cs typeface="Lexend"/>
                          <a:sym typeface="Lexend"/>
                        </a:rPr>
                        <a:t>Throughput</a:t>
                      </a:r>
                      <a:br>
                        <a:rPr lang="tr" sz="1300" u="none" cap="none" strike="noStrike">
                          <a:latin typeface="Lexend"/>
                          <a:ea typeface="Lexend"/>
                          <a:cs typeface="Lexend"/>
                          <a:sym typeface="Lexend"/>
                        </a:rPr>
                      </a:br>
                      <a:r>
                        <a:rPr lang="tr" sz="1300" u="none" cap="none" strike="noStrike">
                          <a:latin typeface="Lexend"/>
                          <a:ea typeface="Lexend"/>
                          <a:cs typeface="Lexend"/>
                          <a:sym typeface="Lexend"/>
                        </a:rPr>
                        <a:t>(Example: Number of tasks handled per hour)</a:t>
                      </a:r>
                      <a:endParaRPr sz="1300" u="none" cap="none" strike="noStrike">
                        <a:latin typeface="Lexend"/>
                        <a:ea typeface="Lexend"/>
                        <a:cs typeface="Lexend"/>
                        <a:sym typeface="Lexend"/>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300"/>
                        <a:buFont typeface="Arial"/>
                        <a:buNone/>
                      </a:pPr>
                      <a:r>
                        <a:rPr b="1" lang="tr" sz="1300" u="none" cap="none" strike="noStrike">
                          <a:latin typeface="Lexend"/>
                          <a:ea typeface="Lexend"/>
                          <a:cs typeface="Lexend"/>
                          <a:sym typeface="Lexend"/>
                        </a:rPr>
                        <a:t>Gallons per passenger</a:t>
                      </a:r>
                      <a:endParaRPr b="1" sz="13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b="1" lang="tr" sz="1300" u="none" cap="none" strike="noStrike">
                          <a:highlight>
                            <a:schemeClr val="accent6"/>
                          </a:highlight>
                          <a:latin typeface="Lexend"/>
                          <a:ea typeface="Lexend"/>
                          <a:cs typeface="Lexend"/>
                          <a:sym typeface="Lexend"/>
                        </a:rPr>
                        <a:t>Energy per task</a:t>
                      </a:r>
                      <a:br>
                        <a:rPr lang="tr" sz="1300" u="none" cap="none" strike="noStrike">
                          <a:latin typeface="Lexend"/>
                          <a:ea typeface="Lexend"/>
                          <a:cs typeface="Lexend"/>
                          <a:sym typeface="Lexend"/>
                        </a:rPr>
                      </a:br>
                      <a:r>
                        <a:rPr lang="tr" sz="1300" u="none" cap="none" strike="noStrike">
                          <a:latin typeface="Lexend"/>
                          <a:ea typeface="Lexend"/>
                          <a:cs typeface="Lexend"/>
                          <a:sym typeface="Lexend"/>
                        </a:rPr>
                        <a:t>(Example: How many movies you can watch per battery charge)</a:t>
                      </a:r>
                      <a:endParaRPr sz="1300" u="none" cap="none" strike="noStrike">
                        <a:latin typeface="Lexend"/>
                        <a:ea typeface="Lexend"/>
                        <a:cs typeface="Lexend"/>
                        <a:sym typeface="Lexend"/>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Optimizing Time Per Program</a:t>
            </a:r>
            <a:endParaRPr/>
          </a:p>
        </p:txBody>
      </p:sp>
      <p:sp>
        <p:nvSpPr>
          <p:cNvPr id="1093" name="Google Shape;1093;p39"/>
          <p:cNvSpPr txBox="1"/>
          <p:nvPr>
            <p:ph idx="1" type="body"/>
          </p:nvPr>
        </p:nvSpPr>
        <p:spPr>
          <a:xfrm>
            <a:off x="311700" y="2215500"/>
            <a:ext cx="8520600" cy="21642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SzPts val="2000"/>
              <a:buChar char="●"/>
            </a:pPr>
            <a:r>
              <a:rPr lang="tr" sz="2000"/>
              <a:t>“Iron Law” of processor performance</a:t>
            </a:r>
            <a:endParaRPr sz="2000"/>
          </a:p>
          <a:p>
            <a:pPr indent="-355600" lvl="0" marL="457200" rtl="0" algn="l">
              <a:lnSpc>
                <a:spcPct val="115000"/>
              </a:lnSpc>
              <a:spcBef>
                <a:spcPts val="0"/>
              </a:spcBef>
              <a:spcAft>
                <a:spcPts val="0"/>
              </a:spcAft>
              <a:buSzPts val="2000"/>
              <a:buChar char="●"/>
            </a:pPr>
            <a:r>
              <a:rPr lang="tr" sz="2000"/>
              <a:t>Three components for optimizing the time it takes to execute a program</a:t>
            </a:r>
            <a:endParaRPr sz="2000"/>
          </a:p>
        </p:txBody>
      </p:sp>
      <p:graphicFrame>
        <p:nvGraphicFramePr>
          <p:cNvPr id="1094" name="Google Shape;1094;p39"/>
          <p:cNvGraphicFramePr/>
          <p:nvPr/>
        </p:nvGraphicFramePr>
        <p:xfrm>
          <a:off x="1665475" y="1331925"/>
          <a:ext cx="3000000" cy="3000000"/>
        </p:xfrm>
        <a:graphic>
          <a:graphicData uri="http://schemas.openxmlformats.org/drawingml/2006/table">
            <a:tbl>
              <a:tblPr>
                <a:noFill/>
                <a:tableStyleId>{EA13E235-6E56-45E5-84BD-34C10A3F502B}</a:tableStyleId>
              </a:tblPr>
              <a:tblGrid>
                <a:gridCol w="1207825"/>
                <a:gridCol w="399525"/>
                <a:gridCol w="1447800"/>
                <a:gridCol w="1447800"/>
                <a:gridCol w="892100"/>
              </a:tblGrid>
              <a:tr h="381000">
                <a:tc>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Time</a:t>
                      </a:r>
                      <a:endParaRPr sz="1800" u="none" cap="none" strike="noStrike"/>
                    </a:p>
                  </a:txBody>
                  <a:tcPr marT="91425"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a:t>
                      </a:r>
                      <a:endParaRPr sz="1800" u="none" cap="none" strike="noStrike"/>
                    </a:p>
                  </a:txBody>
                  <a:tcPr marT="91425"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Instructions</a:t>
                      </a:r>
                      <a:endParaRPr sz="1800" u="none" cap="none" strike="noStrike"/>
                    </a:p>
                  </a:txBody>
                  <a:tcPr marT="91425"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Cycles</a:t>
                      </a:r>
                      <a:endParaRPr sz="1800" u="none" cap="none" strike="noStrike"/>
                    </a:p>
                  </a:txBody>
                  <a:tcPr marT="91425"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Time</a:t>
                      </a:r>
                      <a:endParaRPr sz="1800" u="none" cap="none" strike="noStrike"/>
                    </a:p>
                  </a:txBody>
                  <a:tcPr marT="91425"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Program</a:t>
                      </a:r>
                      <a:endParaRPr sz="1800" u="none" cap="none" strike="noStrike"/>
                    </a:p>
                  </a:txBody>
                  <a:tcPr marT="0"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vMerge="1"/>
                <a:tc>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Program</a:t>
                      </a:r>
                      <a:endParaRPr sz="1800" u="none" cap="none" strike="noStrike"/>
                    </a:p>
                  </a:txBody>
                  <a:tcPr marT="0"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Instruction</a:t>
                      </a:r>
                      <a:endParaRPr sz="1800" u="none" cap="none" strike="noStrike"/>
                    </a:p>
                  </a:txBody>
                  <a:tcPr marT="0"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Cycle</a:t>
                      </a:r>
                      <a:endParaRPr sz="1800" u="none" cap="none" strike="noStrike"/>
                    </a:p>
                  </a:txBody>
                  <a:tcPr marT="0"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cxnSp>
        <p:nvCxnSpPr>
          <p:cNvPr id="1095" name="Google Shape;1095;p39"/>
          <p:cNvCxnSpPr/>
          <p:nvPr/>
        </p:nvCxnSpPr>
        <p:spPr>
          <a:xfrm>
            <a:off x="1831325" y="1730275"/>
            <a:ext cx="871500" cy="0"/>
          </a:xfrm>
          <a:prstGeom prst="straightConnector1">
            <a:avLst/>
          </a:prstGeom>
          <a:noFill/>
          <a:ln cap="flat" cmpd="sng" w="19050">
            <a:solidFill>
              <a:schemeClr val="dk1"/>
            </a:solidFill>
            <a:prstDash val="solid"/>
            <a:round/>
            <a:headEnd len="sm" w="sm" type="none"/>
            <a:tailEnd len="sm" w="sm" type="none"/>
          </a:ln>
        </p:spPr>
      </p:cxnSp>
      <p:cxnSp>
        <p:nvCxnSpPr>
          <p:cNvPr id="1096" name="Google Shape;1096;p39"/>
          <p:cNvCxnSpPr/>
          <p:nvPr/>
        </p:nvCxnSpPr>
        <p:spPr>
          <a:xfrm>
            <a:off x="3399950" y="1730275"/>
            <a:ext cx="1178400" cy="0"/>
          </a:xfrm>
          <a:prstGeom prst="straightConnector1">
            <a:avLst/>
          </a:prstGeom>
          <a:noFill/>
          <a:ln cap="flat" cmpd="sng" w="19050">
            <a:solidFill>
              <a:schemeClr val="dk1"/>
            </a:solidFill>
            <a:prstDash val="solid"/>
            <a:round/>
            <a:headEnd len="sm" w="sm" type="none"/>
            <a:tailEnd len="sm" w="sm" type="none"/>
          </a:ln>
        </p:spPr>
      </p:cxnSp>
      <p:cxnSp>
        <p:nvCxnSpPr>
          <p:cNvPr id="1097" name="Google Shape;1097;p39"/>
          <p:cNvCxnSpPr/>
          <p:nvPr/>
        </p:nvCxnSpPr>
        <p:spPr>
          <a:xfrm>
            <a:off x="4905006" y="1730275"/>
            <a:ext cx="1088400" cy="0"/>
          </a:xfrm>
          <a:prstGeom prst="straightConnector1">
            <a:avLst/>
          </a:prstGeom>
          <a:noFill/>
          <a:ln cap="flat" cmpd="sng" w="19050">
            <a:solidFill>
              <a:schemeClr val="dk1"/>
            </a:solidFill>
            <a:prstDash val="solid"/>
            <a:round/>
            <a:headEnd len="sm" w="sm" type="none"/>
            <a:tailEnd len="sm" w="sm" type="none"/>
          </a:ln>
        </p:spPr>
      </p:cxnSp>
      <p:cxnSp>
        <p:nvCxnSpPr>
          <p:cNvPr id="1098" name="Google Shape;1098;p39"/>
          <p:cNvCxnSpPr/>
          <p:nvPr/>
        </p:nvCxnSpPr>
        <p:spPr>
          <a:xfrm>
            <a:off x="6327550" y="1730275"/>
            <a:ext cx="580200" cy="0"/>
          </a:xfrm>
          <a:prstGeom prst="straightConnector1">
            <a:avLst/>
          </a:prstGeom>
          <a:noFill/>
          <a:ln cap="flat" cmpd="sng" w="19050">
            <a:solidFill>
              <a:schemeClr val="dk1"/>
            </a:solidFill>
            <a:prstDash val="solid"/>
            <a:round/>
            <a:headEnd len="sm" w="sm" type="none"/>
            <a:tailEnd len="sm" w="sm" type="none"/>
          </a:ln>
        </p:spPr>
      </p:cxnSp>
      <p:cxnSp>
        <p:nvCxnSpPr>
          <p:cNvPr id="1099" name="Google Shape;1099;p39"/>
          <p:cNvCxnSpPr/>
          <p:nvPr/>
        </p:nvCxnSpPr>
        <p:spPr>
          <a:xfrm>
            <a:off x="1831325" y="1730275"/>
            <a:ext cx="871500" cy="0"/>
          </a:xfrm>
          <a:prstGeom prst="straightConnector1">
            <a:avLst/>
          </a:prstGeom>
          <a:noFill/>
          <a:ln cap="flat" cmpd="sng" w="19050">
            <a:solidFill>
              <a:schemeClr val="dk1"/>
            </a:solidFill>
            <a:prstDash val="solid"/>
            <a:round/>
            <a:headEnd len="sm" w="sm" type="none"/>
            <a:tailEnd len="sm" w="sm" type="none"/>
          </a:ln>
        </p:spPr>
      </p:cxnSp>
      <p:cxnSp>
        <p:nvCxnSpPr>
          <p:cNvPr id="1100" name="Google Shape;1100;p39"/>
          <p:cNvCxnSpPr/>
          <p:nvPr/>
        </p:nvCxnSpPr>
        <p:spPr>
          <a:xfrm>
            <a:off x="3399950" y="1730275"/>
            <a:ext cx="1178400" cy="0"/>
          </a:xfrm>
          <a:prstGeom prst="straightConnector1">
            <a:avLst/>
          </a:prstGeom>
          <a:noFill/>
          <a:ln cap="flat" cmpd="sng" w="19050">
            <a:solidFill>
              <a:schemeClr val="dk1"/>
            </a:solidFill>
            <a:prstDash val="solid"/>
            <a:round/>
            <a:headEnd len="sm" w="sm" type="none"/>
            <a:tailEnd len="sm" w="sm" type="none"/>
          </a:ln>
        </p:spPr>
      </p:cxnSp>
      <p:cxnSp>
        <p:nvCxnSpPr>
          <p:cNvPr id="1101" name="Google Shape;1101;p39"/>
          <p:cNvCxnSpPr/>
          <p:nvPr/>
        </p:nvCxnSpPr>
        <p:spPr>
          <a:xfrm>
            <a:off x="4905006" y="1730275"/>
            <a:ext cx="1088400" cy="0"/>
          </a:xfrm>
          <a:prstGeom prst="straightConnector1">
            <a:avLst/>
          </a:prstGeom>
          <a:noFill/>
          <a:ln cap="flat" cmpd="sng" w="19050">
            <a:solidFill>
              <a:schemeClr val="dk1"/>
            </a:solidFill>
            <a:prstDash val="solid"/>
            <a:round/>
            <a:headEnd len="sm" w="sm" type="none"/>
            <a:tailEnd len="sm" w="sm" type="none"/>
          </a:ln>
        </p:spPr>
      </p:cxnSp>
      <p:cxnSp>
        <p:nvCxnSpPr>
          <p:cNvPr id="1102" name="Google Shape;1102;p39"/>
          <p:cNvCxnSpPr/>
          <p:nvPr/>
        </p:nvCxnSpPr>
        <p:spPr>
          <a:xfrm>
            <a:off x="6327550" y="1730275"/>
            <a:ext cx="580200" cy="0"/>
          </a:xfrm>
          <a:prstGeom prst="straightConnector1">
            <a:avLst/>
          </a:prstGeom>
          <a:noFill/>
          <a:ln cap="flat" cmpd="sng" w="19050">
            <a:solidFill>
              <a:schemeClr val="dk1"/>
            </a:solidFill>
            <a:prstDash val="solid"/>
            <a:round/>
            <a:headEnd len="sm" w="sm" type="none"/>
            <a:tailEnd len="sm" w="sm" type="none"/>
          </a:ln>
        </p:spPr>
      </p:cxnSp>
      <p:sp>
        <p:nvSpPr>
          <p:cNvPr id="1103" name="Google Shape;1103;p39"/>
          <p:cNvSpPr/>
          <p:nvPr/>
        </p:nvSpPr>
        <p:spPr>
          <a:xfrm>
            <a:off x="4685350" y="1646725"/>
            <a:ext cx="194700" cy="167100"/>
          </a:xfrm>
          <a:prstGeom prst="mathMultiply">
            <a:avLst>
              <a:gd fmla="val 23520" name="adj1"/>
            </a:avLst>
          </a:prstGeom>
          <a:solidFill>
            <a:schemeClr val="dk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39"/>
          <p:cNvSpPr/>
          <p:nvPr/>
        </p:nvSpPr>
        <p:spPr>
          <a:xfrm>
            <a:off x="6032500" y="1646725"/>
            <a:ext cx="194700" cy="167100"/>
          </a:xfrm>
          <a:prstGeom prst="mathMultiply">
            <a:avLst>
              <a:gd fmla="val 23520" name="adj1"/>
            </a:avLst>
          </a:prstGeom>
          <a:solidFill>
            <a:schemeClr val="dk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Optimizing Time Per Program</a:t>
            </a:r>
            <a:endParaRPr/>
          </a:p>
        </p:txBody>
      </p:sp>
      <p:graphicFrame>
        <p:nvGraphicFramePr>
          <p:cNvPr id="1110" name="Google Shape;1110;p40"/>
          <p:cNvGraphicFramePr/>
          <p:nvPr/>
        </p:nvGraphicFramePr>
        <p:xfrm>
          <a:off x="1665475" y="1331925"/>
          <a:ext cx="3000000" cy="3000000"/>
        </p:xfrm>
        <a:graphic>
          <a:graphicData uri="http://schemas.openxmlformats.org/drawingml/2006/table">
            <a:tbl>
              <a:tblPr>
                <a:noFill/>
                <a:tableStyleId>{EA13E235-6E56-45E5-84BD-34C10A3F502B}</a:tableStyleId>
              </a:tblPr>
              <a:tblGrid>
                <a:gridCol w="1207825"/>
                <a:gridCol w="399525"/>
                <a:gridCol w="1447800"/>
                <a:gridCol w="1447800"/>
                <a:gridCol w="892100"/>
              </a:tblGrid>
              <a:tr h="381000">
                <a:tc>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Time</a:t>
                      </a:r>
                      <a:endParaRPr sz="1800" u="none" cap="none" strike="noStrike"/>
                    </a:p>
                  </a:txBody>
                  <a:tcPr marT="91425"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a:t>
                      </a:r>
                      <a:endParaRPr sz="1800" u="none" cap="none" strike="noStrike"/>
                    </a:p>
                  </a:txBody>
                  <a:tcPr marT="91425"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Instructions</a:t>
                      </a:r>
                      <a:endParaRPr sz="1800" u="none" cap="none" strike="noStrike"/>
                    </a:p>
                  </a:txBody>
                  <a:tcPr marT="91425"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Cycles</a:t>
                      </a:r>
                      <a:endParaRPr sz="1800" u="none" cap="none" strike="noStrike"/>
                    </a:p>
                  </a:txBody>
                  <a:tcPr marT="91425"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Time</a:t>
                      </a:r>
                      <a:endParaRPr sz="1800" u="none" cap="none" strike="noStrike"/>
                    </a:p>
                  </a:txBody>
                  <a:tcPr marT="91425"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Program</a:t>
                      </a:r>
                      <a:endParaRPr sz="1800" u="none" cap="none" strike="noStrike"/>
                    </a:p>
                  </a:txBody>
                  <a:tcPr marT="0"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vMerge="1"/>
                <a:tc>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Program</a:t>
                      </a:r>
                      <a:endParaRPr sz="1800" u="none" cap="none" strike="noStrike"/>
                    </a:p>
                  </a:txBody>
                  <a:tcPr marT="0"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Instruction</a:t>
                      </a:r>
                      <a:endParaRPr sz="1800" u="none" cap="none" strike="noStrike"/>
                    </a:p>
                  </a:txBody>
                  <a:tcPr marT="0"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Cycle</a:t>
                      </a:r>
                      <a:endParaRPr sz="1800" u="none" cap="none" strike="noStrike"/>
                    </a:p>
                  </a:txBody>
                  <a:tcPr marT="0"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cxnSp>
        <p:nvCxnSpPr>
          <p:cNvPr id="1111" name="Google Shape;1111;p40"/>
          <p:cNvCxnSpPr/>
          <p:nvPr/>
        </p:nvCxnSpPr>
        <p:spPr>
          <a:xfrm>
            <a:off x="1831325" y="1730275"/>
            <a:ext cx="871500" cy="0"/>
          </a:xfrm>
          <a:prstGeom prst="straightConnector1">
            <a:avLst/>
          </a:prstGeom>
          <a:noFill/>
          <a:ln cap="flat" cmpd="sng" w="19050">
            <a:solidFill>
              <a:schemeClr val="dk1"/>
            </a:solidFill>
            <a:prstDash val="solid"/>
            <a:round/>
            <a:headEnd len="sm" w="sm" type="none"/>
            <a:tailEnd len="sm" w="sm" type="none"/>
          </a:ln>
        </p:spPr>
      </p:cxnSp>
      <p:cxnSp>
        <p:nvCxnSpPr>
          <p:cNvPr id="1112" name="Google Shape;1112;p40"/>
          <p:cNvCxnSpPr/>
          <p:nvPr/>
        </p:nvCxnSpPr>
        <p:spPr>
          <a:xfrm>
            <a:off x="3399950" y="1730275"/>
            <a:ext cx="1178400" cy="0"/>
          </a:xfrm>
          <a:prstGeom prst="straightConnector1">
            <a:avLst/>
          </a:prstGeom>
          <a:noFill/>
          <a:ln cap="flat" cmpd="sng" w="19050">
            <a:solidFill>
              <a:schemeClr val="dk1"/>
            </a:solidFill>
            <a:prstDash val="solid"/>
            <a:round/>
            <a:headEnd len="sm" w="sm" type="none"/>
            <a:tailEnd len="sm" w="sm" type="none"/>
          </a:ln>
        </p:spPr>
      </p:cxnSp>
      <p:cxnSp>
        <p:nvCxnSpPr>
          <p:cNvPr id="1113" name="Google Shape;1113;p40"/>
          <p:cNvCxnSpPr/>
          <p:nvPr/>
        </p:nvCxnSpPr>
        <p:spPr>
          <a:xfrm>
            <a:off x="4905006" y="1730275"/>
            <a:ext cx="1088400" cy="0"/>
          </a:xfrm>
          <a:prstGeom prst="straightConnector1">
            <a:avLst/>
          </a:prstGeom>
          <a:noFill/>
          <a:ln cap="flat" cmpd="sng" w="19050">
            <a:solidFill>
              <a:schemeClr val="dk1"/>
            </a:solidFill>
            <a:prstDash val="solid"/>
            <a:round/>
            <a:headEnd len="sm" w="sm" type="none"/>
            <a:tailEnd len="sm" w="sm" type="none"/>
          </a:ln>
        </p:spPr>
      </p:cxnSp>
      <p:cxnSp>
        <p:nvCxnSpPr>
          <p:cNvPr id="1114" name="Google Shape;1114;p40"/>
          <p:cNvCxnSpPr/>
          <p:nvPr/>
        </p:nvCxnSpPr>
        <p:spPr>
          <a:xfrm>
            <a:off x="6327550" y="1730275"/>
            <a:ext cx="580200" cy="0"/>
          </a:xfrm>
          <a:prstGeom prst="straightConnector1">
            <a:avLst/>
          </a:prstGeom>
          <a:noFill/>
          <a:ln cap="flat" cmpd="sng" w="19050">
            <a:solidFill>
              <a:schemeClr val="dk1"/>
            </a:solidFill>
            <a:prstDash val="solid"/>
            <a:round/>
            <a:headEnd len="sm" w="sm" type="none"/>
            <a:tailEnd len="sm" w="sm" type="none"/>
          </a:ln>
        </p:spPr>
      </p:cxnSp>
      <p:sp>
        <p:nvSpPr>
          <p:cNvPr id="1115" name="Google Shape;1115;p40"/>
          <p:cNvSpPr txBox="1"/>
          <p:nvPr>
            <p:ph idx="1" type="body"/>
          </p:nvPr>
        </p:nvSpPr>
        <p:spPr>
          <a:xfrm>
            <a:off x="198500" y="2374400"/>
            <a:ext cx="8945400" cy="26379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tr"/>
              <a:t>Instruction per program determined by:</a:t>
            </a:r>
            <a:endParaRPr/>
          </a:p>
          <a:p>
            <a:pPr indent="-349250" lvl="1" marL="914400" rtl="0" algn="l">
              <a:lnSpc>
                <a:spcPct val="115000"/>
              </a:lnSpc>
              <a:spcBef>
                <a:spcPts val="0"/>
              </a:spcBef>
              <a:spcAft>
                <a:spcPts val="0"/>
              </a:spcAft>
              <a:buSzPts val="1900"/>
              <a:buChar char="○"/>
            </a:pPr>
            <a:r>
              <a:rPr lang="tr" sz="1900"/>
              <a:t>Task</a:t>
            </a:r>
            <a:endParaRPr sz="1900"/>
          </a:p>
          <a:p>
            <a:pPr indent="-349250" lvl="1" marL="914400" rtl="0" algn="l">
              <a:lnSpc>
                <a:spcPct val="115000"/>
              </a:lnSpc>
              <a:spcBef>
                <a:spcPts val="0"/>
              </a:spcBef>
              <a:spcAft>
                <a:spcPts val="0"/>
              </a:spcAft>
              <a:buSzPts val="1900"/>
              <a:buChar char="○"/>
            </a:pPr>
            <a:r>
              <a:rPr lang="tr" sz="1900"/>
              <a:t>Algorithm (e.g. O(n</a:t>
            </a:r>
            <a:r>
              <a:rPr baseline="30000" lang="tr" sz="1900"/>
              <a:t>2</a:t>
            </a:r>
            <a:r>
              <a:rPr lang="tr" sz="1900"/>
              <a:t>) vs. O(n))</a:t>
            </a:r>
            <a:endParaRPr sz="1900"/>
          </a:p>
          <a:p>
            <a:pPr indent="-349250" lvl="1" marL="914400" rtl="0" algn="l">
              <a:lnSpc>
                <a:spcPct val="115000"/>
              </a:lnSpc>
              <a:spcBef>
                <a:spcPts val="0"/>
              </a:spcBef>
              <a:spcAft>
                <a:spcPts val="0"/>
              </a:spcAft>
              <a:buSzPts val="1900"/>
              <a:buChar char="○"/>
            </a:pPr>
            <a:r>
              <a:rPr lang="tr" sz="1900"/>
              <a:t>Programming language</a:t>
            </a:r>
            <a:endParaRPr sz="1900"/>
          </a:p>
          <a:p>
            <a:pPr indent="-349250" lvl="1" marL="914400" rtl="0" algn="l">
              <a:lnSpc>
                <a:spcPct val="115000"/>
              </a:lnSpc>
              <a:spcBef>
                <a:spcPts val="0"/>
              </a:spcBef>
              <a:spcAft>
                <a:spcPts val="0"/>
              </a:spcAft>
              <a:buSzPts val="1900"/>
              <a:buChar char="○"/>
            </a:pPr>
            <a:r>
              <a:rPr lang="tr" sz="1900"/>
              <a:t>Compiler</a:t>
            </a:r>
            <a:endParaRPr sz="1900"/>
          </a:p>
          <a:p>
            <a:pPr indent="-349250" lvl="1" marL="914400" rtl="0" algn="l">
              <a:lnSpc>
                <a:spcPct val="115000"/>
              </a:lnSpc>
              <a:spcBef>
                <a:spcPts val="0"/>
              </a:spcBef>
              <a:spcAft>
                <a:spcPts val="0"/>
              </a:spcAft>
              <a:buSzPts val="1900"/>
              <a:buChar char="○"/>
            </a:pPr>
            <a:r>
              <a:rPr lang="tr" sz="1900"/>
              <a:t>Instruction set architecture (ISA)  ex: x86 / x86-64 (Intel/AMD) or RISC V</a:t>
            </a:r>
            <a:endParaRPr sz="1900"/>
          </a:p>
        </p:txBody>
      </p:sp>
      <p:sp>
        <p:nvSpPr>
          <p:cNvPr id="1116" name="Google Shape;1116;p40"/>
          <p:cNvSpPr/>
          <p:nvPr/>
        </p:nvSpPr>
        <p:spPr>
          <a:xfrm>
            <a:off x="3343098" y="1389275"/>
            <a:ext cx="1317300" cy="704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17" name="Google Shape;1117;p40"/>
          <p:cNvCxnSpPr/>
          <p:nvPr/>
        </p:nvCxnSpPr>
        <p:spPr>
          <a:xfrm>
            <a:off x="1831325" y="1730275"/>
            <a:ext cx="871500" cy="0"/>
          </a:xfrm>
          <a:prstGeom prst="straightConnector1">
            <a:avLst/>
          </a:prstGeom>
          <a:noFill/>
          <a:ln cap="flat" cmpd="sng" w="19050">
            <a:solidFill>
              <a:schemeClr val="dk1"/>
            </a:solidFill>
            <a:prstDash val="solid"/>
            <a:round/>
            <a:headEnd len="sm" w="sm" type="none"/>
            <a:tailEnd len="sm" w="sm" type="none"/>
          </a:ln>
        </p:spPr>
      </p:cxnSp>
      <p:cxnSp>
        <p:nvCxnSpPr>
          <p:cNvPr id="1118" name="Google Shape;1118;p40"/>
          <p:cNvCxnSpPr/>
          <p:nvPr/>
        </p:nvCxnSpPr>
        <p:spPr>
          <a:xfrm>
            <a:off x="3399950" y="1730275"/>
            <a:ext cx="1178400" cy="0"/>
          </a:xfrm>
          <a:prstGeom prst="straightConnector1">
            <a:avLst/>
          </a:prstGeom>
          <a:noFill/>
          <a:ln cap="flat" cmpd="sng" w="19050">
            <a:solidFill>
              <a:schemeClr val="dk1"/>
            </a:solidFill>
            <a:prstDash val="solid"/>
            <a:round/>
            <a:headEnd len="sm" w="sm" type="none"/>
            <a:tailEnd len="sm" w="sm" type="none"/>
          </a:ln>
        </p:spPr>
      </p:cxnSp>
      <p:cxnSp>
        <p:nvCxnSpPr>
          <p:cNvPr id="1119" name="Google Shape;1119;p40"/>
          <p:cNvCxnSpPr/>
          <p:nvPr/>
        </p:nvCxnSpPr>
        <p:spPr>
          <a:xfrm>
            <a:off x="4905006" y="1730275"/>
            <a:ext cx="1088400" cy="0"/>
          </a:xfrm>
          <a:prstGeom prst="straightConnector1">
            <a:avLst/>
          </a:prstGeom>
          <a:noFill/>
          <a:ln cap="flat" cmpd="sng" w="19050">
            <a:solidFill>
              <a:schemeClr val="dk1"/>
            </a:solidFill>
            <a:prstDash val="solid"/>
            <a:round/>
            <a:headEnd len="sm" w="sm" type="none"/>
            <a:tailEnd len="sm" w="sm" type="none"/>
          </a:ln>
        </p:spPr>
      </p:cxnSp>
      <p:cxnSp>
        <p:nvCxnSpPr>
          <p:cNvPr id="1120" name="Google Shape;1120;p40"/>
          <p:cNvCxnSpPr/>
          <p:nvPr/>
        </p:nvCxnSpPr>
        <p:spPr>
          <a:xfrm>
            <a:off x="6327550" y="1730275"/>
            <a:ext cx="580200" cy="0"/>
          </a:xfrm>
          <a:prstGeom prst="straightConnector1">
            <a:avLst/>
          </a:prstGeom>
          <a:noFill/>
          <a:ln cap="flat" cmpd="sng" w="19050">
            <a:solidFill>
              <a:schemeClr val="dk1"/>
            </a:solidFill>
            <a:prstDash val="solid"/>
            <a:round/>
            <a:headEnd len="sm" w="sm" type="none"/>
            <a:tailEnd len="sm" w="sm" type="none"/>
          </a:ln>
        </p:spPr>
      </p:cxnSp>
      <p:sp>
        <p:nvSpPr>
          <p:cNvPr id="1121" name="Google Shape;1121;p40"/>
          <p:cNvSpPr/>
          <p:nvPr/>
        </p:nvSpPr>
        <p:spPr>
          <a:xfrm>
            <a:off x="4685350" y="1646725"/>
            <a:ext cx="194700" cy="167100"/>
          </a:xfrm>
          <a:prstGeom prst="mathMultiply">
            <a:avLst>
              <a:gd fmla="val 23520" name="adj1"/>
            </a:avLst>
          </a:prstGeom>
          <a:solidFill>
            <a:schemeClr val="dk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40"/>
          <p:cNvSpPr/>
          <p:nvPr/>
        </p:nvSpPr>
        <p:spPr>
          <a:xfrm>
            <a:off x="6032500" y="1646725"/>
            <a:ext cx="194700" cy="167100"/>
          </a:xfrm>
          <a:prstGeom prst="mathMultiply">
            <a:avLst>
              <a:gd fmla="val 23520" name="adj1"/>
            </a:avLst>
          </a:prstGeom>
          <a:solidFill>
            <a:schemeClr val="dk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p41"/>
          <p:cNvSpPr txBox="1"/>
          <p:nvPr>
            <p:ph idx="1" type="body"/>
          </p:nvPr>
        </p:nvSpPr>
        <p:spPr>
          <a:xfrm>
            <a:off x="198500" y="2374400"/>
            <a:ext cx="8520600" cy="26379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tr"/>
              <a:t>Average clock </a:t>
            </a:r>
            <a:r>
              <a:rPr b="1" lang="tr"/>
              <a:t>cycles per instruction (CPI)</a:t>
            </a:r>
            <a:r>
              <a:rPr lang="tr"/>
              <a:t> determined by:</a:t>
            </a:r>
            <a:endParaRPr/>
          </a:p>
          <a:p>
            <a:pPr indent="-349250" lvl="1" marL="914400" rtl="0" algn="l">
              <a:lnSpc>
                <a:spcPct val="115000"/>
              </a:lnSpc>
              <a:spcBef>
                <a:spcPts val="0"/>
              </a:spcBef>
              <a:spcAft>
                <a:spcPts val="0"/>
              </a:spcAft>
              <a:buSzPts val="1900"/>
              <a:buChar char="○"/>
            </a:pPr>
            <a:r>
              <a:rPr lang="tr" sz="1900"/>
              <a:t>Instruction set architecture (ISA)</a:t>
            </a:r>
            <a:endParaRPr sz="1900"/>
          </a:p>
          <a:p>
            <a:pPr indent="-349250" lvl="1" marL="914400" rtl="0" algn="l">
              <a:lnSpc>
                <a:spcPct val="115000"/>
              </a:lnSpc>
              <a:spcBef>
                <a:spcPts val="0"/>
              </a:spcBef>
              <a:spcAft>
                <a:spcPts val="0"/>
              </a:spcAft>
              <a:buSzPts val="1900"/>
              <a:buChar char="○"/>
            </a:pPr>
            <a:r>
              <a:rPr lang="tr" sz="1900"/>
              <a:t>Processor implementation (microarchitecture)</a:t>
            </a:r>
            <a:endParaRPr sz="1900"/>
          </a:p>
          <a:p>
            <a:pPr indent="-349250" lvl="1" marL="914400" rtl="0" algn="l">
              <a:lnSpc>
                <a:spcPct val="115000"/>
              </a:lnSpc>
              <a:spcBef>
                <a:spcPts val="0"/>
              </a:spcBef>
              <a:spcAft>
                <a:spcPts val="0"/>
              </a:spcAft>
              <a:buSzPts val="1900"/>
              <a:buChar char="○"/>
            </a:pPr>
            <a:r>
              <a:rPr lang="tr" sz="1900"/>
              <a:t>Example: For the single-cycle RISC-V processor, CPI = 1</a:t>
            </a:r>
            <a:endParaRPr sz="1900"/>
          </a:p>
          <a:p>
            <a:pPr indent="-349250" lvl="1" marL="914400" rtl="0" algn="l">
              <a:lnSpc>
                <a:spcPct val="115000"/>
              </a:lnSpc>
              <a:spcBef>
                <a:spcPts val="0"/>
              </a:spcBef>
              <a:spcAft>
                <a:spcPts val="0"/>
              </a:spcAft>
              <a:buSzPts val="1900"/>
              <a:buChar char="○"/>
            </a:pPr>
            <a:r>
              <a:rPr lang="tr" sz="1900"/>
              <a:t>Example: For complex instructions (e.g. strcpy), CPI &gt; 1</a:t>
            </a:r>
            <a:endParaRPr sz="1900"/>
          </a:p>
        </p:txBody>
      </p:sp>
      <p:sp>
        <p:nvSpPr>
          <p:cNvPr id="1128" name="Google Shape;1128;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Optimizing Time Per Program</a:t>
            </a:r>
            <a:endParaRPr/>
          </a:p>
        </p:txBody>
      </p:sp>
      <p:cxnSp>
        <p:nvCxnSpPr>
          <p:cNvPr id="1129" name="Google Shape;1129;p41"/>
          <p:cNvCxnSpPr/>
          <p:nvPr/>
        </p:nvCxnSpPr>
        <p:spPr>
          <a:xfrm>
            <a:off x="1831325" y="1730275"/>
            <a:ext cx="871500" cy="0"/>
          </a:xfrm>
          <a:prstGeom prst="straightConnector1">
            <a:avLst/>
          </a:prstGeom>
          <a:noFill/>
          <a:ln cap="flat" cmpd="sng" w="19050">
            <a:solidFill>
              <a:schemeClr val="dk1"/>
            </a:solidFill>
            <a:prstDash val="solid"/>
            <a:round/>
            <a:headEnd len="sm" w="sm" type="none"/>
            <a:tailEnd len="sm" w="sm" type="none"/>
          </a:ln>
        </p:spPr>
      </p:cxnSp>
      <p:cxnSp>
        <p:nvCxnSpPr>
          <p:cNvPr id="1130" name="Google Shape;1130;p41"/>
          <p:cNvCxnSpPr/>
          <p:nvPr/>
        </p:nvCxnSpPr>
        <p:spPr>
          <a:xfrm>
            <a:off x="3399950" y="1730275"/>
            <a:ext cx="1178400" cy="0"/>
          </a:xfrm>
          <a:prstGeom prst="straightConnector1">
            <a:avLst/>
          </a:prstGeom>
          <a:noFill/>
          <a:ln cap="flat" cmpd="sng" w="19050">
            <a:solidFill>
              <a:schemeClr val="dk1"/>
            </a:solidFill>
            <a:prstDash val="solid"/>
            <a:round/>
            <a:headEnd len="sm" w="sm" type="none"/>
            <a:tailEnd len="sm" w="sm" type="none"/>
          </a:ln>
        </p:spPr>
      </p:cxnSp>
      <p:cxnSp>
        <p:nvCxnSpPr>
          <p:cNvPr id="1131" name="Google Shape;1131;p41"/>
          <p:cNvCxnSpPr/>
          <p:nvPr/>
        </p:nvCxnSpPr>
        <p:spPr>
          <a:xfrm>
            <a:off x="4905006" y="1730275"/>
            <a:ext cx="1088400" cy="0"/>
          </a:xfrm>
          <a:prstGeom prst="straightConnector1">
            <a:avLst/>
          </a:prstGeom>
          <a:noFill/>
          <a:ln cap="flat" cmpd="sng" w="19050">
            <a:solidFill>
              <a:schemeClr val="dk1"/>
            </a:solidFill>
            <a:prstDash val="solid"/>
            <a:round/>
            <a:headEnd len="sm" w="sm" type="none"/>
            <a:tailEnd len="sm" w="sm" type="none"/>
          </a:ln>
        </p:spPr>
      </p:cxnSp>
      <p:cxnSp>
        <p:nvCxnSpPr>
          <p:cNvPr id="1132" name="Google Shape;1132;p41"/>
          <p:cNvCxnSpPr/>
          <p:nvPr/>
        </p:nvCxnSpPr>
        <p:spPr>
          <a:xfrm>
            <a:off x="6327550" y="1730275"/>
            <a:ext cx="580200" cy="0"/>
          </a:xfrm>
          <a:prstGeom prst="straightConnector1">
            <a:avLst/>
          </a:prstGeom>
          <a:noFill/>
          <a:ln cap="flat" cmpd="sng" w="19050">
            <a:solidFill>
              <a:schemeClr val="dk1"/>
            </a:solidFill>
            <a:prstDash val="solid"/>
            <a:round/>
            <a:headEnd len="sm" w="sm" type="none"/>
            <a:tailEnd len="sm" w="sm" type="none"/>
          </a:ln>
        </p:spPr>
      </p:cxnSp>
      <p:sp>
        <p:nvSpPr>
          <p:cNvPr id="1133" name="Google Shape;1133;p41"/>
          <p:cNvSpPr/>
          <p:nvPr/>
        </p:nvSpPr>
        <p:spPr>
          <a:xfrm>
            <a:off x="4823987" y="1389275"/>
            <a:ext cx="1258500" cy="704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134" name="Google Shape;1134;p41"/>
          <p:cNvGraphicFramePr/>
          <p:nvPr/>
        </p:nvGraphicFramePr>
        <p:xfrm>
          <a:off x="1665475" y="1331925"/>
          <a:ext cx="3000000" cy="3000000"/>
        </p:xfrm>
        <a:graphic>
          <a:graphicData uri="http://schemas.openxmlformats.org/drawingml/2006/table">
            <a:tbl>
              <a:tblPr>
                <a:noFill/>
                <a:tableStyleId>{EA13E235-6E56-45E5-84BD-34C10A3F502B}</a:tableStyleId>
              </a:tblPr>
              <a:tblGrid>
                <a:gridCol w="1207825"/>
                <a:gridCol w="399525"/>
                <a:gridCol w="1447800"/>
                <a:gridCol w="1447800"/>
                <a:gridCol w="892100"/>
              </a:tblGrid>
              <a:tr h="381000">
                <a:tc>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Time</a:t>
                      </a:r>
                      <a:endParaRPr sz="1800" u="none" cap="none" strike="noStrike"/>
                    </a:p>
                  </a:txBody>
                  <a:tcPr marT="91425"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a:t>
                      </a:r>
                      <a:endParaRPr sz="1800" u="none" cap="none" strike="noStrike"/>
                    </a:p>
                  </a:txBody>
                  <a:tcPr marT="91425"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Instructions</a:t>
                      </a:r>
                      <a:endParaRPr sz="1800" u="none" cap="none" strike="noStrike"/>
                    </a:p>
                  </a:txBody>
                  <a:tcPr marT="91425"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Cycles</a:t>
                      </a:r>
                      <a:endParaRPr sz="1800" u="none" cap="none" strike="noStrike"/>
                    </a:p>
                  </a:txBody>
                  <a:tcPr marT="91425"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Time</a:t>
                      </a:r>
                      <a:endParaRPr sz="1800" u="none" cap="none" strike="noStrike"/>
                    </a:p>
                  </a:txBody>
                  <a:tcPr marT="91425"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Program</a:t>
                      </a:r>
                      <a:endParaRPr sz="1800" u="none" cap="none" strike="noStrike"/>
                    </a:p>
                  </a:txBody>
                  <a:tcPr marT="0"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vMerge="1"/>
                <a:tc>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Program</a:t>
                      </a:r>
                      <a:endParaRPr sz="1800" u="none" cap="none" strike="noStrike"/>
                    </a:p>
                  </a:txBody>
                  <a:tcPr marT="0"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Instruction</a:t>
                      </a:r>
                      <a:endParaRPr sz="1800" u="none" cap="none" strike="noStrike"/>
                    </a:p>
                  </a:txBody>
                  <a:tcPr marT="0"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Cycle</a:t>
                      </a:r>
                      <a:endParaRPr sz="1800" u="none" cap="none" strike="noStrike"/>
                    </a:p>
                  </a:txBody>
                  <a:tcPr marT="0"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cxnSp>
        <p:nvCxnSpPr>
          <p:cNvPr id="1135" name="Google Shape;1135;p41"/>
          <p:cNvCxnSpPr/>
          <p:nvPr/>
        </p:nvCxnSpPr>
        <p:spPr>
          <a:xfrm>
            <a:off x="1831325" y="1730275"/>
            <a:ext cx="871500" cy="0"/>
          </a:xfrm>
          <a:prstGeom prst="straightConnector1">
            <a:avLst/>
          </a:prstGeom>
          <a:noFill/>
          <a:ln cap="flat" cmpd="sng" w="19050">
            <a:solidFill>
              <a:schemeClr val="dk1"/>
            </a:solidFill>
            <a:prstDash val="solid"/>
            <a:round/>
            <a:headEnd len="sm" w="sm" type="none"/>
            <a:tailEnd len="sm" w="sm" type="none"/>
          </a:ln>
        </p:spPr>
      </p:cxnSp>
      <p:cxnSp>
        <p:nvCxnSpPr>
          <p:cNvPr id="1136" name="Google Shape;1136;p41"/>
          <p:cNvCxnSpPr/>
          <p:nvPr/>
        </p:nvCxnSpPr>
        <p:spPr>
          <a:xfrm>
            <a:off x="3399950" y="1730275"/>
            <a:ext cx="1178400" cy="0"/>
          </a:xfrm>
          <a:prstGeom prst="straightConnector1">
            <a:avLst/>
          </a:prstGeom>
          <a:noFill/>
          <a:ln cap="flat" cmpd="sng" w="19050">
            <a:solidFill>
              <a:schemeClr val="dk1"/>
            </a:solidFill>
            <a:prstDash val="solid"/>
            <a:round/>
            <a:headEnd len="sm" w="sm" type="none"/>
            <a:tailEnd len="sm" w="sm" type="none"/>
          </a:ln>
        </p:spPr>
      </p:cxnSp>
      <p:cxnSp>
        <p:nvCxnSpPr>
          <p:cNvPr id="1137" name="Google Shape;1137;p41"/>
          <p:cNvCxnSpPr/>
          <p:nvPr/>
        </p:nvCxnSpPr>
        <p:spPr>
          <a:xfrm>
            <a:off x="4905006" y="1730275"/>
            <a:ext cx="1088400" cy="0"/>
          </a:xfrm>
          <a:prstGeom prst="straightConnector1">
            <a:avLst/>
          </a:prstGeom>
          <a:noFill/>
          <a:ln cap="flat" cmpd="sng" w="19050">
            <a:solidFill>
              <a:schemeClr val="dk1"/>
            </a:solidFill>
            <a:prstDash val="solid"/>
            <a:round/>
            <a:headEnd len="sm" w="sm" type="none"/>
            <a:tailEnd len="sm" w="sm" type="none"/>
          </a:ln>
        </p:spPr>
      </p:cxnSp>
      <p:cxnSp>
        <p:nvCxnSpPr>
          <p:cNvPr id="1138" name="Google Shape;1138;p41"/>
          <p:cNvCxnSpPr/>
          <p:nvPr/>
        </p:nvCxnSpPr>
        <p:spPr>
          <a:xfrm>
            <a:off x="6327550" y="1730275"/>
            <a:ext cx="580200" cy="0"/>
          </a:xfrm>
          <a:prstGeom prst="straightConnector1">
            <a:avLst/>
          </a:prstGeom>
          <a:noFill/>
          <a:ln cap="flat" cmpd="sng" w="19050">
            <a:solidFill>
              <a:schemeClr val="dk1"/>
            </a:solidFill>
            <a:prstDash val="solid"/>
            <a:round/>
            <a:headEnd len="sm" w="sm" type="none"/>
            <a:tailEnd len="sm" w="sm" type="none"/>
          </a:ln>
        </p:spPr>
      </p:cxnSp>
      <p:sp>
        <p:nvSpPr>
          <p:cNvPr id="1139" name="Google Shape;1139;p41"/>
          <p:cNvSpPr/>
          <p:nvPr/>
        </p:nvSpPr>
        <p:spPr>
          <a:xfrm>
            <a:off x="4603813" y="1646725"/>
            <a:ext cx="194700" cy="167100"/>
          </a:xfrm>
          <a:prstGeom prst="mathMultiply">
            <a:avLst>
              <a:gd fmla="val 23520" name="adj1"/>
            </a:avLst>
          </a:prstGeom>
          <a:solidFill>
            <a:schemeClr val="dk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41"/>
          <p:cNvSpPr/>
          <p:nvPr/>
        </p:nvSpPr>
        <p:spPr>
          <a:xfrm>
            <a:off x="6032500" y="1646725"/>
            <a:ext cx="194700" cy="167100"/>
          </a:xfrm>
          <a:prstGeom prst="mathMultiply">
            <a:avLst>
              <a:gd fmla="val 23520" name="adj1"/>
            </a:avLst>
          </a:prstGeom>
          <a:solidFill>
            <a:schemeClr val="dk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sp>
        <p:nvSpPr>
          <p:cNvPr id="1145" name="Google Shape;1145;p42"/>
          <p:cNvSpPr txBox="1"/>
          <p:nvPr>
            <p:ph idx="1" type="body"/>
          </p:nvPr>
        </p:nvSpPr>
        <p:spPr>
          <a:xfrm>
            <a:off x="198500" y="2374400"/>
            <a:ext cx="8520600" cy="1043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tr"/>
              <a:t>Time per cycle (1/frequency) determined by:</a:t>
            </a:r>
            <a:endParaRPr/>
          </a:p>
          <a:p>
            <a:pPr indent="-349250" lvl="1" marL="914400" rtl="0" algn="l">
              <a:lnSpc>
                <a:spcPct val="115000"/>
              </a:lnSpc>
              <a:spcBef>
                <a:spcPts val="0"/>
              </a:spcBef>
              <a:spcAft>
                <a:spcPts val="0"/>
              </a:spcAft>
              <a:buSzPts val="1900"/>
              <a:buChar char="○"/>
            </a:pPr>
            <a:r>
              <a:rPr lang="tr" sz="1900"/>
              <a:t>Primarily processor design (critical path through logic gates)</a:t>
            </a:r>
            <a:endParaRPr sz="1900"/>
          </a:p>
        </p:txBody>
      </p:sp>
      <p:sp>
        <p:nvSpPr>
          <p:cNvPr id="1146" name="Google Shape;1146;p42"/>
          <p:cNvSpPr/>
          <p:nvPr/>
        </p:nvSpPr>
        <p:spPr>
          <a:xfrm>
            <a:off x="6251775" y="1389275"/>
            <a:ext cx="745200" cy="704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Optimizing Time Per Program</a:t>
            </a:r>
            <a:endParaRPr/>
          </a:p>
        </p:txBody>
      </p:sp>
      <p:cxnSp>
        <p:nvCxnSpPr>
          <p:cNvPr id="1148" name="Google Shape;1148;p42"/>
          <p:cNvCxnSpPr/>
          <p:nvPr/>
        </p:nvCxnSpPr>
        <p:spPr>
          <a:xfrm>
            <a:off x="1831325" y="1730275"/>
            <a:ext cx="871500" cy="0"/>
          </a:xfrm>
          <a:prstGeom prst="straightConnector1">
            <a:avLst/>
          </a:prstGeom>
          <a:noFill/>
          <a:ln cap="flat" cmpd="sng" w="19050">
            <a:solidFill>
              <a:schemeClr val="dk1"/>
            </a:solidFill>
            <a:prstDash val="solid"/>
            <a:round/>
            <a:headEnd len="sm" w="sm" type="none"/>
            <a:tailEnd len="sm" w="sm" type="none"/>
          </a:ln>
        </p:spPr>
      </p:cxnSp>
      <p:cxnSp>
        <p:nvCxnSpPr>
          <p:cNvPr id="1149" name="Google Shape;1149;p42"/>
          <p:cNvCxnSpPr/>
          <p:nvPr/>
        </p:nvCxnSpPr>
        <p:spPr>
          <a:xfrm>
            <a:off x="3399950" y="1730275"/>
            <a:ext cx="1178400" cy="0"/>
          </a:xfrm>
          <a:prstGeom prst="straightConnector1">
            <a:avLst/>
          </a:prstGeom>
          <a:noFill/>
          <a:ln cap="flat" cmpd="sng" w="19050">
            <a:solidFill>
              <a:schemeClr val="dk1"/>
            </a:solidFill>
            <a:prstDash val="solid"/>
            <a:round/>
            <a:headEnd len="sm" w="sm" type="none"/>
            <a:tailEnd len="sm" w="sm" type="none"/>
          </a:ln>
        </p:spPr>
      </p:cxnSp>
      <p:cxnSp>
        <p:nvCxnSpPr>
          <p:cNvPr id="1150" name="Google Shape;1150;p42"/>
          <p:cNvCxnSpPr/>
          <p:nvPr/>
        </p:nvCxnSpPr>
        <p:spPr>
          <a:xfrm>
            <a:off x="4905006" y="1730275"/>
            <a:ext cx="1088400" cy="0"/>
          </a:xfrm>
          <a:prstGeom prst="straightConnector1">
            <a:avLst/>
          </a:prstGeom>
          <a:noFill/>
          <a:ln cap="flat" cmpd="sng" w="19050">
            <a:solidFill>
              <a:schemeClr val="dk1"/>
            </a:solidFill>
            <a:prstDash val="solid"/>
            <a:round/>
            <a:headEnd len="sm" w="sm" type="none"/>
            <a:tailEnd len="sm" w="sm" type="none"/>
          </a:ln>
        </p:spPr>
      </p:cxnSp>
      <p:cxnSp>
        <p:nvCxnSpPr>
          <p:cNvPr id="1151" name="Google Shape;1151;p42"/>
          <p:cNvCxnSpPr/>
          <p:nvPr/>
        </p:nvCxnSpPr>
        <p:spPr>
          <a:xfrm>
            <a:off x="6327550" y="1730275"/>
            <a:ext cx="580200" cy="0"/>
          </a:xfrm>
          <a:prstGeom prst="straightConnector1">
            <a:avLst/>
          </a:prstGeom>
          <a:noFill/>
          <a:ln cap="flat" cmpd="sng" w="19050">
            <a:solidFill>
              <a:schemeClr val="dk1"/>
            </a:solidFill>
            <a:prstDash val="solid"/>
            <a:round/>
            <a:headEnd len="sm" w="sm" type="none"/>
            <a:tailEnd len="sm" w="sm" type="none"/>
          </a:ln>
        </p:spPr>
      </p:cxnSp>
      <p:graphicFrame>
        <p:nvGraphicFramePr>
          <p:cNvPr id="1152" name="Google Shape;1152;p42"/>
          <p:cNvGraphicFramePr/>
          <p:nvPr/>
        </p:nvGraphicFramePr>
        <p:xfrm>
          <a:off x="1665475" y="1331925"/>
          <a:ext cx="3000000" cy="3000000"/>
        </p:xfrm>
        <a:graphic>
          <a:graphicData uri="http://schemas.openxmlformats.org/drawingml/2006/table">
            <a:tbl>
              <a:tblPr>
                <a:noFill/>
                <a:tableStyleId>{EA13E235-6E56-45E5-84BD-34C10A3F502B}</a:tableStyleId>
              </a:tblPr>
              <a:tblGrid>
                <a:gridCol w="1207825"/>
                <a:gridCol w="399525"/>
                <a:gridCol w="1447800"/>
                <a:gridCol w="1447800"/>
                <a:gridCol w="892100"/>
              </a:tblGrid>
              <a:tr h="381000">
                <a:tc>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Time</a:t>
                      </a:r>
                      <a:endParaRPr sz="1800" u="none" cap="none" strike="noStrike"/>
                    </a:p>
                  </a:txBody>
                  <a:tcPr marT="91425"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a:t>
                      </a:r>
                      <a:endParaRPr sz="1800" u="none" cap="none" strike="noStrike"/>
                    </a:p>
                  </a:txBody>
                  <a:tcPr marT="91425"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Instructions</a:t>
                      </a:r>
                      <a:endParaRPr sz="1800" u="none" cap="none" strike="noStrike"/>
                    </a:p>
                  </a:txBody>
                  <a:tcPr marT="91425"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Cycles</a:t>
                      </a:r>
                      <a:endParaRPr sz="1800" u="none" cap="none" strike="noStrike"/>
                    </a:p>
                  </a:txBody>
                  <a:tcPr marT="91425"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Time</a:t>
                      </a:r>
                      <a:endParaRPr sz="1800" u="none" cap="none" strike="noStrike"/>
                    </a:p>
                  </a:txBody>
                  <a:tcPr marT="91425"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Program</a:t>
                      </a:r>
                      <a:endParaRPr sz="1800" u="none" cap="none" strike="noStrike"/>
                    </a:p>
                  </a:txBody>
                  <a:tcPr marT="0"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vMerge="1"/>
                <a:tc>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Program</a:t>
                      </a:r>
                      <a:endParaRPr sz="1800" u="none" cap="none" strike="noStrike"/>
                    </a:p>
                  </a:txBody>
                  <a:tcPr marT="0"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Instruction</a:t>
                      </a:r>
                      <a:endParaRPr sz="1800" u="none" cap="none" strike="noStrike"/>
                    </a:p>
                  </a:txBody>
                  <a:tcPr marT="0"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Cycle</a:t>
                      </a:r>
                      <a:endParaRPr sz="1800" u="none" cap="none" strike="noStrike"/>
                    </a:p>
                  </a:txBody>
                  <a:tcPr marT="0"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cxnSp>
        <p:nvCxnSpPr>
          <p:cNvPr id="1153" name="Google Shape;1153;p42"/>
          <p:cNvCxnSpPr/>
          <p:nvPr/>
        </p:nvCxnSpPr>
        <p:spPr>
          <a:xfrm>
            <a:off x="1831325" y="1730275"/>
            <a:ext cx="871500" cy="0"/>
          </a:xfrm>
          <a:prstGeom prst="straightConnector1">
            <a:avLst/>
          </a:prstGeom>
          <a:noFill/>
          <a:ln cap="flat" cmpd="sng" w="19050">
            <a:solidFill>
              <a:schemeClr val="dk1"/>
            </a:solidFill>
            <a:prstDash val="solid"/>
            <a:round/>
            <a:headEnd len="sm" w="sm" type="none"/>
            <a:tailEnd len="sm" w="sm" type="none"/>
          </a:ln>
        </p:spPr>
      </p:cxnSp>
      <p:cxnSp>
        <p:nvCxnSpPr>
          <p:cNvPr id="1154" name="Google Shape;1154;p42"/>
          <p:cNvCxnSpPr/>
          <p:nvPr/>
        </p:nvCxnSpPr>
        <p:spPr>
          <a:xfrm>
            <a:off x="3399950" y="1730275"/>
            <a:ext cx="1178400" cy="0"/>
          </a:xfrm>
          <a:prstGeom prst="straightConnector1">
            <a:avLst/>
          </a:prstGeom>
          <a:noFill/>
          <a:ln cap="flat" cmpd="sng" w="19050">
            <a:solidFill>
              <a:schemeClr val="dk1"/>
            </a:solidFill>
            <a:prstDash val="solid"/>
            <a:round/>
            <a:headEnd len="sm" w="sm" type="none"/>
            <a:tailEnd len="sm" w="sm" type="none"/>
          </a:ln>
        </p:spPr>
      </p:cxnSp>
      <p:cxnSp>
        <p:nvCxnSpPr>
          <p:cNvPr id="1155" name="Google Shape;1155;p42"/>
          <p:cNvCxnSpPr/>
          <p:nvPr/>
        </p:nvCxnSpPr>
        <p:spPr>
          <a:xfrm>
            <a:off x="4905006" y="1730275"/>
            <a:ext cx="1088400" cy="0"/>
          </a:xfrm>
          <a:prstGeom prst="straightConnector1">
            <a:avLst/>
          </a:prstGeom>
          <a:noFill/>
          <a:ln cap="flat" cmpd="sng" w="19050">
            <a:solidFill>
              <a:schemeClr val="dk1"/>
            </a:solidFill>
            <a:prstDash val="solid"/>
            <a:round/>
            <a:headEnd len="sm" w="sm" type="none"/>
            <a:tailEnd len="sm" w="sm" type="none"/>
          </a:ln>
        </p:spPr>
      </p:cxnSp>
      <p:cxnSp>
        <p:nvCxnSpPr>
          <p:cNvPr id="1156" name="Google Shape;1156;p42"/>
          <p:cNvCxnSpPr/>
          <p:nvPr/>
        </p:nvCxnSpPr>
        <p:spPr>
          <a:xfrm>
            <a:off x="6327550" y="1730275"/>
            <a:ext cx="580200" cy="0"/>
          </a:xfrm>
          <a:prstGeom prst="straightConnector1">
            <a:avLst/>
          </a:prstGeom>
          <a:noFill/>
          <a:ln cap="flat" cmpd="sng" w="19050">
            <a:solidFill>
              <a:schemeClr val="dk1"/>
            </a:solidFill>
            <a:prstDash val="solid"/>
            <a:round/>
            <a:headEnd len="sm" w="sm" type="none"/>
            <a:tailEnd len="sm" w="sm" type="none"/>
          </a:ln>
        </p:spPr>
      </p:cxnSp>
      <p:sp>
        <p:nvSpPr>
          <p:cNvPr id="1157" name="Google Shape;1157;p42"/>
          <p:cNvSpPr/>
          <p:nvPr/>
        </p:nvSpPr>
        <p:spPr>
          <a:xfrm>
            <a:off x="4644325" y="1646725"/>
            <a:ext cx="194700" cy="167100"/>
          </a:xfrm>
          <a:prstGeom prst="mathMultiply">
            <a:avLst>
              <a:gd fmla="val 23520" name="adj1"/>
            </a:avLst>
          </a:prstGeom>
          <a:solidFill>
            <a:schemeClr val="dk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42"/>
          <p:cNvSpPr/>
          <p:nvPr/>
        </p:nvSpPr>
        <p:spPr>
          <a:xfrm>
            <a:off x="6025238" y="1646725"/>
            <a:ext cx="194700" cy="167100"/>
          </a:xfrm>
          <a:prstGeom prst="mathMultiply">
            <a:avLst>
              <a:gd fmla="val 23520" name="adj1"/>
            </a:avLst>
          </a:prstGeom>
          <a:solidFill>
            <a:schemeClr val="dk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2" name="Shape 1162"/>
        <p:cNvGrpSpPr/>
        <p:nvPr/>
      </p:nvGrpSpPr>
      <p:grpSpPr>
        <a:xfrm>
          <a:off x="0" y="0"/>
          <a:ext cx="0" cy="0"/>
          <a:chOff x="0" y="0"/>
          <a:chExt cx="0" cy="0"/>
        </a:xfrm>
      </p:grpSpPr>
      <p:graphicFrame>
        <p:nvGraphicFramePr>
          <p:cNvPr id="1163" name="Google Shape;1163;p43"/>
          <p:cNvGraphicFramePr/>
          <p:nvPr/>
        </p:nvGraphicFramePr>
        <p:xfrm>
          <a:off x="1665475" y="1331925"/>
          <a:ext cx="3000000" cy="3000000"/>
        </p:xfrm>
        <a:graphic>
          <a:graphicData uri="http://schemas.openxmlformats.org/drawingml/2006/table">
            <a:tbl>
              <a:tblPr>
                <a:noFill/>
                <a:tableStyleId>{EA13E235-6E56-45E5-84BD-34C10A3F502B}</a:tableStyleId>
              </a:tblPr>
              <a:tblGrid>
                <a:gridCol w="1207825"/>
                <a:gridCol w="399525"/>
                <a:gridCol w="1447800"/>
                <a:gridCol w="1447800"/>
                <a:gridCol w="892100"/>
              </a:tblGrid>
              <a:tr h="381000">
                <a:tc>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Time</a:t>
                      </a:r>
                      <a:endParaRPr sz="1800" u="none" cap="none" strike="noStrike"/>
                    </a:p>
                  </a:txBody>
                  <a:tcPr marT="91425"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a:t>
                      </a:r>
                      <a:endParaRPr sz="1800" u="none" cap="none" strike="noStrike"/>
                    </a:p>
                  </a:txBody>
                  <a:tcPr marT="91425"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Instructions</a:t>
                      </a:r>
                      <a:endParaRPr sz="1800" u="none" cap="none" strike="noStrike"/>
                    </a:p>
                  </a:txBody>
                  <a:tcPr marT="91425"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Cycles</a:t>
                      </a:r>
                      <a:endParaRPr sz="1800" u="none" cap="none" strike="noStrike"/>
                    </a:p>
                  </a:txBody>
                  <a:tcPr marT="91425"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Time</a:t>
                      </a:r>
                      <a:endParaRPr sz="1800" u="none" cap="none" strike="noStrike"/>
                    </a:p>
                  </a:txBody>
                  <a:tcPr marT="91425"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Program</a:t>
                      </a:r>
                      <a:endParaRPr sz="1800" u="none" cap="none" strike="noStrike"/>
                    </a:p>
                  </a:txBody>
                  <a:tcPr marT="0"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vMerge="1"/>
                <a:tc>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Program</a:t>
                      </a:r>
                      <a:endParaRPr sz="1800" u="none" cap="none" strike="noStrike"/>
                    </a:p>
                  </a:txBody>
                  <a:tcPr marT="0"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Instruction</a:t>
                      </a:r>
                      <a:endParaRPr sz="1800" u="none" cap="none" strike="noStrike"/>
                    </a:p>
                  </a:txBody>
                  <a:tcPr marT="0"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tr" sz="1800" u="none" cap="none" strike="noStrike"/>
                        <a:t>Cycle</a:t>
                      </a:r>
                      <a:endParaRPr sz="1800" u="none" cap="none" strike="noStrike"/>
                    </a:p>
                  </a:txBody>
                  <a:tcPr marT="0"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164" name="Google Shape;1164;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Optimizing Time Per Program</a:t>
            </a:r>
            <a:endParaRPr/>
          </a:p>
        </p:txBody>
      </p:sp>
      <p:cxnSp>
        <p:nvCxnSpPr>
          <p:cNvPr id="1165" name="Google Shape;1165;p43"/>
          <p:cNvCxnSpPr/>
          <p:nvPr/>
        </p:nvCxnSpPr>
        <p:spPr>
          <a:xfrm>
            <a:off x="1831325" y="1730275"/>
            <a:ext cx="871500" cy="0"/>
          </a:xfrm>
          <a:prstGeom prst="straightConnector1">
            <a:avLst/>
          </a:prstGeom>
          <a:noFill/>
          <a:ln cap="flat" cmpd="sng" w="19050">
            <a:solidFill>
              <a:schemeClr val="dk1"/>
            </a:solidFill>
            <a:prstDash val="solid"/>
            <a:round/>
            <a:headEnd len="sm" w="sm" type="none"/>
            <a:tailEnd len="sm" w="sm" type="none"/>
          </a:ln>
        </p:spPr>
      </p:cxnSp>
      <p:cxnSp>
        <p:nvCxnSpPr>
          <p:cNvPr id="1166" name="Google Shape;1166;p43"/>
          <p:cNvCxnSpPr/>
          <p:nvPr/>
        </p:nvCxnSpPr>
        <p:spPr>
          <a:xfrm>
            <a:off x="3399950" y="1730275"/>
            <a:ext cx="1178400" cy="0"/>
          </a:xfrm>
          <a:prstGeom prst="straightConnector1">
            <a:avLst/>
          </a:prstGeom>
          <a:noFill/>
          <a:ln cap="flat" cmpd="sng" w="19050">
            <a:solidFill>
              <a:schemeClr val="dk1"/>
            </a:solidFill>
            <a:prstDash val="solid"/>
            <a:round/>
            <a:headEnd len="sm" w="sm" type="none"/>
            <a:tailEnd len="sm" w="sm" type="none"/>
          </a:ln>
        </p:spPr>
      </p:cxnSp>
      <p:cxnSp>
        <p:nvCxnSpPr>
          <p:cNvPr id="1167" name="Google Shape;1167;p43"/>
          <p:cNvCxnSpPr/>
          <p:nvPr/>
        </p:nvCxnSpPr>
        <p:spPr>
          <a:xfrm>
            <a:off x="4905006" y="1730275"/>
            <a:ext cx="1088400" cy="0"/>
          </a:xfrm>
          <a:prstGeom prst="straightConnector1">
            <a:avLst/>
          </a:prstGeom>
          <a:noFill/>
          <a:ln cap="flat" cmpd="sng" w="19050">
            <a:solidFill>
              <a:schemeClr val="dk1"/>
            </a:solidFill>
            <a:prstDash val="solid"/>
            <a:round/>
            <a:headEnd len="sm" w="sm" type="none"/>
            <a:tailEnd len="sm" w="sm" type="none"/>
          </a:ln>
        </p:spPr>
      </p:cxnSp>
      <p:cxnSp>
        <p:nvCxnSpPr>
          <p:cNvPr id="1168" name="Google Shape;1168;p43"/>
          <p:cNvCxnSpPr/>
          <p:nvPr/>
        </p:nvCxnSpPr>
        <p:spPr>
          <a:xfrm>
            <a:off x="6327550" y="1730275"/>
            <a:ext cx="580200" cy="0"/>
          </a:xfrm>
          <a:prstGeom prst="straightConnector1">
            <a:avLst/>
          </a:prstGeom>
          <a:noFill/>
          <a:ln cap="flat" cmpd="sng" w="19050">
            <a:solidFill>
              <a:schemeClr val="dk1"/>
            </a:solidFill>
            <a:prstDash val="solid"/>
            <a:round/>
            <a:headEnd len="sm" w="sm" type="none"/>
            <a:tailEnd len="sm" w="sm" type="none"/>
          </a:ln>
        </p:spPr>
      </p:cxnSp>
      <p:graphicFrame>
        <p:nvGraphicFramePr>
          <p:cNvPr id="1169" name="Google Shape;1169;p43"/>
          <p:cNvGraphicFramePr/>
          <p:nvPr/>
        </p:nvGraphicFramePr>
        <p:xfrm>
          <a:off x="919138" y="2413300"/>
          <a:ext cx="3000000" cy="3000000"/>
        </p:xfrm>
        <a:graphic>
          <a:graphicData uri="http://schemas.openxmlformats.org/drawingml/2006/table">
            <a:tbl>
              <a:tblPr>
                <a:noFill/>
                <a:tableStyleId>{EA13E235-6E56-45E5-84BD-34C10A3F502B}</a:tableStyleId>
              </a:tblPr>
              <a:tblGrid>
                <a:gridCol w="1392750"/>
                <a:gridCol w="1392750"/>
                <a:gridCol w="1392750"/>
              </a:tblGrid>
              <a:tr h="204950">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Processor A</a:t>
                      </a:r>
                      <a:endParaRPr sz="13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Processor B</a:t>
                      </a:r>
                      <a:endParaRPr sz="1300" u="none" cap="none" strike="noStrike">
                        <a:latin typeface="Lexend"/>
                        <a:ea typeface="Lexend"/>
                        <a:cs typeface="Lexend"/>
                        <a:sym typeface="Lexend"/>
                      </a:endParaRPr>
                    </a:p>
                  </a:txBody>
                  <a:tcPr marT="91425" marB="91425" marR="91425" marL="91425"/>
                </a:tc>
              </a:tr>
              <a:tr h="425700">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 Instructions</a:t>
                      </a:r>
                      <a:endParaRPr sz="13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1 million</a:t>
                      </a:r>
                      <a:endParaRPr sz="13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1.5 million</a:t>
                      </a:r>
                      <a:endParaRPr sz="1300" u="none" cap="none" strike="noStrike">
                        <a:latin typeface="Lexend"/>
                        <a:ea typeface="Lexend"/>
                        <a:cs typeface="Lexend"/>
                        <a:sym typeface="Lexend"/>
                      </a:endParaRPr>
                    </a:p>
                  </a:txBody>
                  <a:tcPr marT="91425" marB="91425" marR="91425" marL="91425"/>
                </a:tc>
              </a:tr>
              <a:tr h="315325">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Average CPI</a:t>
                      </a:r>
                      <a:endParaRPr sz="13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2.5</a:t>
                      </a:r>
                      <a:endParaRPr sz="13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1</a:t>
                      </a:r>
                      <a:endParaRPr sz="1300" u="none" cap="none" strike="noStrike">
                        <a:latin typeface="Lexend"/>
                        <a:ea typeface="Lexend"/>
                        <a:cs typeface="Lexend"/>
                        <a:sym typeface="Lexend"/>
                      </a:endParaRPr>
                    </a:p>
                  </a:txBody>
                  <a:tcPr marT="91425" marB="91425" marR="91425" marL="91425"/>
                </a:tc>
              </a:tr>
              <a:tr h="536075">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Clock rate </a:t>
                      </a:r>
                      <a:r>
                        <a:rPr i="1" lang="tr" sz="1300" u="none" cap="none" strike="noStrike">
                          <a:latin typeface="Lexend"/>
                          <a:ea typeface="Lexend"/>
                          <a:cs typeface="Lexend"/>
                          <a:sym typeface="Lexend"/>
                        </a:rPr>
                        <a:t>f</a:t>
                      </a:r>
                      <a:endParaRPr sz="13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2.5 GHz</a:t>
                      </a:r>
                      <a:endParaRPr sz="13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2 GHz</a:t>
                      </a:r>
                      <a:endParaRPr sz="1300" u="none" cap="none" strike="noStrike">
                        <a:latin typeface="Lexend"/>
                        <a:ea typeface="Lexend"/>
                        <a:cs typeface="Lexend"/>
                        <a:sym typeface="Lexend"/>
                      </a:endParaRPr>
                    </a:p>
                  </a:txBody>
                  <a:tcPr marT="91425" marB="91425" marR="91425" marL="91425"/>
                </a:tc>
              </a:tr>
              <a:tr h="536075">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Execution time</a:t>
                      </a:r>
                      <a:endParaRPr sz="13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1 ms</a:t>
                      </a:r>
                      <a:endParaRPr sz="13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0.75 ms</a:t>
                      </a:r>
                      <a:endParaRPr sz="1300" u="none" cap="none" strike="noStrike">
                        <a:latin typeface="Lexend"/>
                        <a:ea typeface="Lexend"/>
                        <a:cs typeface="Lexend"/>
                        <a:sym typeface="Lexend"/>
                      </a:endParaRPr>
                    </a:p>
                  </a:txBody>
                  <a:tcPr marT="91425" marB="91425" marR="91425" marL="91425"/>
                </a:tc>
              </a:tr>
            </a:tbl>
          </a:graphicData>
        </a:graphic>
      </p:graphicFrame>
      <p:sp>
        <p:nvSpPr>
          <p:cNvPr id="1170" name="Google Shape;1170;p43"/>
          <p:cNvSpPr txBox="1"/>
          <p:nvPr/>
        </p:nvSpPr>
        <p:spPr>
          <a:xfrm>
            <a:off x="5418100" y="2911938"/>
            <a:ext cx="3205200" cy="1231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tr" sz="1700" u="none" cap="none" strike="noStrike">
                <a:solidFill>
                  <a:srgbClr val="000000"/>
                </a:solidFill>
                <a:latin typeface="Lexend"/>
                <a:ea typeface="Lexend"/>
                <a:cs typeface="Lexend"/>
                <a:sym typeface="Lexend"/>
              </a:rPr>
              <a:t>Processor B is faster for this task, despite executing more instructions and having a slower clock rate!</a:t>
            </a:r>
            <a:endParaRPr b="0" i="0" sz="1700" u="none" cap="none" strike="noStrike">
              <a:solidFill>
                <a:srgbClr val="000000"/>
              </a:solidFill>
              <a:latin typeface="Lexend"/>
              <a:ea typeface="Lexend"/>
              <a:cs typeface="Lexend"/>
              <a:sym typeface="Lexend"/>
            </a:endParaRPr>
          </a:p>
        </p:txBody>
      </p:sp>
      <p:cxnSp>
        <p:nvCxnSpPr>
          <p:cNvPr id="1171" name="Google Shape;1171;p43"/>
          <p:cNvCxnSpPr/>
          <p:nvPr/>
        </p:nvCxnSpPr>
        <p:spPr>
          <a:xfrm>
            <a:off x="1831325" y="1730275"/>
            <a:ext cx="871500" cy="0"/>
          </a:xfrm>
          <a:prstGeom prst="straightConnector1">
            <a:avLst/>
          </a:prstGeom>
          <a:noFill/>
          <a:ln cap="flat" cmpd="sng" w="19050">
            <a:solidFill>
              <a:schemeClr val="dk1"/>
            </a:solidFill>
            <a:prstDash val="solid"/>
            <a:round/>
            <a:headEnd len="sm" w="sm" type="none"/>
            <a:tailEnd len="sm" w="sm" type="none"/>
          </a:ln>
        </p:spPr>
      </p:cxnSp>
      <p:cxnSp>
        <p:nvCxnSpPr>
          <p:cNvPr id="1172" name="Google Shape;1172;p43"/>
          <p:cNvCxnSpPr/>
          <p:nvPr/>
        </p:nvCxnSpPr>
        <p:spPr>
          <a:xfrm>
            <a:off x="3399950" y="1730275"/>
            <a:ext cx="1178400" cy="0"/>
          </a:xfrm>
          <a:prstGeom prst="straightConnector1">
            <a:avLst/>
          </a:prstGeom>
          <a:noFill/>
          <a:ln cap="flat" cmpd="sng" w="19050">
            <a:solidFill>
              <a:schemeClr val="dk1"/>
            </a:solidFill>
            <a:prstDash val="solid"/>
            <a:round/>
            <a:headEnd len="sm" w="sm" type="none"/>
            <a:tailEnd len="sm" w="sm" type="none"/>
          </a:ln>
        </p:spPr>
      </p:cxnSp>
      <p:cxnSp>
        <p:nvCxnSpPr>
          <p:cNvPr id="1173" name="Google Shape;1173;p43"/>
          <p:cNvCxnSpPr/>
          <p:nvPr/>
        </p:nvCxnSpPr>
        <p:spPr>
          <a:xfrm>
            <a:off x="4905006" y="1730275"/>
            <a:ext cx="1088400" cy="0"/>
          </a:xfrm>
          <a:prstGeom prst="straightConnector1">
            <a:avLst/>
          </a:prstGeom>
          <a:noFill/>
          <a:ln cap="flat" cmpd="sng" w="19050">
            <a:solidFill>
              <a:schemeClr val="dk1"/>
            </a:solidFill>
            <a:prstDash val="solid"/>
            <a:round/>
            <a:headEnd len="sm" w="sm" type="none"/>
            <a:tailEnd len="sm" w="sm" type="none"/>
          </a:ln>
        </p:spPr>
      </p:cxnSp>
      <p:cxnSp>
        <p:nvCxnSpPr>
          <p:cNvPr id="1174" name="Google Shape;1174;p43"/>
          <p:cNvCxnSpPr/>
          <p:nvPr/>
        </p:nvCxnSpPr>
        <p:spPr>
          <a:xfrm>
            <a:off x="6327550" y="1730275"/>
            <a:ext cx="580200" cy="0"/>
          </a:xfrm>
          <a:prstGeom prst="straightConnector1">
            <a:avLst/>
          </a:prstGeom>
          <a:noFill/>
          <a:ln cap="flat" cmpd="sng" w="19050">
            <a:solidFill>
              <a:schemeClr val="dk1"/>
            </a:solidFill>
            <a:prstDash val="solid"/>
            <a:round/>
            <a:headEnd len="sm" w="sm" type="none"/>
            <a:tailEnd len="sm" w="sm" type="none"/>
          </a:ln>
        </p:spPr>
      </p:cxnSp>
      <p:sp>
        <p:nvSpPr>
          <p:cNvPr id="1175" name="Google Shape;1175;p43"/>
          <p:cNvSpPr/>
          <p:nvPr/>
        </p:nvSpPr>
        <p:spPr>
          <a:xfrm>
            <a:off x="4644325" y="1646725"/>
            <a:ext cx="194700" cy="167100"/>
          </a:xfrm>
          <a:prstGeom prst="mathMultiply">
            <a:avLst>
              <a:gd fmla="val 23520" name="adj1"/>
            </a:avLst>
          </a:prstGeom>
          <a:solidFill>
            <a:schemeClr val="dk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43"/>
          <p:cNvSpPr/>
          <p:nvPr/>
        </p:nvSpPr>
        <p:spPr>
          <a:xfrm>
            <a:off x="6032500" y="1646725"/>
            <a:ext cx="194700" cy="167100"/>
          </a:xfrm>
          <a:prstGeom prst="mathMultiply">
            <a:avLst>
              <a:gd fmla="val 23520" name="adj1"/>
            </a:avLst>
          </a:prstGeom>
          <a:solidFill>
            <a:schemeClr val="dk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0" name="Shape 1180"/>
        <p:cNvGrpSpPr/>
        <p:nvPr/>
      </p:nvGrpSpPr>
      <p:grpSpPr>
        <a:xfrm>
          <a:off x="0" y="0"/>
          <a:ext cx="0" cy="0"/>
          <a:chOff x="0" y="0"/>
          <a:chExt cx="0" cy="0"/>
        </a:xfrm>
      </p:grpSpPr>
      <p:sp>
        <p:nvSpPr>
          <p:cNvPr id="1181" name="Google Shape;1181;p4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tr"/>
              <a:t>Pipelining Analogy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sp>
        <p:nvSpPr>
          <p:cNvPr id="1186" name="Google Shape;1186;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Pipelining Analogy: Laundry</a:t>
            </a:r>
            <a:endParaRPr/>
          </a:p>
        </p:txBody>
      </p:sp>
      <p:sp>
        <p:nvSpPr>
          <p:cNvPr id="1187" name="Google Shape;1187;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tr"/>
              <a:t>Neo, Trinity, </a:t>
            </a:r>
            <a:r>
              <a:rPr lang="tr"/>
              <a:t>Morpheus</a:t>
            </a:r>
            <a:r>
              <a:rPr lang="tr"/>
              <a:t>, </a:t>
            </a:r>
            <a:r>
              <a:rPr lang="tr"/>
              <a:t>Agent Smith </a:t>
            </a:r>
            <a:r>
              <a:rPr lang="tr"/>
              <a:t>each have one load of clothes to wash, dry, fold, and put away</a:t>
            </a:r>
            <a:endParaRPr/>
          </a:p>
          <a:p>
            <a:pPr indent="-349250" lvl="1" marL="914400" rtl="0" algn="l">
              <a:lnSpc>
                <a:spcPct val="115000"/>
              </a:lnSpc>
              <a:spcBef>
                <a:spcPts val="0"/>
              </a:spcBef>
              <a:spcAft>
                <a:spcPts val="0"/>
              </a:spcAft>
              <a:buSzPts val="1900"/>
              <a:buChar char="○"/>
            </a:pPr>
            <a:r>
              <a:rPr lang="tr" sz="1900"/>
              <a:t>N</a:t>
            </a:r>
            <a:r>
              <a:rPr lang="tr" sz="1900"/>
              <a:t>:   Washer takes 30 minutes</a:t>
            </a:r>
            <a:endParaRPr sz="1900"/>
          </a:p>
          <a:p>
            <a:pPr indent="-349250" lvl="1" marL="914400" rtl="0" algn="l">
              <a:lnSpc>
                <a:spcPct val="115000"/>
              </a:lnSpc>
              <a:spcBef>
                <a:spcPts val="0"/>
              </a:spcBef>
              <a:spcAft>
                <a:spcPts val="0"/>
              </a:spcAft>
              <a:buSzPts val="1900"/>
              <a:buChar char="○"/>
            </a:pPr>
            <a:r>
              <a:rPr lang="tr" sz="1900"/>
              <a:t>T:    Dryer takes 30 minutes</a:t>
            </a:r>
            <a:endParaRPr sz="1900"/>
          </a:p>
          <a:p>
            <a:pPr indent="-349250" lvl="1" marL="914400" rtl="0" algn="l">
              <a:lnSpc>
                <a:spcPct val="115000"/>
              </a:lnSpc>
              <a:spcBef>
                <a:spcPts val="0"/>
              </a:spcBef>
              <a:spcAft>
                <a:spcPts val="0"/>
              </a:spcAft>
              <a:buSzPts val="1900"/>
              <a:buChar char="○"/>
            </a:pPr>
            <a:r>
              <a:rPr lang="tr" sz="1900"/>
              <a:t>M:   Folding clothes on the table takes 30 minutes</a:t>
            </a:r>
            <a:endParaRPr sz="1900"/>
          </a:p>
          <a:p>
            <a:pPr indent="-349250" lvl="1" marL="914400" rtl="0" algn="l">
              <a:lnSpc>
                <a:spcPct val="115000"/>
              </a:lnSpc>
              <a:spcBef>
                <a:spcPts val="0"/>
              </a:spcBef>
              <a:spcAft>
                <a:spcPts val="0"/>
              </a:spcAft>
              <a:buSzPts val="1900"/>
              <a:buChar char="○"/>
            </a:pPr>
            <a:r>
              <a:rPr lang="tr" sz="1900"/>
              <a:t>AS: Stashing clothes in drawers takes 30 minutes</a:t>
            </a: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1" name="Shape 1191"/>
        <p:cNvGrpSpPr/>
        <p:nvPr/>
      </p:nvGrpSpPr>
      <p:grpSpPr>
        <a:xfrm>
          <a:off x="0" y="0"/>
          <a:ext cx="0" cy="0"/>
          <a:chOff x="0" y="0"/>
          <a:chExt cx="0" cy="0"/>
        </a:xfrm>
      </p:grpSpPr>
      <p:graphicFrame>
        <p:nvGraphicFramePr>
          <p:cNvPr id="1192" name="Google Shape;1192;p46"/>
          <p:cNvGraphicFramePr/>
          <p:nvPr/>
        </p:nvGraphicFramePr>
        <p:xfrm>
          <a:off x="1147725" y="1831700"/>
          <a:ext cx="3000000" cy="3000000"/>
        </p:xfrm>
        <a:graphic>
          <a:graphicData uri="http://schemas.openxmlformats.org/drawingml/2006/table">
            <a:tbl>
              <a:tblPr>
                <a:noFill/>
                <a:tableStyleId>{EA13E235-6E56-45E5-84BD-34C10A3F502B}</a:tableStyleId>
              </a:tblPr>
              <a:tblGrid>
                <a:gridCol w="1325650"/>
                <a:gridCol w="969050"/>
                <a:gridCol w="969050"/>
                <a:gridCol w="969050"/>
                <a:gridCol w="969050"/>
                <a:gridCol w="969050"/>
                <a:gridCol w="969050"/>
              </a:tblGrid>
              <a:tr h="1898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1:00</a:t>
                      </a:r>
                      <a:endParaRPr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1:30</a:t>
                      </a:r>
                      <a:endParaRPr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2:00</a:t>
                      </a:r>
                      <a:endParaRPr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2:30</a:t>
                      </a:r>
                      <a:endParaRPr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3:00</a:t>
                      </a:r>
                      <a:endParaRPr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3:30</a:t>
                      </a:r>
                      <a:endParaRPr sz="1400" u="none" cap="none" strike="noStrike">
                        <a:latin typeface="Lexend"/>
                        <a:ea typeface="Lexend"/>
                        <a:cs typeface="Lexend"/>
                        <a:sym typeface="Lexend"/>
                      </a:endParaRPr>
                    </a:p>
                  </a:txBody>
                  <a:tcPr marT="91425" marB="91425" marR="91425" marL="91425"/>
                </a:tc>
              </a:tr>
              <a:tr h="189875">
                <a:tc>
                  <a:txBody>
                    <a:bodyPr/>
                    <a:lstStyle/>
                    <a:p>
                      <a:pPr indent="0" lvl="0" marL="0" marR="0" rtl="0" algn="l">
                        <a:lnSpc>
                          <a:spcPct val="100000"/>
                        </a:lnSpc>
                        <a:spcBef>
                          <a:spcPts val="0"/>
                        </a:spcBef>
                        <a:spcAft>
                          <a:spcPts val="0"/>
                        </a:spcAft>
                        <a:buClr>
                          <a:srgbClr val="000000"/>
                        </a:buClr>
                        <a:buSzPts val="1400"/>
                        <a:buFont typeface="Arial"/>
                        <a:buNone/>
                      </a:pPr>
                      <a:r>
                        <a:rPr lang="tr">
                          <a:latin typeface="Lexend"/>
                          <a:ea typeface="Lexend"/>
                          <a:cs typeface="Lexend"/>
                          <a:sym typeface="Lexend"/>
                        </a:rPr>
                        <a:t>Neo</a:t>
                      </a:r>
                      <a:endParaRPr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Wash</a:t>
                      </a:r>
                      <a:endParaRPr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Dry</a:t>
                      </a:r>
                      <a:endParaRPr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Fold</a:t>
                      </a:r>
                      <a:endParaRPr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Stash</a:t>
                      </a:r>
                      <a:endParaRPr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r>
              <a:tr h="189875">
                <a:tc>
                  <a:txBody>
                    <a:bodyPr/>
                    <a:lstStyle/>
                    <a:p>
                      <a:pPr indent="0" lvl="0" marL="0" marR="0" rtl="0" algn="l">
                        <a:lnSpc>
                          <a:spcPct val="100000"/>
                        </a:lnSpc>
                        <a:spcBef>
                          <a:spcPts val="0"/>
                        </a:spcBef>
                        <a:spcAft>
                          <a:spcPts val="0"/>
                        </a:spcAft>
                        <a:buClr>
                          <a:srgbClr val="000000"/>
                        </a:buClr>
                        <a:buSzPts val="1400"/>
                        <a:buFont typeface="Arial"/>
                        <a:buNone/>
                      </a:pPr>
                      <a:r>
                        <a:rPr lang="tr">
                          <a:latin typeface="Lexend"/>
                          <a:ea typeface="Lexend"/>
                          <a:cs typeface="Lexend"/>
                          <a:sym typeface="Lexend"/>
                        </a:rPr>
                        <a:t>Trinity</a:t>
                      </a:r>
                      <a:endParaRPr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r>
              <a:tr h="189875">
                <a:tc>
                  <a:txBody>
                    <a:bodyPr/>
                    <a:lstStyle/>
                    <a:p>
                      <a:pPr indent="0" lvl="0" marL="0" marR="0" rtl="0" algn="l">
                        <a:lnSpc>
                          <a:spcPct val="100000"/>
                        </a:lnSpc>
                        <a:spcBef>
                          <a:spcPts val="0"/>
                        </a:spcBef>
                        <a:spcAft>
                          <a:spcPts val="0"/>
                        </a:spcAft>
                        <a:buClr>
                          <a:srgbClr val="000000"/>
                        </a:buClr>
                        <a:buSzPts val="1400"/>
                        <a:buFont typeface="Arial"/>
                        <a:buNone/>
                      </a:pPr>
                      <a:r>
                        <a:rPr lang="tr">
                          <a:latin typeface="Lexend"/>
                          <a:ea typeface="Lexend"/>
                          <a:cs typeface="Lexend"/>
                          <a:sym typeface="Lexend"/>
                        </a:rPr>
                        <a:t>Morpheus</a:t>
                      </a:r>
                      <a:endParaRPr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r>
              <a:tr h="189875">
                <a:tc>
                  <a:txBody>
                    <a:bodyPr/>
                    <a:lstStyle/>
                    <a:p>
                      <a:pPr indent="0" lvl="0" marL="0" marR="0" rtl="0" algn="l">
                        <a:lnSpc>
                          <a:spcPct val="100000"/>
                        </a:lnSpc>
                        <a:spcBef>
                          <a:spcPts val="0"/>
                        </a:spcBef>
                        <a:spcAft>
                          <a:spcPts val="0"/>
                        </a:spcAft>
                        <a:buClr>
                          <a:srgbClr val="000000"/>
                        </a:buClr>
                        <a:buSzPts val="1400"/>
                        <a:buFont typeface="Arial"/>
                        <a:buNone/>
                      </a:pPr>
                      <a:r>
                        <a:rPr lang="tr">
                          <a:latin typeface="Lexend"/>
                          <a:ea typeface="Lexend"/>
                          <a:cs typeface="Lexend"/>
                          <a:sym typeface="Lexend"/>
                        </a:rPr>
                        <a:t>Agent Smith</a:t>
                      </a:r>
                      <a:endParaRPr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r>
            </a:tbl>
          </a:graphicData>
        </a:graphic>
      </p:graphicFrame>
      <p:sp>
        <p:nvSpPr>
          <p:cNvPr id="1193" name="Google Shape;1193;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Laundry Timing Diagram</a:t>
            </a:r>
            <a:endParaRPr/>
          </a:p>
        </p:txBody>
      </p:sp>
      <p:cxnSp>
        <p:nvCxnSpPr>
          <p:cNvPr id="1194" name="Google Shape;1194;p46"/>
          <p:cNvCxnSpPr/>
          <p:nvPr/>
        </p:nvCxnSpPr>
        <p:spPr>
          <a:xfrm rot="10800000">
            <a:off x="4695050" y="2588300"/>
            <a:ext cx="373800" cy="886800"/>
          </a:xfrm>
          <a:prstGeom prst="straightConnector1">
            <a:avLst/>
          </a:prstGeom>
          <a:noFill/>
          <a:ln cap="flat" cmpd="sng" w="19050">
            <a:solidFill>
              <a:srgbClr val="FFAB40"/>
            </a:solidFill>
            <a:prstDash val="solid"/>
            <a:round/>
            <a:headEnd len="sm" w="sm" type="none"/>
            <a:tailEnd len="med" w="med" type="triangle"/>
          </a:ln>
        </p:spPr>
      </p:cxnSp>
      <p:sp>
        <p:nvSpPr>
          <p:cNvPr id="1195" name="Google Shape;1195;p46"/>
          <p:cNvSpPr txBox="1"/>
          <p:nvPr/>
        </p:nvSpPr>
        <p:spPr>
          <a:xfrm>
            <a:off x="2482600" y="1168000"/>
            <a:ext cx="1443600" cy="4464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tr" sz="1700" u="none" cap="none" strike="noStrike">
                <a:solidFill>
                  <a:srgbClr val="000000"/>
                </a:solidFill>
                <a:latin typeface="Lexend"/>
                <a:ea typeface="Lexend"/>
                <a:cs typeface="Lexend"/>
                <a:sym typeface="Lexend"/>
              </a:rPr>
              <a:t>Time of day</a:t>
            </a:r>
            <a:endParaRPr b="0" i="0" sz="1700" u="none" cap="none" strike="noStrike">
              <a:solidFill>
                <a:srgbClr val="000000"/>
              </a:solidFill>
              <a:latin typeface="Lexend"/>
              <a:ea typeface="Lexend"/>
              <a:cs typeface="Lexend"/>
              <a:sym typeface="Lexend"/>
            </a:endParaRPr>
          </a:p>
        </p:txBody>
      </p:sp>
      <p:cxnSp>
        <p:nvCxnSpPr>
          <p:cNvPr id="1196" name="Google Shape;1196;p46"/>
          <p:cNvCxnSpPr/>
          <p:nvPr/>
        </p:nvCxnSpPr>
        <p:spPr>
          <a:xfrm>
            <a:off x="2482600" y="1730700"/>
            <a:ext cx="4344600" cy="0"/>
          </a:xfrm>
          <a:prstGeom prst="straightConnector1">
            <a:avLst/>
          </a:prstGeom>
          <a:noFill/>
          <a:ln cap="flat" cmpd="sng" w="19050">
            <a:solidFill>
              <a:srgbClr val="FFAB40"/>
            </a:solidFill>
            <a:prstDash val="solid"/>
            <a:round/>
            <a:headEnd len="sm" w="sm" type="none"/>
            <a:tailEnd len="med" w="med" type="triangle"/>
          </a:ln>
        </p:spPr>
      </p:cxnSp>
      <p:cxnSp>
        <p:nvCxnSpPr>
          <p:cNvPr id="1197" name="Google Shape;1197;p46"/>
          <p:cNvCxnSpPr/>
          <p:nvPr/>
        </p:nvCxnSpPr>
        <p:spPr>
          <a:xfrm>
            <a:off x="1012075" y="2393700"/>
            <a:ext cx="0" cy="1813500"/>
          </a:xfrm>
          <a:prstGeom prst="straightConnector1">
            <a:avLst/>
          </a:prstGeom>
          <a:noFill/>
          <a:ln cap="flat" cmpd="sng" w="19050">
            <a:solidFill>
              <a:srgbClr val="FFAB40"/>
            </a:solidFill>
            <a:prstDash val="solid"/>
            <a:round/>
            <a:headEnd len="sm" w="sm" type="none"/>
            <a:tailEnd len="med" w="med" type="triangle"/>
          </a:ln>
        </p:spPr>
      </p:cxnSp>
      <p:sp>
        <p:nvSpPr>
          <p:cNvPr id="1198" name="Google Shape;1198;p46"/>
          <p:cNvSpPr txBox="1"/>
          <p:nvPr/>
        </p:nvSpPr>
        <p:spPr>
          <a:xfrm>
            <a:off x="708100" y="4270625"/>
            <a:ext cx="1121400" cy="7080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tr" sz="1700" u="none" cap="none" strike="noStrike">
                <a:solidFill>
                  <a:srgbClr val="000000"/>
                </a:solidFill>
                <a:latin typeface="Lexend"/>
                <a:ea typeface="Lexend"/>
                <a:cs typeface="Lexend"/>
                <a:sym typeface="Lexend"/>
              </a:rPr>
              <a:t>Order of people</a:t>
            </a:r>
            <a:endParaRPr b="0" i="0" sz="1700" u="none" cap="none" strike="noStrike">
              <a:solidFill>
                <a:srgbClr val="000000"/>
              </a:solidFill>
              <a:latin typeface="Lexend"/>
              <a:ea typeface="Lexend"/>
              <a:cs typeface="Lexend"/>
              <a:sym typeface="Lexend"/>
            </a:endParaRPr>
          </a:p>
        </p:txBody>
      </p:sp>
      <p:sp>
        <p:nvSpPr>
          <p:cNvPr id="1199" name="Google Shape;1199;p46"/>
          <p:cNvSpPr txBox="1"/>
          <p:nvPr/>
        </p:nvSpPr>
        <p:spPr>
          <a:xfrm>
            <a:off x="3861375" y="3475100"/>
            <a:ext cx="2627100" cy="7080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tr" sz="1700" u="none" cap="none" strike="noStrike">
                <a:solidFill>
                  <a:srgbClr val="000000"/>
                </a:solidFill>
                <a:latin typeface="Lexend"/>
                <a:ea typeface="Lexend"/>
                <a:cs typeface="Lexend"/>
                <a:sym typeface="Lexend"/>
              </a:rPr>
              <a:t>Example: From 2:00 to 2:30, Neo is folding.</a:t>
            </a:r>
            <a:endParaRPr b="0" i="0" sz="1700" u="none" cap="none" strike="noStrike">
              <a:solidFill>
                <a:srgbClr val="000000"/>
              </a:solidFill>
              <a:latin typeface="Lexend"/>
              <a:ea typeface="Lexend"/>
              <a:cs typeface="Lexend"/>
              <a:sym typeface="Lexen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graphicFrame>
        <p:nvGraphicFramePr>
          <p:cNvPr id="1204" name="Google Shape;1204;p47"/>
          <p:cNvGraphicFramePr/>
          <p:nvPr/>
        </p:nvGraphicFramePr>
        <p:xfrm>
          <a:off x="51388" y="1212950"/>
          <a:ext cx="3000000" cy="3000000"/>
        </p:xfrm>
        <a:graphic>
          <a:graphicData uri="http://schemas.openxmlformats.org/drawingml/2006/table">
            <a:tbl>
              <a:tblPr>
                <a:noFill/>
                <a:tableStyleId>{EA13E235-6E56-45E5-84BD-34C10A3F502B}</a:tableStyleId>
              </a:tblPr>
              <a:tblGrid>
                <a:gridCol w="851275"/>
                <a:gridCol w="590450"/>
                <a:gridCol w="515475"/>
                <a:gridCol w="632350"/>
                <a:gridCol w="632400"/>
                <a:gridCol w="633350"/>
                <a:gridCol w="543300"/>
                <a:gridCol w="571125"/>
                <a:gridCol w="571175"/>
                <a:gridCol w="465375"/>
                <a:gridCol w="498775"/>
                <a:gridCol w="443100"/>
                <a:gridCol w="543275"/>
                <a:gridCol w="376325"/>
                <a:gridCol w="381900"/>
                <a:gridCol w="381875"/>
                <a:gridCol w="409700"/>
              </a:tblGrid>
              <a:tr h="396200">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1:00</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1:30</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2:00</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2:30</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3:00</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3:30</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4:00</a:t>
                      </a:r>
                      <a:endParaRPr sz="1100" u="none" cap="none" strike="noStrike">
                        <a:latin typeface="Lexend"/>
                        <a:ea typeface="Lexend"/>
                        <a:cs typeface="Lexend"/>
                        <a:sym typeface="Lexend"/>
                      </a:endParaRPr>
                    </a:p>
                  </a:txBody>
                  <a:tcPr marT="91425" marB="91425" marR="27425" marL="27425">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4:30</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5:00</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5:30</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6:00</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6:30</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7:00</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7:30</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8:00</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8:30</a:t>
                      </a:r>
                      <a:endParaRPr sz="1100" u="none" cap="none" strike="noStrike">
                        <a:latin typeface="Lexend"/>
                        <a:ea typeface="Lexend"/>
                        <a:cs typeface="Lexend"/>
                        <a:sym typeface="Lexend"/>
                      </a:endParaRPr>
                    </a:p>
                  </a:txBody>
                  <a:tcPr marT="91425" marB="91425" marR="27425" marL="27425"/>
                </a:tc>
              </a:tr>
              <a:tr h="422950">
                <a:tc>
                  <a:txBody>
                    <a:bodyPr/>
                    <a:lstStyle/>
                    <a:p>
                      <a:pPr indent="0" lvl="0" marL="0" rtl="0" algn="l">
                        <a:spcBef>
                          <a:spcPts val="0"/>
                        </a:spcBef>
                        <a:spcAft>
                          <a:spcPts val="0"/>
                        </a:spcAft>
                        <a:buClr>
                          <a:schemeClr val="dk1"/>
                        </a:buClr>
                        <a:buSzPts val="1400"/>
                        <a:buFont typeface="Arial"/>
                        <a:buNone/>
                      </a:pPr>
                      <a:r>
                        <a:rPr lang="tr" sz="1100">
                          <a:solidFill>
                            <a:schemeClr val="dk1"/>
                          </a:solidFill>
                          <a:latin typeface="Lexend"/>
                          <a:ea typeface="Lexend"/>
                          <a:cs typeface="Lexend"/>
                          <a:sym typeface="Lexend"/>
                        </a:rPr>
                        <a:t>Neo</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Wash</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Dry</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Fold</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Stash</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r>
              <a:tr h="396200">
                <a:tc>
                  <a:txBody>
                    <a:bodyPr/>
                    <a:lstStyle/>
                    <a:p>
                      <a:pPr indent="0" lvl="0" marL="0" rtl="0" algn="l">
                        <a:spcBef>
                          <a:spcPts val="0"/>
                        </a:spcBef>
                        <a:spcAft>
                          <a:spcPts val="0"/>
                        </a:spcAft>
                        <a:buClr>
                          <a:schemeClr val="dk1"/>
                        </a:buClr>
                        <a:buSzPts val="1400"/>
                        <a:buFont typeface="Arial"/>
                        <a:buNone/>
                      </a:pPr>
                      <a:r>
                        <a:rPr lang="tr" sz="1100">
                          <a:solidFill>
                            <a:schemeClr val="dk1"/>
                          </a:solidFill>
                          <a:latin typeface="Lexend"/>
                          <a:ea typeface="Lexend"/>
                          <a:cs typeface="Lexend"/>
                          <a:sym typeface="Lexend"/>
                        </a:rPr>
                        <a:t>Trinity</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Wash</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Dry</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Fold</a:t>
                      </a:r>
                      <a:endParaRPr sz="1100" u="none" cap="none" strike="noStrike">
                        <a:latin typeface="Lexend"/>
                        <a:ea typeface="Lexend"/>
                        <a:cs typeface="Lexend"/>
                        <a:sym typeface="Lexend"/>
                      </a:endParaRPr>
                    </a:p>
                  </a:txBody>
                  <a:tcPr marT="91425" marB="91425" marR="27425" marL="27425">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Stash</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r>
              <a:tr h="428525">
                <a:tc>
                  <a:txBody>
                    <a:bodyPr/>
                    <a:lstStyle/>
                    <a:p>
                      <a:pPr indent="0" lvl="0" marL="0" rtl="0" algn="l">
                        <a:spcBef>
                          <a:spcPts val="0"/>
                        </a:spcBef>
                        <a:spcAft>
                          <a:spcPts val="0"/>
                        </a:spcAft>
                        <a:buClr>
                          <a:schemeClr val="dk1"/>
                        </a:buClr>
                        <a:buSzPts val="1400"/>
                        <a:buFont typeface="Arial"/>
                        <a:buNone/>
                      </a:pPr>
                      <a:r>
                        <a:rPr lang="tr" sz="1100">
                          <a:solidFill>
                            <a:schemeClr val="dk1"/>
                          </a:solidFill>
                          <a:latin typeface="Lexend"/>
                          <a:ea typeface="Lexend"/>
                          <a:cs typeface="Lexend"/>
                          <a:sym typeface="Lexend"/>
                        </a:rPr>
                        <a:t>Morpheus</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Wash</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Dry</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Fold</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Stash</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r>
              <a:tr h="396200">
                <a:tc>
                  <a:txBody>
                    <a:bodyPr/>
                    <a:lstStyle/>
                    <a:p>
                      <a:pPr indent="0" lvl="0" marL="0" rtl="0" algn="l">
                        <a:spcBef>
                          <a:spcPts val="0"/>
                        </a:spcBef>
                        <a:spcAft>
                          <a:spcPts val="0"/>
                        </a:spcAft>
                        <a:buClr>
                          <a:schemeClr val="dk1"/>
                        </a:buClr>
                        <a:buSzPts val="1400"/>
                        <a:buFont typeface="Arial"/>
                        <a:buNone/>
                      </a:pPr>
                      <a:r>
                        <a:rPr lang="tr" sz="1100">
                          <a:solidFill>
                            <a:schemeClr val="dk1"/>
                          </a:solidFill>
                          <a:latin typeface="Lexend"/>
                          <a:ea typeface="Lexend"/>
                          <a:cs typeface="Lexend"/>
                          <a:sym typeface="Lexend"/>
                        </a:rPr>
                        <a:t>Agent Smith</a:t>
                      </a:r>
                      <a:endParaRPr sz="8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W</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D</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F</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S</a:t>
                      </a:r>
                      <a:endParaRPr sz="1100" u="none" cap="none" strike="noStrike">
                        <a:latin typeface="Lexend"/>
                        <a:ea typeface="Lexend"/>
                        <a:cs typeface="Lexend"/>
                        <a:sym typeface="Lexend"/>
                      </a:endParaRPr>
                    </a:p>
                  </a:txBody>
                  <a:tcPr marT="91425" marB="91425" marR="27425" marL="27425"/>
                </a:tc>
              </a:tr>
            </a:tbl>
          </a:graphicData>
        </a:graphic>
      </p:graphicFrame>
      <p:sp>
        <p:nvSpPr>
          <p:cNvPr id="1205" name="Google Shape;1205;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Sequential Laundry</a:t>
            </a:r>
            <a:endParaRPr/>
          </a:p>
        </p:txBody>
      </p:sp>
      <p:sp>
        <p:nvSpPr>
          <p:cNvPr id="1206" name="Google Shape;1206;p47"/>
          <p:cNvSpPr txBox="1"/>
          <p:nvPr/>
        </p:nvSpPr>
        <p:spPr>
          <a:xfrm>
            <a:off x="1266950" y="3973425"/>
            <a:ext cx="3001800" cy="6771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tr" sz="1600" u="none" cap="none" strike="noStrike">
                <a:solidFill>
                  <a:srgbClr val="000000"/>
                </a:solidFill>
                <a:latin typeface="Lexend"/>
                <a:ea typeface="Lexend"/>
                <a:cs typeface="Lexend"/>
                <a:sym typeface="Lexend"/>
              </a:rPr>
              <a:t>How long for all four people to do laundry? </a:t>
            </a:r>
            <a:endParaRPr b="1" i="0" sz="1600" u="none" cap="none" strike="noStrike">
              <a:solidFill>
                <a:srgbClr val="000000"/>
              </a:solidFill>
              <a:latin typeface="Lexend"/>
              <a:ea typeface="Lexend"/>
              <a:cs typeface="Lexend"/>
              <a:sym typeface="Lexend"/>
            </a:endParaRPr>
          </a:p>
        </p:txBody>
      </p:sp>
      <p:sp>
        <p:nvSpPr>
          <p:cNvPr id="1207" name="Google Shape;1207;p47"/>
          <p:cNvSpPr txBox="1"/>
          <p:nvPr/>
        </p:nvSpPr>
        <p:spPr>
          <a:xfrm>
            <a:off x="4875275" y="3973425"/>
            <a:ext cx="3001800" cy="6771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tr" sz="1600" u="none" cap="none" strike="noStrike">
                <a:solidFill>
                  <a:srgbClr val="000000"/>
                </a:solidFill>
                <a:latin typeface="Lexend"/>
                <a:ea typeface="Lexend"/>
                <a:cs typeface="Lexend"/>
                <a:sym typeface="Lexend"/>
              </a:rPr>
              <a:t>How long for one person to do laundry? </a:t>
            </a:r>
            <a:endParaRPr b="1" i="0" sz="1600" u="none" cap="none" strike="noStrike">
              <a:solidFill>
                <a:srgbClr val="000000"/>
              </a:solidFill>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nvSpPr>
        <p:spPr>
          <a:xfrm>
            <a:off x="311700" y="190613"/>
            <a:ext cx="8520600" cy="747300"/>
          </a:xfrm>
          <a:prstGeom prst="rect">
            <a:avLst/>
          </a:prstGeom>
          <a:noFill/>
          <a:ln>
            <a:noFill/>
          </a:ln>
        </p:spPr>
        <p:txBody>
          <a:bodyPr anchorCtr="0" anchor="b" bIns="91425" lIns="91425" spcFirstLastPara="1" rIns="91425" wrap="square" tIns="91425">
            <a:normAutofit/>
          </a:bodyPr>
          <a:lstStyle/>
          <a:p>
            <a:pPr indent="0" lvl="0" marL="0" rtl="0" algn="l">
              <a:lnSpc>
                <a:spcPct val="140000"/>
              </a:lnSpc>
              <a:spcBef>
                <a:spcPts val="2600"/>
              </a:spcBef>
              <a:spcAft>
                <a:spcPts val="400"/>
              </a:spcAft>
              <a:buNone/>
            </a:pPr>
            <a:r>
              <a:rPr b="1" lang="tr" sz="2100">
                <a:solidFill>
                  <a:srgbClr val="444444"/>
                </a:solidFill>
                <a:highlight>
                  <a:srgbClr val="FFFFFF"/>
                </a:highlight>
              </a:rPr>
              <a:t>New Assignment! </a:t>
            </a:r>
            <a:endParaRPr sz="3000">
              <a:solidFill>
                <a:schemeClr val="dk1"/>
              </a:solidFill>
            </a:endParaRPr>
          </a:p>
        </p:txBody>
      </p:sp>
      <p:sp>
        <p:nvSpPr>
          <p:cNvPr id="106" name="Google Shape;106;p21"/>
          <p:cNvSpPr txBox="1"/>
          <p:nvPr/>
        </p:nvSpPr>
        <p:spPr>
          <a:xfrm>
            <a:off x="360300" y="888650"/>
            <a:ext cx="8783700" cy="40272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2600"/>
              </a:spcBef>
              <a:spcAft>
                <a:spcPts val="0"/>
              </a:spcAft>
              <a:buNone/>
            </a:pPr>
            <a:r>
              <a:rPr b="1" lang="tr" sz="2100">
                <a:solidFill>
                  <a:schemeClr val="dk1"/>
                </a:solidFill>
                <a:highlight>
                  <a:schemeClr val="lt1"/>
                </a:highlight>
              </a:rPr>
              <a:t>How can I implement Rock - Paper - Scissors game with Logic Gates?</a:t>
            </a:r>
            <a:endParaRPr b="1" sz="2100">
              <a:solidFill>
                <a:schemeClr val="dk1"/>
              </a:solidFill>
              <a:highlight>
                <a:schemeClr val="lt1"/>
              </a:highlight>
            </a:endParaRPr>
          </a:p>
          <a:p>
            <a:pPr indent="0" lvl="0" marL="0" rtl="0" algn="l">
              <a:lnSpc>
                <a:spcPct val="140000"/>
              </a:lnSpc>
              <a:spcBef>
                <a:spcPts val="2600"/>
              </a:spcBef>
              <a:spcAft>
                <a:spcPts val="0"/>
              </a:spcAft>
              <a:buNone/>
            </a:pPr>
            <a:r>
              <a:t/>
            </a:r>
            <a:endParaRPr b="1" sz="2100">
              <a:solidFill>
                <a:schemeClr val="dk1"/>
              </a:solidFill>
              <a:highlight>
                <a:schemeClr val="lt1"/>
              </a:highlight>
            </a:endParaRPr>
          </a:p>
          <a:p>
            <a:pPr indent="0" lvl="0" marL="0" rtl="0" algn="l">
              <a:lnSpc>
                <a:spcPct val="140000"/>
              </a:lnSpc>
              <a:spcBef>
                <a:spcPts val="2600"/>
              </a:spcBef>
              <a:spcAft>
                <a:spcPts val="0"/>
              </a:spcAft>
              <a:buClr>
                <a:schemeClr val="dk1"/>
              </a:buClr>
              <a:buSzPts val="1100"/>
              <a:buFont typeface="Arial"/>
              <a:buNone/>
            </a:pPr>
            <a:r>
              <a:rPr b="1" lang="tr" sz="2100" u="sng">
                <a:solidFill>
                  <a:schemeClr val="hlink"/>
                </a:solidFill>
                <a:highlight>
                  <a:schemeClr val="lt1"/>
                </a:highlight>
                <a:hlinkClick r:id="rId3"/>
              </a:rPr>
              <a:t>https://en.wikipedia.org/wiki/Rock_paper_scissors</a:t>
            </a:r>
            <a:r>
              <a:rPr b="1" lang="tr" sz="2100">
                <a:solidFill>
                  <a:schemeClr val="dk1"/>
                </a:solidFill>
                <a:highlight>
                  <a:schemeClr val="lt1"/>
                </a:highlight>
              </a:rPr>
              <a:t> </a:t>
            </a:r>
            <a:endParaRPr b="1" sz="2100">
              <a:solidFill>
                <a:schemeClr val="dk1"/>
              </a:solidFill>
              <a:highlight>
                <a:schemeClr val="lt1"/>
              </a:highlight>
            </a:endParaRPr>
          </a:p>
          <a:p>
            <a:pPr indent="0" lvl="0" marL="0" rtl="0" algn="l">
              <a:lnSpc>
                <a:spcPct val="140000"/>
              </a:lnSpc>
              <a:spcBef>
                <a:spcPts val="2600"/>
              </a:spcBef>
              <a:spcAft>
                <a:spcPts val="400"/>
              </a:spcAft>
              <a:buClr>
                <a:schemeClr val="dk1"/>
              </a:buClr>
              <a:buSzPts val="1100"/>
              <a:buFont typeface="Arial"/>
              <a:buNone/>
            </a:pPr>
            <a:r>
              <a:rPr b="1" lang="tr" sz="2100" u="sng">
                <a:solidFill>
                  <a:schemeClr val="hlink"/>
                </a:solidFill>
                <a:highlight>
                  <a:schemeClr val="lt1"/>
                </a:highlight>
                <a:hlinkClick r:id="rId4"/>
              </a:rPr>
              <a:t>https://circuitverse.org/users/20039/projects/rock-paper-scissors-18ba61f1-e805-472d-97f9-10071b4bfe8a</a:t>
            </a:r>
            <a:r>
              <a:rPr b="1" lang="tr" sz="2100">
                <a:solidFill>
                  <a:schemeClr val="dk1"/>
                </a:solidFill>
                <a:highlight>
                  <a:schemeClr val="lt1"/>
                </a:highlight>
              </a:rPr>
              <a:t> </a:t>
            </a:r>
            <a:endParaRPr b="1" sz="2100">
              <a:solidFill>
                <a:schemeClr val="dk1"/>
              </a:solidFill>
              <a:highlight>
                <a:schemeClr val="lt1"/>
              </a:highlight>
            </a:endParaRPr>
          </a:p>
        </p:txBody>
      </p:sp>
      <p:pic>
        <p:nvPicPr>
          <p:cNvPr id="107" name="Google Shape;107;p21"/>
          <p:cNvPicPr preferRelativeResize="0"/>
          <p:nvPr/>
        </p:nvPicPr>
        <p:blipFill>
          <a:blip r:embed="rId5">
            <a:alphaModFix/>
          </a:blip>
          <a:stretch>
            <a:fillRect/>
          </a:stretch>
        </p:blipFill>
        <p:spPr>
          <a:xfrm>
            <a:off x="7031229" y="1712145"/>
            <a:ext cx="1801075" cy="17192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graphicFrame>
        <p:nvGraphicFramePr>
          <p:cNvPr id="1212" name="Google Shape;1212;p48"/>
          <p:cNvGraphicFramePr/>
          <p:nvPr/>
        </p:nvGraphicFramePr>
        <p:xfrm>
          <a:off x="51388" y="1212950"/>
          <a:ext cx="3000000" cy="3000000"/>
        </p:xfrm>
        <a:graphic>
          <a:graphicData uri="http://schemas.openxmlformats.org/drawingml/2006/table">
            <a:tbl>
              <a:tblPr>
                <a:noFill/>
                <a:tableStyleId>{EA13E235-6E56-45E5-84BD-34C10A3F502B}</a:tableStyleId>
              </a:tblPr>
              <a:tblGrid>
                <a:gridCol w="851275"/>
                <a:gridCol w="590450"/>
                <a:gridCol w="515475"/>
                <a:gridCol w="632350"/>
                <a:gridCol w="632400"/>
                <a:gridCol w="633350"/>
                <a:gridCol w="543300"/>
                <a:gridCol w="571125"/>
                <a:gridCol w="571175"/>
                <a:gridCol w="465375"/>
                <a:gridCol w="498775"/>
                <a:gridCol w="443100"/>
                <a:gridCol w="543275"/>
                <a:gridCol w="376325"/>
                <a:gridCol w="381900"/>
                <a:gridCol w="381875"/>
                <a:gridCol w="409700"/>
              </a:tblGrid>
              <a:tr h="396200">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1:00</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1:30</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2:00</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2:30</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3:00</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3:30</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4:00</a:t>
                      </a:r>
                      <a:endParaRPr sz="1100" u="none" cap="none" strike="noStrike">
                        <a:latin typeface="Lexend"/>
                        <a:ea typeface="Lexend"/>
                        <a:cs typeface="Lexend"/>
                        <a:sym typeface="Lexend"/>
                      </a:endParaRPr>
                    </a:p>
                  </a:txBody>
                  <a:tcPr marT="91425" marB="91425" marR="27425" marL="27425">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4:30</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5:00</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5:30</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6:00</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6:30</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7:00</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7:30</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8:00</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8:30</a:t>
                      </a:r>
                      <a:endParaRPr sz="1100" u="none" cap="none" strike="noStrike">
                        <a:latin typeface="Lexend"/>
                        <a:ea typeface="Lexend"/>
                        <a:cs typeface="Lexend"/>
                        <a:sym typeface="Lexend"/>
                      </a:endParaRPr>
                    </a:p>
                  </a:txBody>
                  <a:tcPr marT="91425" marB="91425" marR="27425" marL="27425"/>
                </a:tc>
              </a:tr>
              <a:tr h="422950">
                <a:tc>
                  <a:txBody>
                    <a:bodyPr/>
                    <a:lstStyle/>
                    <a:p>
                      <a:pPr indent="0" lvl="0" marL="0" rtl="0" algn="l">
                        <a:spcBef>
                          <a:spcPts val="0"/>
                        </a:spcBef>
                        <a:spcAft>
                          <a:spcPts val="0"/>
                        </a:spcAft>
                        <a:buClr>
                          <a:schemeClr val="dk1"/>
                        </a:buClr>
                        <a:buSzPts val="1400"/>
                        <a:buFont typeface="Arial"/>
                        <a:buNone/>
                      </a:pPr>
                      <a:r>
                        <a:rPr lang="tr" sz="1100">
                          <a:solidFill>
                            <a:schemeClr val="dk1"/>
                          </a:solidFill>
                          <a:latin typeface="Lexend"/>
                          <a:ea typeface="Lexend"/>
                          <a:cs typeface="Lexend"/>
                          <a:sym typeface="Lexend"/>
                        </a:rPr>
                        <a:t>Neo</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Wash</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Dry</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Fold</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Stash</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r>
              <a:tr h="396200">
                <a:tc>
                  <a:txBody>
                    <a:bodyPr/>
                    <a:lstStyle/>
                    <a:p>
                      <a:pPr indent="0" lvl="0" marL="0" rtl="0" algn="l">
                        <a:spcBef>
                          <a:spcPts val="0"/>
                        </a:spcBef>
                        <a:spcAft>
                          <a:spcPts val="0"/>
                        </a:spcAft>
                        <a:buClr>
                          <a:schemeClr val="dk1"/>
                        </a:buClr>
                        <a:buSzPts val="1400"/>
                        <a:buFont typeface="Arial"/>
                        <a:buNone/>
                      </a:pPr>
                      <a:r>
                        <a:rPr lang="tr" sz="1100">
                          <a:solidFill>
                            <a:schemeClr val="dk1"/>
                          </a:solidFill>
                          <a:latin typeface="Lexend"/>
                          <a:ea typeface="Lexend"/>
                          <a:cs typeface="Lexend"/>
                          <a:sym typeface="Lexend"/>
                        </a:rPr>
                        <a:t>Trinity</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Wash</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Dry</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Fold</a:t>
                      </a:r>
                      <a:endParaRPr sz="1100" u="none" cap="none" strike="noStrike">
                        <a:latin typeface="Lexend"/>
                        <a:ea typeface="Lexend"/>
                        <a:cs typeface="Lexend"/>
                        <a:sym typeface="Lexend"/>
                      </a:endParaRPr>
                    </a:p>
                  </a:txBody>
                  <a:tcPr marT="91425" marB="91425" marR="27425" marL="27425">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Stash</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r>
              <a:tr h="428525">
                <a:tc>
                  <a:txBody>
                    <a:bodyPr/>
                    <a:lstStyle/>
                    <a:p>
                      <a:pPr indent="0" lvl="0" marL="0" rtl="0" algn="l">
                        <a:spcBef>
                          <a:spcPts val="0"/>
                        </a:spcBef>
                        <a:spcAft>
                          <a:spcPts val="0"/>
                        </a:spcAft>
                        <a:buClr>
                          <a:schemeClr val="dk1"/>
                        </a:buClr>
                        <a:buSzPts val="1400"/>
                        <a:buFont typeface="Arial"/>
                        <a:buNone/>
                      </a:pPr>
                      <a:r>
                        <a:rPr lang="tr" sz="1100">
                          <a:solidFill>
                            <a:schemeClr val="dk1"/>
                          </a:solidFill>
                          <a:latin typeface="Lexend"/>
                          <a:ea typeface="Lexend"/>
                          <a:cs typeface="Lexend"/>
                          <a:sym typeface="Lexend"/>
                        </a:rPr>
                        <a:t>Morpheus</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Wash</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Dry</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Fold</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Stash</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r>
              <a:tr h="396200">
                <a:tc>
                  <a:txBody>
                    <a:bodyPr/>
                    <a:lstStyle/>
                    <a:p>
                      <a:pPr indent="0" lvl="0" marL="0" rtl="0" algn="l">
                        <a:spcBef>
                          <a:spcPts val="0"/>
                        </a:spcBef>
                        <a:spcAft>
                          <a:spcPts val="0"/>
                        </a:spcAft>
                        <a:buClr>
                          <a:schemeClr val="dk1"/>
                        </a:buClr>
                        <a:buSzPts val="1400"/>
                        <a:buFont typeface="Arial"/>
                        <a:buNone/>
                      </a:pPr>
                      <a:r>
                        <a:rPr lang="tr" sz="1100">
                          <a:solidFill>
                            <a:schemeClr val="dk1"/>
                          </a:solidFill>
                          <a:latin typeface="Lexend"/>
                          <a:ea typeface="Lexend"/>
                          <a:cs typeface="Lexend"/>
                          <a:sym typeface="Lexend"/>
                        </a:rPr>
                        <a:t>Agent Smith</a:t>
                      </a:r>
                      <a:endParaRPr sz="8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W</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D</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F</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S</a:t>
                      </a:r>
                      <a:endParaRPr sz="1100" u="none" cap="none" strike="noStrike">
                        <a:latin typeface="Lexend"/>
                        <a:ea typeface="Lexend"/>
                        <a:cs typeface="Lexend"/>
                        <a:sym typeface="Lexend"/>
                      </a:endParaRPr>
                    </a:p>
                  </a:txBody>
                  <a:tcPr marT="91425" marB="91425" marR="27425" marL="27425"/>
                </a:tc>
              </a:tr>
            </a:tbl>
          </a:graphicData>
        </a:graphic>
      </p:graphicFrame>
      <p:sp>
        <p:nvSpPr>
          <p:cNvPr id="1213" name="Google Shape;1213;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Sequential Laundry</a:t>
            </a:r>
            <a:endParaRPr/>
          </a:p>
        </p:txBody>
      </p:sp>
      <p:sp>
        <p:nvSpPr>
          <p:cNvPr id="1214" name="Google Shape;1214;p48"/>
          <p:cNvSpPr txBox="1"/>
          <p:nvPr/>
        </p:nvSpPr>
        <p:spPr>
          <a:xfrm>
            <a:off x="1266950" y="3973425"/>
            <a:ext cx="3001800" cy="6771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tr" sz="1600" u="none" cap="none" strike="noStrike">
                <a:solidFill>
                  <a:srgbClr val="000000"/>
                </a:solidFill>
                <a:latin typeface="Lexend"/>
                <a:ea typeface="Lexend"/>
                <a:cs typeface="Lexend"/>
                <a:sym typeface="Lexend"/>
              </a:rPr>
              <a:t>How long for all four people to do laundry? </a:t>
            </a:r>
            <a:r>
              <a:rPr b="1" i="0" lang="tr" sz="1600" u="none" cap="none" strike="noStrike">
                <a:solidFill>
                  <a:srgbClr val="000000"/>
                </a:solidFill>
                <a:latin typeface="Lexend"/>
                <a:ea typeface="Lexend"/>
                <a:cs typeface="Lexend"/>
                <a:sym typeface="Lexend"/>
              </a:rPr>
              <a:t>8 hours</a:t>
            </a:r>
            <a:endParaRPr b="1" i="0" sz="1600" u="none" cap="none" strike="noStrike">
              <a:solidFill>
                <a:srgbClr val="000000"/>
              </a:solidFill>
              <a:latin typeface="Lexend"/>
              <a:ea typeface="Lexend"/>
              <a:cs typeface="Lexend"/>
              <a:sym typeface="Lexend"/>
            </a:endParaRPr>
          </a:p>
        </p:txBody>
      </p:sp>
      <p:sp>
        <p:nvSpPr>
          <p:cNvPr id="1215" name="Google Shape;1215;p48"/>
          <p:cNvSpPr txBox="1"/>
          <p:nvPr/>
        </p:nvSpPr>
        <p:spPr>
          <a:xfrm>
            <a:off x="4875275" y="3973425"/>
            <a:ext cx="3001800" cy="6771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tr" sz="1600" u="none" cap="none" strike="noStrike">
                <a:solidFill>
                  <a:srgbClr val="000000"/>
                </a:solidFill>
                <a:latin typeface="Lexend"/>
                <a:ea typeface="Lexend"/>
                <a:cs typeface="Lexend"/>
                <a:sym typeface="Lexend"/>
              </a:rPr>
              <a:t>How long for one person to do laundry? </a:t>
            </a:r>
            <a:r>
              <a:rPr b="1" i="0" lang="tr" sz="1600" u="none" cap="none" strike="noStrike">
                <a:solidFill>
                  <a:srgbClr val="000000"/>
                </a:solidFill>
                <a:latin typeface="Lexend"/>
                <a:ea typeface="Lexend"/>
                <a:cs typeface="Lexend"/>
                <a:sym typeface="Lexend"/>
              </a:rPr>
              <a:t>2 hours</a:t>
            </a:r>
            <a:endParaRPr b="1" i="0" sz="1600" u="none" cap="none" strike="noStrike">
              <a:solidFill>
                <a:srgbClr val="000000"/>
              </a:solidFill>
              <a:latin typeface="Lexend"/>
              <a:ea typeface="Lexend"/>
              <a:cs typeface="Lexend"/>
              <a:sym typeface="Lexen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graphicFrame>
        <p:nvGraphicFramePr>
          <p:cNvPr id="1220" name="Google Shape;1220;p49"/>
          <p:cNvGraphicFramePr/>
          <p:nvPr/>
        </p:nvGraphicFramePr>
        <p:xfrm>
          <a:off x="51388" y="1212950"/>
          <a:ext cx="3000000" cy="3000000"/>
        </p:xfrm>
        <a:graphic>
          <a:graphicData uri="http://schemas.openxmlformats.org/drawingml/2006/table">
            <a:tbl>
              <a:tblPr>
                <a:noFill/>
                <a:tableStyleId>{EA13E235-6E56-45E5-84BD-34C10A3F502B}</a:tableStyleId>
              </a:tblPr>
              <a:tblGrid>
                <a:gridCol w="874350"/>
                <a:gridCol w="567375"/>
                <a:gridCol w="515475"/>
                <a:gridCol w="632350"/>
                <a:gridCol w="632400"/>
                <a:gridCol w="633350"/>
                <a:gridCol w="543300"/>
                <a:gridCol w="571125"/>
                <a:gridCol w="571175"/>
                <a:gridCol w="465375"/>
                <a:gridCol w="498775"/>
                <a:gridCol w="443100"/>
                <a:gridCol w="543275"/>
                <a:gridCol w="376325"/>
                <a:gridCol w="381900"/>
                <a:gridCol w="381875"/>
                <a:gridCol w="409700"/>
              </a:tblGrid>
              <a:tr h="396200">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1:00</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1:30</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2:00</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2:30</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3:00</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3:30</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4:00</a:t>
                      </a:r>
                      <a:endParaRPr sz="1100" u="none" cap="none" strike="noStrike">
                        <a:latin typeface="Lexend"/>
                        <a:ea typeface="Lexend"/>
                        <a:cs typeface="Lexend"/>
                        <a:sym typeface="Lexend"/>
                      </a:endParaRPr>
                    </a:p>
                  </a:txBody>
                  <a:tcPr marT="91425" marB="91425" marR="27425" marL="27425">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4:30</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5:00</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5:30</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6:00</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6:30</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7:00</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7:30</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8:00</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8:30</a:t>
                      </a:r>
                      <a:endParaRPr sz="1100" u="none" cap="none" strike="noStrike">
                        <a:latin typeface="Lexend"/>
                        <a:ea typeface="Lexend"/>
                        <a:cs typeface="Lexend"/>
                        <a:sym typeface="Lexend"/>
                      </a:endParaRPr>
                    </a:p>
                  </a:txBody>
                  <a:tcPr marT="91425" marB="91425" marR="27425" marL="27425"/>
                </a:tc>
              </a:tr>
              <a:tr h="422950">
                <a:tc>
                  <a:txBody>
                    <a:bodyPr/>
                    <a:lstStyle/>
                    <a:p>
                      <a:pPr indent="0" lvl="0" marL="0" rtl="0" algn="l">
                        <a:spcBef>
                          <a:spcPts val="0"/>
                        </a:spcBef>
                        <a:spcAft>
                          <a:spcPts val="0"/>
                        </a:spcAft>
                        <a:buClr>
                          <a:schemeClr val="dk1"/>
                        </a:buClr>
                        <a:buSzPts val="1400"/>
                        <a:buFont typeface="Arial"/>
                        <a:buNone/>
                      </a:pPr>
                      <a:r>
                        <a:rPr lang="tr" sz="1100">
                          <a:solidFill>
                            <a:schemeClr val="dk1"/>
                          </a:solidFill>
                          <a:latin typeface="Lexend"/>
                          <a:ea typeface="Lexend"/>
                          <a:cs typeface="Lexend"/>
                          <a:sym typeface="Lexend"/>
                        </a:rPr>
                        <a:t>Neo</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Wash</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Dry</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Fold</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Stash</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r>
              <a:tr h="396200">
                <a:tc>
                  <a:txBody>
                    <a:bodyPr/>
                    <a:lstStyle/>
                    <a:p>
                      <a:pPr indent="0" lvl="0" marL="0" rtl="0" algn="l">
                        <a:spcBef>
                          <a:spcPts val="0"/>
                        </a:spcBef>
                        <a:spcAft>
                          <a:spcPts val="0"/>
                        </a:spcAft>
                        <a:buClr>
                          <a:schemeClr val="dk1"/>
                        </a:buClr>
                        <a:buSzPts val="1400"/>
                        <a:buFont typeface="Arial"/>
                        <a:buNone/>
                      </a:pPr>
                      <a:r>
                        <a:rPr lang="tr" sz="1100">
                          <a:solidFill>
                            <a:schemeClr val="dk1"/>
                          </a:solidFill>
                          <a:latin typeface="Lexend"/>
                          <a:ea typeface="Lexend"/>
                          <a:cs typeface="Lexend"/>
                          <a:sym typeface="Lexend"/>
                        </a:rPr>
                        <a:t>Trinity</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Wash</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Dry</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Fold</a:t>
                      </a:r>
                      <a:endParaRPr sz="1100" u="none" cap="none" strike="noStrike">
                        <a:latin typeface="Lexend"/>
                        <a:ea typeface="Lexend"/>
                        <a:cs typeface="Lexend"/>
                        <a:sym typeface="Lexend"/>
                      </a:endParaRPr>
                    </a:p>
                  </a:txBody>
                  <a:tcPr marT="91425" marB="91425" marR="27425" marL="27425">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Stash</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r>
              <a:tr h="428525">
                <a:tc>
                  <a:txBody>
                    <a:bodyPr/>
                    <a:lstStyle/>
                    <a:p>
                      <a:pPr indent="0" lvl="0" marL="0" rtl="0" algn="l">
                        <a:spcBef>
                          <a:spcPts val="0"/>
                        </a:spcBef>
                        <a:spcAft>
                          <a:spcPts val="0"/>
                        </a:spcAft>
                        <a:buClr>
                          <a:schemeClr val="dk1"/>
                        </a:buClr>
                        <a:buSzPts val="1400"/>
                        <a:buFont typeface="Arial"/>
                        <a:buNone/>
                      </a:pPr>
                      <a:r>
                        <a:rPr lang="tr" sz="1100">
                          <a:solidFill>
                            <a:schemeClr val="dk1"/>
                          </a:solidFill>
                          <a:latin typeface="Lexend"/>
                          <a:ea typeface="Lexend"/>
                          <a:cs typeface="Lexend"/>
                          <a:sym typeface="Lexend"/>
                        </a:rPr>
                        <a:t>Morpheus</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Wash</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Dry</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Fold</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Stash</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r>
              <a:tr h="396200">
                <a:tc>
                  <a:txBody>
                    <a:bodyPr/>
                    <a:lstStyle/>
                    <a:p>
                      <a:pPr indent="0" lvl="0" marL="0" rtl="0" algn="l">
                        <a:spcBef>
                          <a:spcPts val="0"/>
                        </a:spcBef>
                        <a:spcAft>
                          <a:spcPts val="0"/>
                        </a:spcAft>
                        <a:buClr>
                          <a:schemeClr val="dk1"/>
                        </a:buClr>
                        <a:buSzPts val="1400"/>
                        <a:buFont typeface="Arial"/>
                        <a:buNone/>
                      </a:pPr>
                      <a:r>
                        <a:rPr lang="tr" sz="1100">
                          <a:solidFill>
                            <a:schemeClr val="dk1"/>
                          </a:solidFill>
                          <a:latin typeface="Lexend"/>
                          <a:ea typeface="Lexend"/>
                          <a:cs typeface="Lexend"/>
                          <a:sym typeface="Lexend"/>
                        </a:rPr>
                        <a:t>Agent Smith</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W</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D</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F</a:t>
                      </a:r>
                      <a:endParaRPr sz="1100" u="none" cap="none" strike="noStrike">
                        <a:latin typeface="Lexend"/>
                        <a:ea typeface="Lexend"/>
                        <a:cs typeface="Lexend"/>
                        <a:sym typeface="Lexend"/>
                      </a:endParaRPr>
                    </a:p>
                  </a:txBody>
                  <a:tcPr marT="91425" marB="91425" marR="27425" marL="27425"/>
                </a:tc>
                <a:tc>
                  <a:txBody>
                    <a:bodyPr/>
                    <a:lstStyle/>
                    <a:p>
                      <a:pPr indent="0" lvl="0" marL="0" marR="0" rtl="0" algn="ctr">
                        <a:lnSpc>
                          <a:spcPct val="100000"/>
                        </a:lnSpc>
                        <a:spcBef>
                          <a:spcPts val="0"/>
                        </a:spcBef>
                        <a:spcAft>
                          <a:spcPts val="0"/>
                        </a:spcAft>
                        <a:buClr>
                          <a:srgbClr val="000000"/>
                        </a:buClr>
                        <a:buSzPts val="1100"/>
                        <a:buFont typeface="Arial"/>
                        <a:buNone/>
                      </a:pPr>
                      <a:r>
                        <a:rPr lang="tr" sz="1100" u="none" cap="none" strike="noStrike">
                          <a:latin typeface="Lexend"/>
                          <a:ea typeface="Lexend"/>
                          <a:cs typeface="Lexend"/>
                          <a:sym typeface="Lexend"/>
                        </a:rPr>
                        <a:t>S</a:t>
                      </a:r>
                      <a:endParaRPr sz="1100" u="none" cap="none" strike="noStrike">
                        <a:latin typeface="Lexend"/>
                        <a:ea typeface="Lexend"/>
                        <a:cs typeface="Lexend"/>
                        <a:sym typeface="Lexend"/>
                      </a:endParaRPr>
                    </a:p>
                  </a:txBody>
                  <a:tcPr marT="91425" marB="91425" marR="27425" marL="27425"/>
                </a:tc>
              </a:tr>
            </a:tbl>
          </a:graphicData>
        </a:graphic>
      </p:graphicFrame>
      <p:sp>
        <p:nvSpPr>
          <p:cNvPr id="1221" name="Google Shape;1221;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Sequential Laundry</a:t>
            </a:r>
            <a:endParaRPr/>
          </a:p>
        </p:txBody>
      </p:sp>
      <p:cxnSp>
        <p:nvCxnSpPr>
          <p:cNvPr id="1222" name="Google Shape;1222;p49"/>
          <p:cNvCxnSpPr/>
          <p:nvPr/>
        </p:nvCxnSpPr>
        <p:spPr>
          <a:xfrm rot="10800000">
            <a:off x="1742025" y="2905125"/>
            <a:ext cx="0" cy="1159200"/>
          </a:xfrm>
          <a:prstGeom prst="straightConnector1">
            <a:avLst/>
          </a:prstGeom>
          <a:noFill/>
          <a:ln cap="flat" cmpd="sng" w="19050">
            <a:solidFill>
              <a:srgbClr val="FFAB40"/>
            </a:solidFill>
            <a:prstDash val="solid"/>
            <a:round/>
            <a:headEnd len="sm" w="sm" type="none"/>
            <a:tailEnd len="med" w="med" type="triangle"/>
          </a:ln>
        </p:spPr>
      </p:cxnSp>
      <p:sp>
        <p:nvSpPr>
          <p:cNvPr id="1223" name="Google Shape;1223;p49"/>
          <p:cNvSpPr txBox="1"/>
          <p:nvPr/>
        </p:nvSpPr>
        <p:spPr>
          <a:xfrm>
            <a:off x="499425" y="3926475"/>
            <a:ext cx="2452800" cy="9234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tr" sz="1600" u="none" cap="none" strike="noStrike">
                <a:solidFill>
                  <a:srgbClr val="000000"/>
                </a:solidFill>
                <a:latin typeface="Lexend"/>
                <a:ea typeface="Lexend"/>
                <a:cs typeface="Lexend"/>
                <a:sym typeface="Lexend"/>
              </a:rPr>
              <a:t>Idea: When one person is drying, no one’s using the washer.</a:t>
            </a:r>
            <a:endParaRPr b="0" i="0" sz="1600" u="none" cap="none" strike="noStrike">
              <a:solidFill>
                <a:srgbClr val="000000"/>
              </a:solidFill>
              <a:latin typeface="Lexend"/>
              <a:ea typeface="Lexend"/>
              <a:cs typeface="Lexend"/>
              <a:sym typeface="Lexen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graphicFrame>
        <p:nvGraphicFramePr>
          <p:cNvPr id="1228" name="Google Shape;1228;p50"/>
          <p:cNvGraphicFramePr/>
          <p:nvPr/>
        </p:nvGraphicFramePr>
        <p:xfrm>
          <a:off x="1671625" y="1337375"/>
          <a:ext cx="3000000" cy="3000000"/>
        </p:xfrm>
        <a:graphic>
          <a:graphicData uri="http://schemas.openxmlformats.org/drawingml/2006/table">
            <a:tbl>
              <a:tblPr>
                <a:noFill/>
                <a:tableStyleId>{EA13E235-6E56-45E5-84BD-34C10A3F502B}</a:tableStyleId>
              </a:tblPr>
              <a:tblGrid>
                <a:gridCol w="1045800"/>
                <a:gridCol w="679275"/>
                <a:gridCol w="679275"/>
                <a:gridCol w="679275"/>
                <a:gridCol w="679275"/>
                <a:gridCol w="679275"/>
                <a:gridCol w="679275"/>
                <a:gridCol w="679275"/>
              </a:tblGrid>
              <a:tr h="396200">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1:00</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1:30</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2:00</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2:30</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3:00</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3:30</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4:00</a:t>
                      </a:r>
                      <a:endParaRPr sz="1300" u="none" cap="none" strike="noStrike">
                        <a:latin typeface="Lexend"/>
                        <a:ea typeface="Lexend"/>
                        <a:cs typeface="Lexend"/>
                        <a:sym typeface="Lexend"/>
                      </a:endParaRPr>
                    </a:p>
                  </a:txBody>
                  <a:tcPr marT="91425" marB="91425" marR="27425" marL="27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7375">
                <a:tc>
                  <a:txBody>
                    <a:bodyPr/>
                    <a:lstStyle/>
                    <a:p>
                      <a:pPr indent="0" lvl="0" marL="0" rtl="0" algn="l">
                        <a:spcBef>
                          <a:spcPts val="0"/>
                        </a:spcBef>
                        <a:spcAft>
                          <a:spcPts val="0"/>
                        </a:spcAft>
                        <a:buClr>
                          <a:schemeClr val="dk1"/>
                        </a:buClr>
                        <a:buSzPts val="1400"/>
                        <a:buFont typeface="Arial"/>
                        <a:buNone/>
                      </a:pPr>
                      <a:r>
                        <a:rPr lang="tr" sz="1100">
                          <a:solidFill>
                            <a:schemeClr val="dk1"/>
                          </a:solidFill>
                          <a:latin typeface="Lexend"/>
                          <a:ea typeface="Lexend"/>
                          <a:cs typeface="Lexend"/>
                          <a:sym typeface="Lexend"/>
                        </a:rPr>
                        <a:t>Neo</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Wash</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Dry</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Fold</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Stash</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27425" marL="27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Clr>
                          <a:schemeClr val="dk1"/>
                        </a:buClr>
                        <a:buSzPts val="1400"/>
                        <a:buFont typeface="Arial"/>
                        <a:buNone/>
                      </a:pPr>
                      <a:r>
                        <a:rPr lang="tr" sz="1100">
                          <a:solidFill>
                            <a:schemeClr val="dk1"/>
                          </a:solidFill>
                          <a:latin typeface="Lexend"/>
                          <a:ea typeface="Lexend"/>
                          <a:cs typeface="Lexend"/>
                          <a:sym typeface="Lexend"/>
                        </a:rPr>
                        <a:t>Trinity</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Wash</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Dry</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Fold</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Stash</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Lexend"/>
                        <a:ea typeface="Lexend"/>
                        <a:cs typeface="Lexend"/>
                        <a:sym typeface="Lexend"/>
                      </a:endParaRPr>
                    </a:p>
                  </a:txBody>
                  <a:tcPr marT="91425" marB="91425" marR="27425" marL="27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0900">
                <a:tc>
                  <a:txBody>
                    <a:bodyPr/>
                    <a:lstStyle/>
                    <a:p>
                      <a:pPr indent="0" lvl="0" marL="0" rtl="0" algn="l">
                        <a:spcBef>
                          <a:spcPts val="0"/>
                        </a:spcBef>
                        <a:spcAft>
                          <a:spcPts val="0"/>
                        </a:spcAft>
                        <a:buClr>
                          <a:schemeClr val="dk1"/>
                        </a:buClr>
                        <a:buSzPts val="1400"/>
                        <a:buFont typeface="Arial"/>
                        <a:buNone/>
                      </a:pPr>
                      <a:r>
                        <a:rPr lang="tr" sz="1100">
                          <a:solidFill>
                            <a:schemeClr val="dk1"/>
                          </a:solidFill>
                          <a:latin typeface="Lexend"/>
                          <a:ea typeface="Lexend"/>
                          <a:cs typeface="Lexend"/>
                          <a:sym typeface="Lexend"/>
                        </a:rPr>
                        <a:t>Morpheus</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Wash</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Dry</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Fold</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Stash</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27425" marL="27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Clr>
                          <a:schemeClr val="dk1"/>
                        </a:buClr>
                        <a:buSzPts val="1400"/>
                        <a:buFont typeface="Arial"/>
                        <a:buNone/>
                      </a:pPr>
                      <a:r>
                        <a:rPr lang="tr" sz="1100">
                          <a:solidFill>
                            <a:schemeClr val="dk1"/>
                          </a:solidFill>
                          <a:latin typeface="Lexend"/>
                          <a:ea typeface="Lexend"/>
                          <a:cs typeface="Lexend"/>
                          <a:sym typeface="Lexend"/>
                        </a:rPr>
                        <a:t>Agent Smith</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Wash</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Dry</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Fold</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Stash</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229" name="Google Shape;1229;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Pipelined Laundry</a:t>
            </a:r>
            <a:endParaRPr/>
          </a:p>
        </p:txBody>
      </p:sp>
      <p:sp>
        <p:nvSpPr>
          <p:cNvPr id="1230" name="Google Shape;1230;p50"/>
          <p:cNvSpPr txBox="1"/>
          <p:nvPr/>
        </p:nvSpPr>
        <p:spPr>
          <a:xfrm>
            <a:off x="1138600" y="3973425"/>
            <a:ext cx="3001800" cy="6771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tr" sz="1600" u="none" cap="none" strike="noStrike">
                <a:solidFill>
                  <a:srgbClr val="000000"/>
                </a:solidFill>
                <a:latin typeface="Lexend"/>
                <a:ea typeface="Lexend"/>
                <a:cs typeface="Lexend"/>
                <a:sym typeface="Lexend"/>
              </a:rPr>
              <a:t>How long for all four people to do laundry? </a:t>
            </a:r>
            <a:endParaRPr b="1" i="0" sz="1600" u="none" cap="none" strike="noStrike">
              <a:solidFill>
                <a:srgbClr val="000000"/>
              </a:solidFill>
              <a:latin typeface="Lexend"/>
              <a:ea typeface="Lexend"/>
              <a:cs typeface="Lexend"/>
              <a:sym typeface="Lexend"/>
            </a:endParaRPr>
          </a:p>
        </p:txBody>
      </p:sp>
      <p:sp>
        <p:nvSpPr>
          <p:cNvPr id="1231" name="Google Shape;1231;p50"/>
          <p:cNvSpPr txBox="1"/>
          <p:nvPr/>
        </p:nvSpPr>
        <p:spPr>
          <a:xfrm>
            <a:off x="4303700" y="3973425"/>
            <a:ext cx="3701700" cy="6771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tr" sz="1600" u="none" cap="none" strike="noStrike">
                <a:solidFill>
                  <a:srgbClr val="000000"/>
                </a:solidFill>
                <a:latin typeface="Lexend"/>
                <a:ea typeface="Lexend"/>
                <a:cs typeface="Lexend"/>
                <a:sym typeface="Lexend"/>
              </a:rPr>
              <a:t>How long for one person to do laundry? </a:t>
            </a:r>
            <a:endParaRPr b="0" i="0" sz="1600" u="none" cap="none" strike="noStrike">
              <a:solidFill>
                <a:srgbClr val="000000"/>
              </a:solidFill>
              <a:latin typeface="Lexend"/>
              <a:ea typeface="Lexend"/>
              <a:cs typeface="Lexend"/>
              <a:sym typeface="Lexen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graphicFrame>
        <p:nvGraphicFramePr>
          <p:cNvPr id="1236" name="Google Shape;1236;p51"/>
          <p:cNvGraphicFramePr/>
          <p:nvPr/>
        </p:nvGraphicFramePr>
        <p:xfrm>
          <a:off x="1671625" y="1337375"/>
          <a:ext cx="3000000" cy="3000000"/>
        </p:xfrm>
        <a:graphic>
          <a:graphicData uri="http://schemas.openxmlformats.org/drawingml/2006/table">
            <a:tbl>
              <a:tblPr>
                <a:noFill/>
                <a:tableStyleId>{EA13E235-6E56-45E5-84BD-34C10A3F502B}</a:tableStyleId>
              </a:tblPr>
              <a:tblGrid>
                <a:gridCol w="1045800"/>
                <a:gridCol w="679275"/>
                <a:gridCol w="679275"/>
                <a:gridCol w="679275"/>
                <a:gridCol w="679275"/>
                <a:gridCol w="679275"/>
                <a:gridCol w="679275"/>
                <a:gridCol w="679275"/>
              </a:tblGrid>
              <a:tr h="396200">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1:00</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1:30</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2:00</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2:30</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3:00</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3:30</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4:00</a:t>
                      </a:r>
                      <a:endParaRPr sz="1300" u="none" cap="none" strike="noStrike">
                        <a:latin typeface="Lexend"/>
                        <a:ea typeface="Lexend"/>
                        <a:cs typeface="Lexend"/>
                        <a:sym typeface="Lexend"/>
                      </a:endParaRPr>
                    </a:p>
                  </a:txBody>
                  <a:tcPr marT="91425" marB="91425" marR="27425" marL="27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7375">
                <a:tc>
                  <a:txBody>
                    <a:bodyPr/>
                    <a:lstStyle/>
                    <a:p>
                      <a:pPr indent="0" lvl="0" marL="0" rtl="0" algn="l">
                        <a:spcBef>
                          <a:spcPts val="0"/>
                        </a:spcBef>
                        <a:spcAft>
                          <a:spcPts val="0"/>
                        </a:spcAft>
                        <a:buClr>
                          <a:schemeClr val="dk1"/>
                        </a:buClr>
                        <a:buSzPts val="1400"/>
                        <a:buFont typeface="Arial"/>
                        <a:buNone/>
                      </a:pPr>
                      <a:r>
                        <a:rPr lang="tr" sz="1100">
                          <a:solidFill>
                            <a:schemeClr val="dk1"/>
                          </a:solidFill>
                          <a:latin typeface="Lexend"/>
                          <a:ea typeface="Lexend"/>
                          <a:cs typeface="Lexend"/>
                          <a:sym typeface="Lexend"/>
                        </a:rPr>
                        <a:t>Neo</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Wash</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Dry</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Fold</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Stash</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27425" marL="27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Clr>
                          <a:schemeClr val="dk1"/>
                        </a:buClr>
                        <a:buSzPts val="1400"/>
                        <a:buFont typeface="Arial"/>
                        <a:buNone/>
                      </a:pPr>
                      <a:r>
                        <a:rPr lang="tr" sz="1100">
                          <a:solidFill>
                            <a:schemeClr val="dk1"/>
                          </a:solidFill>
                          <a:latin typeface="Lexend"/>
                          <a:ea typeface="Lexend"/>
                          <a:cs typeface="Lexend"/>
                          <a:sym typeface="Lexend"/>
                        </a:rPr>
                        <a:t>Trinity</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Wash</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Dry</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Fold</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Stash</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Lexend"/>
                        <a:ea typeface="Lexend"/>
                        <a:cs typeface="Lexend"/>
                        <a:sym typeface="Lexend"/>
                      </a:endParaRPr>
                    </a:p>
                  </a:txBody>
                  <a:tcPr marT="91425" marB="91425" marR="27425" marL="27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0900">
                <a:tc>
                  <a:txBody>
                    <a:bodyPr/>
                    <a:lstStyle/>
                    <a:p>
                      <a:pPr indent="0" lvl="0" marL="0" rtl="0" algn="l">
                        <a:spcBef>
                          <a:spcPts val="0"/>
                        </a:spcBef>
                        <a:spcAft>
                          <a:spcPts val="0"/>
                        </a:spcAft>
                        <a:buClr>
                          <a:schemeClr val="dk1"/>
                        </a:buClr>
                        <a:buSzPts val="1400"/>
                        <a:buFont typeface="Arial"/>
                        <a:buNone/>
                      </a:pPr>
                      <a:r>
                        <a:rPr lang="tr" sz="1100">
                          <a:solidFill>
                            <a:schemeClr val="dk1"/>
                          </a:solidFill>
                          <a:latin typeface="Lexend"/>
                          <a:ea typeface="Lexend"/>
                          <a:cs typeface="Lexend"/>
                          <a:sym typeface="Lexend"/>
                        </a:rPr>
                        <a:t>Morpheus</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Wash</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Dry</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Fold</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Stash</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27425" marL="27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Clr>
                          <a:schemeClr val="dk1"/>
                        </a:buClr>
                        <a:buSzPts val="1400"/>
                        <a:buFont typeface="Arial"/>
                        <a:buNone/>
                      </a:pPr>
                      <a:r>
                        <a:rPr lang="tr" sz="1100">
                          <a:solidFill>
                            <a:schemeClr val="dk1"/>
                          </a:solidFill>
                          <a:latin typeface="Lexend"/>
                          <a:ea typeface="Lexend"/>
                          <a:cs typeface="Lexend"/>
                          <a:sym typeface="Lexend"/>
                        </a:rPr>
                        <a:t>Agent Smith</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Wash</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Dry</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Fold</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Stash</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237" name="Google Shape;1237;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Pipelined Laundry</a:t>
            </a:r>
            <a:endParaRPr/>
          </a:p>
        </p:txBody>
      </p:sp>
      <p:sp>
        <p:nvSpPr>
          <p:cNvPr id="1238" name="Google Shape;1238;p51"/>
          <p:cNvSpPr txBox="1"/>
          <p:nvPr/>
        </p:nvSpPr>
        <p:spPr>
          <a:xfrm>
            <a:off x="1138600" y="3973425"/>
            <a:ext cx="3001800" cy="6771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tr" sz="1600" u="none" cap="none" strike="noStrike">
                <a:solidFill>
                  <a:srgbClr val="000000"/>
                </a:solidFill>
                <a:latin typeface="Lexend"/>
                <a:ea typeface="Lexend"/>
                <a:cs typeface="Lexend"/>
                <a:sym typeface="Lexend"/>
              </a:rPr>
              <a:t>How long for all four people to do laundry? </a:t>
            </a:r>
            <a:r>
              <a:rPr b="1" i="0" lang="tr" sz="1600" u="none" cap="none" strike="noStrike">
                <a:solidFill>
                  <a:srgbClr val="000000"/>
                </a:solidFill>
                <a:latin typeface="Lexend"/>
                <a:ea typeface="Lexend"/>
                <a:cs typeface="Lexend"/>
                <a:sym typeface="Lexend"/>
              </a:rPr>
              <a:t>3.5 hours</a:t>
            </a:r>
            <a:endParaRPr b="1" i="0" sz="1600" u="none" cap="none" strike="noStrike">
              <a:solidFill>
                <a:srgbClr val="000000"/>
              </a:solidFill>
              <a:latin typeface="Lexend"/>
              <a:ea typeface="Lexend"/>
              <a:cs typeface="Lexend"/>
              <a:sym typeface="Lexend"/>
            </a:endParaRPr>
          </a:p>
        </p:txBody>
      </p:sp>
      <p:sp>
        <p:nvSpPr>
          <p:cNvPr id="1239" name="Google Shape;1239;p51"/>
          <p:cNvSpPr txBox="1"/>
          <p:nvPr/>
        </p:nvSpPr>
        <p:spPr>
          <a:xfrm>
            <a:off x="4303700" y="3973425"/>
            <a:ext cx="3701700" cy="6771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tr" sz="1600" u="none" cap="none" strike="noStrike">
                <a:solidFill>
                  <a:srgbClr val="000000"/>
                </a:solidFill>
                <a:latin typeface="Lexend"/>
                <a:ea typeface="Lexend"/>
                <a:cs typeface="Lexend"/>
                <a:sym typeface="Lexend"/>
              </a:rPr>
              <a:t>How long for one person to do laundry? </a:t>
            </a:r>
            <a:r>
              <a:rPr b="1" i="0" lang="tr" sz="1600" u="none" cap="none" strike="noStrike">
                <a:solidFill>
                  <a:srgbClr val="000000"/>
                </a:solidFill>
                <a:latin typeface="Lexend"/>
                <a:ea typeface="Lexend"/>
                <a:cs typeface="Lexend"/>
                <a:sym typeface="Lexend"/>
              </a:rPr>
              <a:t>2 hours</a:t>
            </a:r>
            <a:r>
              <a:rPr b="0" i="0" lang="tr" sz="1600" u="none" cap="none" strike="noStrike">
                <a:solidFill>
                  <a:srgbClr val="000000"/>
                </a:solidFill>
                <a:latin typeface="Lexend"/>
                <a:ea typeface="Lexend"/>
                <a:cs typeface="Lexend"/>
                <a:sym typeface="Lexend"/>
              </a:rPr>
              <a:t> (same as before)</a:t>
            </a:r>
            <a:endParaRPr b="0" i="0" sz="1600" u="none" cap="none" strike="noStrike">
              <a:solidFill>
                <a:srgbClr val="000000"/>
              </a:solidFill>
              <a:latin typeface="Lexend"/>
              <a:ea typeface="Lexend"/>
              <a:cs typeface="Lexend"/>
              <a:sym typeface="Lexen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graphicFrame>
        <p:nvGraphicFramePr>
          <p:cNvPr id="1244" name="Google Shape;1244;p52"/>
          <p:cNvGraphicFramePr/>
          <p:nvPr/>
        </p:nvGraphicFramePr>
        <p:xfrm>
          <a:off x="1671625" y="1337375"/>
          <a:ext cx="3000000" cy="3000000"/>
        </p:xfrm>
        <a:graphic>
          <a:graphicData uri="http://schemas.openxmlformats.org/drawingml/2006/table">
            <a:tbl>
              <a:tblPr>
                <a:noFill/>
                <a:tableStyleId>{EA13E235-6E56-45E5-84BD-34C10A3F502B}</a:tableStyleId>
              </a:tblPr>
              <a:tblGrid>
                <a:gridCol w="1045800"/>
                <a:gridCol w="679275"/>
                <a:gridCol w="679275"/>
                <a:gridCol w="679275"/>
                <a:gridCol w="679275"/>
                <a:gridCol w="679275"/>
                <a:gridCol w="679275"/>
                <a:gridCol w="679275"/>
              </a:tblGrid>
              <a:tr h="396200">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1:00</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1:30</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2:00</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2:30</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3:00</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3:30</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4:00</a:t>
                      </a:r>
                      <a:endParaRPr sz="1300" u="none" cap="none" strike="noStrike">
                        <a:latin typeface="Lexend"/>
                        <a:ea typeface="Lexend"/>
                        <a:cs typeface="Lexend"/>
                        <a:sym typeface="Lexend"/>
                      </a:endParaRPr>
                    </a:p>
                  </a:txBody>
                  <a:tcPr marT="91425" marB="91425" marR="27425" marL="27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40050">
                <a:tc>
                  <a:txBody>
                    <a:bodyPr/>
                    <a:lstStyle/>
                    <a:p>
                      <a:pPr indent="0" lvl="0" marL="0" rtl="0" algn="l">
                        <a:spcBef>
                          <a:spcPts val="0"/>
                        </a:spcBef>
                        <a:spcAft>
                          <a:spcPts val="0"/>
                        </a:spcAft>
                        <a:buClr>
                          <a:schemeClr val="dk1"/>
                        </a:buClr>
                        <a:buSzPts val="1400"/>
                        <a:buFont typeface="Arial"/>
                        <a:buNone/>
                      </a:pPr>
                      <a:r>
                        <a:rPr lang="tr" sz="1100">
                          <a:solidFill>
                            <a:schemeClr val="dk1"/>
                          </a:solidFill>
                          <a:latin typeface="Lexend"/>
                          <a:ea typeface="Lexend"/>
                          <a:cs typeface="Lexend"/>
                          <a:sym typeface="Lexend"/>
                        </a:rPr>
                        <a:t>Neo</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Wash</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Dry</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Fold</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Stash</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27425" marL="27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Clr>
                          <a:schemeClr val="dk1"/>
                        </a:buClr>
                        <a:buSzPts val="1400"/>
                        <a:buFont typeface="Arial"/>
                        <a:buNone/>
                      </a:pPr>
                      <a:r>
                        <a:rPr lang="tr" sz="1100">
                          <a:solidFill>
                            <a:schemeClr val="dk1"/>
                          </a:solidFill>
                          <a:latin typeface="Lexend"/>
                          <a:ea typeface="Lexend"/>
                          <a:cs typeface="Lexend"/>
                          <a:sym typeface="Lexend"/>
                        </a:rPr>
                        <a:t>Trinity</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Wash</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Dry</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Fold</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Stash</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Lexend"/>
                        <a:ea typeface="Lexend"/>
                        <a:cs typeface="Lexend"/>
                        <a:sym typeface="Lexend"/>
                      </a:endParaRPr>
                    </a:p>
                  </a:txBody>
                  <a:tcPr marT="91425" marB="91425" marR="27425" marL="27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40050">
                <a:tc>
                  <a:txBody>
                    <a:bodyPr/>
                    <a:lstStyle/>
                    <a:p>
                      <a:pPr indent="0" lvl="0" marL="0" rtl="0" algn="l">
                        <a:spcBef>
                          <a:spcPts val="0"/>
                        </a:spcBef>
                        <a:spcAft>
                          <a:spcPts val="0"/>
                        </a:spcAft>
                        <a:buClr>
                          <a:schemeClr val="dk1"/>
                        </a:buClr>
                        <a:buSzPts val="1400"/>
                        <a:buFont typeface="Arial"/>
                        <a:buNone/>
                      </a:pPr>
                      <a:r>
                        <a:rPr lang="tr" sz="1100">
                          <a:solidFill>
                            <a:schemeClr val="dk1"/>
                          </a:solidFill>
                          <a:latin typeface="Lexend"/>
                          <a:ea typeface="Lexend"/>
                          <a:cs typeface="Lexend"/>
                          <a:sym typeface="Lexend"/>
                        </a:rPr>
                        <a:t>Morpheus</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Wash</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Dry</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Fold</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Stash</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27425" marL="27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Clr>
                          <a:schemeClr val="dk1"/>
                        </a:buClr>
                        <a:buSzPts val="1400"/>
                        <a:buFont typeface="Arial"/>
                        <a:buNone/>
                      </a:pPr>
                      <a:r>
                        <a:rPr lang="tr" sz="1100">
                          <a:solidFill>
                            <a:schemeClr val="dk1"/>
                          </a:solidFill>
                          <a:latin typeface="Lexend"/>
                          <a:ea typeface="Lexend"/>
                          <a:cs typeface="Lexend"/>
                          <a:sym typeface="Lexend"/>
                        </a:rPr>
                        <a:t>Agent Smith</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Wash</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Dry</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Fold</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Stash</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245" name="Google Shape;1245;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Pipelined Laundry</a:t>
            </a:r>
            <a:endParaRPr/>
          </a:p>
        </p:txBody>
      </p:sp>
      <p:sp>
        <p:nvSpPr>
          <p:cNvPr id="1246" name="Google Shape;1246;p52"/>
          <p:cNvSpPr txBox="1"/>
          <p:nvPr/>
        </p:nvSpPr>
        <p:spPr>
          <a:xfrm>
            <a:off x="1561500" y="3996875"/>
            <a:ext cx="2641800" cy="9234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tr" sz="1600" u="none" cap="none" strike="noStrike">
                <a:solidFill>
                  <a:srgbClr val="000000"/>
                </a:solidFill>
                <a:latin typeface="Lexend"/>
                <a:ea typeface="Lexend"/>
                <a:cs typeface="Lexend"/>
                <a:sym typeface="Lexend"/>
              </a:rPr>
              <a:t>One person uses all the equipment (e.g. washer, dryer) over time.</a:t>
            </a:r>
            <a:endParaRPr b="0" i="0" sz="1600" u="none" cap="none" strike="noStrike">
              <a:solidFill>
                <a:srgbClr val="000000"/>
              </a:solidFill>
              <a:latin typeface="Lexend"/>
              <a:ea typeface="Lexend"/>
              <a:cs typeface="Lexend"/>
              <a:sym typeface="Lexend"/>
            </a:endParaRPr>
          </a:p>
        </p:txBody>
      </p:sp>
      <p:sp>
        <p:nvSpPr>
          <p:cNvPr id="1247" name="Google Shape;1247;p52"/>
          <p:cNvSpPr/>
          <p:nvPr/>
        </p:nvSpPr>
        <p:spPr>
          <a:xfrm>
            <a:off x="1609100" y="2327075"/>
            <a:ext cx="4578000" cy="481200"/>
          </a:xfrm>
          <a:prstGeom prst="flowChartAlternateProcess">
            <a:avLst/>
          </a:prstGeom>
          <a:noFill/>
          <a:ln cap="flat" cmpd="sng" w="2857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52"/>
          <p:cNvSpPr txBox="1"/>
          <p:nvPr/>
        </p:nvSpPr>
        <p:spPr>
          <a:xfrm>
            <a:off x="4702625" y="3996875"/>
            <a:ext cx="3001800" cy="9234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tr" sz="1600" u="none" cap="none" strike="noStrike">
                <a:solidFill>
                  <a:srgbClr val="000000"/>
                </a:solidFill>
                <a:latin typeface="Lexend"/>
                <a:ea typeface="Lexend"/>
                <a:cs typeface="Lexend"/>
                <a:sym typeface="Lexend"/>
              </a:rPr>
              <a:t>At one time, different people are using different resources simultaneously.</a:t>
            </a:r>
            <a:endParaRPr b="0" i="0" sz="1600" u="none" cap="none" strike="noStrike">
              <a:solidFill>
                <a:srgbClr val="000000"/>
              </a:solidFill>
              <a:latin typeface="Lexend"/>
              <a:ea typeface="Lexend"/>
              <a:cs typeface="Lexend"/>
              <a:sym typeface="Lexend"/>
            </a:endParaRPr>
          </a:p>
        </p:txBody>
      </p:sp>
      <p:sp>
        <p:nvSpPr>
          <p:cNvPr id="1249" name="Google Shape;1249;p52"/>
          <p:cNvSpPr/>
          <p:nvPr/>
        </p:nvSpPr>
        <p:spPr>
          <a:xfrm>
            <a:off x="4702625" y="1247225"/>
            <a:ext cx="780000" cy="2640900"/>
          </a:xfrm>
          <a:prstGeom prst="flowChartAlternateProcess">
            <a:avLst/>
          </a:prstGeom>
          <a:noFill/>
          <a:ln cap="flat" cmpd="sng" w="2857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id="1254" name="Google Shape;1254;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Pipelined Laundry</a:t>
            </a:r>
            <a:endParaRPr/>
          </a:p>
        </p:txBody>
      </p:sp>
      <p:sp>
        <p:nvSpPr>
          <p:cNvPr id="1255" name="Google Shape;1255;p53"/>
          <p:cNvSpPr txBox="1"/>
          <p:nvPr/>
        </p:nvSpPr>
        <p:spPr>
          <a:xfrm>
            <a:off x="5021125" y="1361775"/>
            <a:ext cx="3112500" cy="14160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tr" sz="1600" u="none" cap="none" strike="noStrike">
                <a:solidFill>
                  <a:srgbClr val="000000"/>
                </a:solidFill>
                <a:latin typeface="Lexend"/>
                <a:ea typeface="Lexend"/>
                <a:cs typeface="Lexend"/>
                <a:sym typeface="Lexend"/>
              </a:rPr>
              <a:t>Ideal speedup is 4x (four things happening at once), but limited by startup (“fill the pipeline”) and shutdown (“drain the pipeline”) costs.</a:t>
            </a:r>
            <a:endParaRPr b="0" i="0" sz="1600" u="none" cap="none" strike="noStrike">
              <a:solidFill>
                <a:srgbClr val="000000"/>
              </a:solidFill>
              <a:latin typeface="Lexend"/>
              <a:ea typeface="Lexend"/>
              <a:cs typeface="Lexend"/>
              <a:sym typeface="Lexend"/>
            </a:endParaRPr>
          </a:p>
        </p:txBody>
      </p:sp>
      <p:graphicFrame>
        <p:nvGraphicFramePr>
          <p:cNvPr id="1256" name="Google Shape;1256;p53"/>
          <p:cNvGraphicFramePr/>
          <p:nvPr/>
        </p:nvGraphicFramePr>
        <p:xfrm>
          <a:off x="203300" y="1361775"/>
          <a:ext cx="3000000" cy="3000000"/>
        </p:xfrm>
        <a:graphic>
          <a:graphicData uri="http://schemas.openxmlformats.org/drawingml/2006/table">
            <a:tbl>
              <a:tblPr>
                <a:noFill/>
                <a:tableStyleId>{EA13E235-6E56-45E5-84BD-34C10A3F502B}</a:tableStyleId>
              </a:tblPr>
              <a:tblGrid>
                <a:gridCol w="382850"/>
                <a:gridCol w="382850"/>
                <a:gridCol w="382850"/>
                <a:gridCol w="382850"/>
                <a:gridCol w="382850"/>
                <a:gridCol w="382850"/>
                <a:gridCol w="382850"/>
                <a:gridCol w="382850"/>
                <a:gridCol w="382850"/>
                <a:gridCol w="382850"/>
                <a:gridCol w="382850"/>
                <a:gridCol w="382850"/>
              </a:tblGrid>
              <a:tr h="396200">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W</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D</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F</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S</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r>
              <a:tr h="3962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W</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D</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F</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S</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r>
              <a:tr h="3962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W</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D</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F</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S</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r>
              <a:tr h="3962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W</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D</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F</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S</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r>
              <a:tr h="3962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W</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D</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F</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S</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r>
              <a:tr h="3962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W</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D</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F</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S</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r>
              <a:tr h="3962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W</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D</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F</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S</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r>
              <a:tr h="3962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W</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D</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F</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S</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r>
              <a:tr h="3962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W</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D</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F</a:t>
                      </a:r>
                      <a:endParaRPr sz="1400" u="none" cap="none" strike="noStrike">
                        <a:latin typeface="Lexend"/>
                        <a:ea typeface="Lexend"/>
                        <a:cs typeface="Lexend"/>
                        <a:sym typeface="Lexend"/>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S</a:t>
                      </a:r>
                      <a:endParaRPr sz="1400" u="none" cap="none" strike="noStrike">
                        <a:latin typeface="Lexend"/>
                        <a:ea typeface="Lexend"/>
                        <a:cs typeface="Lexend"/>
                        <a:sym typeface="Lexend"/>
                      </a:endParaRPr>
                    </a:p>
                  </a:txBody>
                  <a:tcPr marT="91425" marB="91425" marR="91425" marL="91425"/>
                </a:tc>
              </a:tr>
            </a:tbl>
          </a:graphicData>
        </a:graphic>
      </p:graphicFrame>
      <p:sp>
        <p:nvSpPr>
          <p:cNvPr id="1257" name="Google Shape;1257;p53"/>
          <p:cNvSpPr txBox="1"/>
          <p:nvPr/>
        </p:nvSpPr>
        <p:spPr>
          <a:xfrm>
            <a:off x="5021125" y="3131975"/>
            <a:ext cx="3112500" cy="6771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tr" sz="1600" u="none" cap="none" strike="noStrike">
                <a:solidFill>
                  <a:srgbClr val="000000"/>
                </a:solidFill>
                <a:latin typeface="Lexend"/>
                <a:ea typeface="Lexend"/>
                <a:cs typeface="Lexend"/>
                <a:sym typeface="Lexend"/>
              </a:rPr>
              <a:t>At the start and end, some resources are unused.</a:t>
            </a:r>
            <a:endParaRPr b="0" i="0" sz="1600" u="none" cap="none" strike="noStrike">
              <a:solidFill>
                <a:srgbClr val="000000"/>
              </a:solidFill>
              <a:latin typeface="Lexend"/>
              <a:ea typeface="Lexend"/>
              <a:cs typeface="Lexend"/>
              <a:sym typeface="Lexend"/>
            </a:endParaRPr>
          </a:p>
        </p:txBody>
      </p:sp>
      <p:sp>
        <p:nvSpPr>
          <p:cNvPr id="1258" name="Google Shape;1258;p53"/>
          <p:cNvSpPr/>
          <p:nvPr/>
        </p:nvSpPr>
        <p:spPr>
          <a:xfrm>
            <a:off x="224400" y="1291175"/>
            <a:ext cx="346500" cy="1348800"/>
          </a:xfrm>
          <a:prstGeom prst="flowChartAlternateProcess">
            <a:avLst/>
          </a:prstGeom>
          <a:noFill/>
          <a:ln cap="flat" cmpd="sng" w="2857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259" name="Google Shape;1259;p53"/>
          <p:cNvSpPr/>
          <p:nvPr/>
        </p:nvSpPr>
        <p:spPr>
          <a:xfrm>
            <a:off x="603553" y="1291175"/>
            <a:ext cx="346500" cy="1348800"/>
          </a:xfrm>
          <a:prstGeom prst="flowChartAlternateProcess">
            <a:avLst/>
          </a:prstGeom>
          <a:noFill/>
          <a:ln cap="flat" cmpd="sng" w="2857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260" name="Google Shape;1260;p53"/>
          <p:cNvSpPr/>
          <p:nvPr/>
        </p:nvSpPr>
        <p:spPr>
          <a:xfrm>
            <a:off x="982707" y="1291175"/>
            <a:ext cx="346500" cy="1348800"/>
          </a:xfrm>
          <a:prstGeom prst="flowChartAlternateProcess">
            <a:avLst/>
          </a:prstGeom>
          <a:noFill/>
          <a:ln cap="flat" cmpd="sng" w="2857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261" name="Google Shape;1261;p53"/>
          <p:cNvSpPr/>
          <p:nvPr/>
        </p:nvSpPr>
        <p:spPr>
          <a:xfrm>
            <a:off x="3679566" y="3661086"/>
            <a:ext cx="346500" cy="1348800"/>
          </a:xfrm>
          <a:prstGeom prst="flowChartAlternateProcess">
            <a:avLst/>
          </a:prstGeom>
          <a:noFill/>
          <a:ln cap="flat" cmpd="sng" w="2857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262" name="Google Shape;1262;p53"/>
          <p:cNvSpPr/>
          <p:nvPr/>
        </p:nvSpPr>
        <p:spPr>
          <a:xfrm>
            <a:off x="4058719" y="3661086"/>
            <a:ext cx="346500" cy="1348800"/>
          </a:xfrm>
          <a:prstGeom prst="flowChartAlternateProcess">
            <a:avLst/>
          </a:prstGeom>
          <a:noFill/>
          <a:ln cap="flat" cmpd="sng" w="2857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1263" name="Google Shape;1263;p53"/>
          <p:cNvSpPr/>
          <p:nvPr/>
        </p:nvSpPr>
        <p:spPr>
          <a:xfrm>
            <a:off x="4437873" y="3661086"/>
            <a:ext cx="346500" cy="1348800"/>
          </a:xfrm>
          <a:prstGeom prst="flowChartAlternateProcess">
            <a:avLst/>
          </a:prstGeom>
          <a:noFill/>
          <a:ln cap="flat" cmpd="sng" w="2857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graphicFrame>
        <p:nvGraphicFramePr>
          <p:cNvPr id="1268" name="Google Shape;1268;p54"/>
          <p:cNvGraphicFramePr/>
          <p:nvPr/>
        </p:nvGraphicFramePr>
        <p:xfrm>
          <a:off x="1671625" y="1337375"/>
          <a:ext cx="3000000" cy="3000000"/>
        </p:xfrm>
        <a:graphic>
          <a:graphicData uri="http://schemas.openxmlformats.org/drawingml/2006/table">
            <a:tbl>
              <a:tblPr>
                <a:noFill/>
                <a:tableStyleId>{EA13E235-6E56-45E5-84BD-34C10A3F502B}</a:tableStyleId>
              </a:tblPr>
              <a:tblGrid>
                <a:gridCol w="1045800"/>
                <a:gridCol w="679275"/>
                <a:gridCol w="679275"/>
                <a:gridCol w="679275"/>
                <a:gridCol w="679275"/>
                <a:gridCol w="679275"/>
                <a:gridCol w="679275"/>
                <a:gridCol w="679275"/>
              </a:tblGrid>
              <a:tr h="396200">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1:00</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1:30</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2:00</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2:30</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3:00</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3:30</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4:00</a:t>
                      </a:r>
                      <a:endParaRPr sz="1300" u="none" cap="none" strike="noStrike">
                        <a:latin typeface="Lexend"/>
                        <a:ea typeface="Lexend"/>
                        <a:cs typeface="Lexend"/>
                        <a:sym typeface="Lexend"/>
                      </a:endParaRPr>
                    </a:p>
                  </a:txBody>
                  <a:tcPr marT="91425" marB="91425" marR="27425" marL="27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78625">
                <a:tc>
                  <a:txBody>
                    <a:bodyPr/>
                    <a:lstStyle/>
                    <a:p>
                      <a:pPr indent="0" lvl="0" marL="0" rtl="0" algn="l">
                        <a:spcBef>
                          <a:spcPts val="0"/>
                        </a:spcBef>
                        <a:spcAft>
                          <a:spcPts val="0"/>
                        </a:spcAft>
                        <a:buClr>
                          <a:schemeClr val="dk1"/>
                        </a:buClr>
                        <a:buSzPts val="1400"/>
                        <a:buFont typeface="Arial"/>
                        <a:buNone/>
                      </a:pPr>
                      <a:r>
                        <a:rPr lang="tr" sz="1100">
                          <a:solidFill>
                            <a:schemeClr val="dk1"/>
                          </a:solidFill>
                          <a:latin typeface="Lexend"/>
                          <a:ea typeface="Lexend"/>
                          <a:cs typeface="Lexend"/>
                          <a:sym typeface="Lexend"/>
                        </a:rPr>
                        <a:t>Neo</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Wash</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Dry</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Fold</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Stash</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27425" marL="27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Clr>
                          <a:schemeClr val="dk1"/>
                        </a:buClr>
                        <a:buSzPts val="1400"/>
                        <a:buFont typeface="Arial"/>
                        <a:buNone/>
                      </a:pPr>
                      <a:r>
                        <a:rPr lang="tr" sz="1100">
                          <a:solidFill>
                            <a:schemeClr val="dk1"/>
                          </a:solidFill>
                          <a:latin typeface="Lexend"/>
                          <a:ea typeface="Lexend"/>
                          <a:cs typeface="Lexend"/>
                          <a:sym typeface="Lexend"/>
                        </a:rPr>
                        <a:t>Trinity</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Wash</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Dry</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Fold</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Stash</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Lexend"/>
                        <a:ea typeface="Lexend"/>
                        <a:cs typeface="Lexend"/>
                        <a:sym typeface="Lexend"/>
                      </a:endParaRPr>
                    </a:p>
                  </a:txBody>
                  <a:tcPr marT="91425" marB="91425" marR="27425" marL="27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1825">
                <a:tc>
                  <a:txBody>
                    <a:bodyPr/>
                    <a:lstStyle/>
                    <a:p>
                      <a:pPr indent="0" lvl="0" marL="0" rtl="0" algn="l">
                        <a:spcBef>
                          <a:spcPts val="0"/>
                        </a:spcBef>
                        <a:spcAft>
                          <a:spcPts val="0"/>
                        </a:spcAft>
                        <a:buClr>
                          <a:schemeClr val="dk1"/>
                        </a:buClr>
                        <a:buSzPts val="1400"/>
                        <a:buFont typeface="Arial"/>
                        <a:buNone/>
                      </a:pPr>
                      <a:r>
                        <a:rPr lang="tr" sz="1100">
                          <a:solidFill>
                            <a:schemeClr val="dk1"/>
                          </a:solidFill>
                          <a:latin typeface="Lexend"/>
                          <a:ea typeface="Lexend"/>
                          <a:cs typeface="Lexend"/>
                          <a:sym typeface="Lexend"/>
                        </a:rPr>
                        <a:t>Morpheus</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Wash</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Dry</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Fold</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Stash</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27425" marL="27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Clr>
                          <a:schemeClr val="dk1"/>
                        </a:buClr>
                        <a:buSzPts val="1400"/>
                        <a:buFont typeface="Arial"/>
                        <a:buNone/>
                      </a:pPr>
                      <a:r>
                        <a:rPr lang="tr" sz="1100">
                          <a:solidFill>
                            <a:schemeClr val="dk1"/>
                          </a:solidFill>
                          <a:latin typeface="Lexend"/>
                          <a:ea typeface="Lexend"/>
                          <a:cs typeface="Lexend"/>
                          <a:sym typeface="Lexend"/>
                        </a:rPr>
                        <a:t>Agent Smith</a:t>
                      </a:r>
                      <a:endParaRPr sz="11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Wash</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Dry</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Fold</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latin typeface="Lexend"/>
                          <a:ea typeface="Lexend"/>
                          <a:cs typeface="Lexend"/>
                          <a:sym typeface="Lexend"/>
                        </a:rPr>
                        <a:t>Stash</a:t>
                      </a:r>
                      <a:endParaRPr sz="13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269" name="Google Shape;1269;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Pipelined Laundry</a:t>
            </a:r>
            <a:endParaRPr/>
          </a:p>
        </p:txBody>
      </p:sp>
      <p:sp>
        <p:nvSpPr>
          <p:cNvPr id="1270" name="Google Shape;1270;p54"/>
          <p:cNvSpPr txBox="1"/>
          <p:nvPr/>
        </p:nvSpPr>
        <p:spPr>
          <a:xfrm>
            <a:off x="1210675" y="3982225"/>
            <a:ext cx="1614300" cy="9234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tr" sz="1600" u="none" cap="none" strike="noStrike">
                <a:solidFill>
                  <a:srgbClr val="000000"/>
                </a:solidFill>
                <a:latin typeface="Lexend"/>
                <a:ea typeface="Lexend"/>
                <a:cs typeface="Lexend"/>
                <a:sym typeface="Lexend"/>
              </a:rPr>
              <a:t>What if drying only took 20 minutes now?</a:t>
            </a:r>
            <a:endParaRPr b="0" i="0" sz="1600" u="none" cap="none" strike="noStrike">
              <a:solidFill>
                <a:srgbClr val="000000"/>
              </a:solidFill>
              <a:latin typeface="Lexend"/>
              <a:ea typeface="Lexend"/>
              <a:cs typeface="Lexend"/>
              <a:sym typeface="Lexend"/>
            </a:endParaRPr>
          </a:p>
        </p:txBody>
      </p:sp>
      <p:sp>
        <p:nvSpPr>
          <p:cNvPr id="1271" name="Google Shape;1271;p54"/>
          <p:cNvSpPr txBox="1"/>
          <p:nvPr/>
        </p:nvSpPr>
        <p:spPr>
          <a:xfrm>
            <a:off x="5518325" y="3982225"/>
            <a:ext cx="2504100" cy="9234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tr" sz="1600" u="none" cap="none" strike="noStrike">
                <a:solidFill>
                  <a:srgbClr val="000000"/>
                </a:solidFill>
                <a:latin typeface="Lexend"/>
                <a:ea typeface="Lexend"/>
                <a:cs typeface="Lexend"/>
                <a:sym typeface="Lexend"/>
              </a:rPr>
              <a:t>Pipeline rate is </a:t>
            </a:r>
            <a:r>
              <a:rPr b="1" i="0" lang="tr" sz="1600" u="none" cap="none" strike="noStrike">
                <a:solidFill>
                  <a:srgbClr val="000000"/>
                </a:solidFill>
                <a:latin typeface="Lexend"/>
                <a:ea typeface="Lexend"/>
                <a:cs typeface="Lexend"/>
                <a:sym typeface="Lexend"/>
              </a:rPr>
              <a:t>limited by the slowest pipeline</a:t>
            </a:r>
            <a:r>
              <a:rPr b="0" i="0" lang="tr" sz="1600" u="none" cap="none" strike="noStrike">
                <a:solidFill>
                  <a:srgbClr val="000000"/>
                </a:solidFill>
                <a:latin typeface="Lexend"/>
                <a:ea typeface="Lexend"/>
                <a:cs typeface="Lexend"/>
                <a:sym typeface="Lexend"/>
              </a:rPr>
              <a:t> stage</a:t>
            </a:r>
            <a:endParaRPr b="0" i="0" sz="1600" u="none" cap="none" strike="noStrike">
              <a:solidFill>
                <a:srgbClr val="000000"/>
              </a:solidFill>
              <a:latin typeface="Lexend"/>
              <a:ea typeface="Lexend"/>
              <a:cs typeface="Lexend"/>
              <a:sym typeface="Lexend"/>
            </a:endParaRPr>
          </a:p>
        </p:txBody>
      </p:sp>
      <p:sp>
        <p:nvSpPr>
          <p:cNvPr id="1272" name="Google Shape;1272;p54"/>
          <p:cNvSpPr txBox="1"/>
          <p:nvPr/>
        </p:nvSpPr>
        <p:spPr>
          <a:xfrm>
            <a:off x="3065250" y="3982225"/>
            <a:ext cx="2212800" cy="9234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tr" sz="1600" u="none" cap="none" strike="noStrike">
                <a:solidFill>
                  <a:srgbClr val="000000"/>
                </a:solidFill>
                <a:latin typeface="Lexend"/>
                <a:ea typeface="Lexend"/>
                <a:cs typeface="Lexend"/>
                <a:sym typeface="Lexend"/>
              </a:rPr>
              <a:t>Dryer finishes early, but has to wait for the folding to finish.</a:t>
            </a:r>
            <a:endParaRPr b="0" i="0" sz="1600" u="none" cap="none" strike="noStrike">
              <a:solidFill>
                <a:srgbClr val="000000"/>
              </a:solidFill>
              <a:latin typeface="Lexend"/>
              <a:ea typeface="Lexend"/>
              <a:cs typeface="Lexend"/>
              <a:sym typeface="Lexe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Pipelining Laundry: Observations</a:t>
            </a:r>
            <a:endParaRPr/>
          </a:p>
        </p:txBody>
      </p:sp>
      <p:sp>
        <p:nvSpPr>
          <p:cNvPr id="1278" name="Google Shape;1278;p5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tr"/>
              <a:t>Latency (time it takes to finish a single task) is unchanged</a:t>
            </a:r>
            <a:endParaRPr/>
          </a:p>
          <a:p>
            <a:pPr indent="-317500" lvl="1" marL="914400" rtl="0" algn="l">
              <a:lnSpc>
                <a:spcPct val="115000"/>
              </a:lnSpc>
              <a:spcBef>
                <a:spcPts val="0"/>
              </a:spcBef>
              <a:spcAft>
                <a:spcPts val="0"/>
              </a:spcAft>
              <a:buSzPts val="1400"/>
              <a:buChar char="○"/>
            </a:pPr>
            <a:r>
              <a:rPr lang="tr"/>
              <a:t>It still took 2 hours for one person to do laundry</a:t>
            </a:r>
            <a:endParaRPr/>
          </a:p>
          <a:p>
            <a:pPr indent="-342900" lvl="0" marL="457200" rtl="0" algn="l">
              <a:lnSpc>
                <a:spcPct val="115000"/>
              </a:lnSpc>
              <a:spcBef>
                <a:spcPts val="0"/>
              </a:spcBef>
              <a:spcAft>
                <a:spcPts val="0"/>
              </a:spcAft>
              <a:buSzPts val="1800"/>
              <a:buChar char="●"/>
            </a:pPr>
            <a:r>
              <a:rPr lang="tr"/>
              <a:t>Throughput (number of jobs finished per hour) increases</a:t>
            </a:r>
            <a:endParaRPr/>
          </a:p>
          <a:p>
            <a:pPr indent="-317500" lvl="1" marL="914400" rtl="0" algn="l">
              <a:lnSpc>
                <a:spcPct val="115000"/>
              </a:lnSpc>
              <a:spcBef>
                <a:spcPts val="0"/>
              </a:spcBef>
              <a:spcAft>
                <a:spcPts val="0"/>
              </a:spcAft>
              <a:buSzPts val="1400"/>
              <a:buChar char="○"/>
            </a:pPr>
            <a:r>
              <a:rPr lang="tr"/>
              <a:t>Non-pipelined: 4 people took 8 hours = 0.5 people per hour</a:t>
            </a:r>
            <a:endParaRPr/>
          </a:p>
          <a:p>
            <a:pPr indent="-317500" lvl="1" marL="914400" rtl="0" algn="l">
              <a:lnSpc>
                <a:spcPct val="115000"/>
              </a:lnSpc>
              <a:spcBef>
                <a:spcPts val="0"/>
              </a:spcBef>
              <a:spcAft>
                <a:spcPts val="0"/>
              </a:spcAft>
              <a:buSzPts val="1400"/>
              <a:buChar char="○"/>
            </a:pPr>
            <a:r>
              <a:rPr lang="tr"/>
              <a:t>Pipelined: 4 people took 3.5 hours = 1.14 people per hour</a:t>
            </a:r>
            <a:endParaRPr/>
          </a:p>
          <a:p>
            <a:pPr indent="-342900" lvl="0" marL="457200" rtl="0" algn="l">
              <a:lnSpc>
                <a:spcPct val="115000"/>
              </a:lnSpc>
              <a:spcBef>
                <a:spcPts val="0"/>
              </a:spcBef>
              <a:spcAft>
                <a:spcPts val="0"/>
              </a:spcAft>
              <a:buSzPts val="1800"/>
              <a:buChar char="●"/>
            </a:pPr>
            <a:r>
              <a:rPr lang="tr"/>
              <a:t>Maximum throughput speedup = number of stages</a:t>
            </a:r>
            <a:endParaRPr/>
          </a:p>
          <a:p>
            <a:pPr indent="-317500" lvl="1" marL="914400" rtl="0" algn="l">
              <a:lnSpc>
                <a:spcPct val="115000"/>
              </a:lnSpc>
              <a:spcBef>
                <a:spcPts val="0"/>
              </a:spcBef>
              <a:spcAft>
                <a:spcPts val="0"/>
              </a:spcAft>
              <a:buSzPts val="1400"/>
              <a:buChar char="○"/>
            </a:pPr>
            <a:r>
              <a:rPr lang="tr"/>
              <a:t>If 4 people are using resources at every time, we could have 4x speedup</a:t>
            </a:r>
            <a:endParaRPr/>
          </a:p>
          <a:p>
            <a:pPr indent="-317500" lvl="1" marL="914400" rtl="0" algn="l">
              <a:lnSpc>
                <a:spcPct val="115000"/>
              </a:lnSpc>
              <a:spcBef>
                <a:spcPts val="0"/>
              </a:spcBef>
              <a:spcAft>
                <a:spcPts val="0"/>
              </a:spcAft>
              <a:buSzPts val="1400"/>
              <a:buChar char="○"/>
            </a:pPr>
            <a:r>
              <a:rPr lang="tr"/>
              <a:t>Limited by cost of filling and draining pipeline: not all resources used at the start and end</a:t>
            </a:r>
            <a:endParaRPr/>
          </a:p>
          <a:p>
            <a:pPr indent="-342900" lvl="0" marL="457200" rtl="0" algn="l">
              <a:lnSpc>
                <a:spcPct val="115000"/>
              </a:lnSpc>
              <a:spcBef>
                <a:spcPts val="0"/>
              </a:spcBef>
              <a:spcAft>
                <a:spcPts val="0"/>
              </a:spcAft>
              <a:buSzPts val="1800"/>
              <a:buChar char="●"/>
            </a:pPr>
            <a:r>
              <a:rPr lang="tr"/>
              <a:t>Pipeline rate limited by slowest pipeline stage</a:t>
            </a:r>
            <a:endParaRPr/>
          </a:p>
          <a:p>
            <a:pPr indent="-317500" lvl="1" marL="914400" rtl="0" algn="l">
              <a:lnSpc>
                <a:spcPct val="115000"/>
              </a:lnSpc>
              <a:spcBef>
                <a:spcPts val="0"/>
              </a:spcBef>
              <a:spcAft>
                <a:spcPts val="0"/>
              </a:spcAft>
              <a:buSzPts val="1400"/>
              <a:buChar char="○"/>
            </a:pPr>
            <a:r>
              <a:rPr lang="tr"/>
              <a:t>Everyone needs to wait for the slowest stage to finish before moving to the next stage</a:t>
            </a:r>
            <a:endParaRPr/>
          </a:p>
          <a:p>
            <a:pPr indent="-317500" lvl="1" marL="914400" rtl="0" algn="l">
              <a:lnSpc>
                <a:spcPct val="115000"/>
              </a:lnSpc>
              <a:spcBef>
                <a:spcPts val="0"/>
              </a:spcBef>
              <a:spcAft>
                <a:spcPts val="0"/>
              </a:spcAft>
              <a:buSzPts val="1400"/>
              <a:buChar char="○"/>
            </a:pPr>
            <a:r>
              <a:rPr lang="tr"/>
              <a:t>Balancing the length of each pipeline stage is good for speedup</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2" name="Shape 1282"/>
        <p:cNvGrpSpPr/>
        <p:nvPr/>
      </p:nvGrpSpPr>
      <p:grpSpPr>
        <a:xfrm>
          <a:off x="0" y="0"/>
          <a:ext cx="0" cy="0"/>
          <a:chOff x="0" y="0"/>
          <a:chExt cx="0" cy="0"/>
        </a:xfrm>
      </p:grpSpPr>
      <p:sp>
        <p:nvSpPr>
          <p:cNvPr id="1283" name="Google Shape;1283;p5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tr"/>
              <a:t>Pipelining our Datapath</a:t>
            </a:r>
            <a:endParaRPr/>
          </a:p>
        </p:txBody>
      </p:sp>
      <p:sp>
        <p:nvSpPr>
          <p:cNvPr id="1284" name="Google Shape;1284;p56"/>
          <p:cNvSpPr txBox="1"/>
          <p:nvPr/>
        </p:nvSpPr>
        <p:spPr>
          <a:xfrm>
            <a:off x="7720925" y="4519025"/>
            <a:ext cx="1374000" cy="48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tr" sz="1800" u="none" cap="none" strike="noStrike">
                <a:solidFill>
                  <a:schemeClr val="dk2"/>
                </a:solidFill>
                <a:latin typeface="Lexend"/>
                <a:ea typeface="Lexend"/>
                <a:cs typeface="Lexend"/>
                <a:sym typeface="Lexend"/>
              </a:rPr>
              <a:t>Break</a:t>
            </a:r>
            <a:r>
              <a:rPr lang="tr" sz="1800">
                <a:solidFill>
                  <a:schemeClr val="dk2"/>
                </a:solidFill>
                <a:latin typeface="Lexend"/>
                <a:ea typeface="Lexend"/>
                <a:cs typeface="Lexend"/>
                <a:sym typeface="Lexend"/>
              </a:rPr>
              <a:t>?</a:t>
            </a:r>
            <a:endParaRPr b="0" i="0" sz="1800" u="none" cap="none" strike="noStrike">
              <a:solidFill>
                <a:schemeClr val="dk2"/>
              </a:solidFill>
              <a:latin typeface="Lexend"/>
              <a:ea typeface="Lexend"/>
              <a:cs typeface="Lexend"/>
              <a:sym typeface="Lexen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id="1290" name="Google Shape;1290;p57"/>
          <p:cNvSpPr txBox="1"/>
          <p:nvPr>
            <p:ph type="title"/>
          </p:nvPr>
        </p:nvSpPr>
        <p:spPr>
          <a:xfrm>
            <a:off x="233775" y="333769"/>
            <a:ext cx="6390600" cy="4296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lt2"/>
              </a:buClr>
              <a:buSzPct val="114285"/>
              <a:buFont typeface="Arial"/>
              <a:buNone/>
            </a:pPr>
            <a:r>
              <a:rPr lang="tr"/>
              <a:t>Single-Cycle RV32I Datapath</a:t>
            </a:r>
            <a:endParaRPr/>
          </a:p>
        </p:txBody>
      </p:sp>
      <p:cxnSp>
        <p:nvCxnSpPr>
          <p:cNvPr id="1291" name="Google Shape;1291;p57"/>
          <p:cNvCxnSpPr/>
          <p:nvPr/>
        </p:nvCxnSpPr>
        <p:spPr>
          <a:xfrm>
            <a:off x="3992549" y="3479475"/>
            <a:ext cx="1661700" cy="0"/>
          </a:xfrm>
          <a:prstGeom prst="straightConnector1">
            <a:avLst/>
          </a:prstGeom>
          <a:noFill/>
          <a:ln cap="flat" cmpd="sng" w="9525">
            <a:solidFill>
              <a:srgbClr val="000000"/>
            </a:solidFill>
            <a:prstDash val="solid"/>
            <a:round/>
            <a:headEnd len="sm" w="sm" type="none"/>
            <a:tailEnd len="med" w="med" type="triangle"/>
          </a:ln>
        </p:spPr>
      </p:cxnSp>
      <p:sp>
        <p:nvSpPr>
          <p:cNvPr id="1292" name="Google Shape;1292;p57"/>
          <p:cNvSpPr/>
          <p:nvPr/>
        </p:nvSpPr>
        <p:spPr>
          <a:xfrm>
            <a:off x="2808567" y="2254025"/>
            <a:ext cx="1183200" cy="1725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93" name="Google Shape;1293;p57"/>
          <p:cNvGrpSpPr/>
          <p:nvPr/>
        </p:nvGrpSpPr>
        <p:grpSpPr>
          <a:xfrm>
            <a:off x="4819741" y="2893635"/>
            <a:ext cx="644400" cy="314700"/>
            <a:chOff x="4736879" y="2893635"/>
            <a:chExt cx="644400" cy="314700"/>
          </a:xfrm>
        </p:grpSpPr>
        <p:sp>
          <p:nvSpPr>
            <p:cNvPr id="1294" name="Google Shape;1294;p57"/>
            <p:cNvSpPr/>
            <p:nvPr/>
          </p:nvSpPr>
          <p:spPr>
            <a:xfrm rot="5400000">
              <a:off x="4901729" y="2728785"/>
              <a:ext cx="314700" cy="644400"/>
            </a:xfrm>
            <a:prstGeom prst="trapezoid">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57"/>
            <p:cNvSpPr txBox="1"/>
            <p:nvPr/>
          </p:nvSpPr>
          <p:spPr>
            <a:xfrm>
              <a:off x="4849944" y="2893636"/>
              <a:ext cx="419700" cy="307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Branch Comp</a:t>
              </a:r>
              <a:endParaRPr b="0" i="0" sz="1000" u="none" cap="none" strike="noStrike">
                <a:solidFill>
                  <a:srgbClr val="000000"/>
                </a:solidFill>
                <a:latin typeface="Arial"/>
                <a:ea typeface="Arial"/>
                <a:cs typeface="Arial"/>
                <a:sym typeface="Arial"/>
              </a:endParaRPr>
            </a:p>
          </p:txBody>
        </p:sp>
      </p:grpSp>
      <p:grpSp>
        <p:nvGrpSpPr>
          <p:cNvPr id="1296" name="Google Shape;1296;p57"/>
          <p:cNvGrpSpPr/>
          <p:nvPr/>
        </p:nvGrpSpPr>
        <p:grpSpPr>
          <a:xfrm>
            <a:off x="3363701" y="4065084"/>
            <a:ext cx="486408" cy="319500"/>
            <a:chOff x="4447206" y="4057784"/>
            <a:chExt cx="426300" cy="319500"/>
          </a:xfrm>
        </p:grpSpPr>
        <p:sp>
          <p:nvSpPr>
            <p:cNvPr id="1297" name="Google Shape;1297;p57"/>
            <p:cNvSpPr/>
            <p:nvPr/>
          </p:nvSpPr>
          <p:spPr>
            <a:xfrm rot="5400000">
              <a:off x="4500606" y="4004384"/>
              <a:ext cx="319500" cy="426300"/>
            </a:xfrm>
            <a:prstGeom prst="trapezoid">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57"/>
            <p:cNvSpPr txBox="1"/>
            <p:nvPr/>
          </p:nvSpPr>
          <p:spPr>
            <a:xfrm>
              <a:off x="4453925" y="4066223"/>
              <a:ext cx="410400" cy="307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Imm Gen</a:t>
              </a:r>
              <a:endParaRPr b="0" i="0" sz="1000" u="none" cap="none" strike="noStrike">
                <a:solidFill>
                  <a:srgbClr val="000000"/>
                </a:solidFill>
                <a:latin typeface="Arial"/>
                <a:ea typeface="Arial"/>
                <a:cs typeface="Arial"/>
                <a:sym typeface="Arial"/>
              </a:endParaRPr>
            </a:p>
          </p:txBody>
        </p:sp>
      </p:grpSp>
      <p:sp>
        <p:nvSpPr>
          <p:cNvPr id="1299" name="Google Shape;1299;p57"/>
          <p:cNvSpPr txBox="1"/>
          <p:nvPr/>
        </p:nvSpPr>
        <p:spPr>
          <a:xfrm>
            <a:off x="2816618" y="2245326"/>
            <a:ext cx="1175100" cy="215400"/>
          </a:xfrm>
          <a:prstGeom prst="rect">
            <a:avLst/>
          </a:prstGeom>
          <a:noFill/>
          <a:ln>
            <a:noFill/>
          </a:ln>
        </p:spPr>
        <p:txBody>
          <a:bodyPr anchorCtr="0" anchor="t" bIns="0" lIns="0" spcFirstLastPara="1" rIns="91425" wrap="square" tIns="0">
            <a:no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RegFile</a:t>
            </a:r>
            <a:endParaRPr b="0" i="0" sz="1300" u="none" cap="none" strike="noStrike">
              <a:solidFill>
                <a:srgbClr val="000000"/>
              </a:solidFill>
              <a:latin typeface="Arial"/>
              <a:ea typeface="Arial"/>
              <a:cs typeface="Arial"/>
              <a:sym typeface="Arial"/>
            </a:endParaRPr>
          </a:p>
        </p:txBody>
      </p:sp>
      <p:grpSp>
        <p:nvGrpSpPr>
          <p:cNvPr id="1300" name="Google Shape;1300;p57"/>
          <p:cNvGrpSpPr/>
          <p:nvPr/>
        </p:nvGrpSpPr>
        <p:grpSpPr>
          <a:xfrm>
            <a:off x="1518883" y="1816758"/>
            <a:ext cx="295200" cy="153900"/>
            <a:chOff x="1777884" y="1816758"/>
            <a:chExt cx="295200" cy="153900"/>
          </a:xfrm>
        </p:grpSpPr>
        <p:sp>
          <p:nvSpPr>
            <p:cNvPr id="1301" name="Google Shape;1301;p57"/>
            <p:cNvSpPr/>
            <p:nvPr/>
          </p:nvSpPr>
          <p:spPr>
            <a:xfrm rot="5400000">
              <a:off x="1850784" y="1746039"/>
              <a:ext cx="149400" cy="295200"/>
            </a:xfrm>
            <a:prstGeom prst="trapezoid">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57"/>
            <p:cNvSpPr txBox="1"/>
            <p:nvPr/>
          </p:nvSpPr>
          <p:spPr>
            <a:xfrm>
              <a:off x="1784816" y="1816758"/>
              <a:ext cx="2826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+4</a:t>
              </a:r>
              <a:endParaRPr b="0" i="0" sz="1000" u="none" cap="none" strike="noStrike">
                <a:solidFill>
                  <a:srgbClr val="000000"/>
                </a:solidFill>
                <a:latin typeface="Arial"/>
                <a:ea typeface="Arial"/>
                <a:cs typeface="Arial"/>
                <a:sym typeface="Arial"/>
              </a:endParaRPr>
            </a:p>
          </p:txBody>
        </p:sp>
      </p:grpSp>
      <p:cxnSp>
        <p:nvCxnSpPr>
          <p:cNvPr id="1303" name="Google Shape;1303;p57"/>
          <p:cNvCxnSpPr/>
          <p:nvPr/>
        </p:nvCxnSpPr>
        <p:spPr>
          <a:xfrm>
            <a:off x="2249674" y="2984825"/>
            <a:ext cx="0" cy="1722900"/>
          </a:xfrm>
          <a:prstGeom prst="straightConnector1">
            <a:avLst/>
          </a:prstGeom>
          <a:noFill/>
          <a:ln cap="flat" cmpd="sng" w="9525">
            <a:solidFill>
              <a:srgbClr val="000000"/>
            </a:solidFill>
            <a:prstDash val="solid"/>
            <a:round/>
            <a:headEnd len="sm" w="sm" type="none"/>
            <a:tailEnd len="med" w="med" type="triangle"/>
          </a:ln>
        </p:spPr>
      </p:cxnSp>
      <p:cxnSp>
        <p:nvCxnSpPr>
          <p:cNvPr id="1304" name="Google Shape;1304;p57"/>
          <p:cNvCxnSpPr/>
          <p:nvPr/>
        </p:nvCxnSpPr>
        <p:spPr>
          <a:xfrm>
            <a:off x="2251549" y="3307600"/>
            <a:ext cx="555600" cy="0"/>
          </a:xfrm>
          <a:prstGeom prst="straightConnector1">
            <a:avLst/>
          </a:prstGeom>
          <a:noFill/>
          <a:ln cap="flat" cmpd="sng" w="9525">
            <a:solidFill>
              <a:srgbClr val="000000"/>
            </a:solidFill>
            <a:prstDash val="solid"/>
            <a:round/>
            <a:headEnd len="sm" w="sm" type="none"/>
            <a:tailEnd len="med" w="med" type="triangle"/>
          </a:ln>
        </p:spPr>
      </p:cxnSp>
      <p:cxnSp>
        <p:nvCxnSpPr>
          <p:cNvPr id="1305" name="Google Shape;1305;p57"/>
          <p:cNvCxnSpPr>
            <a:endCxn id="1298" idx="1"/>
          </p:cNvCxnSpPr>
          <p:nvPr/>
        </p:nvCxnSpPr>
        <p:spPr>
          <a:xfrm>
            <a:off x="2251468" y="4225323"/>
            <a:ext cx="1119900" cy="2100"/>
          </a:xfrm>
          <a:prstGeom prst="straightConnector1">
            <a:avLst/>
          </a:prstGeom>
          <a:noFill/>
          <a:ln cap="flat" cmpd="sng" w="9525">
            <a:solidFill>
              <a:srgbClr val="000000"/>
            </a:solidFill>
            <a:prstDash val="solid"/>
            <a:round/>
            <a:headEnd len="sm" w="sm" type="none"/>
            <a:tailEnd len="sm" w="sm" type="none"/>
          </a:ln>
        </p:spPr>
      </p:cxnSp>
      <p:cxnSp>
        <p:nvCxnSpPr>
          <p:cNvPr id="1306" name="Google Shape;1306;p57"/>
          <p:cNvCxnSpPr/>
          <p:nvPr/>
        </p:nvCxnSpPr>
        <p:spPr>
          <a:xfrm>
            <a:off x="1990674" y="2982550"/>
            <a:ext cx="816600" cy="0"/>
          </a:xfrm>
          <a:prstGeom prst="straightConnector1">
            <a:avLst/>
          </a:prstGeom>
          <a:noFill/>
          <a:ln cap="flat" cmpd="sng" w="9525">
            <a:solidFill>
              <a:srgbClr val="000000"/>
            </a:solidFill>
            <a:prstDash val="solid"/>
            <a:round/>
            <a:headEnd len="sm" w="sm" type="none"/>
            <a:tailEnd len="med" w="med" type="triangle"/>
          </a:ln>
        </p:spPr>
      </p:cxnSp>
      <p:cxnSp>
        <p:nvCxnSpPr>
          <p:cNvPr id="1307" name="Google Shape;1307;p57"/>
          <p:cNvCxnSpPr/>
          <p:nvPr/>
        </p:nvCxnSpPr>
        <p:spPr>
          <a:xfrm>
            <a:off x="2250699" y="3672375"/>
            <a:ext cx="556500" cy="0"/>
          </a:xfrm>
          <a:prstGeom prst="straightConnector1">
            <a:avLst/>
          </a:prstGeom>
          <a:noFill/>
          <a:ln cap="flat" cmpd="sng" w="9525">
            <a:solidFill>
              <a:srgbClr val="000000"/>
            </a:solidFill>
            <a:prstDash val="solid"/>
            <a:round/>
            <a:headEnd len="sm" w="sm" type="none"/>
            <a:tailEnd len="med" w="med" type="triangle"/>
          </a:ln>
        </p:spPr>
      </p:cxnSp>
      <p:cxnSp>
        <p:nvCxnSpPr>
          <p:cNvPr id="1308" name="Google Shape;1308;p57"/>
          <p:cNvCxnSpPr/>
          <p:nvPr/>
        </p:nvCxnSpPr>
        <p:spPr>
          <a:xfrm>
            <a:off x="5786430" y="2651751"/>
            <a:ext cx="275700" cy="0"/>
          </a:xfrm>
          <a:prstGeom prst="straightConnector1">
            <a:avLst/>
          </a:prstGeom>
          <a:noFill/>
          <a:ln cap="flat" cmpd="sng" w="9525">
            <a:solidFill>
              <a:srgbClr val="000000"/>
            </a:solidFill>
            <a:prstDash val="solid"/>
            <a:round/>
            <a:headEnd len="sm" w="sm" type="none"/>
            <a:tailEnd len="med" w="med" type="triangle"/>
          </a:ln>
        </p:spPr>
      </p:cxnSp>
      <p:cxnSp>
        <p:nvCxnSpPr>
          <p:cNvPr id="1309" name="Google Shape;1309;p57"/>
          <p:cNvCxnSpPr/>
          <p:nvPr/>
        </p:nvCxnSpPr>
        <p:spPr>
          <a:xfrm>
            <a:off x="6549589" y="2961848"/>
            <a:ext cx="413100" cy="0"/>
          </a:xfrm>
          <a:prstGeom prst="straightConnector1">
            <a:avLst/>
          </a:prstGeom>
          <a:noFill/>
          <a:ln cap="flat" cmpd="sng" w="9525">
            <a:solidFill>
              <a:srgbClr val="000000"/>
            </a:solidFill>
            <a:prstDash val="solid"/>
            <a:round/>
            <a:headEnd len="sm" w="sm" type="none"/>
            <a:tailEnd len="med" w="med" type="triangle"/>
          </a:ln>
        </p:spPr>
      </p:cxnSp>
      <p:cxnSp>
        <p:nvCxnSpPr>
          <p:cNvPr id="1310" name="Google Shape;1310;p57"/>
          <p:cNvCxnSpPr/>
          <p:nvPr/>
        </p:nvCxnSpPr>
        <p:spPr>
          <a:xfrm>
            <a:off x="7915949" y="3448725"/>
            <a:ext cx="442200" cy="0"/>
          </a:xfrm>
          <a:prstGeom prst="straightConnector1">
            <a:avLst/>
          </a:prstGeom>
          <a:noFill/>
          <a:ln cap="flat" cmpd="sng" w="9525">
            <a:solidFill>
              <a:srgbClr val="000000"/>
            </a:solidFill>
            <a:prstDash val="solid"/>
            <a:round/>
            <a:headEnd len="sm" w="sm" type="none"/>
            <a:tailEnd len="med" w="med" type="triangle"/>
          </a:ln>
        </p:spPr>
      </p:cxnSp>
      <p:cxnSp>
        <p:nvCxnSpPr>
          <p:cNvPr id="1311" name="Google Shape;1311;p57"/>
          <p:cNvCxnSpPr/>
          <p:nvPr/>
        </p:nvCxnSpPr>
        <p:spPr>
          <a:xfrm>
            <a:off x="3992549" y="2765100"/>
            <a:ext cx="1664100" cy="0"/>
          </a:xfrm>
          <a:prstGeom prst="straightConnector1">
            <a:avLst/>
          </a:prstGeom>
          <a:noFill/>
          <a:ln cap="flat" cmpd="sng" w="9525">
            <a:solidFill>
              <a:srgbClr val="000000"/>
            </a:solidFill>
            <a:prstDash val="solid"/>
            <a:round/>
            <a:headEnd len="sm" w="sm" type="none"/>
            <a:tailEnd len="med" w="med" type="triangle"/>
          </a:ln>
        </p:spPr>
      </p:cxnSp>
      <p:cxnSp>
        <p:nvCxnSpPr>
          <p:cNvPr id="1312" name="Google Shape;1312;p57"/>
          <p:cNvCxnSpPr/>
          <p:nvPr/>
        </p:nvCxnSpPr>
        <p:spPr>
          <a:xfrm>
            <a:off x="305949" y="1460975"/>
            <a:ext cx="7771800" cy="0"/>
          </a:xfrm>
          <a:prstGeom prst="straightConnector1">
            <a:avLst/>
          </a:prstGeom>
          <a:noFill/>
          <a:ln cap="flat" cmpd="sng" w="9525">
            <a:solidFill>
              <a:srgbClr val="000000"/>
            </a:solidFill>
            <a:prstDash val="solid"/>
            <a:round/>
            <a:headEnd len="sm" w="sm" type="none"/>
            <a:tailEnd len="sm" w="sm" type="none"/>
          </a:ln>
        </p:spPr>
      </p:cxnSp>
      <p:cxnSp>
        <p:nvCxnSpPr>
          <p:cNvPr id="1313" name="Google Shape;1313;p57"/>
          <p:cNvCxnSpPr/>
          <p:nvPr/>
        </p:nvCxnSpPr>
        <p:spPr>
          <a:xfrm rot="10800000">
            <a:off x="6809774" y="1459105"/>
            <a:ext cx="0" cy="1499700"/>
          </a:xfrm>
          <a:prstGeom prst="straightConnector1">
            <a:avLst/>
          </a:prstGeom>
          <a:noFill/>
          <a:ln cap="flat" cmpd="sng" w="9525">
            <a:solidFill>
              <a:srgbClr val="000000"/>
            </a:solidFill>
            <a:prstDash val="solid"/>
            <a:round/>
            <a:headEnd len="sm" w="sm" type="none"/>
            <a:tailEnd len="sm" w="sm" type="none"/>
          </a:ln>
        </p:spPr>
      </p:cxnSp>
      <p:cxnSp>
        <p:nvCxnSpPr>
          <p:cNvPr id="1314" name="Google Shape;1314;p57"/>
          <p:cNvCxnSpPr/>
          <p:nvPr/>
        </p:nvCxnSpPr>
        <p:spPr>
          <a:xfrm>
            <a:off x="353124" y="1618975"/>
            <a:ext cx="7644600" cy="0"/>
          </a:xfrm>
          <a:prstGeom prst="straightConnector1">
            <a:avLst/>
          </a:prstGeom>
          <a:noFill/>
          <a:ln cap="flat" cmpd="sng" w="9525">
            <a:solidFill>
              <a:srgbClr val="000000"/>
            </a:solidFill>
            <a:prstDash val="solid"/>
            <a:round/>
            <a:headEnd len="sm" w="sm" type="none"/>
            <a:tailEnd len="sm" w="sm" type="none"/>
          </a:ln>
        </p:spPr>
      </p:cxnSp>
      <p:sp>
        <p:nvSpPr>
          <p:cNvPr id="1315" name="Google Shape;1315;p57"/>
          <p:cNvSpPr/>
          <p:nvPr/>
        </p:nvSpPr>
        <p:spPr>
          <a:xfrm>
            <a:off x="657925" y="4710549"/>
            <a:ext cx="7964400" cy="145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16" name="Google Shape;1316;p57"/>
          <p:cNvCxnSpPr/>
          <p:nvPr/>
        </p:nvCxnSpPr>
        <p:spPr>
          <a:xfrm>
            <a:off x="8447474" y="3637350"/>
            <a:ext cx="0" cy="1070100"/>
          </a:xfrm>
          <a:prstGeom prst="straightConnector1">
            <a:avLst/>
          </a:prstGeom>
          <a:noFill/>
          <a:ln cap="flat" cmpd="sng" w="9525">
            <a:solidFill>
              <a:srgbClr val="000000"/>
            </a:solidFill>
            <a:prstDash val="solid"/>
            <a:round/>
            <a:headEnd len="med" w="med" type="triangle"/>
            <a:tailEnd len="sm" w="sm" type="none"/>
          </a:ln>
        </p:spPr>
      </p:cxnSp>
      <p:cxnSp>
        <p:nvCxnSpPr>
          <p:cNvPr id="1317" name="Google Shape;1317;p57"/>
          <p:cNvCxnSpPr/>
          <p:nvPr/>
        </p:nvCxnSpPr>
        <p:spPr>
          <a:xfrm>
            <a:off x="7228549" y="4379125"/>
            <a:ext cx="0" cy="329700"/>
          </a:xfrm>
          <a:prstGeom prst="straightConnector1">
            <a:avLst/>
          </a:prstGeom>
          <a:noFill/>
          <a:ln cap="flat" cmpd="sng" w="9525">
            <a:solidFill>
              <a:srgbClr val="000000"/>
            </a:solidFill>
            <a:prstDash val="solid"/>
            <a:round/>
            <a:headEnd len="med" w="med" type="triangle"/>
            <a:tailEnd len="sm" w="sm" type="none"/>
          </a:ln>
        </p:spPr>
      </p:cxnSp>
      <p:cxnSp>
        <p:nvCxnSpPr>
          <p:cNvPr id="1318" name="Google Shape;1318;p57"/>
          <p:cNvCxnSpPr/>
          <p:nvPr/>
        </p:nvCxnSpPr>
        <p:spPr>
          <a:xfrm>
            <a:off x="3511270" y="4389050"/>
            <a:ext cx="0" cy="330000"/>
          </a:xfrm>
          <a:prstGeom prst="straightConnector1">
            <a:avLst/>
          </a:prstGeom>
          <a:noFill/>
          <a:ln cap="flat" cmpd="sng" w="9525">
            <a:solidFill>
              <a:srgbClr val="000000"/>
            </a:solidFill>
            <a:prstDash val="solid"/>
            <a:round/>
            <a:headEnd len="med" w="med" type="triangle"/>
            <a:tailEnd len="sm" w="sm" type="none"/>
          </a:ln>
        </p:spPr>
      </p:cxnSp>
      <p:cxnSp>
        <p:nvCxnSpPr>
          <p:cNvPr id="1319" name="Google Shape;1319;p57"/>
          <p:cNvCxnSpPr/>
          <p:nvPr/>
        </p:nvCxnSpPr>
        <p:spPr>
          <a:xfrm>
            <a:off x="821424" y="2447650"/>
            <a:ext cx="0" cy="2262000"/>
          </a:xfrm>
          <a:prstGeom prst="straightConnector1">
            <a:avLst/>
          </a:prstGeom>
          <a:noFill/>
          <a:ln cap="flat" cmpd="sng" w="9525">
            <a:solidFill>
              <a:srgbClr val="000000"/>
            </a:solidFill>
            <a:prstDash val="solid"/>
            <a:round/>
            <a:headEnd len="med" w="med" type="triangle"/>
            <a:tailEnd len="sm" w="sm" type="none"/>
          </a:ln>
        </p:spPr>
      </p:cxnSp>
      <p:cxnSp>
        <p:nvCxnSpPr>
          <p:cNvPr id="1320" name="Google Shape;1320;p57"/>
          <p:cNvCxnSpPr/>
          <p:nvPr/>
        </p:nvCxnSpPr>
        <p:spPr>
          <a:xfrm>
            <a:off x="5386841" y="3210231"/>
            <a:ext cx="0" cy="1492800"/>
          </a:xfrm>
          <a:prstGeom prst="straightConnector1">
            <a:avLst/>
          </a:prstGeom>
          <a:noFill/>
          <a:ln cap="flat" cmpd="sng" w="9525">
            <a:solidFill>
              <a:srgbClr val="000000"/>
            </a:solidFill>
            <a:prstDash val="solid"/>
            <a:round/>
            <a:headEnd len="sm" w="sm" type="none"/>
            <a:tailEnd len="med" w="med" type="triangle"/>
          </a:ln>
        </p:spPr>
      </p:cxnSp>
      <p:cxnSp>
        <p:nvCxnSpPr>
          <p:cNvPr id="1321" name="Google Shape;1321;p57"/>
          <p:cNvCxnSpPr/>
          <p:nvPr/>
        </p:nvCxnSpPr>
        <p:spPr>
          <a:xfrm>
            <a:off x="5141272" y="3210231"/>
            <a:ext cx="0" cy="1494300"/>
          </a:xfrm>
          <a:prstGeom prst="straightConnector1">
            <a:avLst/>
          </a:prstGeom>
          <a:noFill/>
          <a:ln cap="flat" cmpd="sng" w="9525">
            <a:solidFill>
              <a:srgbClr val="000000"/>
            </a:solidFill>
            <a:prstDash val="solid"/>
            <a:round/>
            <a:headEnd len="sm" w="sm" type="none"/>
            <a:tailEnd len="med" w="med" type="triangle"/>
          </a:ln>
        </p:spPr>
      </p:cxnSp>
      <p:sp>
        <p:nvSpPr>
          <p:cNvPr id="1322" name="Google Shape;1322;p57"/>
          <p:cNvSpPr txBox="1"/>
          <p:nvPr/>
        </p:nvSpPr>
        <p:spPr>
          <a:xfrm>
            <a:off x="5531600" y="4719976"/>
            <a:ext cx="2673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BSel</a:t>
            </a:r>
            <a:endParaRPr b="0" i="0" sz="800" u="none" cap="none" strike="noStrike">
              <a:solidFill>
                <a:srgbClr val="000000"/>
              </a:solidFill>
              <a:latin typeface="Arial"/>
              <a:ea typeface="Arial"/>
              <a:cs typeface="Arial"/>
              <a:sym typeface="Arial"/>
            </a:endParaRPr>
          </a:p>
        </p:txBody>
      </p:sp>
      <p:cxnSp>
        <p:nvCxnSpPr>
          <p:cNvPr id="1323" name="Google Shape;1323;p57"/>
          <p:cNvCxnSpPr/>
          <p:nvPr/>
        </p:nvCxnSpPr>
        <p:spPr>
          <a:xfrm>
            <a:off x="6293049" y="3819725"/>
            <a:ext cx="0" cy="888300"/>
          </a:xfrm>
          <a:prstGeom prst="straightConnector1">
            <a:avLst/>
          </a:prstGeom>
          <a:noFill/>
          <a:ln cap="flat" cmpd="sng" w="9525">
            <a:solidFill>
              <a:srgbClr val="000000"/>
            </a:solidFill>
            <a:prstDash val="solid"/>
            <a:round/>
            <a:headEnd len="med" w="med" type="triangle"/>
            <a:tailEnd len="sm" w="sm" type="none"/>
          </a:ln>
        </p:spPr>
      </p:cxnSp>
      <p:cxnSp>
        <p:nvCxnSpPr>
          <p:cNvPr id="1324" name="Google Shape;1324;p57"/>
          <p:cNvCxnSpPr/>
          <p:nvPr/>
        </p:nvCxnSpPr>
        <p:spPr>
          <a:xfrm>
            <a:off x="3073075" y="3979576"/>
            <a:ext cx="0" cy="729300"/>
          </a:xfrm>
          <a:prstGeom prst="straightConnector1">
            <a:avLst/>
          </a:prstGeom>
          <a:noFill/>
          <a:ln cap="flat" cmpd="sng" w="9525">
            <a:solidFill>
              <a:srgbClr val="000000"/>
            </a:solidFill>
            <a:prstDash val="solid"/>
            <a:round/>
            <a:headEnd len="med" w="med" type="triangle"/>
            <a:tailEnd len="sm" w="sm" type="none"/>
          </a:ln>
        </p:spPr>
      </p:cxnSp>
      <p:sp>
        <p:nvSpPr>
          <p:cNvPr id="1325" name="Google Shape;1325;p57"/>
          <p:cNvSpPr txBox="1"/>
          <p:nvPr/>
        </p:nvSpPr>
        <p:spPr>
          <a:xfrm>
            <a:off x="2816206" y="2477476"/>
            <a:ext cx="7266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RegWriteData</a:t>
            </a:r>
            <a:endParaRPr b="0" i="0" sz="900" u="none" cap="none" strike="noStrike">
              <a:solidFill>
                <a:srgbClr val="000000"/>
              </a:solidFill>
              <a:latin typeface="Arial"/>
              <a:ea typeface="Arial"/>
              <a:cs typeface="Arial"/>
              <a:sym typeface="Arial"/>
            </a:endParaRPr>
          </a:p>
        </p:txBody>
      </p:sp>
      <p:sp>
        <p:nvSpPr>
          <p:cNvPr id="1326" name="Google Shape;1326;p57"/>
          <p:cNvSpPr txBox="1"/>
          <p:nvPr/>
        </p:nvSpPr>
        <p:spPr>
          <a:xfrm>
            <a:off x="2817369" y="2911838"/>
            <a:ext cx="7800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RegWriteIndex</a:t>
            </a:r>
            <a:endParaRPr b="0" i="0" sz="900" u="none" cap="none" strike="noStrike">
              <a:solidFill>
                <a:srgbClr val="000000"/>
              </a:solidFill>
              <a:latin typeface="Arial"/>
              <a:ea typeface="Arial"/>
              <a:cs typeface="Arial"/>
              <a:sym typeface="Arial"/>
            </a:endParaRPr>
          </a:p>
        </p:txBody>
      </p:sp>
      <p:sp>
        <p:nvSpPr>
          <p:cNvPr id="1327" name="Google Shape;1327;p57"/>
          <p:cNvSpPr txBox="1"/>
          <p:nvPr/>
        </p:nvSpPr>
        <p:spPr>
          <a:xfrm>
            <a:off x="2816876" y="3236460"/>
            <a:ext cx="8265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RegReadIndex1</a:t>
            </a:r>
            <a:endParaRPr b="0" i="0" sz="900" u="none" cap="none" strike="noStrike">
              <a:solidFill>
                <a:srgbClr val="000000"/>
              </a:solidFill>
              <a:latin typeface="Arial"/>
              <a:ea typeface="Arial"/>
              <a:cs typeface="Arial"/>
              <a:sym typeface="Arial"/>
            </a:endParaRPr>
          </a:p>
        </p:txBody>
      </p:sp>
      <p:sp>
        <p:nvSpPr>
          <p:cNvPr id="1328" name="Google Shape;1328;p57"/>
          <p:cNvSpPr txBox="1"/>
          <p:nvPr/>
        </p:nvSpPr>
        <p:spPr>
          <a:xfrm>
            <a:off x="2818230" y="3600510"/>
            <a:ext cx="8325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RegReadIndex2</a:t>
            </a:r>
            <a:endParaRPr b="0" i="0" sz="900" u="none" cap="none" strike="noStrike">
              <a:solidFill>
                <a:srgbClr val="000000"/>
              </a:solidFill>
              <a:latin typeface="Arial"/>
              <a:ea typeface="Arial"/>
              <a:cs typeface="Arial"/>
              <a:sym typeface="Arial"/>
            </a:endParaRPr>
          </a:p>
        </p:txBody>
      </p:sp>
      <p:sp>
        <p:nvSpPr>
          <p:cNvPr id="1329" name="Google Shape;1329;p57"/>
          <p:cNvSpPr txBox="1"/>
          <p:nvPr/>
        </p:nvSpPr>
        <p:spPr>
          <a:xfrm>
            <a:off x="3186845" y="2695698"/>
            <a:ext cx="7926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RegReadData1</a:t>
            </a:r>
            <a:endParaRPr b="0" i="0" sz="900" u="none" cap="none" strike="noStrike">
              <a:solidFill>
                <a:srgbClr val="000000"/>
              </a:solidFill>
              <a:latin typeface="Arial"/>
              <a:ea typeface="Arial"/>
              <a:cs typeface="Arial"/>
              <a:sym typeface="Arial"/>
            </a:endParaRPr>
          </a:p>
        </p:txBody>
      </p:sp>
      <p:sp>
        <p:nvSpPr>
          <p:cNvPr id="1330" name="Google Shape;1330;p57"/>
          <p:cNvSpPr txBox="1"/>
          <p:nvPr/>
        </p:nvSpPr>
        <p:spPr>
          <a:xfrm>
            <a:off x="2272979" y="2865094"/>
            <a:ext cx="384600" cy="107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inst[11:7]</a:t>
            </a:r>
            <a:endParaRPr b="0" i="0" sz="700" u="none" cap="none" strike="noStrike">
              <a:solidFill>
                <a:srgbClr val="000000"/>
              </a:solidFill>
              <a:latin typeface="Arial"/>
              <a:ea typeface="Arial"/>
              <a:cs typeface="Arial"/>
              <a:sym typeface="Arial"/>
            </a:endParaRPr>
          </a:p>
        </p:txBody>
      </p:sp>
      <p:sp>
        <p:nvSpPr>
          <p:cNvPr id="1331" name="Google Shape;1331;p57"/>
          <p:cNvSpPr txBox="1"/>
          <p:nvPr/>
        </p:nvSpPr>
        <p:spPr>
          <a:xfrm>
            <a:off x="8082954" y="2902021"/>
            <a:ext cx="1821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ALU</a:t>
            </a:r>
            <a:endParaRPr b="0" i="0" sz="700" u="none" cap="none" strike="noStrike">
              <a:solidFill>
                <a:srgbClr val="000000"/>
              </a:solidFill>
              <a:latin typeface="Arial"/>
              <a:ea typeface="Arial"/>
              <a:cs typeface="Arial"/>
              <a:sym typeface="Arial"/>
            </a:endParaRPr>
          </a:p>
        </p:txBody>
      </p:sp>
      <p:sp>
        <p:nvSpPr>
          <p:cNvPr id="1332" name="Google Shape;1332;p57"/>
          <p:cNvSpPr txBox="1"/>
          <p:nvPr/>
        </p:nvSpPr>
        <p:spPr>
          <a:xfrm>
            <a:off x="7998933" y="3127733"/>
            <a:ext cx="276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PC+4</a:t>
            </a:r>
            <a:endParaRPr b="0" i="0" sz="700" u="none" cap="none" strike="noStrike">
              <a:solidFill>
                <a:srgbClr val="000000"/>
              </a:solidFill>
              <a:latin typeface="Arial"/>
              <a:ea typeface="Arial"/>
              <a:cs typeface="Arial"/>
              <a:sym typeface="Arial"/>
            </a:endParaRPr>
          </a:p>
        </p:txBody>
      </p:sp>
      <p:sp>
        <p:nvSpPr>
          <p:cNvPr id="1333" name="Google Shape;1333;p57"/>
          <p:cNvSpPr txBox="1"/>
          <p:nvPr/>
        </p:nvSpPr>
        <p:spPr>
          <a:xfrm>
            <a:off x="8024796" y="3346975"/>
            <a:ext cx="276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Mem</a:t>
            </a:r>
            <a:endParaRPr b="0" i="0" sz="700" u="none" cap="none" strike="noStrike">
              <a:solidFill>
                <a:srgbClr val="000000"/>
              </a:solidFill>
              <a:latin typeface="Arial"/>
              <a:ea typeface="Arial"/>
              <a:cs typeface="Arial"/>
              <a:sym typeface="Arial"/>
            </a:endParaRPr>
          </a:p>
        </p:txBody>
      </p:sp>
      <p:sp>
        <p:nvSpPr>
          <p:cNvPr id="1334" name="Google Shape;1334;p57"/>
          <p:cNvSpPr txBox="1"/>
          <p:nvPr/>
        </p:nvSpPr>
        <p:spPr>
          <a:xfrm>
            <a:off x="3179682" y="3420254"/>
            <a:ext cx="7959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RegReadData2</a:t>
            </a:r>
            <a:endParaRPr b="0" i="0" sz="900" u="none" cap="none" strike="noStrike">
              <a:solidFill>
                <a:srgbClr val="000000"/>
              </a:solidFill>
              <a:latin typeface="Arial"/>
              <a:ea typeface="Arial"/>
              <a:cs typeface="Arial"/>
              <a:sym typeface="Arial"/>
            </a:endParaRPr>
          </a:p>
        </p:txBody>
      </p:sp>
      <p:sp>
        <p:nvSpPr>
          <p:cNvPr id="1335" name="Google Shape;1335;p57"/>
          <p:cNvSpPr txBox="1"/>
          <p:nvPr/>
        </p:nvSpPr>
        <p:spPr>
          <a:xfrm>
            <a:off x="2272428" y="3558585"/>
            <a:ext cx="442500" cy="107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inst[24:20]</a:t>
            </a:r>
            <a:endParaRPr b="0" i="0" sz="700" u="none" cap="none" strike="noStrike">
              <a:solidFill>
                <a:srgbClr val="000000"/>
              </a:solidFill>
              <a:latin typeface="Arial"/>
              <a:ea typeface="Arial"/>
              <a:cs typeface="Arial"/>
              <a:sym typeface="Arial"/>
            </a:endParaRPr>
          </a:p>
        </p:txBody>
      </p:sp>
      <p:sp>
        <p:nvSpPr>
          <p:cNvPr id="1336" name="Google Shape;1336;p57"/>
          <p:cNvSpPr txBox="1"/>
          <p:nvPr/>
        </p:nvSpPr>
        <p:spPr>
          <a:xfrm>
            <a:off x="2272227" y="3191179"/>
            <a:ext cx="437700" cy="107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inst[19:15]</a:t>
            </a:r>
            <a:endParaRPr b="0" i="0" sz="700" u="none" cap="none" strike="noStrike">
              <a:solidFill>
                <a:srgbClr val="000000"/>
              </a:solidFill>
              <a:latin typeface="Arial"/>
              <a:ea typeface="Arial"/>
              <a:cs typeface="Arial"/>
              <a:sym typeface="Arial"/>
            </a:endParaRPr>
          </a:p>
        </p:txBody>
      </p:sp>
      <p:cxnSp>
        <p:nvCxnSpPr>
          <p:cNvPr id="1337" name="Google Shape;1337;p57"/>
          <p:cNvCxnSpPr/>
          <p:nvPr/>
        </p:nvCxnSpPr>
        <p:spPr>
          <a:xfrm>
            <a:off x="5786430" y="3639970"/>
            <a:ext cx="275700" cy="0"/>
          </a:xfrm>
          <a:prstGeom prst="straightConnector1">
            <a:avLst/>
          </a:prstGeom>
          <a:noFill/>
          <a:ln cap="flat" cmpd="sng" w="9525">
            <a:solidFill>
              <a:srgbClr val="000000"/>
            </a:solidFill>
            <a:prstDash val="solid"/>
            <a:round/>
            <a:headEnd len="sm" w="sm" type="none"/>
            <a:tailEnd len="med" w="med" type="triangle"/>
          </a:ln>
        </p:spPr>
      </p:cxnSp>
      <p:sp>
        <p:nvSpPr>
          <p:cNvPr id="1338" name="Google Shape;1338;p57"/>
          <p:cNvSpPr/>
          <p:nvPr/>
        </p:nvSpPr>
        <p:spPr>
          <a:xfrm>
            <a:off x="6059599" y="2239850"/>
            <a:ext cx="486777" cy="1718950"/>
          </a:xfrm>
          <a:custGeom>
            <a:rect b="b" l="l" r="r" t="t"/>
            <a:pathLst>
              <a:path extrusionOk="0" h="68758" w="25718">
                <a:moveTo>
                  <a:pt x="0" y="30915"/>
                </a:moveTo>
                <a:lnTo>
                  <a:pt x="0" y="0"/>
                </a:lnTo>
                <a:lnTo>
                  <a:pt x="25718" y="11327"/>
                </a:lnTo>
                <a:lnTo>
                  <a:pt x="25718" y="57965"/>
                </a:lnTo>
                <a:lnTo>
                  <a:pt x="133" y="68758"/>
                </a:lnTo>
                <a:lnTo>
                  <a:pt x="133" y="38643"/>
                </a:lnTo>
                <a:lnTo>
                  <a:pt x="7196" y="34246"/>
                </a:lnTo>
                <a:close/>
              </a:path>
            </a:pathLst>
          </a:custGeom>
          <a:noFill/>
          <a:ln cap="flat" cmpd="sng" w="9525">
            <a:solidFill>
              <a:schemeClr val="dk1"/>
            </a:solidFill>
            <a:prstDash val="solid"/>
            <a:round/>
            <a:headEnd len="sm" w="sm" type="none"/>
            <a:tailEnd len="sm" w="sm" type="none"/>
          </a:ln>
        </p:spPr>
      </p:sp>
      <p:sp>
        <p:nvSpPr>
          <p:cNvPr id="1339" name="Google Shape;1339;p57"/>
          <p:cNvSpPr txBox="1"/>
          <p:nvPr/>
        </p:nvSpPr>
        <p:spPr>
          <a:xfrm>
            <a:off x="6198231" y="2995400"/>
            <a:ext cx="333900" cy="200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ALU</a:t>
            </a:r>
            <a:endParaRPr b="0" i="0" sz="1300" u="none" cap="none" strike="noStrike">
              <a:solidFill>
                <a:srgbClr val="000000"/>
              </a:solidFill>
              <a:latin typeface="Arial"/>
              <a:ea typeface="Arial"/>
              <a:cs typeface="Arial"/>
              <a:sym typeface="Arial"/>
            </a:endParaRPr>
          </a:p>
        </p:txBody>
      </p:sp>
      <p:sp>
        <p:nvSpPr>
          <p:cNvPr id="1340" name="Google Shape;1340;p57"/>
          <p:cNvSpPr txBox="1"/>
          <p:nvPr/>
        </p:nvSpPr>
        <p:spPr>
          <a:xfrm>
            <a:off x="6078874" y="2581350"/>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A</a:t>
            </a:r>
            <a:endParaRPr b="0" i="0" sz="900" u="none" cap="none" strike="noStrike">
              <a:solidFill>
                <a:srgbClr val="000000"/>
              </a:solidFill>
              <a:latin typeface="Arial"/>
              <a:ea typeface="Arial"/>
              <a:cs typeface="Arial"/>
              <a:sym typeface="Arial"/>
            </a:endParaRPr>
          </a:p>
        </p:txBody>
      </p:sp>
      <p:sp>
        <p:nvSpPr>
          <p:cNvPr id="1341" name="Google Shape;1341;p57"/>
          <p:cNvSpPr txBox="1"/>
          <p:nvPr/>
        </p:nvSpPr>
        <p:spPr>
          <a:xfrm>
            <a:off x="6076499" y="3569550"/>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B</a:t>
            </a:r>
            <a:endParaRPr b="0" i="0" sz="900" u="none" cap="none" strike="noStrike">
              <a:solidFill>
                <a:srgbClr val="000000"/>
              </a:solidFill>
              <a:latin typeface="Arial"/>
              <a:ea typeface="Arial"/>
              <a:cs typeface="Arial"/>
              <a:sym typeface="Arial"/>
            </a:endParaRPr>
          </a:p>
        </p:txBody>
      </p:sp>
      <p:cxnSp>
        <p:nvCxnSpPr>
          <p:cNvPr id="1342" name="Google Shape;1342;p57"/>
          <p:cNvCxnSpPr/>
          <p:nvPr/>
        </p:nvCxnSpPr>
        <p:spPr>
          <a:xfrm rot="10800000">
            <a:off x="5709906" y="3865925"/>
            <a:ext cx="0" cy="843600"/>
          </a:xfrm>
          <a:prstGeom prst="straightConnector1">
            <a:avLst/>
          </a:prstGeom>
          <a:noFill/>
          <a:ln cap="flat" cmpd="sng" w="9525">
            <a:solidFill>
              <a:schemeClr val="dk1"/>
            </a:solidFill>
            <a:prstDash val="solid"/>
            <a:round/>
            <a:headEnd len="sm" w="sm" type="none"/>
            <a:tailEnd len="med" w="med" type="triangle"/>
          </a:ln>
        </p:spPr>
      </p:cxnSp>
      <p:sp>
        <p:nvSpPr>
          <p:cNvPr id="1343" name="Google Shape;1343;p57"/>
          <p:cNvSpPr txBox="1"/>
          <p:nvPr/>
        </p:nvSpPr>
        <p:spPr>
          <a:xfrm>
            <a:off x="5824084" y="4719976"/>
            <a:ext cx="2187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ASel</a:t>
            </a:r>
            <a:endParaRPr b="0" i="0" sz="800" u="none" cap="none" strike="noStrike">
              <a:solidFill>
                <a:srgbClr val="000000"/>
              </a:solidFill>
              <a:latin typeface="Arial"/>
              <a:ea typeface="Arial"/>
              <a:cs typeface="Arial"/>
              <a:sym typeface="Arial"/>
            </a:endParaRPr>
          </a:p>
        </p:txBody>
      </p:sp>
      <p:sp>
        <p:nvSpPr>
          <p:cNvPr id="1344" name="Google Shape;1344;p57"/>
          <p:cNvSpPr txBox="1"/>
          <p:nvPr/>
        </p:nvSpPr>
        <p:spPr>
          <a:xfrm>
            <a:off x="5031500" y="4719976"/>
            <a:ext cx="227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BrEq</a:t>
            </a:r>
            <a:endParaRPr b="0" i="0" sz="800" u="none" cap="none" strike="noStrike">
              <a:solidFill>
                <a:srgbClr val="000000"/>
              </a:solidFill>
              <a:latin typeface="Arial"/>
              <a:ea typeface="Arial"/>
              <a:cs typeface="Arial"/>
              <a:sym typeface="Arial"/>
            </a:endParaRPr>
          </a:p>
        </p:txBody>
      </p:sp>
      <p:sp>
        <p:nvSpPr>
          <p:cNvPr id="1345" name="Google Shape;1345;p57"/>
          <p:cNvSpPr txBox="1"/>
          <p:nvPr/>
        </p:nvSpPr>
        <p:spPr>
          <a:xfrm>
            <a:off x="5290271" y="4719976"/>
            <a:ext cx="2187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BrLT</a:t>
            </a:r>
            <a:endParaRPr b="0" i="0" sz="800" u="none" cap="none" strike="noStrike">
              <a:solidFill>
                <a:srgbClr val="000000"/>
              </a:solidFill>
              <a:latin typeface="Arial"/>
              <a:ea typeface="Arial"/>
              <a:cs typeface="Arial"/>
              <a:sym typeface="Arial"/>
            </a:endParaRPr>
          </a:p>
        </p:txBody>
      </p:sp>
      <p:sp>
        <p:nvSpPr>
          <p:cNvPr id="1346" name="Google Shape;1346;p57"/>
          <p:cNvSpPr txBox="1"/>
          <p:nvPr/>
        </p:nvSpPr>
        <p:spPr>
          <a:xfrm>
            <a:off x="4761666" y="4719976"/>
            <a:ext cx="2376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BrUn</a:t>
            </a:r>
            <a:endParaRPr b="0" i="0" sz="800" u="none" cap="none" strike="noStrike">
              <a:solidFill>
                <a:srgbClr val="000000"/>
              </a:solidFill>
              <a:latin typeface="Arial"/>
              <a:ea typeface="Arial"/>
              <a:cs typeface="Arial"/>
              <a:sym typeface="Arial"/>
            </a:endParaRPr>
          </a:p>
        </p:txBody>
      </p:sp>
      <p:cxnSp>
        <p:nvCxnSpPr>
          <p:cNvPr id="1347" name="Google Shape;1347;p57"/>
          <p:cNvCxnSpPr/>
          <p:nvPr/>
        </p:nvCxnSpPr>
        <p:spPr>
          <a:xfrm rot="10800000">
            <a:off x="4894753" y="3210050"/>
            <a:ext cx="0" cy="1495800"/>
          </a:xfrm>
          <a:prstGeom prst="straightConnector1">
            <a:avLst/>
          </a:prstGeom>
          <a:noFill/>
          <a:ln cap="flat" cmpd="sng" w="9525">
            <a:solidFill>
              <a:schemeClr val="dk1"/>
            </a:solidFill>
            <a:prstDash val="solid"/>
            <a:round/>
            <a:headEnd len="sm" w="sm" type="none"/>
            <a:tailEnd len="med" w="med" type="triangle"/>
          </a:ln>
        </p:spPr>
      </p:cxnSp>
      <p:sp>
        <p:nvSpPr>
          <p:cNvPr id="1348" name="Google Shape;1348;p57"/>
          <p:cNvSpPr/>
          <p:nvPr/>
        </p:nvSpPr>
        <p:spPr>
          <a:xfrm>
            <a:off x="4583849" y="2768700"/>
            <a:ext cx="230758" cy="209875"/>
          </a:xfrm>
          <a:custGeom>
            <a:rect b="b" l="l" r="r" t="t"/>
            <a:pathLst>
              <a:path extrusionOk="0" h="8395" w="4597">
                <a:moveTo>
                  <a:pt x="0" y="0"/>
                </a:moveTo>
                <a:lnTo>
                  <a:pt x="0" y="8395"/>
                </a:lnTo>
                <a:lnTo>
                  <a:pt x="4597" y="8395"/>
                </a:lnTo>
              </a:path>
            </a:pathLst>
          </a:custGeom>
          <a:noFill/>
          <a:ln cap="flat" cmpd="sng" w="9525">
            <a:solidFill>
              <a:schemeClr val="dk1"/>
            </a:solidFill>
            <a:prstDash val="solid"/>
            <a:round/>
            <a:headEnd len="sm" w="sm" type="none"/>
            <a:tailEnd len="med" w="med" type="triangle"/>
          </a:ln>
        </p:spPr>
      </p:sp>
      <p:sp>
        <p:nvSpPr>
          <p:cNvPr id="1349" name="Google Shape;1349;p57"/>
          <p:cNvSpPr/>
          <p:nvPr/>
        </p:nvSpPr>
        <p:spPr>
          <a:xfrm>
            <a:off x="4583849" y="3125150"/>
            <a:ext cx="234194" cy="358125"/>
          </a:xfrm>
          <a:custGeom>
            <a:rect b="b" l="l" r="r" t="t"/>
            <a:pathLst>
              <a:path extrusionOk="0" h="14325" w="6330">
                <a:moveTo>
                  <a:pt x="0" y="14325"/>
                </a:moveTo>
                <a:lnTo>
                  <a:pt x="0" y="0"/>
                </a:lnTo>
                <a:lnTo>
                  <a:pt x="6330" y="0"/>
                </a:lnTo>
              </a:path>
            </a:pathLst>
          </a:custGeom>
          <a:noFill/>
          <a:ln cap="flat" cmpd="sng" w="9525">
            <a:solidFill>
              <a:schemeClr val="dk1"/>
            </a:solidFill>
            <a:prstDash val="solid"/>
            <a:round/>
            <a:headEnd len="sm" w="sm" type="none"/>
            <a:tailEnd len="med" w="med" type="triangle"/>
          </a:ln>
        </p:spPr>
      </p:sp>
      <p:grpSp>
        <p:nvGrpSpPr>
          <p:cNvPr id="1350" name="Google Shape;1350;p57"/>
          <p:cNvGrpSpPr/>
          <p:nvPr/>
        </p:nvGrpSpPr>
        <p:grpSpPr>
          <a:xfrm>
            <a:off x="6954434" y="2422225"/>
            <a:ext cx="964046" cy="1957200"/>
            <a:chOff x="7061035" y="2422225"/>
            <a:chExt cx="964046" cy="1957200"/>
          </a:xfrm>
        </p:grpSpPr>
        <p:sp>
          <p:nvSpPr>
            <p:cNvPr id="1351" name="Google Shape;1351;p57"/>
            <p:cNvSpPr/>
            <p:nvPr/>
          </p:nvSpPr>
          <p:spPr>
            <a:xfrm>
              <a:off x="7072325" y="2422225"/>
              <a:ext cx="949800" cy="1957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57"/>
            <p:cNvSpPr txBox="1"/>
            <p:nvPr/>
          </p:nvSpPr>
          <p:spPr>
            <a:xfrm>
              <a:off x="7072581" y="2425275"/>
              <a:ext cx="952500" cy="200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DMEM</a:t>
              </a:r>
              <a:endParaRPr b="0" i="0" sz="1300" u="none" cap="none" strike="noStrike">
                <a:solidFill>
                  <a:srgbClr val="000000"/>
                </a:solidFill>
                <a:latin typeface="Arial"/>
                <a:ea typeface="Arial"/>
                <a:cs typeface="Arial"/>
                <a:sym typeface="Arial"/>
              </a:endParaRPr>
            </a:p>
          </p:txBody>
        </p:sp>
        <p:sp>
          <p:nvSpPr>
            <p:cNvPr id="1353" name="Google Shape;1353;p57"/>
            <p:cNvSpPr txBox="1"/>
            <p:nvPr/>
          </p:nvSpPr>
          <p:spPr>
            <a:xfrm>
              <a:off x="7061035" y="4230613"/>
              <a:ext cx="548100" cy="138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MemWEn</a:t>
              </a:r>
              <a:endParaRPr b="0" i="0" sz="900" u="none" cap="none" strike="noStrike">
                <a:solidFill>
                  <a:srgbClr val="000000"/>
                </a:solidFill>
                <a:latin typeface="Arial"/>
                <a:ea typeface="Arial"/>
                <a:cs typeface="Arial"/>
                <a:sym typeface="Arial"/>
              </a:endParaRPr>
            </a:p>
          </p:txBody>
        </p:sp>
        <p:sp>
          <p:nvSpPr>
            <p:cNvPr id="1354" name="Google Shape;1354;p57"/>
            <p:cNvSpPr txBox="1"/>
            <p:nvPr/>
          </p:nvSpPr>
          <p:spPr>
            <a:xfrm>
              <a:off x="7170766" y="3377147"/>
              <a:ext cx="8178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MemReadData</a:t>
              </a:r>
              <a:endParaRPr b="0" i="0" sz="900" u="none" cap="none" strike="noStrike">
                <a:solidFill>
                  <a:srgbClr val="000000"/>
                </a:solidFill>
                <a:latin typeface="Arial"/>
                <a:ea typeface="Arial"/>
                <a:cs typeface="Arial"/>
                <a:sym typeface="Arial"/>
              </a:endParaRPr>
            </a:p>
          </p:txBody>
        </p:sp>
        <p:sp>
          <p:nvSpPr>
            <p:cNvPr id="1355" name="Google Shape;1355;p57"/>
            <p:cNvSpPr txBox="1"/>
            <p:nvPr/>
          </p:nvSpPr>
          <p:spPr>
            <a:xfrm>
              <a:off x="7080978" y="3958012"/>
              <a:ext cx="8535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MemWriteData</a:t>
              </a:r>
              <a:endParaRPr b="0" i="0" sz="900" u="none" cap="none" strike="noStrike">
                <a:solidFill>
                  <a:srgbClr val="000000"/>
                </a:solidFill>
                <a:latin typeface="Arial"/>
                <a:ea typeface="Arial"/>
                <a:cs typeface="Arial"/>
                <a:sym typeface="Arial"/>
              </a:endParaRPr>
            </a:p>
          </p:txBody>
        </p:sp>
        <p:sp>
          <p:nvSpPr>
            <p:cNvPr id="1356" name="Google Shape;1356;p57"/>
            <p:cNvSpPr txBox="1"/>
            <p:nvPr/>
          </p:nvSpPr>
          <p:spPr>
            <a:xfrm>
              <a:off x="7082866" y="2889510"/>
              <a:ext cx="7062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MemAddress</a:t>
              </a:r>
              <a:endParaRPr b="0" i="0" sz="900" u="none" cap="none" strike="noStrike">
                <a:solidFill>
                  <a:srgbClr val="000000"/>
                </a:solidFill>
                <a:latin typeface="Arial"/>
                <a:ea typeface="Arial"/>
                <a:cs typeface="Arial"/>
                <a:sym typeface="Arial"/>
              </a:endParaRPr>
            </a:p>
          </p:txBody>
        </p:sp>
        <p:sp>
          <p:nvSpPr>
            <p:cNvPr id="1357" name="Google Shape;1357;p57"/>
            <p:cNvSpPr/>
            <p:nvPr/>
          </p:nvSpPr>
          <p:spPr>
            <a:xfrm>
              <a:off x="7812970" y="4250489"/>
              <a:ext cx="130800" cy="1275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58" name="Google Shape;1358;p57"/>
          <p:cNvSpPr/>
          <p:nvPr/>
        </p:nvSpPr>
        <p:spPr>
          <a:xfrm>
            <a:off x="5469974" y="3482575"/>
            <a:ext cx="1489336" cy="550330"/>
          </a:xfrm>
          <a:custGeom>
            <a:rect b="b" l="l" r="r" t="t"/>
            <a:pathLst>
              <a:path extrusionOk="0" h="22652" w="63161">
                <a:moveTo>
                  <a:pt x="0" y="0"/>
                </a:moveTo>
                <a:lnTo>
                  <a:pt x="0" y="22652"/>
                </a:lnTo>
                <a:lnTo>
                  <a:pt x="63161" y="22652"/>
                </a:lnTo>
              </a:path>
            </a:pathLst>
          </a:custGeom>
          <a:noFill/>
          <a:ln cap="flat" cmpd="sng" w="9525">
            <a:solidFill>
              <a:schemeClr val="dk1"/>
            </a:solidFill>
            <a:prstDash val="solid"/>
            <a:round/>
            <a:headEnd len="sm" w="sm" type="none"/>
            <a:tailEnd len="med" w="med" type="triangle"/>
          </a:ln>
        </p:spPr>
      </p:sp>
      <p:sp>
        <p:nvSpPr>
          <p:cNvPr id="1359" name="Google Shape;1359;p57"/>
          <p:cNvSpPr/>
          <p:nvPr/>
        </p:nvSpPr>
        <p:spPr>
          <a:xfrm>
            <a:off x="5729374" y="2903225"/>
            <a:ext cx="190317" cy="1802514"/>
          </a:xfrm>
          <a:custGeom>
            <a:rect b="b" l="l" r="r" t="t"/>
            <a:pathLst>
              <a:path extrusionOk="0" h="93009" w="9861">
                <a:moveTo>
                  <a:pt x="9861" y="93009"/>
                </a:moveTo>
                <a:lnTo>
                  <a:pt x="9861" y="13325"/>
                </a:lnTo>
                <a:lnTo>
                  <a:pt x="0" y="13325"/>
                </a:lnTo>
                <a:lnTo>
                  <a:pt x="0" y="0"/>
                </a:lnTo>
              </a:path>
            </a:pathLst>
          </a:custGeom>
          <a:noFill/>
          <a:ln cap="flat" cmpd="sng" w="9525">
            <a:solidFill>
              <a:schemeClr val="dk1"/>
            </a:solidFill>
            <a:prstDash val="solid"/>
            <a:round/>
            <a:headEnd len="sm" w="sm" type="none"/>
            <a:tailEnd len="med" w="med" type="triangle"/>
          </a:ln>
        </p:spPr>
      </p:sp>
      <p:sp>
        <p:nvSpPr>
          <p:cNvPr id="1360" name="Google Shape;1360;p57"/>
          <p:cNvSpPr txBox="1"/>
          <p:nvPr/>
        </p:nvSpPr>
        <p:spPr>
          <a:xfrm>
            <a:off x="6065425" y="4719976"/>
            <a:ext cx="4164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ALUSel</a:t>
            </a:r>
            <a:endParaRPr b="0" i="0" sz="800" u="none" cap="none" strike="noStrike">
              <a:solidFill>
                <a:srgbClr val="000000"/>
              </a:solidFill>
              <a:latin typeface="Arial"/>
              <a:ea typeface="Arial"/>
              <a:cs typeface="Arial"/>
              <a:sym typeface="Arial"/>
            </a:endParaRPr>
          </a:p>
        </p:txBody>
      </p:sp>
      <p:sp>
        <p:nvSpPr>
          <p:cNvPr id="1361" name="Google Shape;1361;p57"/>
          <p:cNvSpPr/>
          <p:nvPr/>
        </p:nvSpPr>
        <p:spPr>
          <a:xfrm>
            <a:off x="1300874" y="2170312"/>
            <a:ext cx="4347506" cy="363543"/>
          </a:xfrm>
          <a:custGeom>
            <a:rect b="b" l="l" r="r" t="t"/>
            <a:pathLst>
              <a:path extrusionOk="0" h="15591" w="168296">
                <a:moveTo>
                  <a:pt x="0" y="0"/>
                </a:moveTo>
                <a:lnTo>
                  <a:pt x="147109" y="0"/>
                </a:lnTo>
                <a:lnTo>
                  <a:pt x="147109" y="15591"/>
                </a:lnTo>
                <a:lnTo>
                  <a:pt x="168296" y="15591"/>
                </a:lnTo>
              </a:path>
            </a:pathLst>
          </a:custGeom>
          <a:noFill/>
          <a:ln cap="flat" cmpd="sng" w="9525">
            <a:solidFill>
              <a:schemeClr val="dk1"/>
            </a:solidFill>
            <a:prstDash val="solid"/>
            <a:round/>
            <a:headEnd len="sm" w="sm" type="none"/>
            <a:tailEnd len="med" w="med" type="triangle"/>
          </a:ln>
        </p:spPr>
      </p:sp>
      <p:cxnSp>
        <p:nvCxnSpPr>
          <p:cNvPr id="1362" name="Google Shape;1362;p57"/>
          <p:cNvCxnSpPr/>
          <p:nvPr/>
        </p:nvCxnSpPr>
        <p:spPr>
          <a:xfrm rot="10800000">
            <a:off x="1665449" y="1973700"/>
            <a:ext cx="0" cy="199200"/>
          </a:xfrm>
          <a:prstGeom prst="straightConnector1">
            <a:avLst/>
          </a:prstGeom>
          <a:noFill/>
          <a:ln cap="flat" cmpd="sng" w="9525">
            <a:solidFill>
              <a:schemeClr val="dk1"/>
            </a:solidFill>
            <a:prstDash val="solid"/>
            <a:round/>
            <a:headEnd len="sm" w="sm" type="none"/>
            <a:tailEnd len="med" w="med" type="triangle"/>
          </a:ln>
        </p:spPr>
      </p:cxnSp>
      <p:sp>
        <p:nvSpPr>
          <p:cNvPr id="1363" name="Google Shape;1363;p57"/>
          <p:cNvSpPr txBox="1"/>
          <p:nvPr/>
        </p:nvSpPr>
        <p:spPr>
          <a:xfrm>
            <a:off x="3285930" y="4723526"/>
            <a:ext cx="365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ImmSel</a:t>
            </a:r>
            <a:endParaRPr b="0" i="0" sz="800" u="none" cap="none" strike="noStrike">
              <a:solidFill>
                <a:srgbClr val="000000"/>
              </a:solidFill>
              <a:latin typeface="Arial"/>
              <a:ea typeface="Arial"/>
              <a:cs typeface="Arial"/>
              <a:sym typeface="Arial"/>
            </a:endParaRPr>
          </a:p>
        </p:txBody>
      </p:sp>
      <p:sp>
        <p:nvSpPr>
          <p:cNvPr id="1364" name="Google Shape;1364;p57"/>
          <p:cNvSpPr txBox="1"/>
          <p:nvPr/>
        </p:nvSpPr>
        <p:spPr>
          <a:xfrm>
            <a:off x="2864575" y="4719976"/>
            <a:ext cx="4122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RegWEn</a:t>
            </a:r>
            <a:endParaRPr b="0" i="0" sz="800" u="none" cap="none" strike="noStrike">
              <a:solidFill>
                <a:srgbClr val="000000"/>
              </a:solidFill>
              <a:latin typeface="Arial"/>
              <a:ea typeface="Arial"/>
              <a:cs typeface="Arial"/>
              <a:sym typeface="Arial"/>
            </a:endParaRPr>
          </a:p>
        </p:txBody>
      </p:sp>
      <p:sp>
        <p:nvSpPr>
          <p:cNvPr id="1365" name="Google Shape;1365;p57"/>
          <p:cNvSpPr txBox="1"/>
          <p:nvPr/>
        </p:nvSpPr>
        <p:spPr>
          <a:xfrm>
            <a:off x="7021631" y="4723307"/>
            <a:ext cx="4146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MemRW</a:t>
            </a:r>
            <a:endParaRPr b="0" i="0" sz="800" u="none" cap="none" strike="noStrike">
              <a:solidFill>
                <a:srgbClr val="000000"/>
              </a:solidFill>
              <a:latin typeface="Arial"/>
              <a:ea typeface="Arial"/>
              <a:cs typeface="Arial"/>
              <a:sym typeface="Arial"/>
            </a:endParaRPr>
          </a:p>
        </p:txBody>
      </p:sp>
      <p:sp>
        <p:nvSpPr>
          <p:cNvPr id="1366" name="Google Shape;1366;p57"/>
          <p:cNvSpPr txBox="1"/>
          <p:nvPr/>
        </p:nvSpPr>
        <p:spPr>
          <a:xfrm>
            <a:off x="8261639" y="4719976"/>
            <a:ext cx="3714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WBSel</a:t>
            </a:r>
            <a:endParaRPr b="0" i="0" sz="800" u="none" cap="none" strike="noStrike">
              <a:solidFill>
                <a:srgbClr val="000000"/>
              </a:solidFill>
              <a:latin typeface="Arial"/>
              <a:ea typeface="Arial"/>
              <a:cs typeface="Arial"/>
              <a:sym typeface="Arial"/>
            </a:endParaRPr>
          </a:p>
        </p:txBody>
      </p:sp>
      <p:sp>
        <p:nvSpPr>
          <p:cNvPr id="1367" name="Google Shape;1367;p57"/>
          <p:cNvSpPr txBox="1"/>
          <p:nvPr/>
        </p:nvSpPr>
        <p:spPr>
          <a:xfrm>
            <a:off x="2818317" y="3835326"/>
            <a:ext cx="462900" cy="138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RegWEn</a:t>
            </a:r>
            <a:endParaRPr b="0" i="0" sz="900" u="none" cap="none" strike="noStrike">
              <a:solidFill>
                <a:srgbClr val="000000"/>
              </a:solidFill>
              <a:latin typeface="Arial"/>
              <a:ea typeface="Arial"/>
              <a:cs typeface="Arial"/>
              <a:sym typeface="Arial"/>
            </a:endParaRPr>
          </a:p>
        </p:txBody>
      </p:sp>
      <p:cxnSp>
        <p:nvCxnSpPr>
          <p:cNvPr id="1368" name="Google Shape;1368;p57"/>
          <p:cNvCxnSpPr/>
          <p:nvPr/>
        </p:nvCxnSpPr>
        <p:spPr>
          <a:xfrm rot="10800000">
            <a:off x="1665449" y="1616019"/>
            <a:ext cx="0" cy="199200"/>
          </a:xfrm>
          <a:prstGeom prst="straightConnector1">
            <a:avLst/>
          </a:prstGeom>
          <a:noFill/>
          <a:ln cap="flat" cmpd="sng" w="9525">
            <a:solidFill>
              <a:schemeClr val="dk1"/>
            </a:solidFill>
            <a:prstDash val="solid"/>
            <a:round/>
            <a:headEnd len="sm" w="sm" type="none"/>
            <a:tailEnd len="med" w="med" type="triangle"/>
          </a:ln>
        </p:spPr>
      </p:cxnSp>
      <p:sp>
        <p:nvSpPr>
          <p:cNvPr id="1369" name="Google Shape;1369;p57"/>
          <p:cNvSpPr txBox="1"/>
          <p:nvPr/>
        </p:nvSpPr>
        <p:spPr>
          <a:xfrm>
            <a:off x="369791" y="1971345"/>
            <a:ext cx="258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PC+4</a:t>
            </a:r>
            <a:endParaRPr b="0" i="0" sz="700" u="none" cap="none" strike="noStrike">
              <a:solidFill>
                <a:srgbClr val="000000"/>
              </a:solidFill>
              <a:latin typeface="Arial"/>
              <a:ea typeface="Arial"/>
              <a:cs typeface="Arial"/>
              <a:sym typeface="Arial"/>
            </a:endParaRPr>
          </a:p>
        </p:txBody>
      </p:sp>
      <p:sp>
        <p:nvSpPr>
          <p:cNvPr id="1370" name="Google Shape;1370;p57"/>
          <p:cNvSpPr/>
          <p:nvPr/>
        </p:nvSpPr>
        <p:spPr>
          <a:xfrm>
            <a:off x="357827" y="1619000"/>
            <a:ext cx="387124" cy="456401"/>
          </a:xfrm>
          <a:custGeom>
            <a:rect b="b" l="l" r="r" t="t"/>
            <a:pathLst>
              <a:path extrusionOk="0" h="19521" w="8994">
                <a:moveTo>
                  <a:pt x="0" y="0"/>
                </a:moveTo>
                <a:lnTo>
                  <a:pt x="0" y="19521"/>
                </a:lnTo>
                <a:lnTo>
                  <a:pt x="8994" y="19521"/>
                </a:lnTo>
              </a:path>
            </a:pathLst>
          </a:custGeom>
          <a:noFill/>
          <a:ln cap="flat" cmpd="sng" w="9525">
            <a:solidFill>
              <a:schemeClr val="dk1"/>
            </a:solidFill>
            <a:prstDash val="solid"/>
            <a:round/>
            <a:headEnd len="sm" w="sm" type="none"/>
            <a:tailEnd len="med" w="med" type="triangle"/>
          </a:ln>
        </p:spPr>
      </p:sp>
      <p:cxnSp>
        <p:nvCxnSpPr>
          <p:cNvPr id="1371" name="Google Shape;1371;p57"/>
          <p:cNvCxnSpPr/>
          <p:nvPr/>
        </p:nvCxnSpPr>
        <p:spPr>
          <a:xfrm>
            <a:off x="881146" y="2184900"/>
            <a:ext cx="203400" cy="0"/>
          </a:xfrm>
          <a:prstGeom prst="straightConnector1">
            <a:avLst/>
          </a:prstGeom>
          <a:noFill/>
          <a:ln cap="flat" cmpd="sng" w="9525">
            <a:solidFill>
              <a:schemeClr val="dk1"/>
            </a:solidFill>
            <a:prstDash val="solid"/>
            <a:round/>
            <a:headEnd len="sm" w="sm" type="none"/>
            <a:tailEnd len="med" w="med" type="triangle"/>
          </a:ln>
        </p:spPr>
      </p:cxnSp>
      <p:sp>
        <p:nvSpPr>
          <p:cNvPr id="1372" name="Google Shape;1372;p57"/>
          <p:cNvSpPr/>
          <p:nvPr/>
        </p:nvSpPr>
        <p:spPr>
          <a:xfrm>
            <a:off x="8075885" y="1455777"/>
            <a:ext cx="283151" cy="1542420"/>
          </a:xfrm>
          <a:custGeom>
            <a:rect b="b" l="l" r="r" t="t"/>
            <a:pathLst>
              <a:path extrusionOk="0" h="37044" w="9328">
                <a:moveTo>
                  <a:pt x="0" y="0"/>
                </a:moveTo>
                <a:lnTo>
                  <a:pt x="0" y="37044"/>
                </a:lnTo>
                <a:lnTo>
                  <a:pt x="9328" y="37044"/>
                </a:lnTo>
              </a:path>
            </a:pathLst>
          </a:custGeom>
          <a:noFill/>
          <a:ln cap="flat" cmpd="sng" w="9525">
            <a:solidFill>
              <a:schemeClr val="dk1"/>
            </a:solidFill>
            <a:prstDash val="solid"/>
            <a:round/>
            <a:headEnd len="sm" w="sm" type="none"/>
            <a:tailEnd len="med" w="med" type="triangle"/>
          </a:ln>
        </p:spPr>
      </p:sp>
      <p:sp>
        <p:nvSpPr>
          <p:cNvPr id="1373" name="Google Shape;1373;p57"/>
          <p:cNvSpPr txBox="1"/>
          <p:nvPr/>
        </p:nvSpPr>
        <p:spPr>
          <a:xfrm>
            <a:off x="310649" y="2210618"/>
            <a:ext cx="3405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ALU</a:t>
            </a:r>
            <a:endParaRPr b="0" i="0" sz="700" u="none" cap="none" strike="noStrike">
              <a:solidFill>
                <a:srgbClr val="000000"/>
              </a:solidFill>
              <a:latin typeface="Arial"/>
              <a:ea typeface="Arial"/>
              <a:cs typeface="Arial"/>
              <a:sym typeface="Arial"/>
            </a:endParaRPr>
          </a:p>
        </p:txBody>
      </p:sp>
      <p:sp>
        <p:nvSpPr>
          <p:cNvPr id="1374" name="Google Shape;1374;p57"/>
          <p:cNvSpPr/>
          <p:nvPr/>
        </p:nvSpPr>
        <p:spPr>
          <a:xfrm>
            <a:off x="310649" y="1457425"/>
            <a:ext cx="434320" cy="856191"/>
          </a:xfrm>
          <a:custGeom>
            <a:rect b="b" l="l" r="r" t="t"/>
            <a:pathLst>
              <a:path extrusionOk="0" h="19521" w="8994">
                <a:moveTo>
                  <a:pt x="0" y="0"/>
                </a:moveTo>
                <a:lnTo>
                  <a:pt x="0" y="19521"/>
                </a:lnTo>
                <a:lnTo>
                  <a:pt x="8994" y="19521"/>
                </a:lnTo>
              </a:path>
            </a:pathLst>
          </a:custGeom>
          <a:noFill/>
          <a:ln cap="flat" cmpd="sng" w="9525">
            <a:solidFill>
              <a:schemeClr val="dk1"/>
            </a:solidFill>
            <a:prstDash val="solid"/>
            <a:round/>
            <a:headEnd len="sm" w="sm" type="none"/>
            <a:tailEnd len="med" w="med" type="triangle"/>
          </a:ln>
        </p:spPr>
      </p:sp>
      <p:sp>
        <p:nvSpPr>
          <p:cNvPr id="1375" name="Google Shape;1375;p57"/>
          <p:cNvSpPr txBox="1"/>
          <p:nvPr/>
        </p:nvSpPr>
        <p:spPr>
          <a:xfrm>
            <a:off x="666265" y="4719976"/>
            <a:ext cx="3099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PCSel</a:t>
            </a:r>
            <a:endParaRPr b="0" i="0" sz="800" u="none" cap="none" strike="noStrike">
              <a:solidFill>
                <a:srgbClr val="000000"/>
              </a:solidFill>
              <a:latin typeface="Arial"/>
              <a:ea typeface="Arial"/>
              <a:cs typeface="Arial"/>
              <a:sym typeface="Arial"/>
            </a:endParaRPr>
          </a:p>
        </p:txBody>
      </p:sp>
      <p:sp>
        <p:nvSpPr>
          <p:cNvPr id="1376" name="Google Shape;1376;p57"/>
          <p:cNvSpPr txBox="1"/>
          <p:nvPr/>
        </p:nvSpPr>
        <p:spPr>
          <a:xfrm>
            <a:off x="2145332" y="4719976"/>
            <a:ext cx="5127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inst[31:0]</a:t>
            </a:r>
            <a:endParaRPr b="0" i="0" sz="800" u="none" cap="none" strike="noStrike">
              <a:solidFill>
                <a:srgbClr val="000000"/>
              </a:solidFill>
              <a:latin typeface="Arial"/>
              <a:ea typeface="Arial"/>
              <a:cs typeface="Arial"/>
              <a:sym typeface="Arial"/>
            </a:endParaRPr>
          </a:p>
        </p:txBody>
      </p:sp>
      <p:grpSp>
        <p:nvGrpSpPr>
          <p:cNvPr id="1377" name="Google Shape;1377;p57"/>
          <p:cNvGrpSpPr/>
          <p:nvPr/>
        </p:nvGrpSpPr>
        <p:grpSpPr>
          <a:xfrm>
            <a:off x="1086608" y="1907022"/>
            <a:ext cx="213600" cy="620519"/>
            <a:chOff x="1345609" y="1907022"/>
            <a:chExt cx="213600" cy="620519"/>
          </a:xfrm>
        </p:grpSpPr>
        <p:sp>
          <p:nvSpPr>
            <p:cNvPr id="1378" name="Google Shape;1378;p57"/>
            <p:cNvSpPr/>
            <p:nvPr/>
          </p:nvSpPr>
          <p:spPr>
            <a:xfrm>
              <a:off x="1345609" y="1907022"/>
              <a:ext cx="213600" cy="620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57"/>
            <p:cNvSpPr/>
            <p:nvPr/>
          </p:nvSpPr>
          <p:spPr>
            <a:xfrm>
              <a:off x="1345609" y="2357141"/>
              <a:ext cx="213600" cy="1704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57"/>
            <p:cNvSpPr txBox="1"/>
            <p:nvPr/>
          </p:nvSpPr>
          <p:spPr>
            <a:xfrm>
              <a:off x="1359237" y="2100736"/>
              <a:ext cx="1827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PC</a:t>
              </a:r>
              <a:endParaRPr b="0" i="0" sz="1000" u="none" cap="none" strike="noStrike">
                <a:solidFill>
                  <a:srgbClr val="000000"/>
                </a:solidFill>
                <a:latin typeface="Arial"/>
                <a:ea typeface="Arial"/>
                <a:cs typeface="Arial"/>
                <a:sym typeface="Arial"/>
              </a:endParaRPr>
            </a:p>
          </p:txBody>
        </p:sp>
      </p:grpSp>
      <p:sp>
        <p:nvSpPr>
          <p:cNvPr id="1381" name="Google Shape;1381;p57"/>
          <p:cNvSpPr/>
          <p:nvPr/>
        </p:nvSpPr>
        <p:spPr>
          <a:xfrm>
            <a:off x="1367096" y="2170325"/>
            <a:ext cx="159901" cy="986030"/>
          </a:xfrm>
          <a:custGeom>
            <a:rect b="b" l="l" r="r" t="t"/>
            <a:pathLst>
              <a:path extrusionOk="0" h="40242" w="3065">
                <a:moveTo>
                  <a:pt x="0" y="0"/>
                </a:moveTo>
                <a:lnTo>
                  <a:pt x="0" y="40242"/>
                </a:lnTo>
                <a:lnTo>
                  <a:pt x="3065" y="40242"/>
                </a:lnTo>
              </a:path>
            </a:pathLst>
          </a:custGeom>
          <a:noFill/>
          <a:ln cap="flat" cmpd="sng" w="9525">
            <a:solidFill>
              <a:schemeClr val="dk1"/>
            </a:solidFill>
            <a:prstDash val="solid"/>
            <a:round/>
            <a:headEnd len="sm" w="sm" type="none"/>
            <a:tailEnd len="med" w="med" type="triangle"/>
          </a:ln>
        </p:spPr>
      </p:sp>
      <p:grpSp>
        <p:nvGrpSpPr>
          <p:cNvPr id="1382" name="Google Shape;1382;p57"/>
          <p:cNvGrpSpPr/>
          <p:nvPr/>
        </p:nvGrpSpPr>
        <p:grpSpPr>
          <a:xfrm>
            <a:off x="8359974" y="2776540"/>
            <a:ext cx="148800" cy="891300"/>
            <a:chOff x="8466575" y="2776540"/>
            <a:chExt cx="148800" cy="891300"/>
          </a:xfrm>
        </p:grpSpPr>
        <p:sp>
          <p:nvSpPr>
            <p:cNvPr id="1383" name="Google Shape;1383;p57"/>
            <p:cNvSpPr/>
            <p:nvPr/>
          </p:nvSpPr>
          <p:spPr>
            <a:xfrm rot="5400000">
              <a:off x="8095325" y="3147790"/>
              <a:ext cx="891300" cy="148800"/>
            </a:xfrm>
            <a:prstGeom prst="trapezoid">
              <a:avLst>
                <a:gd fmla="val 4135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57"/>
            <p:cNvSpPr txBox="1"/>
            <p:nvPr/>
          </p:nvSpPr>
          <p:spPr>
            <a:xfrm>
              <a:off x="8476069" y="3139310"/>
              <a:ext cx="1290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2</a:t>
              </a:r>
              <a:endParaRPr b="0" i="0" sz="1000" u="none" cap="none" strike="noStrike">
                <a:solidFill>
                  <a:srgbClr val="000000"/>
                </a:solidFill>
                <a:latin typeface="Arial"/>
                <a:ea typeface="Arial"/>
                <a:cs typeface="Arial"/>
                <a:sym typeface="Arial"/>
              </a:endParaRPr>
            </a:p>
          </p:txBody>
        </p:sp>
        <p:sp>
          <p:nvSpPr>
            <p:cNvPr id="1385" name="Google Shape;1385;p57"/>
            <p:cNvSpPr txBox="1"/>
            <p:nvPr/>
          </p:nvSpPr>
          <p:spPr>
            <a:xfrm>
              <a:off x="8476069" y="3367910"/>
              <a:ext cx="1290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0</a:t>
              </a:r>
              <a:endParaRPr b="0" i="0" sz="1000" u="none" cap="none" strike="noStrike">
                <a:solidFill>
                  <a:srgbClr val="000000"/>
                </a:solidFill>
                <a:latin typeface="Arial"/>
                <a:ea typeface="Arial"/>
                <a:cs typeface="Arial"/>
                <a:sym typeface="Arial"/>
              </a:endParaRPr>
            </a:p>
          </p:txBody>
        </p:sp>
        <p:sp>
          <p:nvSpPr>
            <p:cNvPr id="1386" name="Google Shape;1386;p57"/>
            <p:cNvSpPr txBox="1"/>
            <p:nvPr/>
          </p:nvSpPr>
          <p:spPr>
            <a:xfrm>
              <a:off x="8476069" y="2910710"/>
              <a:ext cx="1290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1</a:t>
              </a:r>
              <a:endParaRPr b="0" i="0" sz="1000" u="none" cap="none" strike="noStrike">
                <a:solidFill>
                  <a:srgbClr val="000000"/>
                </a:solidFill>
                <a:latin typeface="Arial"/>
                <a:ea typeface="Arial"/>
                <a:cs typeface="Arial"/>
                <a:sym typeface="Arial"/>
              </a:endParaRPr>
            </a:p>
          </p:txBody>
        </p:sp>
      </p:grpSp>
      <p:sp>
        <p:nvSpPr>
          <p:cNvPr id="1387" name="Google Shape;1387;p57"/>
          <p:cNvSpPr/>
          <p:nvPr/>
        </p:nvSpPr>
        <p:spPr>
          <a:xfrm>
            <a:off x="7997848" y="1614017"/>
            <a:ext cx="359575" cy="1609838"/>
          </a:xfrm>
          <a:custGeom>
            <a:rect b="b" l="l" r="r" t="t"/>
            <a:pathLst>
              <a:path extrusionOk="0" h="46958" w="14383">
                <a:moveTo>
                  <a:pt x="0" y="0"/>
                </a:moveTo>
                <a:lnTo>
                  <a:pt x="0" y="46958"/>
                </a:lnTo>
                <a:lnTo>
                  <a:pt x="14383" y="46958"/>
                </a:lnTo>
              </a:path>
            </a:pathLst>
          </a:custGeom>
          <a:noFill/>
          <a:ln cap="flat" cmpd="sng" w="9525">
            <a:solidFill>
              <a:schemeClr val="dk1"/>
            </a:solidFill>
            <a:prstDash val="solid"/>
            <a:round/>
            <a:headEnd len="sm" w="sm" type="none"/>
            <a:tailEnd len="med" w="med" type="triangle"/>
          </a:ln>
        </p:spPr>
      </p:sp>
      <p:grpSp>
        <p:nvGrpSpPr>
          <p:cNvPr id="1388" name="Google Shape;1388;p57"/>
          <p:cNvGrpSpPr/>
          <p:nvPr/>
        </p:nvGrpSpPr>
        <p:grpSpPr>
          <a:xfrm>
            <a:off x="750814" y="1920097"/>
            <a:ext cx="127800" cy="547800"/>
            <a:chOff x="455175" y="2672151"/>
            <a:chExt cx="127800" cy="547800"/>
          </a:xfrm>
        </p:grpSpPr>
        <p:sp>
          <p:nvSpPr>
            <p:cNvPr id="1389" name="Google Shape;1389;p57"/>
            <p:cNvSpPr/>
            <p:nvPr/>
          </p:nvSpPr>
          <p:spPr>
            <a:xfrm rot="5400000">
              <a:off x="245175" y="2882151"/>
              <a:ext cx="547800" cy="127800"/>
            </a:xfrm>
            <a:prstGeom prst="trapezoid">
              <a:avLst>
                <a:gd fmla="val 4162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57"/>
            <p:cNvSpPr txBox="1"/>
            <p:nvPr/>
          </p:nvSpPr>
          <p:spPr>
            <a:xfrm>
              <a:off x="466012" y="2762047"/>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0</a:t>
              </a:r>
              <a:endParaRPr b="0" i="0" sz="900" u="none" cap="none" strike="noStrike">
                <a:solidFill>
                  <a:srgbClr val="000000"/>
                </a:solidFill>
                <a:latin typeface="Arial"/>
                <a:ea typeface="Arial"/>
                <a:cs typeface="Arial"/>
                <a:sym typeface="Arial"/>
              </a:endParaRPr>
            </a:p>
          </p:txBody>
        </p:sp>
        <p:sp>
          <p:nvSpPr>
            <p:cNvPr id="1391" name="Google Shape;1391;p57"/>
            <p:cNvSpPr txBox="1"/>
            <p:nvPr/>
          </p:nvSpPr>
          <p:spPr>
            <a:xfrm>
              <a:off x="466012" y="2993978"/>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1</a:t>
              </a:r>
              <a:endParaRPr b="0" i="0" sz="900" u="none" cap="none" strike="noStrike">
                <a:solidFill>
                  <a:srgbClr val="000000"/>
                </a:solidFill>
                <a:latin typeface="Arial"/>
                <a:ea typeface="Arial"/>
                <a:cs typeface="Arial"/>
                <a:sym typeface="Arial"/>
              </a:endParaRPr>
            </a:p>
          </p:txBody>
        </p:sp>
      </p:grpSp>
      <p:grpSp>
        <p:nvGrpSpPr>
          <p:cNvPr id="1392" name="Google Shape;1392;p57"/>
          <p:cNvGrpSpPr/>
          <p:nvPr/>
        </p:nvGrpSpPr>
        <p:grpSpPr>
          <a:xfrm>
            <a:off x="5659021" y="2372303"/>
            <a:ext cx="127800" cy="547800"/>
            <a:chOff x="455175" y="2672151"/>
            <a:chExt cx="127800" cy="547800"/>
          </a:xfrm>
        </p:grpSpPr>
        <p:sp>
          <p:nvSpPr>
            <p:cNvPr id="1393" name="Google Shape;1393;p57"/>
            <p:cNvSpPr/>
            <p:nvPr/>
          </p:nvSpPr>
          <p:spPr>
            <a:xfrm rot="5400000">
              <a:off x="245175" y="2882151"/>
              <a:ext cx="547800" cy="127800"/>
            </a:xfrm>
            <a:prstGeom prst="trapezoid">
              <a:avLst>
                <a:gd fmla="val 4162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57"/>
            <p:cNvSpPr txBox="1"/>
            <p:nvPr/>
          </p:nvSpPr>
          <p:spPr>
            <a:xfrm>
              <a:off x="466012" y="2762047"/>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1</a:t>
              </a:r>
              <a:endParaRPr b="0" i="0" sz="900" u="none" cap="none" strike="noStrike">
                <a:solidFill>
                  <a:srgbClr val="000000"/>
                </a:solidFill>
                <a:latin typeface="Arial"/>
                <a:ea typeface="Arial"/>
                <a:cs typeface="Arial"/>
                <a:sym typeface="Arial"/>
              </a:endParaRPr>
            </a:p>
          </p:txBody>
        </p:sp>
        <p:sp>
          <p:nvSpPr>
            <p:cNvPr id="1395" name="Google Shape;1395;p57"/>
            <p:cNvSpPr txBox="1"/>
            <p:nvPr/>
          </p:nvSpPr>
          <p:spPr>
            <a:xfrm>
              <a:off x="466012" y="2993978"/>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0</a:t>
              </a:r>
              <a:endParaRPr b="0" i="0" sz="900" u="none" cap="none" strike="noStrike">
                <a:solidFill>
                  <a:srgbClr val="000000"/>
                </a:solidFill>
                <a:latin typeface="Arial"/>
                <a:ea typeface="Arial"/>
                <a:cs typeface="Arial"/>
                <a:sym typeface="Arial"/>
              </a:endParaRPr>
            </a:p>
          </p:txBody>
        </p:sp>
      </p:grpSp>
      <p:grpSp>
        <p:nvGrpSpPr>
          <p:cNvPr id="1396" name="Google Shape;1396;p57"/>
          <p:cNvGrpSpPr/>
          <p:nvPr/>
        </p:nvGrpSpPr>
        <p:grpSpPr>
          <a:xfrm>
            <a:off x="5658171" y="3326653"/>
            <a:ext cx="127800" cy="547800"/>
            <a:chOff x="455175" y="2672151"/>
            <a:chExt cx="127800" cy="547800"/>
          </a:xfrm>
        </p:grpSpPr>
        <p:sp>
          <p:nvSpPr>
            <p:cNvPr id="1397" name="Google Shape;1397;p57"/>
            <p:cNvSpPr/>
            <p:nvPr/>
          </p:nvSpPr>
          <p:spPr>
            <a:xfrm rot="5400000">
              <a:off x="245175" y="2882151"/>
              <a:ext cx="547800" cy="127800"/>
            </a:xfrm>
            <a:prstGeom prst="trapezoid">
              <a:avLst>
                <a:gd fmla="val 4162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57"/>
            <p:cNvSpPr txBox="1"/>
            <p:nvPr/>
          </p:nvSpPr>
          <p:spPr>
            <a:xfrm>
              <a:off x="466012" y="2762047"/>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0</a:t>
              </a:r>
              <a:endParaRPr b="0" i="0" sz="900" u="none" cap="none" strike="noStrike">
                <a:solidFill>
                  <a:srgbClr val="000000"/>
                </a:solidFill>
                <a:latin typeface="Arial"/>
                <a:ea typeface="Arial"/>
                <a:cs typeface="Arial"/>
                <a:sym typeface="Arial"/>
              </a:endParaRPr>
            </a:p>
          </p:txBody>
        </p:sp>
        <p:sp>
          <p:nvSpPr>
            <p:cNvPr id="1399" name="Google Shape;1399;p57"/>
            <p:cNvSpPr txBox="1"/>
            <p:nvPr/>
          </p:nvSpPr>
          <p:spPr>
            <a:xfrm>
              <a:off x="466012" y="2993978"/>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1</a:t>
              </a:r>
              <a:endParaRPr b="0" i="0" sz="900" u="none" cap="none" strike="noStrike">
                <a:solidFill>
                  <a:srgbClr val="000000"/>
                </a:solidFill>
                <a:latin typeface="Arial"/>
                <a:ea typeface="Arial"/>
                <a:cs typeface="Arial"/>
                <a:sym typeface="Arial"/>
              </a:endParaRPr>
            </a:p>
          </p:txBody>
        </p:sp>
      </p:grpSp>
      <p:cxnSp>
        <p:nvCxnSpPr>
          <p:cNvPr id="1400" name="Google Shape;1400;p57"/>
          <p:cNvCxnSpPr/>
          <p:nvPr/>
        </p:nvCxnSpPr>
        <p:spPr>
          <a:xfrm>
            <a:off x="2112875" y="1150975"/>
            <a:ext cx="0" cy="3394200"/>
          </a:xfrm>
          <a:prstGeom prst="straightConnector1">
            <a:avLst/>
          </a:prstGeom>
          <a:noFill/>
          <a:ln cap="flat" cmpd="sng" w="28575">
            <a:solidFill>
              <a:srgbClr val="0000FF"/>
            </a:solidFill>
            <a:prstDash val="solid"/>
            <a:round/>
            <a:headEnd len="sm" w="sm" type="none"/>
            <a:tailEnd len="sm" w="sm" type="none"/>
          </a:ln>
        </p:spPr>
      </p:cxnSp>
      <p:cxnSp>
        <p:nvCxnSpPr>
          <p:cNvPr id="1401" name="Google Shape;1401;p57"/>
          <p:cNvCxnSpPr/>
          <p:nvPr/>
        </p:nvCxnSpPr>
        <p:spPr>
          <a:xfrm>
            <a:off x="4140713" y="1150975"/>
            <a:ext cx="0" cy="3394200"/>
          </a:xfrm>
          <a:prstGeom prst="straightConnector1">
            <a:avLst/>
          </a:prstGeom>
          <a:noFill/>
          <a:ln cap="flat" cmpd="sng" w="28575">
            <a:solidFill>
              <a:srgbClr val="0000FF"/>
            </a:solidFill>
            <a:prstDash val="solid"/>
            <a:round/>
            <a:headEnd len="sm" w="sm" type="none"/>
            <a:tailEnd len="sm" w="sm" type="none"/>
          </a:ln>
        </p:spPr>
      </p:cxnSp>
      <p:cxnSp>
        <p:nvCxnSpPr>
          <p:cNvPr id="1402" name="Google Shape;1402;p57"/>
          <p:cNvCxnSpPr/>
          <p:nvPr/>
        </p:nvCxnSpPr>
        <p:spPr>
          <a:xfrm>
            <a:off x="6684875" y="1150975"/>
            <a:ext cx="0" cy="3394200"/>
          </a:xfrm>
          <a:prstGeom prst="straightConnector1">
            <a:avLst/>
          </a:prstGeom>
          <a:noFill/>
          <a:ln cap="flat" cmpd="sng" w="28575">
            <a:solidFill>
              <a:srgbClr val="0000FF"/>
            </a:solidFill>
            <a:prstDash val="solid"/>
            <a:round/>
            <a:headEnd len="sm" w="sm" type="none"/>
            <a:tailEnd len="sm" w="sm" type="none"/>
          </a:ln>
        </p:spPr>
      </p:cxnSp>
      <p:cxnSp>
        <p:nvCxnSpPr>
          <p:cNvPr id="1403" name="Google Shape;1403;p57"/>
          <p:cNvCxnSpPr/>
          <p:nvPr/>
        </p:nvCxnSpPr>
        <p:spPr>
          <a:xfrm>
            <a:off x="8543625" y="1150975"/>
            <a:ext cx="0" cy="3394200"/>
          </a:xfrm>
          <a:prstGeom prst="straightConnector1">
            <a:avLst/>
          </a:prstGeom>
          <a:noFill/>
          <a:ln cap="flat" cmpd="sng" w="28575">
            <a:solidFill>
              <a:srgbClr val="0000FF"/>
            </a:solidFill>
            <a:prstDash val="solid"/>
            <a:round/>
            <a:headEnd len="sm" w="sm" type="none"/>
            <a:tailEnd len="sm" w="sm" type="none"/>
          </a:ln>
        </p:spPr>
      </p:cxnSp>
      <p:sp>
        <p:nvSpPr>
          <p:cNvPr id="1404" name="Google Shape;1404;p57"/>
          <p:cNvSpPr/>
          <p:nvPr/>
        </p:nvSpPr>
        <p:spPr>
          <a:xfrm>
            <a:off x="4221260" y="3722700"/>
            <a:ext cx="1428586" cy="502736"/>
          </a:xfrm>
          <a:custGeom>
            <a:rect b="b" l="l" r="r" t="t"/>
            <a:pathLst>
              <a:path extrusionOk="0" h="14325" w="6330">
                <a:moveTo>
                  <a:pt x="0" y="14325"/>
                </a:moveTo>
                <a:lnTo>
                  <a:pt x="0" y="0"/>
                </a:lnTo>
                <a:lnTo>
                  <a:pt x="6330" y="0"/>
                </a:lnTo>
              </a:path>
            </a:pathLst>
          </a:custGeom>
          <a:noFill/>
          <a:ln cap="flat" cmpd="sng" w="9525">
            <a:solidFill>
              <a:schemeClr val="dk1"/>
            </a:solidFill>
            <a:prstDash val="solid"/>
            <a:round/>
            <a:headEnd len="sm" w="sm" type="none"/>
            <a:tailEnd len="med" w="med" type="triangle"/>
          </a:ln>
        </p:spPr>
      </p:sp>
      <p:sp>
        <p:nvSpPr>
          <p:cNvPr id="1405" name="Google Shape;1405;p57"/>
          <p:cNvSpPr/>
          <p:nvPr/>
        </p:nvSpPr>
        <p:spPr>
          <a:xfrm>
            <a:off x="3783994" y="3852053"/>
            <a:ext cx="130800" cy="1275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57"/>
          <p:cNvSpPr/>
          <p:nvPr/>
        </p:nvSpPr>
        <p:spPr>
          <a:xfrm>
            <a:off x="1531974" y="2480743"/>
            <a:ext cx="456900" cy="1178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57"/>
          <p:cNvSpPr txBox="1"/>
          <p:nvPr/>
        </p:nvSpPr>
        <p:spPr>
          <a:xfrm>
            <a:off x="1533503" y="2487330"/>
            <a:ext cx="454200" cy="233100"/>
          </a:xfrm>
          <a:prstGeom prst="rect">
            <a:avLst/>
          </a:prstGeom>
          <a:noFill/>
          <a:ln>
            <a:noFill/>
          </a:ln>
        </p:spPr>
        <p:txBody>
          <a:bodyPr anchorCtr="0" anchor="t" bIns="91425" lIns="0" spcFirstLastPara="1" rIns="0" wrap="square" tIns="0">
            <a:no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IMEM</a:t>
            </a:r>
            <a:endParaRPr b="0" i="0" sz="1300" u="none" cap="none" strike="noStrike">
              <a:solidFill>
                <a:srgbClr val="000000"/>
              </a:solidFill>
              <a:latin typeface="Arial"/>
              <a:ea typeface="Arial"/>
              <a:cs typeface="Arial"/>
              <a:sym typeface="Arial"/>
            </a:endParaRPr>
          </a:p>
        </p:txBody>
      </p:sp>
      <p:sp>
        <p:nvSpPr>
          <p:cNvPr id="1408" name="Google Shape;1408;p57"/>
          <p:cNvSpPr txBox="1"/>
          <p:nvPr/>
        </p:nvSpPr>
        <p:spPr>
          <a:xfrm>
            <a:off x="1538649" y="3088013"/>
            <a:ext cx="192900" cy="138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PC</a:t>
            </a:r>
            <a:endParaRPr b="0" i="0" sz="900" u="none" cap="none" strike="noStrike">
              <a:solidFill>
                <a:srgbClr val="000000"/>
              </a:solidFill>
              <a:latin typeface="Arial"/>
              <a:ea typeface="Arial"/>
              <a:cs typeface="Arial"/>
              <a:sym typeface="Arial"/>
            </a:endParaRPr>
          </a:p>
        </p:txBody>
      </p:sp>
      <p:sp>
        <p:nvSpPr>
          <p:cNvPr id="1409" name="Google Shape;1409;p57"/>
          <p:cNvSpPr txBox="1"/>
          <p:nvPr/>
        </p:nvSpPr>
        <p:spPr>
          <a:xfrm>
            <a:off x="1724788" y="2905201"/>
            <a:ext cx="2466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inst</a:t>
            </a:r>
            <a:endParaRPr b="0" i="0" sz="900" u="none" cap="none" strike="noStrike">
              <a:solidFill>
                <a:srgbClr val="000000"/>
              </a:solidFill>
              <a:latin typeface="Arial"/>
              <a:ea typeface="Arial"/>
              <a:cs typeface="Arial"/>
              <a:sym typeface="Arial"/>
            </a:endParaRPr>
          </a:p>
        </p:txBody>
      </p:sp>
      <p:sp>
        <p:nvSpPr>
          <p:cNvPr id="1410" name="Google Shape;1410;p57"/>
          <p:cNvSpPr/>
          <p:nvPr/>
        </p:nvSpPr>
        <p:spPr>
          <a:xfrm>
            <a:off x="1779318" y="3529498"/>
            <a:ext cx="130800" cy="1275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57"/>
          <p:cNvSpPr/>
          <p:nvPr/>
        </p:nvSpPr>
        <p:spPr>
          <a:xfrm>
            <a:off x="2400300" y="1300175"/>
            <a:ext cx="6415100" cy="1933575"/>
          </a:xfrm>
          <a:custGeom>
            <a:rect b="b" l="l" r="r" t="t"/>
            <a:pathLst>
              <a:path extrusionOk="0" h="77343" w="256604">
                <a:moveTo>
                  <a:pt x="244412" y="77343"/>
                </a:moveTo>
                <a:lnTo>
                  <a:pt x="256604" y="77343"/>
                </a:lnTo>
                <a:lnTo>
                  <a:pt x="256604" y="0"/>
                </a:lnTo>
                <a:lnTo>
                  <a:pt x="0" y="0"/>
                </a:lnTo>
                <a:lnTo>
                  <a:pt x="0" y="49911"/>
                </a:lnTo>
                <a:lnTo>
                  <a:pt x="16383" y="49911"/>
                </a:lnTo>
              </a:path>
            </a:pathLst>
          </a:custGeom>
          <a:noFill/>
          <a:ln cap="flat" cmpd="sng" w="9525">
            <a:solidFill>
              <a:schemeClr val="dk1"/>
            </a:solidFill>
            <a:prstDash val="solid"/>
            <a:round/>
            <a:headEnd len="sm" w="sm" type="none"/>
            <a:tailEnd len="med" w="med" type="triangle"/>
          </a:ln>
        </p:spPr>
      </p:sp>
      <p:cxnSp>
        <p:nvCxnSpPr>
          <p:cNvPr id="1412" name="Google Shape;1412;p57"/>
          <p:cNvCxnSpPr/>
          <p:nvPr/>
        </p:nvCxnSpPr>
        <p:spPr>
          <a:xfrm>
            <a:off x="984400"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413" name="Google Shape;1413;p57"/>
          <p:cNvCxnSpPr/>
          <p:nvPr/>
        </p:nvCxnSpPr>
        <p:spPr>
          <a:xfrm>
            <a:off x="2175284"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414" name="Google Shape;1414;p57"/>
          <p:cNvCxnSpPr/>
          <p:nvPr/>
        </p:nvCxnSpPr>
        <p:spPr>
          <a:xfrm>
            <a:off x="2632484"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415" name="Google Shape;1415;p57"/>
          <p:cNvCxnSpPr/>
          <p:nvPr/>
        </p:nvCxnSpPr>
        <p:spPr>
          <a:xfrm>
            <a:off x="2856920"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416" name="Google Shape;1416;p57"/>
          <p:cNvCxnSpPr/>
          <p:nvPr/>
        </p:nvCxnSpPr>
        <p:spPr>
          <a:xfrm>
            <a:off x="3285391"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417" name="Google Shape;1417;p57"/>
          <p:cNvCxnSpPr/>
          <p:nvPr/>
        </p:nvCxnSpPr>
        <p:spPr>
          <a:xfrm>
            <a:off x="3652317"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418" name="Google Shape;1418;p57"/>
          <p:cNvCxnSpPr/>
          <p:nvPr/>
        </p:nvCxnSpPr>
        <p:spPr>
          <a:xfrm>
            <a:off x="4748601"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419" name="Google Shape;1419;p57"/>
          <p:cNvCxnSpPr/>
          <p:nvPr/>
        </p:nvCxnSpPr>
        <p:spPr>
          <a:xfrm>
            <a:off x="5013432"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420" name="Google Shape;1420;p57"/>
          <p:cNvCxnSpPr/>
          <p:nvPr/>
        </p:nvCxnSpPr>
        <p:spPr>
          <a:xfrm>
            <a:off x="5278256"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421" name="Google Shape;1421;p57"/>
          <p:cNvCxnSpPr/>
          <p:nvPr/>
        </p:nvCxnSpPr>
        <p:spPr>
          <a:xfrm>
            <a:off x="5521847"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422" name="Google Shape;1422;p57"/>
          <p:cNvCxnSpPr/>
          <p:nvPr/>
        </p:nvCxnSpPr>
        <p:spPr>
          <a:xfrm>
            <a:off x="5810823"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423" name="Google Shape;1423;p57"/>
          <p:cNvCxnSpPr/>
          <p:nvPr/>
        </p:nvCxnSpPr>
        <p:spPr>
          <a:xfrm>
            <a:off x="6058578"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424" name="Google Shape;1424;p57"/>
          <p:cNvCxnSpPr/>
          <p:nvPr/>
        </p:nvCxnSpPr>
        <p:spPr>
          <a:xfrm>
            <a:off x="6497876"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425" name="Google Shape;1425;p57"/>
          <p:cNvCxnSpPr/>
          <p:nvPr/>
        </p:nvCxnSpPr>
        <p:spPr>
          <a:xfrm>
            <a:off x="7019616"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426" name="Google Shape;1426;p57"/>
          <p:cNvCxnSpPr/>
          <p:nvPr/>
        </p:nvCxnSpPr>
        <p:spPr>
          <a:xfrm>
            <a:off x="7442671"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427" name="Google Shape;1427;p57"/>
          <p:cNvCxnSpPr/>
          <p:nvPr/>
        </p:nvCxnSpPr>
        <p:spPr>
          <a:xfrm>
            <a:off x="8275041" y="4711275"/>
            <a:ext cx="0" cy="144000"/>
          </a:xfrm>
          <a:prstGeom prst="straightConnector1">
            <a:avLst/>
          </a:prstGeom>
          <a:noFill/>
          <a:ln cap="flat" cmpd="sng" w="9525">
            <a:solidFill>
              <a:schemeClr val="dk1"/>
            </a:solidFill>
            <a:prstDash val="solid"/>
            <a:round/>
            <a:headEnd len="sm" w="sm" type="none"/>
            <a:tailEnd len="sm" w="sm" type="none"/>
          </a:ln>
        </p:spPr>
      </p:cxnSp>
      <p:sp>
        <p:nvSpPr>
          <p:cNvPr id="1428" name="Google Shape;1428;p57"/>
          <p:cNvSpPr/>
          <p:nvPr/>
        </p:nvSpPr>
        <p:spPr>
          <a:xfrm>
            <a:off x="5293525" y="1229325"/>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1429" name="Google Shape;1429;p57"/>
          <p:cNvSpPr/>
          <p:nvPr/>
        </p:nvSpPr>
        <p:spPr>
          <a:xfrm>
            <a:off x="6487523" y="13926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1430" name="Google Shape;1430;p57"/>
          <p:cNvSpPr/>
          <p:nvPr/>
        </p:nvSpPr>
        <p:spPr>
          <a:xfrm flipH="1">
            <a:off x="7046125" y="13926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1431" name="Google Shape;1431;p57"/>
          <p:cNvSpPr/>
          <p:nvPr/>
        </p:nvSpPr>
        <p:spPr>
          <a:xfrm flipH="1" rot="-5400000">
            <a:off x="6773813" y="20022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1432" name="Google Shape;1432;p57"/>
          <p:cNvSpPr/>
          <p:nvPr/>
        </p:nvSpPr>
        <p:spPr>
          <a:xfrm flipH="1">
            <a:off x="1864525" y="15450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1433" name="Google Shape;1433;p57"/>
          <p:cNvSpPr/>
          <p:nvPr/>
        </p:nvSpPr>
        <p:spPr>
          <a:xfrm>
            <a:off x="1407325" y="15450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1434" name="Google Shape;1434;p57"/>
          <p:cNvSpPr txBox="1"/>
          <p:nvPr/>
        </p:nvSpPr>
        <p:spPr>
          <a:xfrm>
            <a:off x="4408054" y="1364209"/>
            <a:ext cx="1821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ALU</a:t>
            </a:r>
            <a:endParaRPr b="0" i="0" sz="700" u="none" cap="none" strike="noStrike">
              <a:solidFill>
                <a:srgbClr val="000000"/>
              </a:solidFill>
              <a:latin typeface="Arial"/>
              <a:ea typeface="Arial"/>
              <a:cs typeface="Arial"/>
              <a:sym typeface="Arial"/>
            </a:endParaRPr>
          </a:p>
        </p:txBody>
      </p:sp>
      <p:sp>
        <p:nvSpPr>
          <p:cNvPr id="1435" name="Google Shape;1435;p57"/>
          <p:cNvSpPr txBox="1"/>
          <p:nvPr/>
        </p:nvSpPr>
        <p:spPr>
          <a:xfrm>
            <a:off x="4364108" y="1520704"/>
            <a:ext cx="276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PC+4</a:t>
            </a:r>
            <a:endParaRPr b="0" i="0" sz="700" u="none" cap="none" strike="noStrike">
              <a:solidFill>
                <a:srgbClr val="000000"/>
              </a:solidFill>
              <a:latin typeface="Arial"/>
              <a:ea typeface="Arial"/>
              <a:cs typeface="Arial"/>
              <a:sym typeface="Arial"/>
            </a:endParaRPr>
          </a:p>
        </p:txBody>
      </p:sp>
      <p:sp>
        <p:nvSpPr>
          <p:cNvPr id="1436" name="Google Shape;1436;p57"/>
          <p:cNvSpPr txBox="1"/>
          <p:nvPr/>
        </p:nvSpPr>
        <p:spPr>
          <a:xfrm>
            <a:off x="494100" y="954447"/>
            <a:ext cx="1398600" cy="2307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Inter"/>
                <a:ea typeface="Inter"/>
                <a:cs typeface="Inter"/>
                <a:sym typeface="Inter"/>
              </a:rPr>
              <a:t>Instruction Fetch (IF)</a:t>
            </a:r>
            <a:endParaRPr b="0" i="0" sz="900" u="none" cap="none" strike="noStrike">
              <a:solidFill>
                <a:srgbClr val="000000"/>
              </a:solidFill>
              <a:latin typeface="Inter"/>
              <a:ea typeface="Inter"/>
              <a:cs typeface="Inter"/>
              <a:sym typeface="Inter"/>
            </a:endParaRPr>
          </a:p>
        </p:txBody>
      </p:sp>
      <p:sp>
        <p:nvSpPr>
          <p:cNvPr id="1437" name="Google Shape;1437;p57"/>
          <p:cNvSpPr txBox="1"/>
          <p:nvPr/>
        </p:nvSpPr>
        <p:spPr>
          <a:xfrm>
            <a:off x="2434900" y="948725"/>
            <a:ext cx="1489200" cy="2307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Inter"/>
                <a:ea typeface="Inter"/>
                <a:cs typeface="Inter"/>
                <a:sym typeface="Inter"/>
              </a:rPr>
              <a:t>Instruction Decode (ID)</a:t>
            </a:r>
            <a:endParaRPr b="0" i="0" sz="900" u="none" cap="none" strike="noStrike">
              <a:solidFill>
                <a:srgbClr val="000000"/>
              </a:solidFill>
              <a:latin typeface="Inter"/>
              <a:ea typeface="Inter"/>
              <a:cs typeface="Inter"/>
              <a:sym typeface="Inter"/>
            </a:endParaRPr>
          </a:p>
        </p:txBody>
      </p:sp>
      <p:sp>
        <p:nvSpPr>
          <p:cNvPr id="1438" name="Google Shape;1438;p57"/>
          <p:cNvSpPr txBox="1"/>
          <p:nvPr/>
        </p:nvSpPr>
        <p:spPr>
          <a:xfrm>
            <a:off x="4999275" y="948725"/>
            <a:ext cx="963900" cy="2307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Inter"/>
                <a:ea typeface="Inter"/>
                <a:cs typeface="Inter"/>
                <a:sym typeface="Inter"/>
              </a:rPr>
              <a:t>Execute (EX)</a:t>
            </a:r>
            <a:endParaRPr b="0" i="0" sz="900" u="none" cap="none" strike="noStrike">
              <a:solidFill>
                <a:srgbClr val="000000"/>
              </a:solidFill>
              <a:latin typeface="Inter"/>
              <a:ea typeface="Inter"/>
              <a:cs typeface="Inter"/>
              <a:sym typeface="Inter"/>
            </a:endParaRPr>
          </a:p>
        </p:txBody>
      </p:sp>
      <p:sp>
        <p:nvSpPr>
          <p:cNvPr id="1439" name="Google Shape;1439;p57"/>
          <p:cNvSpPr txBox="1"/>
          <p:nvPr/>
        </p:nvSpPr>
        <p:spPr>
          <a:xfrm>
            <a:off x="7230725" y="948725"/>
            <a:ext cx="889500" cy="2463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Inter"/>
                <a:ea typeface="Inter"/>
                <a:cs typeface="Inter"/>
                <a:sym typeface="Inter"/>
              </a:rPr>
              <a:t>Memory (M</a:t>
            </a:r>
            <a:r>
              <a:rPr b="0" i="0" lang="tr" sz="1000" u="none" cap="none" strike="noStrike">
                <a:solidFill>
                  <a:srgbClr val="000000"/>
                </a:solidFill>
                <a:latin typeface="Arial"/>
                <a:ea typeface="Arial"/>
                <a:cs typeface="Arial"/>
                <a:sym typeface="Arial"/>
              </a:rPr>
              <a:t>)</a:t>
            </a:r>
            <a:endParaRPr b="0" i="0" sz="1000" u="none" cap="none" strike="noStrike">
              <a:solidFill>
                <a:srgbClr val="000000"/>
              </a:solidFill>
              <a:latin typeface="Arial"/>
              <a:ea typeface="Arial"/>
              <a:cs typeface="Arial"/>
              <a:sym typeface="Arial"/>
            </a:endParaRPr>
          </a:p>
        </p:txBody>
      </p:sp>
      <p:sp>
        <p:nvSpPr>
          <p:cNvPr id="1440" name="Google Shape;1440;p57"/>
          <p:cNvSpPr txBox="1"/>
          <p:nvPr/>
        </p:nvSpPr>
        <p:spPr>
          <a:xfrm>
            <a:off x="8595175" y="625325"/>
            <a:ext cx="556500" cy="5079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Inter"/>
                <a:ea typeface="Inter"/>
                <a:cs typeface="Inter"/>
                <a:sym typeface="Inter"/>
              </a:rPr>
              <a:t>Write Back (WB)</a:t>
            </a:r>
            <a:endParaRPr b="0" i="0" sz="900" u="none" cap="none" strike="noStrike">
              <a:solidFill>
                <a:srgbClr val="000000"/>
              </a:solidFill>
              <a:latin typeface="Inter"/>
              <a:ea typeface="Inter"/>
              <a:cs typeface="Inter"/>
              <a:sym typeface="Inter"/>
            </a:endParaRPr>
          </a:p>
        </p:txBody>
      </p:sp>
      <p:cxnSp>
        <p:nvCxnSpPr>
          <p:cNvPr id="1441" name="Google Shape;1441;p57"/>
          <p:cNvCxnSpPr>
            <a:endCxn id="1298" idx="3"/>
          </p:cNvCxnSpPr>
          <p:nvPr/>
        </p:nvCxnSpPr>
        <p:spPr>
          <a:xfrm flipH="1">
            <a:off x="3839634" y="4227123"/>
            <a:ext cx="387300" cy="3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nvSpPr>
        <p:spPr>
          <a:xfrm>
            <a:off x="311700" y="190613"/>
            <a:ext cx="8520600" cy="747300"/>
          </a:xfrm>
          <a:prstGeom prst="rect">
            <a:avLst/>
          </a:prstGeom>
          <a:noFill/>
          <a:ln>
            <a:noFill/>
          </a:ln>
        </p:spPr>
        <p:txBody>
          <a:bodyPr anchorCtr="0" anchor="b" bIns="91425" lIns="91425" spcFirstLastPara="1" rIns="91425" wrap="square" tIns="91425">
            <a:normAutofit/>
          </a:bodyPr>
          <a:lstStyle/>
          <a:p>
            <a:pPr indent="0" lvl="0" marL="0" rtl="0" algn="l">
              <a:lnSpc>
                <a:spcPct val="140000"/>
              </a:lnSpc>
              <a:spcBef>
                <a:spcPts val="2600"/>
              </a:spcBef>
              <a:spcAft>
                <a:spcPts val="400"/>
              </a:spcAft>
              <a:buNone/>
            </a:pPr>
            <a:r>
              <a:rPr b="1" lang="tr" sz="2100">
                <a:solidFill>
                  <a:schemeClr val="dk1"/>
                </a:solidFill>
                <a:highlight>
                  <a:schemeClr val="lt1"/>
                </a:highlight>
              </a:rPr>
              <a:t>Rock - Paper - Scissors game with Logic Gates</a:t>
            </a:r>
            <a:endParaRPr b="1" sz="2100">
              <a:solidFill>
                <a:srgbClr val="444444"/>
              </a:solidFill>
              <a:highlight>
                <a:srgbClr val="FFFFFF"/>
              </a:highlight>
            </a:endParaRPr>
          </a:p>
        </p:txBody>
      </p:sp>
      <p:sp>
        <p:nvSpPr>
          <p:cNvPr id="113" name="Google Shape;113;p22"/>
          <p:cNvSpPr txBox="1"/>
          <p:nvPr/>
        </p:nvSpPr>
        <p:spPr>
          <a:xfrm>
            <a:off x="360300" y="888650"/>
            <a:ext cx="8783700" cy="40272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2600"/>
              </a:spcBef>
              <a:spcAft>
                <a:spcPts val="0"/>
              </a:spcAft>
              <a:buNone/>
            </a:pPr>
            <a:r>
              <a:t/>
            </a:r>
            <a:endParaRPr b="1" sz="2100">
              <a:solidFill>
                <a:schemeClr val="dk1"/>
              </a:solidFill>
              <a:highlight>
                <a:schemeClr val="lt1"/>
              </a:highlight>
            </a:endParaRPr>
          </a:p>
          <a:p>
            <a:pPr indent="0" lvl="0" marL="0" rtl="0" algn="l">
              <a:lnSpc>
                <a:spcPct val="140000"/>
              </a:lnSpc>
              <a:spcBef>
                <a:spcPts val="2600"/>
              </a:spcBef>
              <a:spcAft>
                <a:spcPts val="0"/>
              </a:spcAft>
              <a:buNone/>
            </a:pPr>
            <a:r>
              <a:t/>
            </a:r>
            <a:endParaRPr b="1" sz="2100">
              <a:solidFill>
                <a:schemeClr val="dk1"/>
              </a:solidFill>
              <a:highlight>
                <a:schemeClr val="lt1"/>
              </a:highlight>
            </a:endParaRPr>
          </a:p>
          <a:p>
            <a:pPr indent="0" lvl="0" marL="0" rtl="0" algn="l">
              <a:lnSpc>
                <a:spcPct val="140000"/>
              </a:lnSpc>
              <a:spcBef>
                <a:spcPts val="2600"/>
              </a:spcBef>
              <a:spcAft>
                <a:spcPts val="400"/>
              </a:spcAft>
              <a:buClr>
                <a:schemeClr val="dk1"/>
              </a:buClr>
              <a:buSzPts val="1100"/>
              <a:buFont typeface="Arial"/>
              <a:buNone/>
            </a:pPr>
            <a:r>
              <a:t/>
            </a:r>
            <a:endParaRPr b="1" sz="2100">
              <a:solidFill>
                <a:schemeClr val="dk1"/>
              </a:solidFill>
              <a:highlight>
                <a:schemeClr val="lt1"/>
              </a:highlight>
            </a:endParaRPr>
          </a:p>
        </p:txBody>
      </p:sp>
      <p:pic>
        <p:nvPicPr>
          <p:cNvPr id="114" name="Google Shape;114;p22"/>
          <p:cNvPicPr preferRelativeResize="0"/>
          <p:nvPr/>
        </p:nvPicPr>
        <p:blipFill>
          <a:blip r:embed="rId3">
            <a:alphaModFix/>
          </a:blip>
          <a:stretch>
            <a:fillRect/>
          </a:stretch>
        </p:blipFill>
        <p:spPr>
          <a:xfrm>
            <a:off x="360300" y="935250"/>
            <a:ext cx="8471999" cy="416678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46" name="Shape 1446"/>
        <p:cNvGrpSpPr/>
        <p:nvPr/>
      </p:nvGrpSpPr>
      <p:grpSpPr>
        <a:xfrm>
          <a:off x="0" y="0"/>
          <a:ext cx="0" cy="0"/>
          <a:chOff x="0" y="0"/>
          <a:chExt cx="0" cy="0"/>
        </a:xfrm>
      </p:grpSpPr>
      <p:sp>
        <p:nvSpPr>
          <p:cNvPr id="1447" name="Google Shape;1447;p58"/>
          <p:cNvSpPr txBox="1"/>
          <p:nvPr>
            <p:ph type="title"/>
          </p:nvPr>
        </p:nvSpPr>
        <p:spPr>
          <a:xfrm>
            <a:off x="233775" y="333769"/>
            <a:ext cx="6390600" cy="4296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lt2"/>
              </a:buClr>
              <a:buSzPct val="114285"/>
              <a:buFont typeface="Arial"/>
              <a:buNone/>
            </a:pPr>
            <a:r>
              <a:rPr lang="tr"/>
              <a:t>Special note for PC and RegFile Write</a:t>
            </a:r>
            <a:endParaRPr/>
          </a:p>
        </p:txBody>
      </p:sp>
      <p:cxnSp>
        <p:nvCxnSpPr>
          <p:cNvPr id="1448" name="Google Shape;1448;p58"/>
          <p:cNvCxnSpPr/>
          <p:nvPr/>
        </p:nvCxnSpPr>
        <p:spPr>
          <a:xfrm>
            <a:off x="3992549" y="3479475"/>
            <a:ext cx="1661700" cy="0"/>
          </a:xfrm>
          <a:prstGeom prst="straightConnector1">
            <a:avLst/>
          </a:prstGeom>
          <a:noFill/>
          <a:ln cap="flat" cmpd="sng" w="9525">
            <a:solidFill>
              <a:srgbClr val="000000"/>
            </a:solidFill>
            <a:prstDash val="solid"/>
            <a:round/>
            <a:headEnd len="sm" w="sm" type="none"/>
            <a:tailEnd len="med" w="med" type="triangle"/>
          </a:ln>
        </p:spPr>
      </p:cxnSp>
      <p:sp>
        <p:nvSpPr>
          <p:cNvPr id="1449" name="Google Shape;1449;p58"/>
          <p:cNvSpPr/>
          <p:nvPr/>
        </p:nvSpPr>
        <p:spPr>
          <a:xfrm>
            <a:off x="2808567" y="2254025"/>
            <a:ext cx="1183200" cy="1725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50" name="Google Shape;1450;p58"/>
          <p:cNvGrpSpPr/>
          <p:nvPr/>
        </p:nvGrpSpPr>
        <p:grpSpPr>
          <a:xfrm>
            <a:off x="4819741" y="2893635"/>
            <a:ext cx="644400" cy="314700"/>
            <a:chOff x="4736879" y="2893635"/>
            <a:chExt cx="644400" cy="314700"/>
          </a:xfrm>
        </p:grpSpPr>
        <p:sp>
          <p:nvSpPr>
            <p:cNvPr id="1451" name="Google Shape;1451;p58"/>
            <p:cNvSpPr/>
            <p:nvPr/>
          </p:nvSpPr>
          <p:spPr>
            <a:xfrm rot="5400000">
              <a:off x="4901729" y="2728785"/>
              <a:ext cx="314700" cy="644400"/>
            </a:xfrm>
            <a:prstGeom prst="trapezoid">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58"/>
            <p:cNvSpPr txBox="1"/>
            <p:nvPr/>
          </p:nvSpPr>
          <p:spPr>
            <a:xfrm>
              <a:off x="4849944" y="2893636"/>
              <a:ext cx="419700" cy="307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Branch Comp</a:t>
              </a:r>
              <a:endParaRPr b="0" i="0" sz="1000" u="none" cap="none" strike="noStrike">
                <a:solidFill>
                  <a:srgbClr val="000000"/>
                </a:solidFill>
                <a:latin typeface="Arial"/>
                <a:ea typeface="Arial"/>
                <a:cs typeface="Arial"/>
                <a:sym typeface="Arial"/>
              </a:endParaRPr>
            </a:p>
          </p:txBody>
        </p:sp>
      </p:grpSp>
      <p:grpSp>
        <p:nvGrpSpPr>
          <p:cNvPr id="1453" name="Google Shape;1453;p58"/>
          <p:cNvGrpSpPr/>
          <p:nvPr/>
        </p:nvGrpSpPr>
        <p:grpSpPr>
          <a:xfrm>
            <a:off x="4340501" y="4057784"/>
            <a:ext cx="486408" cy="319500"/>
            <a:chOff x="4447206" y="4057784"/>
            <a:chExt cx="426300" cy="319500"/>
          </a:xfrm>
        </p:grpSpPr>
        <p:sp>
          <p:nvSpPr>
            <p:cNvPr id="1454" name="Google Shape;1454;p58"/>
            <p:cNvSpPr/>
            <p:nvPr/>
          </p:nvSpPr>
          <p:spPr>
            <a:xfrm rot="5400000">
              <a:off x="4500606" y="4004384"/>
              <a:ext cx="319500" cy="426300"/>
            </a:xfrm>
            <a:prstGeom prst="trapezoid">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58"/>
            <p:cNvSpPr txBox="1"/>
            <p:nvPr/>
          </p:nvSpPr>
          <p:spPr>
            <a:xfrm>
              <a:off x="4453925" y="4066223"/>
              <a:ext cx="410400" cy="307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Imm Gen</a:t>
              </a:r>
              <a:endParaRPr b="0" i="0" sz="1000" u="none" cap="none" strike="noStrike">
                <a:solidFill>
                  <a:srgbClr val="000000"/>
                </a:solidFill>
                <a:latin typeface="Arial"/>
                <a:ea typeface="Arial"/>
                <a:cs typeface="Arial"/>
                <a:sym typeface="Arial"/>
              </a:endParaRPr>
            </a:p>
          </p:txBody>
        </p:sp>
      </p:grpSp>
      <p:sp>
        <p:nvSpPr>
          <p:cNvPr id="1456" name="Google Shape;1456;p58"/>
          <p:cNvSpPr txBox="1"/>
          <p:nvPr/>
        </p:nvSpPr>
        <p:spPr>
          <a:xfrm>
            <a:off x="2816618" y="2245326"/>
            <a:ext cx="1175100" cy="215400"/>
          </a:xfrm>
          <a:prstGeom prst="rect">
            <a:avLst/>
          </a:prstGeom>
          <a:noFill/>
          <a:ln>
            <a:noFill/>
          </a:ln>
        </p:spPr>
        <p:txBody>
          <a:bodyPr anchorCtr="0" anchor="t" bIns="0" lIns="0" spcFirstLastPara="1" rIns="91425" wrap="square" tIns="0">
            <a:no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RegFile</a:t>
            </a:r>
            <a:endParaRPr b="0" i="0" sz="1300" u="none" cap="none" strike="noStrike">
              <a:solidFill>
                <a:srgbClr val="000000"/>
              </a:solidFill>
              <a:latin typeface="Arial"/>
              <a:ea typeface="Arial"/>
              <a:cs typeface="Arial"/>
              <a:sym typeface="Arial"/>
            </a:endParaRPr>
          </a:p>
        </p:txBody>
      </p:sp>
      <p:grpSp>
        <p:nvGrpSpPr>
          <p:cNvPr id="1457" name="Google Shape;1457;p58"/>
          <p:cNvGrpSpPr/>
          <p:nvPr/>
        </p:nvGrpSpPr>
        <p:grpSpPr>
          <a:xfrm>
            <a:off x="1518883" y="1816758"/>
            <a:ext cx="295200" cy="153900"/>
            <a:chOff x="1777884" y="1816758"/>
            <a:chExt cx="295200" cy="153900"/>
          </a:xfrm>
        </p:grpSpPr>
        <p:sp>
          <p:nvSpPr>
            <p:cNvPr id="1458" name="Google Shape;1458;p58"/>
            <p:cNvSpPr/>
            <p:nvPr/>
          </p:nvSpPr>
          <p:spPr>
            <a:xfrm rot="5400000">
              <a:off x="1850784" y="1746039"/>
              <a:ext cx="149400" cy="295200"/>
            </a:xfrm>
            <a:prstGeom prst="trapezoid">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58"/>
            <p:cNvSpPr txBox="1"/>
            <p:nvPr/>
          </p:nvSpPr>
          <p:spPr>
            <a:xfrm>
              <a:off x="1784816" y="1816758"/>
              <a:ext cx="2826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+4</a:t>
              </a:r>
              <a:endParaRPr b="0" i="0" sz="1000" u="none" cap="none" strike="noStrike">
                <a:solidFill>
                  <a:srgbClr val="000000"/>
                </a:solidFill>
                <a:latin typeface="Arial"/>
                <a:ea typeface="Arial"/>
                <a:cs typeface="Arial"/>
                <a:sym typeface="Arial"/>
              </a:endParaRPr>
            </a:p>
          </p:txBody>
        </p:sp>
      </p:grpSp>
      <p:cxnSp>
        <p:nvCxnSpPr>
          <p:cNvPr id="1460" name="Google Shape;1460;p58"/>
          <p:cNvCxnSpPr/>
          <p:nvPr/>
        </p:nvCxnSpPr>
        <p:spPr>
          <a:xfrm>
            <a:off x="2249674" y="2984825"/>
            <a:ext cx="0" cy="1722900"/>
          </a:xfrm>
          <a:prstGeom prst="straightConnector1">
            <a:avLst/>
          </a:prstGeom>
          <a:noFill/>
          <a:ln cap="flat" cmpd="sng" w="9525">
            <a:solidFill>
              <a:srgbClr val="000000"/>
            </a:solidFill>
            <a:prstDash val="solid"/>
            <a:round/>
            <a:headEnd len="sm" w="sm" type="none"/>
            <a:tailEnd len="med" w="med" type="triangle"/>
          </a:ln>
        </p:spPr>
      </p:cxnSp>
      <p:cxnSp>
        <p:nvCxnSpPr>
          <p:cNvPr id="1461" name="Google Shape;1461;p58"/>
          <p:cNvCxnSpPr/>
          <p:nvPr/>
        </p:nvCxnSpPr>
        <p:spPr>
          <a:xfrm>
            <a:off x="2251549" y="3307600"/>
            <a:ext cx="555600" cy="0"/>
          </a:xfrm>
          <a:prstGeom prst="straightConnector1">
            <a:avLst/>
          </a:prstGeom>
          <a:noFill/>
          <a:ln cap="flat" cmpd="sng" w="9525">
            <a:solidFill>
              <a:srgbClr val="000000"/>
            </a:solidFill>
            <a:prstDash val="solid"/>
            <a:round/>
            <a:headEnd len="sm" w="sm" type="none"/>
            <a:tailEnd len="med" w="med" type="triangle"/>
          </a:ln>
        </p:spPr>
      </p:cxnSp>
      <p:cxnSp>
        <p:nvCxnSpPr>
          <p:cNvPr id="1462" name="Google Shape;1462;p58"/>
          <p:cNvCxnSpPr/>
          <p:nvPr/>
        </p:nvCxnSpPr>
        <p:spPr>
          <a:xfrm>
            <a:off x="2251549" y="4225450"/>
            <a:ext cx="2077200" cy="0"/>
          </a:xfrm>
          <a:prstGeom prst="straightConnector1">
            <a:avLst/>
          </a:prstGeom>
          <a:noFill/>
          <a:ln cap="flat" cmpd="sng" w="9525">
            <a:solidFill>
              <a:srgbClr val="000000"/>
            </a:solidFill>
            <a:prstDash val="solid"/>
            <a:round/>
            <a:headEnd len="sm" w="sm" type="none"/>
            <a:tailEnd len="med" w="med" type="triangle"/>
          </a:ln>
        </p:spPr>
      </p:cxnSp>
      <p:cxnSp>
        <p:nvCxnSpPr>
          <p:cNvPr id="1463" name="Google Shape;1463;p58"/>
          <p:cNvCxnSpPr/>
          <p:nvPr/>
        </p:nvCxnSpPr>
        <p:spPr>
          <a:xfrm>
            <a:off x="1990674" y="2982550"/>
            <a:ext cx="816600" cy="0"/>
          </a:xfrm>
          <a:prstGeom prst="straightConnector1">
            <a:avLst/>
          </a:prstGeom>
          <a:noFill/>
          <a:ln cap="flat" cmpd="sng" w="9525">
            <a:solidFill>
              <a:srgbClr val="000000"/>
            </a:solidFill>
            <a:prstDash val="solid"/>
            <a:round/>
            <a:headEnd len="sm" w="sm" type="none"/>
            <a:tailEnd len="med" w="med" type="triangle"/>
          </a:ln>
        </p:spPr>
      </p:cxnSp>
      <p:cxnSp>
        <p:nvCxnSpPr>
          <p:cNvPr id="1464" name="Google Shape;1464;p58"/>
          <p:cNvCxnSpPr/>
          <p:nvPr/>
        </p:nvCxnSpPr>
        <p:spPr>
          <a:xfrm>
            <a:off x="2250699" y="3672375"/>
            <a:ext cx="556500" cy="0"/>
          </a:xfrm>
          <a:prstGeom prst="straightConnector1">
            <a:avLst/>
          </a:prstGeom>
          <a:noFill/>
          <a:ln cap="flat" cmpd="sng" w="9525">
            <a:solidFill>
              <a:srgbClr val="000000"/>
            </a:solidFill>
            <a:prstDash val="solid"/>
            <a:round/>
            <a:headEnd len="sm" w="sm" type="none"/>
            <a:tailEnd len="med" w="med" type="triangle"/>
          </a:ln>
        </p:spPr>
      </p:cxnSp>
      <p:cxnSp>
        <p:nvCxnSpPr>
          <p:cNvPr id="1465" name="Google Shape;1465;p58"/>
          <p:cNvCxnSpPr/>
          <p:nvPr/>
        </p:nvCxnSpPr>
        <p:spPr>
          <a:xfrm>
            <a:off x="5786430" y="2651751"/>
            <a:ext cx="275700" cy="0"/>
          </a:xfrm>
          <a:prstGeom prst="straightConnector1">
            <a:avLst/>
          </a:prstGeom>
          <a:noFill/>
          <a:ln cap="flat" cmpd="sng" w="9525">
            <a:solidFill>
              <a:srgbClr val="000000"/>
            </a:solidFill>
            <a:prstDash val="solid"/>
            <a:round/>
            <a:headEnd len="sm" w="sm" type="none"/>
            <a:tailEnd len="med" w="med" type="triangle"/>
          </a:ln>
        </p:spPr>
      </p:cxnSp>
      <p:cxnSp>
        <p:nvCxnSpPr>
          <p:cNvPr id="1466" name="Google Shape;1466;p58"/>
          <p:cNvCxnSpPr/>
          <p:nvPr/>
        </p:nvCxnSpPr>
        <p:spPr>
          <a:xfrm>
            <a:off x="6549589" y="2961848"/>
            <a:ext cx="413100" cy="0"/>
          </a:xfrm>
          <a:prstGeom prst="straightConnector1">
            <a:avLst/>
          </a:prstGeom>
          <a:noFill/>
          <a:ln cap="flat" cmpd="sng" w="9525">
            <a:solidFill>
              <a:srgbClr val="000000"/>
            </a:solidFill>
            <a:prstDash val="solid"/>
            <a:round/>
            <a:headEnd len="sm" w="sm" type="none"/>
            <a:tailEnd len="med" w="med" type="triangle"/>
          </a:ln>
        </p:spPr>
      </p:cxnSp>
      <p:cxnSp>
        <p:nvCxnSpPr>
          <p:cNvPr id="1467" name="Google Shape;1467;p58"/>
          <p:cNvCxnSpPr/>
          <p:nvPr/>
        </p:nvCxnSpPr>
        <p:spPr>
          <a:xfrm>
            <a:off x="7915949" y="3448725"/>
            <a:ext cx="442200" cy="0"/>
          </a:xfrm>
          <a:prstGeom prst="straightConnector1">
            <a:avLst/>
          </a:prstGeom>
          <a:noFill/>
          <a:ln cap="flat" cmpd="sng" w="9525">
            <a:solidFill>
              <a:srgbClr val="000000"/>
            </a:solidFill>
            <a:prstDash val="solid"/>
            <a:round/>
            <a:headEnd len="sm" w="sm" type="none"/>
            <a:tailEnd len="med" w="med" type="triangle"/>
          </a:ln>
        </p:spPr>
      </p:cxnSp>
      <p:cxnSp>
        <p:nvCxnSpPr>
          <p:cNvPr id="1468" name="Google Shape;1468;p58"/>
          <p:cNvCxnSpPr/>
          <p:nvPr/>
        </p:nvCxnSpPr>
        <p:spPr>
          <a:xfrm>
            <a:off x="3992549" y="2765100"/>
            <a:ext cx="1664100" cy="0"/>
          </a:xfrm>
          <a:prstGeom prst="straightConnector1">
            <a:avLst/>
          </a:prstGeom>
          <a:noFill/>
          <a:ln cap="flat" cmpd="sng" w="9525">
            <a:solidFill>
              <a:srgbClr val="000000"/>
            </a:solidFill>
            <a:prstDash val="solid"/>
            <a:round/>
            <a:headEnd len="sm" w="sm" type="none"/>
            <a:tailEnd len="med" w="med" type="triangle"/>
          </a:ln>
        </p:spPr>
      </p:cxnSp>
      <p:cxnSp>
        <p:nvCxnSpPr>
          <p:cNvPr id="1469" name="Google Shape;1469;p58"/>
          <p:cNvCxnSpPr/>
          <p:nvPr/>
        </p:nvCxnSpPr>
        <p:spPr>
          <a:xfrm>
            <a:off x="305949" y="1460975"/>
            <a:ext cx="6513000" cy="3000"/>
          </a:xfrm>
          <a:prstGeom prst="straightConnector1">
            <a:avLst/>
          </a:prstGeom>
          <a:noFill/>
          <a:ln cap="flat" cmpd="sng" w="19050">
            <a:solidFill>
              <a:srgbClr val="FF0000"/>
            </a:solidFill>
            <a:prstDash val="solid"/>
            <a:round/>
            <a:headEnd len="sm" w="sm" type="none"/>
            <a:tailEnd len="sm" w="sm" type="none"/>
          </a:ln>
        </p:spPr>
      </p:cxnSp>
      <p:cxnSp>
        <p:nvCxnSpPr>
          <p:cNvPr id="1470" name="Google Shape;1470;p58"/>
          <p:cNvCxnSpPr/>
          <p:nvPr/>
        </p:nvCxnSpPr>
        <p:spPr>
          <a:xfrm rot="10800000">
            <a:off x="6809774" y="1459105"/>
            <a:ext cx="0" cy="1499700"/>
          </a:xfrm>
          <a:prstGeom prst="straightConnector1">
            <a:avLst/>
          </a:prstGeom>
          <a:noFill/>
          <a:ln cap="flat" cmpd="sng" w="9525">
            <a:solidFill>
              <a:srgbClr val="000000"/>
            </a:solidFill>
            <a:prstDash val="solid"/>
            <a:round/>
            <a:headEnd len="sm" w="sm" type="none"/>
            <a:tailEnd len="sm" w="sm" type="none"/>
          </a:ln>
        </p:spPr>
      </p:cxnSp>
      <p:cxnSp>
        <p:nvCxnSpPr>
          <p:cNvPr id="1471" name="Google Shape;1471;p58"/>
          <p:cNvCxnSpPr/>
          <p:nvPr/>
        </p:nvCxnSpPr>
        <p:spPr>
          <a:xfrm>
            <a:off x="353124" y="1618975"/>
            <a:ext cx="7644600" cy="0"/>
          </a:xfrm>
          <a:prstGeom prst="straightConnector1">
            <a:avLst/>
          </a:prstGeom>
          <a:noFill/>
          <a:ln cap="flat" cmpd="sng" w="9525">
            <a:solidFill>
              <a:srgbClr val="000000"/>
            </a:solidFill>
            <a:prstDash val="solid"/>
            <a:round/>
            <a:headEnd len="sm" w="sm" type="none"/>
            <a:tailEnd len="sm" w="sm" type="none"/>
          </a:ln>
        </p:spPr>
      </p:cxnSp>
      <p:sp>
        <p:nvSpPr>
          <p:cNvPr id="1472" name="Google Shape;1472;p58"/>
          <p:cNvSpPr/>
          <p:nvPr/>
        </p:nvSpPr>
        <p:spPr>
          <a:xfrm>
            <a:off x="657925" y="4710549"/>
            <a:ext cx="7964400" cy="145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73" name="Google Shape;1473;p58"/>
          <p:cNvCxnSpPr/>
          <p:nvPr/>
        </p:nvCxnSpPr>
        <p:spPr>
          <a:xfrm>
            <a:off x="8447474" y="3637350"/>
            <a:ext cx="0" cy="1070100"/>
          </a:xfrm>
          <a:prstGeom prst="straightConnector1">
            <a:avLst/>
          </a:prstGeom>
          <a:noFill/>
          <a:ln cap="flat" cmpd="sng" w="9525">
            <a:solidFill>
              <a:srgbClr val="000000"/>
            </a:solidFill>
            <a:prstDash val="solid"/>
            <a:round/>
            <a:headEnd len="med" w="med" type="triangle"/>
            <a:tailEnd len="sm" w="sm" type="none"/>
          </a:ln>
        </p:spPr>
      </p:cxnSp>
      <p:cxnSp>
        <p:nvCxnSpPr>
          <p:cNvPr id="1474" name="Google Shape;1474;p58"/>
          <p:cNvCxnSpPr/>
          <p:nvPr/>
        </p:nvCxnSpPr>
        <p:spPr>
          <a:xfrm>
            <a:off x="7228549" y="4379125"/>
            <a:ext cx="0" cy="329700"/>
          </a:xfrm>
          <a:prstGeom prst="straightConnector1">
            <a:avLst/>
          </a:prstGeom>
          <a:noFill/>
          <a:ln cap="flat" cmpd="sng" w="9525">
            <a:solidFill>
              <a:srgbClr val="000000"/>
            </a:solidFill>
            <a:prstDash val="solid"/>
            <a:round/>
            <a:headEnd len="med" w="med" type="triangle"/>
            <a:tailEnd len="sm" w="sm" type="none"/>
          </a:ln>
        </p:spPr>
      </p:cxnSp>
      <p:cxnSp>
        <p:nvCxnSpPr>
          <p:cNvPr id="1475" name="Google Shape;1475;p58"/>
          <p:cNvCxnSpPr/>
          <p:nvPr/>
        </p:nvCxnSpPr>
        <p:spPr>
          <a:xfrm>
            <a:off x="4584033" y="4380625"/>
            <a:ext cx="0" cy="330000"/>
          </a:xfrm>
          <a:prstGeom prst="straightConnector1">
            <a:avLst/>
          </a:prstGeom>
          <a:noFill/>
          <a:ln cap="flat" cmpd="sng" w="9525">
            <a:solidFill>
              <a:srgbClr val="000000"/>
            </a:solidFill>
            <a:prstDash val="solid"/>
            <a:round/>
            <a:headEnd len="med" w="med" type="triangle"/>
            <a:tailEnd len="sm" w="sm" type="none"/>
          </a:ln>
        </p:spPr>
      </p:cxnSp>
      <p:cxnSp>
        <p:nvCxnSpPr>
          <p:cNvPr id="1476" name="Google Shape;1476;p58"/>
          <p:cNvCxnSpPr/>
          <p:nvPr/>
        </p:nvCxnSpPr>
        <p:spPr>
          <a:xfrm>
            <a:off x="821424" y="2447650"/>
            <a:ext cx="0" cy="2262000"/>
          </a:xfrm>
          <a:prstGeom prst="straightConnector1">
            <a:avLst/>
          </a:prstGeom>
          <a:noFill/>
          <a:ln cap="flat" cmpd="sng" w="9525">
            <a:solidFill>
              <a:srgbClr val="000000"/>
            </a:solidFill>
            <a:prstDash val="solid"/>
            <a:round/>
            <a:headEnd len="med" w="med" type="triangle"/>
            <a:tailEnd len="sm" w="sm" type="none"/>
          </a:ln>
        </p:spPr>
      </p:cxnSp>
      <p:cxnSp>
        <p:nvCxnSpPr>
          <p:cNvPr id="1477" name="Google Shape;1477;p58"/>
          <p:cNvCxnSpPr/>
          <p:nvPr/>
        </p:nvCxnSpPr>
        <p:spPr>
          <a:xfrm>
            <a:off x="5386841" y="3210231"/>
            <a:ext cx="0" cy="1492800"/>
          </a:xfrm>
          <a:prstGeom prst="straightConnector1">
            <a:avLst/>
          </a:prstGeom>
          <a:noFill/>
          <a:ln cap="flat" cmpd="sng" w="9525">
            <a:solidFill>
              <a:srgbClr val="000000"/>
            </a:solidFill>
            <a:prstDash val="solid"/>
            <a:round/>
            <a:headEnd len="sm" w="sm" type="none"/>
            <a:tailEnd len="med" w="med" type="triangle"/>
          </a:ln>
        </p:spPr>
      </p:cxnSp>
      <p:cxnSp>
        <p:nvCxnSpPr>
          <p:cNvPr id="1478" name="Google Shape;1478;p58"/>
          <p:cNvCxnSpPr/>
          <p:nvPr/>
        </p:nvCxnSpPr>
        <p:spPr>
          <a:xfrm>
            <a:off x="5141272" y="3210231"/>
            <a:ext cx="0" cy="1494300"/>
          </a:xfrm>
          <a:prstGeom prst="straightConnector1">
            <a:avLst/>
          </a:prstGeom>
          <a:noFill/>
          <a:ln cap="flat" cmpd="sng" w="9525">
            <a:solidFill>
              <a:srgbClr val="000000"/>
            </a:solidFill>
            <a:prstDash val="solid"/>
            <a:round/>
            <a:headEnd len="sm" w="sm" type="none"/>
            <a:tailEnd len="med" w="med" type="triangle"/>
          </a:ln>
        </p:spPr>
      </p:cxnSp>
      <p:sp>
        <p:nvSpPr>
          <p:cNvPr id="1479" name="Google Shape;1479;p58"/>
          <p:cNvSpPr txBox="1"/>
          <p:nvPr/>
        </p:nvSpPr>
        <p:spPr>
          <a:xfrm>
            <a:off x="5531600" y="4719976"/>
            <a:ext cx="2673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BSel</a:t>
            </a:r>
            <a:endParaRPr b="0" i="0" sz="800" u="none" cap="none" strike="noStrike">
              <a:solidFill>
                <a:srgbClr val="000000"/>
              </a:solidFill>
              <a:latin typeface="Arial"/>
              <a:ea typeface="Arial"/>
              <a:cs typeface="Arial"/>
              <a:sym typeface="Arial"/>
            </a:endParaRPr>
          </a:p>
        </p:txBody>
      </p:sp>
      <p:cxnSp>
        <p:nvCxnSpPr>
          <p:cNvPr id="1480" name="Google Shape;1480;p58"/>
          <p:cNvCxnSpPr/>
          <p:nvPr/>
        </p:nvCxnSpPr>
        <p:spPr>
          <a:xfrm>
            <a:off x="6293049" y="3819725"/>
            <a:ext cx="0" cy="888300"/>
          </a:xfrm>
          <a:prstGeom prst="straightConnector1">
            <a:avLst/>
          </a:prstGeom>
          <a:noFill/>
          <a:ln cap="flat" cmpd="sng" w="9525">
            <a:solidFill>
              <a:srgbClr val="000000"/>
            </a:solidFill>
            <a:prstDash val="solid"/>
            <a:round/>
            <a:headEnd len="med" w="med" type="triangle"/>
            <a:tailEnd len="sm" w="sm" type="none"/>
          </a:ln>
        </p:spPr>
      </p:cxnSp>
      <p:cxnSp>
        <p:nvCxnSpPr>
          <p:cNvPr id="1481" name="Google Shape;1481;p58"/>
          <p:cNvCxnSpPr/>
          <p:nvPr/>
        </p:nvCxnSpPr>
        <p:spPr>
          <a:xfrm>
            <a:off x="3073075" y="3979576"/>
            <a:ext cx="0" cy="729300"/>
          </a:xfrm>
          <a:prstGeom prst="straightConnector1">
            <a:avLst/>
          </a:prstGeom>
          <a:noFill/>
          <a:ln cap="flat" cmpd="sng" w="9525">
            <a:solidFill>
              <a:srgbClr val="000000"/>
            </a:solidFill>
            <a:prstDash val="solid"/>
            <a:round/>
            <a:headEnd len="med" w="med" type="triangle"/>
            <a:tailEnd len="sm" w="sm" type="none"/>
          </a:ln>
        </p:spPr>
      </p:cxnSp>
      <p:sp>
        <p:nvSpPr>
          <p:cNvPr id="1482" name="Google Shape;1482;p58"/>
          <p:cNvSpPr txBox="1"/>
          <p:nvPr/>
        </p:nvSpPr>
        <p:spPr>
          <a:xfrm>
            <a:off x="2816206" y="2477476"/>
            <a:ext cx="7266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RegWriteData</a:t>
            </a:r>
            <a:endParaRPr b="0" i="0" sz="900" u="none" cap="none" strike="noStrike">
              <a:solidFill>
                <a:srgbClr val="000000"/>
              </a:solidFill>
              <a:latin typeface="Arial"/>
              <a:ea typeface="Arial"/>
              <a:cs typeface="Arial"/>
              <a:sym typeface="Arial"/>
            </a:endParaRPr>
          </a:p>
        </p:txBody>
      </p:sp>
      <p:sp>
        <p:nvSpPr>
          <p:cNvPr id="1483" name="Google Shape;1483;p58"/>
          <p:cNvSpPr txBox="1"/>
          <p:nvPr/>
        </p:nvSpPr>
        <p:spPr>
          <a:xfrm>
            <a:off x="2817369" y="2911838"/>
            <a:ext cx="7800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RegWriteIndex</a:t>
            </a:r>
            <a:endParaRPr b="0" i="0" sz="900" u="none" cap="none" strike="noStrike">
              <a:solidFill>
                <a:srgbClr val="000000"/>
              </a:solidFill>
              <a:latin typeface="Arial"/>
              <a:ea typeface="Arial"/>
              <a:cs typeface="Arial"/>
              <a:sym typeface="Arial"/>
            </a:endParaRPr>
          </a:p>
        </p:txBody>
      </p:sp>
      <p:sp>
        <p:nvSpPr>
          <p:cNvPr id="1484" name="Google Shape;1484;p58"/>
          <p:cNvSpPr txBox="1"/>
          <p:nvPr/>
        </p:nvSpPr>
        <p:spPr>
          <a:xfrm>
            <a:off x="2816876" y="3236460"/>
            <a:ext cx="8265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RegReadIndex1</a:t>
            </a:r>
            <a:endParaRPr b="0" i="0" sz="900" u="none" cap="none" strike="noStrike">
              <a:solidFill>
                <a:srgbClr val="000000"/>
              </a:solidFill>
              <a:latin typeface="Arial"/>
              <a:ea typeface="Arial"/>
              <a:cs typeface="Arial"/>
              <a:sym typeface="Arial"/>
            </a:endParaRPr>
          </a:p>
        </p:txBody>
      </p:sp>
      <p:sp>
        <p:nvSpPr>
          <p:cNvPr id="1485" name="Google Shape;1485;p58"/>
          <p:cNvSpPr txBox="1"/>
          <p:nvPr/>
        </p:nvSpPr>
        <p:spPr>
          <a:xfrm>
            <a:off x="2818230" y="3600510"/>
            <a:ext cx="8325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RegReadIndex2</a:t>
            </a:r>
            <a:endParaRPr b="0" i="0" sz="900" u="none" cap="none" strike="noStrike">
              <a:solidFill>
                <a:srgbClr val="000000"/>
              </a:solidFill>
              <a:latin typeface="Arial"/>
              <a:ea typeface="Arial"/>
              <a:cs typeface="Arial"/>
              <a:sym typeface="Arial"/>
            </a:endParaRPr>
          </a:p>
        </p:txBody>
      </p:sp>
      <p:sp>
        <p:nvSpPr>
          <p:cNvPr id="1486" name="Google Shape;1486;p58"/>
          <p:cNvSpPr txBox="1"/>
          <p:nvPr/>
        </p:nvSpPr>
        <p:spPr>
          <a:xfrm>
            <a:off x="3186845" y="2695698"/>
            <a:ext cx="7926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RegReadData1</a:t>
            </a:r>
            <a:endParaRPr b="0" i="0" sz="900" u="none" cap="none" strike="noStrike">
              <a:solidFill>
                <a:srgbClr val="000000"/>
              </a:solidFill>
              <a:latin typeface="Arial"/>
              <a:ea typeface="Arial"/>
              <a:cs typeface="Arial"/>
              <a:sym typeface="Arial"/>
            </a:endParaRPr>
          </a:p>
        </p:txBody>
      </p:sp>
      <p:sp>
        <p:nvSpPr>
          <p:cNvPr id="1487" name="Google Shape;1487;p58"/>
          <p:cNvSpPr txBox="1"/>
          <p:nvPr/>
        </p:nvSpPr>
        <p:spPr>
          <a:xfrm>
            <a:off x="2272979" y="2865094"/>
            <a:ext cx="384600" cy="107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inst[11:7]</a:t>
            </a:r>
            <a:endParaRPr b="0" i="0" sz="700" u="none" cap="none" strike="noStrike">
              <a:solidFill>
                <a:srgbClr val="000000"/>
              </a:solidFill>
              <a:latin typeface="Arial"/>
              <a:ea typeface="Arial"/>
              <a:cs typeface="Arial"/>
              <a:sym typeface="Arial"/>
            </a:endParaRPr>
          </a:p>
        </p:txBody>
      </p:sp>
      <p:sp>
        <p:nvSpPr>
          <p:cNvPr id="1488" name="Google Shape;1488;p58"/>
          <p:cNvSpPr txBox="1"/>
          <p:nvPr/>
        </p:nvSpPr>
        <p:spPr>
          <a:xfrm>
            <a:off x="8082954" y="2902021"/>
            <a:ext cx="1821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ALU</a:t>
            </a:r>
            <a:endParaRPr b="0" i="0" sz="700" u="none" cap="none" strike="noStrike">
              <a:solidFill>
                <a:srgbClr val="000000"/>
              </a:solidFill>
              <a:latin typeface="Arial"/>
              <a:ea typeface="Arial"/>
              <a:cs typeface="Arial"/>
              <a:sym typeface="Arial"/>
            </a:endParaRPr>
          </a:p>
        </p:txBody>
      </p:sp>
      <p:sp>
        <p:nvSpPr>
          <p:cNvPr id="1489" name="Google Shape;1489;p58"/>
          <p:cNvSpPr txBox="1"/>
          <p:nvPr/>
        </p:nvSpPr>
        <p:spPr>
          <a:xfrm>
            <a:off x="7998933" y="3127733"/>
            <a:ext cx="276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PC+4</a:t>
            </a:r>
            <a:endParaRPr b="0" i="0" sz="700" u="none" cap="none" strike="noStrike">
              <a:solidFill>
                <a:srgbClr val="000000"/>
              </a:solidFill>
              <a:latin typeface="Arial"/>
              <a:ea typeface="Arial"/>
              <a:cs typeface="Arial"/>
              <a:sym typeface="Arial"/>
            </a:endParaRPr>
          </a:p>
        </p:txBody>
      </p:sp>
      <p:sp>
        <p:nvSpPr>
          <p:cNvPr id="1490" name="Google Shape;1490;p58"/>
          <p:cNvSpPr txBox="1"/>
          <p:nvPr/>
        </p:nvSpPr>
        <p:spPr>
          <a:xfrm>
            <a:off x="8024796" y="3346975"/>
            <a:ext cx="276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Mem</a:t>
            </a:r>
            <a:endParaRPr b="0" i="0" sz="700" u="none" cap="none" strike="noStrike">
              <a:solidFill>
                <a:srgbClr val="000000"/>
              </a:solidFill>
              <a:latin typeface="Arial"/>
              <a:ea typeface="Arial"/>
              <a:cs typeface="Arial"/>
              <a:sym typeface="Arial"/>
            </a:endParaRPr>
          </a:p>
        </p:txBody>
      </p:sp>
      <p:sp>
        <p:nvSpPr>
          <p:cNvPr id="1491" name="Google Shape;1491;p58"/>
          <p:cNvSpPr txBox="1"/>
          <p:nvPr/>
        </p:nvSpPr>
        <p:spPr>
          <a:xfrm>
            <a:off x="3179682" y="3420254"/>
            <a:ext cx="7959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RegReadData2</a:t>
            </a:r>
            <a:endParaRPr b="0" i="0" sz="900" u="none" cap="none" strike="noStrike">
              <a:solidFill>
                <a:srgbClr val="000000"/>
              </a:solidFill>
              <a:latin typeface="Arial"/>
              <a:ea typeface="Arial"/>
              <a:cs typeface="Arial"/>
              <a:sym typeface="Arial"/>
            </a:endParaRPr>
          </a:p>
        </p:txBody>
      </p:sp>
      <p:sp>
        <p:nvSpPr>
          <p:cNvPr id="1492" name="Google Shape;1492;p58"/>
          <p:cNvSpPr txBox="1"/>
          <p:nvPr/>
        </p:nvSpPr>
        <p:spPr>
          <a:xfrm>
            <a:off x="2272428" y="3558585"/>
            <a:ext cx="442500" cy="107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inst[24:20]</a:t>
            </a:r>
            <a:endParaRPr b="0" i="0" sz="700" u="none" cap="none" strike="noStrike">
              <a:solidFill>
                <a:srgbClr val="000000"/>
              </a:solidFill>
              <a:latin typeface="Arial"/>
              <a:ea typeface="Arial"/>
              <a:cs typeface="Arial"/>
              <a:sym typeface="Arial"/>
            </a:endParaRPr>
          </a:p>
        </p:txBody>
      </p:sp>
      <p:sp>
        <p:nvSpPr>
          <p:cNvPr id="1493" name="Google Shape;1493;p58"/>
          <p:cNvSpPr txBox="1"/>
          <p:nvPr/>
        </p:nvSpPr>
        <p:spPr>
          <a:xfrm>
            <a:off x="2272227" y="3191179"/>
            <a:ext cx="437700" cy="107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inst[19:15]</a:t>
            </a:r>
            <a:endParaRPr b="0" i="0" sz="700" u="none" cap="none" strike="noStrike">
              <a:solidFill>
                <a:srgbClr val="000000"/>
              </a:solidFill>
              <a:latin typeface="Arial"/>
              <a:ea typeface="Arial"/>
              <a:cs typeface="Arial"/>
              <a:sym typeface="Arial"/>
            </a:endParaRPr>
          </a:p>
        </p:txBody>
      </p:sp>
      <p:cxnSp>
        <p:nvCxnSpPr>
          <p:cNvPr id="1494" name="Google Shape;1494;p58"/>
          <p:cNvCxnSpPr/>
          <p:nvPr/>
        </p:nvCxnSpPr>
        <p:spPr>
          <a:xfrm>
            <a:off x="5786430" y="3639970"/>
            <a:ext cx="275700" cy="0"/>
          </a:xfrm>
          <a:prstGeom prst="straightConnector1">
            <a:avLst/>
          </a:prstGeom>
          <a:noFill/>
          <a:ln cap="flat" cmpd="sng" w="9525">
            <a:solidFill>
              <a:srgbClr val="000000"/>
            </a:solidFill>
            <a:prstDash val="solid"/>
            <a:round/>
            <a:headEnd len="sm" w="sm" type="none"/>
            <a:tailEnd len="med" w="med" type="triangle"/>
          </a:ln>
        </p:spPr>
      </p:cxnSp>
      <p:sp>
        <p:nvSpPr>
          <p:cNvPr id="1495" name="Google Shape;1495;p58"/>
          <p:cNvSpPr/>
          <p:nvPr/>
        </p:nvSpPr>
        <p:spPr>
          <a:xfrm>
            <a:off x="6059599" y="2239850"/>
            <a:ext cx="486777" cy="1718950"/>
          </a:xfrm>
          <a:custGeom>
            <a:rect b="b" l="l" r="r" t="t"/>
            <a:pathLst>
              <a:path extrusionOk="0" h="68758" w="25718">
                <a:moveTo>
                  <a:pt x="0" y="30915"/>
                </a:moveTo>
                <a:lnTo>
                  <a:pt x="0" y="0"/>
                </a:lnTo>
                <a:lnTo>
                  <a:pt x="25718" y="11327"/>
                </a:lnTo>
                <a:lnTo>
                  <a:pt x="25718" y="57965"/>
                </a:lnTo>
                <a:lnTo>
                  <a:pt x="133" y="68758"/>
                </a:lnTo>
                <a:lnTo>
                  <a:pt x="133" y="38643"/>
                </a:lnTo>
                <a:lnTo>
                  <a:pt x="7196" y="34246"/>
                </a:lnTo>
                <a:close/>
              </a:path>
            </a:pathLst>
          </a:custGeom>
          <a:noFill/>
          <a:ln cap="flat" cmpd="sng" w="9525">
            <a:solidFill>
              <a:schemeClr val="dk1"/>
            </a:solidFill>
            <a:prstDash val="solid"/>
            <a:round/>
            <a:headEnd len="sm" w="sm" type="none"/>
            <a:tailEnd len="sm" w="sm" type="none"/>
          </a:ln>
        </p:spPr>
      </p:sp>
      <p:sp>
        <p:nvSpPr>
          <p:cNvPr id="1496" name="Google Shape;1496;p58"/>
          <p:cNvSpPr txBox="1"/>
          <p:nvPr/>
        </p:nvSpPr>
        <p:spPr>
          <a:xfrm>
            <a:off x="6198231" y="2995400"/>
            <a:ext cx="333900" cy="200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ALU</a:t>
            </a:r>
            <a:endParaRPr b="0" i="0" sz="1300" u="none" cap="none" strike="noStrike">
              <a:solidFill>
                <a:srgbClr val="000000"/>
              </a:solidFill>
              <a:latin typeface="Arial"/>
              <a:ea typeface="Arial"/>
              <a:cs typeface="Arial"/>
              <a:sym typeface="Arial"/>
            </a:endParaRPr>
          </a:p>
        </p:txBody>
      </p:sp>
      <p:sp>
        <p:nvSpPr>
          <p:cNvPr id="1497" name="Google Shape;1497;p58"/>
          <p:cNvSpPr txBox="1"/>
          <p:nvPr/>
        </p:nvSpPr>
        <p:spPr>
          <a:xfrm>
            <a:off x="6078874" y="2581350"/>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A</a:t>
            </a:r>
            <a:endParaRPr b="0" i="0" sz="900" u="none" cap="none" strike="noStrike">
              <a:solidFill>
                <a:srgbClr val="000000"/>
              </a:solidFill>
              <a:latin typeface="Arial"/>
              <a:ea typeface="Arial"/>
              <a:cs typeface="Arial"/>
              <a:sym typeface="Arial"/>
            </a:endParaRPr>
          </a:p>
        </p:txBody>
      </p:sp>
      <p:sp>
        <p:nvSpPr>
          <p:cNvPr id="1498" name="Google Shape;1498;p58"/>
          <p:cNvSpPr txBox="1"/>
          <p:nvPr/>
        </p:nvSpPr>
        <p:spPr>
          <a:xfrm>
            <a:off x="6076499" y="3569550"/>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B</a:t>
            </a:r>
            <a:endParaRPr b="0" i="0" sz="900" u="none" cap="none" strike="noStrike">
              <a:solidFill>
                <a:srgbClr val="000000"/>
              </a:solidFill>
              <a:latin typeface="Arial"/>
              <a:ea typeface="Arial"/>
              <a:cs typeface="Arial"/>
              <a:sym typeface="Arial"/>
            </a:endParaRPr>
          </a:p>
        </p:txBody>
      </p:sp>
      <p:cxnSp>
        <p:nvCxnSpPr>
          <p:cNvPr id="1499" name="Google Shape;1499;p58"/>
          <p:cNvCxnSpPr/>
          <p:nvPr/>
        </p:nvCxnSpPr>
        <p:spPr>
          <a:xfrm rot="10800000">
            <a:off x="5709906" y="3865925"/>
            <a:ext cx="0" cy="843600"/>
          </a:xfrm>
          <a:prstGeom prst="straightConnector1">
            <a:avLst/>
          </a:prstGeom>
          <a:noFill/>
          <a:ln cap="flat" cmpd="sng" w="9525">
            <a:solidFill>
              <a:schemeClr val="dk1"/>
            </a:solidFill>
            <a:prstDash val="solid"/>
            <a:round/>
            <a:headEnd len="sm" w="sm" type="none"/>
            <a:tailEnd len="med" w="med" type="triangle"/>
          </a:ln>
        </p:spPr>
      </p:cxnSp>
      <p:sp>
        <p:nvSpPr>
          <p:cNvPr id="1500" name="Google Shape;1500;p58"/>
          <p:cNvSpPr txBox="1"/>
          <p:nvPr/>
        </p:nvSpPr>
        <p:spPr>
          <a:xfrm>
            <a:off x="5824084" y="4719976"/>
            <a:ext cx="2187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ASel</a:t>
            </a:r>
            <a:endParaRPr b="0" i="0" sz="800" u="none" cap="none" strike="noStrike">
              <a:solidFill>
                <a:srgbClr val="000000"/>
              </a:solidFill>
              <a:latin typeface="Arial"/>
              <a:ea typeface="Arial"/>
              <a:cs typeface="Arial"/>
              <a:sym typeface="Arial"/>
            </a:endParaRPr>
          </a:p>
        </p:txBody>
      </p:sp>
      <p:sp>
        <p:nvSpPr>
          <p:cNvPr id="1501" name="Google Shape;1501;p58"/>
          <p:cNvSpPr txBox="1"/>
          <p:nvPr/>
        </p:nvSpPr>
        <p:spPr>
          <a:xfrm>
            <a:off x="5031500" y="4719976"/>
            <a:ext cx="227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BrEq</a:t>
            </a:r>
            <a:endParaRPr b="0" i="0" sz="800" u="none" cap="none" strike="noStrike">
              <a:solidFill>
                <a:srgbClr val="000000"/>
              </a:solidFill>
              <a:latin typeface="Arial"/>
              <a:ea typeface="Arial"/>
              <a:cs typeface="Arial"/>
              <a:sym typeface="Arial"/>
            </a:endParaRPr>
          </a:p>
        </p:txBody>
      </p:sp>
      <p:sp>
        <p:nvSpPr>
          <p:cNvPr id="1502" name="Google Shape;1502;p58"/>
          <p:cNvSpPr txBox="1"/>
          <p:nvPr/>
        </p:nvSpPr>
        <p:spPr>
          <a:xfrm>
            <a:off x="5290271" y="4719976"/>
            <a:ext cx="2187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BrLT</a:t>
            </a:r>
            <a:endParaRPr b="0" i="0" sz="800" u="none" cap="none" strike="noStrike">
              <a:solidFill>
                <a:srgbClr val="000000"/>
              </a:solidFill>
              <a:latin typeface="Arial"/>
              <a:ea typeface="Arial"/>
              <a:cs typeface="Arial"/>
              <a:sym typeface="Arial"/>
            </a:endParaRPr>
          </a:p>
        </p:txBody>
      </p:sp>
      <p:sp>
        <p:nvSpPr>
          <p:cNvPr id="1503" name="Google Shape;1503;p58"/>
          <p:cNvSpPr txBox="1"/>
          <p:nvPr/>
        </p:nvSpPr>
        <p:spPr>
          <a:xfrm>
            <a:off x="4761666" y="4719976"/>
            <a:ext cx="2376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BrUn</a:t>
            </a:r>
            <a:endParaRPr b="0" i="0" sz="800" u="none" cap="none" strike="noStrike">
              <a:solidFill>
                <a:srgbClr val="000000"/>
              </a:solidFill>
              <a:latin typeface="Arial"/>
              <a:ea typeface="Arial"/>
              <a:cs typeface="Arial"/>
              <a:sym typeface="Arial"/>
            </a:endParaRPr>
          </a:p>
        </p:txBody>
      </p:sp>
      <p:cxnSp>
        <p:nvCxnSpPr>
          <p:cNvPr id="1504" name="Google Shape;1504;p58"/>
          <p:cNvCxnSpPr/>
          <p:nvPr/>
        </p:nvCxnSpPr>
        <p:spPr>
          <a:xfrm rot="10800000">
            <a:off x="4894753" y="3210050"/>
            <a:ext cx="0" cy="1495800"/>
          </a:xfrm>
          <a:prstGeom prst="straightConnector1">
            <a:avLst/>
          </a:prstGeom>
          <a:noFill/>
          <a:ln cap="flat" cmpd="sng" w="9525">
            <a:solidFill>
              <a:schemeClr val="dk1"/>
            </a:solidFill>
            <a:prstDash val="solid"/>
            <a:round/>
            <a:headEnd len="sm" w="sm" type="none"/>
            <a:tailEnd len="med" w="med" type="triangle"/>
          </a:ln>
        </p:spPr>
      </p:cxnSp>
      <p:sp>
        <p:nvSpPr>
          <p:cNvPr id="1505" name="Google Shape;1505;p58"/>
          <p:cNvSpPr/>
          <p:nvPr/>
        </p:nvSpPr>
        <p:spPr>
          <a:xfrm>
            <a:off x="4583849" y="2768700"/>
            <a:ext cx="230758" cy="209875"/>
          </a:xfrm>
          <a:custGeom>
            <a:rect b="b" l="l" r="r" t="t"/>
            <a:pathLst>
              <a:path extrusionOk="0" h="8395" w="4597">
                <a:moveTo>
                  <a:pt x="0" y="0"/>
                </a:moveTo>
                <a:lnTo>
                  <a:pt x="0" y="8395"/>
                </a:lnTo>
                <a:lnTo>
                  <a:pt x="4597" y="8395"/>
                </a:lnTo>
              </a:path>
            </a:pathLst>
          </a:custGeom>
          <a:noFill/>
          <a:ln cap="flat" cmpd="sng" w="9525">
            <a:solidFill>
              <a:schemeClr val="dk1"/>
            </a:solidFill>
            <a:prstDash val="solid"/>
            <a:round/>
            <a:headEnd len="sm" w="sm" type="none"/>
            <a:tailEnd len="med" w="med" type="triangle"/>
          </a:ln>
        </p:spPr>
      </p:sp>
      <p:sp>
        <p:nvSpPr>
          <p:cNvPr id="1506" name="Google Shape;1506;p58"/>
          <p:cNvSpPr/>
          <p:nvPr/>
        </p:nvSpPr>
        <p:spPr>
          <a:xfrm>
            <a:off x="4583849" y="3125150"/>
            <a:ext cx="234194" cy="358125"/>
          </a:xfrm>
          <a:custGeom>
            <a:rect b="b" l="l" r="r" t="t"/>
            <a:pathLst>
              <a:path extrusionOk="0" h="14325" w="6330">
                <a:moveTo>
                  <a:pt x="0" y="14325"/>
                </a:moveTo>
                <a:lnTo>
                  <a:pt x="0" y="0"/>
                </a:lnTo>
                <a:lnTo>
                  <a:pt x="6330" y="0"/>
                </a:lnTo>
              </a:path>
            </a:pathLst>
          </a:custGeom>
          <a:noFill/>
          <a:ln cap="flat" cmpd="sng" w="9525">
            <a:solidFill>
              <a:schemeClr val="dk1"/>
            </a:solidFill>
            <a:prstDash val="solid"/>
            <a:round/>
            <a:headEnd len="sm" w="sm" type="none"/>
            <a:tailEnd len="med" w="med" type="triangle"/>
          </a:ln>
        </p:spPr>
      </p:sp>
      <p:grpSp>
        <p:nvGrpSpPr>
          <p:cNvPr id="1507" name="Google Shape;1507;p58"/>
          <p:cNvGrpSpPr/>
          <p:nvPr/>
        </p:nvGrpSpPr>
        <p:grpSpPr>
          <a:xfrm>
            <a:off x="6954434" y="2422225"/>
            <a:ext cx="964046" cy="1957200"/>
            <a:chOff x="7061035" y="2422225"/>
            <a:chExt cx="964046" cy="1957200"/>
          </a:xfrm>
        </p:grpSpPr>
        <p:sp>
          <p:nvSpPr>
            <p:cNvPr id="1508" name="Google Shape;1508;p58"/>
            <p:cNvSpPr/>
            <p:nvPr/>
          </p:nvSpPr>
          <p:spPr>
            <a:xfrm>
              <a:off x="7072325" y="2422225"/>
              <a:ext cx="949800" cy="1957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58"/>
            <p:cNvSpPr txBox="1"/>
            <p:nvPr/>
          </p:nvSpPr>
          <p:spPr>
            <a:xfrm>
              <a:off x="7072581" y="2425275"/>
              <a:ext cx="952500" cy="200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DMEM</a:t>
              </a:r>
              <a:endParaRPr b="0" i="0" sz="1300" u="none" cap="none" strike="noStrike">
                <a:solidFill>
                  <a:srgbClr val="000000"/>
                </a:solidFill>
                <a:latin typeface="Arial"/>
                <a:ea typeface="Arial"/>
                <a:cs typeface="Arial"/>
                <a:sym typeface="Arial"/>
              </a:endParaRPr>
            </a:p>
          </p:txBody>
        </p:sp>
        <p:sp>
          <p:nvSpPr>
            <p:cNvPr id="1510" name="Google Shape;1510;p58"/>
            <p:cNvSpPr txBox="1"/>
            <p:nvPr/>
          </p:nvSpPr>
          <p:spPr>
            <a:xfrm>
              <a:off x="7061035" y="4230613"/>
              <a:ext cx="548100" cy="138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MemWEn</a:t>
              </a:r>
              <a:endParaRPr b="0" i="0" sz="900" u="none" cap="none" strike="noStrike">
                <a:solidFill>
                  <a:srgbClr val="000000"/>
                </a:solidFill>
                <a:latin typeface="Arial"/>
                <a:ea typeface="Arial"/>
                <a:cs typeface="Arial"/>
                <a:sym typeface="Arial"/>
              </a:endParaRPr>
            </a:p>
          </p:txBody>
        </p:sp>
        <p:sp>
          <p:nvSpPr>
            <p:cNvPr id="1511" name="Google Shape;1511;p58"/>
            <p:cNvSpPr txBox="1"/>
            <p:nvPr/>
          </p:nvSpPr>
          <p:spPr>
            <a:xfrm>
              <a:off x="7170766" y="3377147"/>
              <a:ext cx="8178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MemReadData</a:t>
              </a:r>
              <a:endParaRPr b="0" i="0" sz="900" u="none" cap="none" strike="noStrike">
                <a:solidFill>
                  <a:srgbClr val="000000"/>
                </a:solidFill>
                <a:latin typeface="Arial"/>
                <a:ea typeface="Arial"/>
                <a:cs typeface="Arial"/>
                <a:sym typeface="Arial"/>
              </a:endParaRPr>
            </a:p>
          </p:txBody>
        </p:sp>
        <p:sp>
          <p:nvSpPr>
            <p:cNvPr id="1512" name="Google Shape;1512;p58"/>
            <p:cNvSpPr txBox="1"/>
            <p:nvPr/>
          </p:nvSpPr>
          <p:spPr>
            <a:xfrm>
              <a:off x="7080978" y="3958012"/>
              <a:ext cx="8535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MemWriteData</a:t>
              </a:r>
              <a:endParaRPr b="0" i="0" sz="900" u="none" cap="none" strike="noStrike">
                <a:solidFill>
                  <a:srgbClr val="000000"/>
                </a:solidFill>
                <a:latin typeface="Arial"/>
                <a:ea typeface="Arial"/>
                <a:cs typeface="Arial"/>
                <a:sym typeface="Arial"/>
              </a:endParaRPr>
            </a:p>
          </p:txBody>
        </p:sp>
        <p:sp>
          <p:nvSpPr>
            <p:cNvPr id="1513" name="Google Shape;1513;p58"/>
            <p:cNvSpPr txBox="1"/>
            <p:nvPr/>
          </p:nvSpPr>
          <p:spPr>
            <a:xfrm>
              <a:off x="7082866" y="2889510"/>
              <a:ext cx="7062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MemAddress</a:t>
              </a:r>
              <a:endParaRPr b="0" i="0" sz="900" u="none" cap="none" strike="noStrike">
                <a:solidFill>
                  <a:srgbClr val="000000"/>
                </a:solidFill>
                <a:latin typeface="Arial"/>
                <a:ea typeface="Arial"/>
                <a:cs typeface="Arial"/>
                <a:sym typeface="Arial"/>
              </a:endParaRPr>
            </a:p>
          </p:txBody>
        </p:sp>
        <p:sp>
          <p:nvSpPr>
            <p:cNvPr id="1514" name="Google Shape;1514;p58"/>
            <p:cNvSpPr/>
            <p:nvPr/>
          </p:nvSpPr>
          <p:spPr>
            <a:xfrm>
              <a:off x="7812970" y="4250489"/>
              <a:ext cx="130800" cy="1275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15" name="Google Shape;1515;p58"/>
          <p:cNvSpPr/>
          <p:nvPr/>
        </p:nvSpPr>
        <p:spPr>
          <a:xfrm>
            <a:off x="5469974" y="3482575"/>
            <a:ext cx="1489336" cy="550330"/>
          </a:xfrm>
          <a:custGeom>
            <a:rect b="b" l="l" r="r" t="t"/>
            <a:pathLst>
              <a:path extrusionOk="0" h="22652" w="63161">
                <a:moveTo>
                  <a:pt x="0" y="0"/>
                </a:moveTo>
                <a:lnTo>
                  <a:pt x="0" y="22652"/>
                </a:lnTo>
                <a:lnTo>
                  <a:pt x="63161" y="22652"/>
                </a:lnTo>
              </a:path>
            </a:pathLst>
          </a:custGeom>
          <a:noFill/>
          <a:ln cap="flat" cmpd="sng" w="9525">
            <a:solidFill>
              <a:schemeClr val="dk1"/>
            </a:solidFill>
            <a:prstDash val="solid"/>
            <a:round/>
            <a:headEnd len="sm" w="sm" type="none"/>
            <a:tailEnd len="med" w="med" type="triangle"/>
          </a:ln>
        </p:spPr>
      </p:sp>
      <p:sp>
        <p:nvSpPr>
          <p:cNvPr id="1516" name="Google Shape;1516;p58"/>
          <p:cNvSpPr/>
          <p:nvPr/>
        </p:nvSpPr>
        <p:spPr>
          <a:xfrm>
            <a:off x="5729374" y="2903225"/>
            <a:ext cx="190317" cy="1802514"/>
          </a:xfrm>
          <a:custGeom>
            <a:rect b="b" l="l" r="r" t="t"/>
            <a:pathLst>
              <a:path extrusionOk="0" h="93009" w="9861">
                <a:moveTo>
                  <a:pt x="9861" y="93009"/>
                </a:moveTo>
                <a:lnTo>
                  <a:pt x="9861" y="13325"/>
                </a:lnTo>
                <a:lnTo>
                  <a:pt x="0" y="13325"/>
                </a:lnTo>
                <a:lnTo>
                  <a:pt x="0" y="0"/>
                </a:lnTo>
              </a:path>
            </a:pathLst>
          </a:custGeom>
          <a:noFill/>
          <a:ln cap="flat" cmpd="sng" w="9525">
            <a:solidFill>
              <a:schemeClr val="dk1"/>
            </a:solidFill>
            <a:prstDash val="solid"/>
            <a:round/>
            <a:headEnd len="sm" w="sm" type="none"/>
            <a:tailEnd len="med" w="med" type="triangle"/>
          </a:ln>
        </p:spPr>
      </p:sp>
      <p:sp>
        <p:nvSpPr>
          <p:cNvPr id="1517" name="Google Shape;1517;p58"/>
          <p:cNvSpPr txBox="1"/>
          <p:nvPr/>
        </p:nvSpPr>
        <p:spPr>
          <a:xfrm>
            <a:off x="6065425" y="4719976"/>
            <a:ext cx="4164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ALUSel</a:t>
            </a:r>
            <a:endParaRPr b="0" i="0" sz="800" u="none" cap="none" strike="noStrike">
              <a:solidFill>
                <a:srgbClr val="000000"/>
              </a:solidFill>
              <a:latin typeface="Arial"/>
              <a:ea typeface="Arial"/>
              <a:cs typeface="Arial"/>
              <a:sym typeface="Arial"/>
            </a:endParaRPr>
          </a:p>
        </p:txBody>
      </p:sp>
      <p:sp>
        <p:nvSpPr>
          <p:cNvPr id="1518" name="Google Shape;1518;p58"/>
          <p:cNvSpPr/>
          <p:nvPr/>
        </p:nvSpPr>
        <p:spPr>
          <a:xfrm>
            <a:off x="1300874" y="2170312"/>
            <a:ext cx="4347506" cy="363543"/>
          </a:xfrm>
          <a:custGeom>
            <a:rect b="b" l="l" r="r" t="t"/>
            <a:pathLst>
              <a:path extrusionOk="0" h="15591" w="168296">
                <a:moveTo>
                  <a:pt x="0" y="0"/>
                </a:moveTo>
                <a:lnTo>
                  <a:pt x="147109" y="0"/>
                </a:lnTo>
                <a:lnTo>
                  <a:pt x="147109" y="15591"/>
                </a:lnTo>
                <a:lnTo>
                  <a:pt x="168296" y="15591"/>
                </a:lnTo>
              </a:path>
            </a:pathLst>
          </a:custGeom>
          <a:noFill/>
          <a:ln cap="flat" cmpd="sng" w="9525">
            <a:solidFill>
              <a:schemeClr val="dk1"/>
            </a:solidFill>
            <a:prstDash val="solid"/>
            <a:round/>
            <a:headEnd len="sm" w="sm" type="none"/>
            <a:tailEnd len="med" w="med" type="triangle"/>
          </a:ln>
        </p:spPr>
      </p:sp>
      <p:cxnSp>
        <p:nvCxnSpPr>
          <p:cNvPr id="1519" name="Google Shape;1519;p58"/>
          <p:cNvCxnSpPr/>
          <p:nvPr/>
        </p:nvCxnSpPr>
        <p:spPr>
          <a:xfrm rot="10800000">
            <a:off x="1665449" y="1973700"/>
            <a:ext cx="0" cy="199200"/>
          </a:xfrm>
          <a:prstGeom prst="straightConnector1">
            <a:avLst/>
          </a:prstGeom>
          <a:noFill/>
          <a:ln cap="flat" cmpd="sng" w="9525">
            <a:solidFill>
              <a:schemeClr val="dk1"/>
            </a:solidFill>
            <a:prstDash val="solid"/>
            <a:round/>
            <a:headEnd len="sm" w="sm" type="none"/>
            <a:tailEnd len="med" w="med" type="triangle"/>
          </a:ln>
        </p:spPr>
      </p:cxnSp>
      <p:sp>
        <p:nvSpPr>
          <p:cNvPr id="1520" name="Google Shape;1520;p58"/>
          <p:cNvSpPr txBox="1"/>
          <p:nvPr/>
        </p:nvSpPr>
        <p:spPr>
          <a:xfrm>
            <a:off x="4374830" y="4719976"/>
            <a:ext cx="365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ImmSel</a:t>
            </a:r>
            <a:endParaRPr b="0" i="0" sz="800" u="none" cap="none" strike="noStrike">
              <a:solidFill>
                <a:srgbClr val="000000"/>
              </a:solidFill>
              <a:latin typeface="Arial"/>
              <a:ea typeface="Arial"/>
              <a:cs typeface="Arial"/>
              <a:sym typeface="Arial"/>
            </a:endParaRPr>
          </a:p>
        </p:txBody>
      </p:sp>
      <p:sp>
        <p:nvSpPr>
          <p:cNvPr id="1521" name="Google Shape;1521;p58"/>
          <p:cNvSpPr txBox="1"/>
          <p:nvPr/>
        </p:nvSpPr>
        <p:spPr>
          <a:xfrm>
            <a:off x="2864575" y="4719976"/>
            <a:ext cx="4122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RegWEn</a:t>
            </a:r>
            <a:endParaRPr b="0" i="0" sz="800" u="none" cap="none" strike="noStrike">
              <a:solidFill>
                <a:srgbClr val="000000"/>
              </a:solidFill>
              <a:latin typeface="Arial"/>
              <a:ea typeface="Arial"/>
              <a:cs typeface="Arial"/>
              <a:sym typeface="Arial"/>
            </a:endParaRPr>
          </a:p>
        </p:txBody>
      </p:sp>
      <p:sp>
        <p:nvSpPr>
          <p:cNvPr id="1522" name="Google Shape;1522;p58"/>
          <p:cNvSpPr txBox="1"/>
          <p:nvPr/>
        </p:nvSpPr>
        <p:spPr>
          <a:xfrm>
            <a:off x="7021631" y="4723307"/>
            <a:ext cx="4146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MemRW</a:t>
            </a:r>
            <a:endParaRPr b="0" i="0" sz="800" u="none" cap="none" strike="noStrike">
              <a:solidFill>
                <a:srgbClr val="000000"/>
              </a:solidFill>
              <a:latin typeface="Arial"/>
              <a:ea typeface="Arial"/>
              <a:cs typeface="Arial"/>
              <a:sym typeface="Arial"/>
            </a:endParaRPr>
          </a:p>
        </p:txBody>
      </p:sp>
      <p:sp>
        <p:nvSpPr>
          <p:cNvPr id="1523" name="Google Shape;1523;p58"/>
          <p:cNvSpPr txBox="1"/>
          <p:nvPr/>
        </p:nvSpPr>
        <p:spPr>
          <a:xfrm>
            <a:off x="8261639" y="4719976"/>
            <a:ext cx="3714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WBSel</a:t>
            </a:r>
            <a:endParaRPr b="0" i="0" sz="800" u="none" cap="none" strike="noStrike">
              <a:solidFill>
                <a:srgbClr val="000000"/>
              </a:solidFill>
              <a:latin typeface="Arial"/>
              <a:ea typeface="Arial"/>
              <a:cs typeface="Arial"/>
              <a:sym typeface="Arial"/>
            </a:endParaRPr>
          </a:p>
        </p:txBody>
      </p:sp>
      <p:sp>
        <p:nvSpPr>
          <p:cNvPr id="1524" name="Google Shape;1524;p58"/>
          <p:cNvSpPr txBox="1"/>
          <p:nvPr/>
        </p:nvSpPr>
        <p:spPr>
          <a:xfrm>
            <a:off x="2818317" y="3835326"/>
            <a:ext cx="462900" cy="138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RegWEn</a:t>
            </a:r>
            <a:endParaRPr b="0" i="0" sz="900" u="none" cap="none" strike="noStrike">
              <a:solidFill>
                <a:srgbClr val="000000"/>
              </a:solidFill>
              <a:latin typeface="Arial"/>
              <a:ea typeface="Arial"/>
              <a:cs typeface="Arial"/>
              <a:sym typeface="Arial"/>
            </a:endParaRPr>
          </a:p>
        </p:txBody>
      </p:sp>
      <p:cxnSp>
        <p:nvCxnSpPr>
          <p:cNvPr id="1525" name="Google Shape;1525;p58"/>
          <p:cNvCxnSpPr/>
          <p:nvPr/>
        </p:nvCxnSpPr>
        <p:spPr>
          <a:xfrm rot="10800000">
            <a:off x="1665449" y="1616019"/>
            <a:ext cx="0" cy="199200"/>
          </a:xfrm>
          <a:prstGeom prst="straightConnector1">
            <a:avLst/>
          </a:prstGeom>
          <a:noFill/>
          <a:ln cap="flat" cmpd="sng" w="9525">
            <a:solidFill>
              <a:schemeClr val="dk1"/>
            </a:solidFill>
            <a:prstDash val="solid"/>
            <a:round/>
            <a:headEnd len="sm" w="sm" type="none"/>
            <a:tailEnd len="med" w="med" type="triangle"/>
          </a:ln>
        </p:spPr>
      </p:cxnSp>
      <p:sp>
        <p:nvSpPr>
          <p:cNvPr id="1526" name="Google Shape;1526;p58"/>
          <p:cNvSpPr txBox="1"/>
          <p:nvPr/>
        </p:nvSpPr>
        <p:spPr>
          <a:xfrm>
            <a:off x="369791" y="1971345"/>
            <a:ext cx="258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PC+4</a:t>
            </a:r>
            <a:endParaRPr b="0" i="0" sz="700" u="none" cap="none" strike="noStrike">
              <a:solidFill>
                <a:srgbClr val="000000"/>
              </a:solidFill>
              <a:latin typeface="Arial"/>
              <a:ea typeface="Arial"/>
              <a:cs typeface="Arial"/>
              <a:sym typeface="Arial"/>
            </a:endParaRPr>
          </a:p>
        </p:txBody>
      </p:sp>
      <p:sp>
        <p:nvSpPr>
          <p:cNvPr id="1527" name="Google Shape;1527;p58"/>
          <p:cNvSpPr/>
          <p:nvPr/>
        </p:nvSpPr>
        <p:spPr>
          <a:xfrm>
            <a:off x="357827" y="1619000"/>
            <a:ext cx="387124" cy="456401"/>
          </a:xfrm>
          <a:custGeom>
            <a:rect b="b" l="l" r="r" t="t"/>
            <a:pathLst>
              <a:path extrusionOk="0" h="19521" w="8994">
                <a:moveTo>
                  <a:pt x="0" y="0"/>
                </a:moveTo>
                <a:lnTo>
                  <a:pt x="0" y="19521"/>
                </a:lnTo>
                <a:lnTo>
                  <a:pt x="8994" y="19521"/>
                </a:lnTo>
              </a:path>
            </a:pathLst>
          </a:custGeom>
          <a:noFill/>
          <a:ln cap="flat" cmpd="sng" w="9525">
            <a:solidFill>
              <a:schemeClr val="dk1"/>
            </a:solidFill>
            <a:prstDash val="solid"/>
            <a:round/>
            <a:headEnd len="sm" w="sm" type="none"/>
            <a:tailEnd len="med" w="med" type="triangle"/>
          </a:ln>
        </p:spPr>
      </p:sp>
      <p:cxnSp>
        <p:nvCxnSpPr>
          <p:cNvPr id="1528" name="Google Shape;1528;p58"/>
          <p:cNvCxnSpPr/>
          <p:nvPr/>
        </p:nvCxnSpPr>
        <p:spPr>
          <a:xfrm>
            <a:off x="881146" y="2184900"/>
            <a:ext cx="203400" cy="0"/>
          </a:xfrm>
          <a:prstGeom prst="straightConnector1">
            <a:avLst/>
          </a:prstGeom>
          <a:noFill/>
          <a:ln cap="flat" cmpd="sng" w="9525">
            <a:solidFill>
              <a:schemeClr val="dk1"/>
            </a:solidFill>
            <a:prstDash val="solid"/>
            <a:round/>
            <a:headEnd len="sm" w="sm" type="none"/>
            <a:tailEnd len="med" w="med" type="triangle"/>
          </a:ln>
        </p:spPr>
      </p:cxnSp>
      <p:sp>
        <p:nvSpPr>
          <p:cNvPr id="1529" name="Google Shape;1529;p58"/>
          <p:cNvSpPr/>
          <p:nvPr/>
        </p:nvSpPr>
        <p:spPr>
          <a:xfrm>
            <a:off x="8075885" y="1455777"/>
            <a:ext cx="283151" cy="1542420"/>
          </a:xfrm>
          <a:custGeom>
            <a:rect b="b" l="l" r="r" t="t"/>
            <a:pathLst>
              <a:path extrusionOk="0" h="37044" w="9328">
                <a:moveTo>
                  <a:pt x="0" y="0"/>
                </a:moveTo>
                <a:lnTo>
                  <a:pt x="0" y="37044"/>
                </a:lnTo>
                <a:lnTo>
                  <a:pt x="9328" y="37044"/>
                </a:lnTo>
              </a:path>
            </a:pathLst>
          </a:custGeom>
          <a:noFill/>
          <a:ln cap="flat" cmpd="sng" w="9525">
            <a:solidFill>
              <a:schemeClr val="dk1"/>
            </a:solidFill>
            <a:prstDash val="solid"/>
            <a:round/>
            <a:headEnd len="sm" w="sm" type="none"/>
            <a:tailEnd len="med" w="med" type="triangle"/>
          </a:ln>
        </p:spPr>
      </p:sp>
      <p:sp>
        <p:nvSpPr>
          <p:cNvPr id="1530" name="Google Shape;1530;p58"/>
          <p:cNvSpPr txBox="1"/>
          <p:nvPr/>
        </p:nvSpPr>
        <p:spPr>
          <a:xfrm>
            <a:off x="310649" y="2210618"/>
            <a:ext cx="3405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ALU</a:t>
            </a:r>
            <a:endParaRPr b="0" i="0" sz="700" u="none" cap="none" strike="noStrike">
              <a:solidFill>
                <a:srgbClr val="000000"/>
              </a:solidFill>
              <a:latin typeface="Arial"/>
              <a:ea typeface="Arial"/>
              <a:cs typeface="Arial"/>
              <a:sym typeface="Arial"/>
            </a:endParaRPr>
          </a:p>
        </p:txBody>
      </p:sp>
      <p:sp>
        <p:nvSpPr>
          <p:cNvPr id="1531" name="Google Shape;1531;p58"/>
          <p:cNvSpPr/>
          <p:nvPr/>
        </p:nvSpPr>
        <p:spPr>
          <a:xfrm>
            <a:off x="310649" y="1457425"/>
            <a:ext cx="434320" cy="856191"/>
          </a:xfrm>
          <a:custGeom>
            <a:rect b="b" l="l" r="r" t="t"/>
            <a:pathLst>
              <a:path extrusionOk="0" h="19521" w="8994">
                <a:moveTo>
                  <a:pt x="0" y="0"/>
                </a:moveTo>
                <a:lnTo>
                  <a:pt x="0" y="19521"/>
                </a:lnTo>
                <a:lnTo>
                  <a:pt x="8994" y="19521"/>
                </a:lnTo>
              </a:path>
            </a:pathLst>
          </a:custGeom>
          <a:noFill/>
          <a:ln cap="flat" cmpd="sng" w="19050">
            <a:solidFill>
              <a:srgbClr val="FF0000"/>
            </a:solidFill>
            <a:prstDash val="solid"/>
            <a:round/>
            <a:headEnd len="sm" w="sm" type="none"/>
            <a:tailEnd len="med" w="med" type="triangle"/>
          </a:ln>
        </p:spPr>
      </p:sp>
      <p:sp>
        <p:nvSpPr>
          <p:cNvPr id="1532" name="Google Shape;1532;p58"/>
          <p:cNvSpPr txBox="1"/>
          <p:nvPr/>
        </p:nvSpPr>
        <p:spPr>
          <a:xfrm>
            <a:off x="666265" y="4719976"/>
            <a:ext cx="3099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PCSel</a:t>
            </a:r>
            <a:endParaRPr b="0" i="0" sz="800" u="none" cap="none" strike="noStrike">
              <a:solidFill>
                <a:srgbClr val="000000"/>
              </a:solidFill>
              <a:latin typeface="Arial"/>
              <a:ea typeface="Arial"/>
              <a:cs typeface="Arial"/>
              <a:sym typeface="Arial"/>
            </a:endParaRPr>
          </a:p>
        </p:txBody>
      </p:sp>
      <p:sp>
        <p:nvSpPr>
          <p:cNvPr id="1533" name="Google Shape;1533;p58"/>
          <p:cNvSpPr txBox="1"/>
          <p:nvPr/>
        </p:nvSpPr>
        <p:spPr>
          <a:xfrm>
            <a:off x="2145332" y="4719976"/>
            <a:ext cx="5127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inst[31:0]</a:t>
            </a:r>
            <a:endParaRPr b="0" i="0" sz="800" u="none" cap="none" strike="noStrike">
              <a:solidFill>
                <a:srgbClr val="000000"/>
              </a:solidFill>
              <a:latin typeface="Arial"/>
              <a:ea typeface="Arial"/>
              <a:cs typeface="Arial"/>
              <a:sym typeface="Arial"/>
            </a:endParaRPr>
          </a:p>
        </p:txBody>
      </p:sp>
      <p:grpSp>
        <p:nvGrpSpPr>
          <p:cNvPr id="1534" name="Google Shape;1534;p58"/>
          <p:cNvGrpSpPr/>
          <p:nvPr/>
        </p:nvGrpSpPr>
        <p:grpSpPr>
          <a:xfrm>
            <a:off x="1086608" y="1907022"/>
            <a:ext cx="213600" cy="620519"/>
            <a:chOff x="1345609" y="1907022"/>
            <a:chExt cx="213600" cy="620519"/>
          </a:xfrm>
        </p:grpSpPr>
        <p:sp>
          <p:nvSpPr>
            <p:cNvPr id="1535" name="Google Shape;1535;p58"/>
            <p:cNvSpPr/>
            <p:nvPr/>
          </p:nvSpPr>
          <p:spPr>
            <a:xfrm>
              <a:off x="1345609" y="1907022"/>
              <a:ext cx="213600" cy="620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58"/>
            <p:cNvSpPr/>
            <p:nvPr/>
          </p:nvSpPr>
          <p:spPr>
            <a:xfrm>
              <a:off x="1345609" y="2357141"/>
              <a:ext cx="213600" cy="1704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58"/>
            <p:cNvSpPr txBox="1"/>
            <p:nvPr/>
          </p:nvSpPr>
          <p:spPr>
            <a:xfrm>
              <a:off x="1359237" y="2100736"/>
              <a:ext cx="1827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PC</a:t>
              </a:r>
              <a:endParaRPr b="0" i="0" sz="1000" u="none" cap="none" strike="noStrike">
                <a:solidFill>
                  <a:srgbClr val="000000"/>
                </a:solidFill>
                <a:latin typeface="Arial"/>
                <a:ea typeface="Arial"/>
                <a:cs typeface="Arial"/>
                <a:sym typeface="Arial"/>
              </a:endParaRPr>
            </a:p>
          </p:txBody>
        </p:sp>
      </p:grpSp>
      <p:sp>
        <p:nvSpPr>
          <p:cNvPr id="1538" name="Google Shape;1538;p58"/>
          <p:cNvSpPr/>
          <p:nvPr/>
        </p:nvSpPr>
        <p:spPr>
          <a:xfrm>
            <a:off x="1367096" y="2170325"/>
            <a:ext cx="159901" cy="986030"/>
          </a:xfrm>
          <a:custGeom>
            <a:rect b="b" l="l" r="r" t="t"/>
            <a:pathLst>
              <a:path extrusionOk="0" h="40242" w="3065">
                <a:moveTo>
                  <a:pt x="0" y="0"/>
                </a:moveTo>
                <a:lnTo>
                  <a:pt x="0" y="40242"/>
                </a:lnTo>
                <a:lnTo>
                  <a:pt x="3065" y="40242"/>
                </a:lnTo>
              </a:path>
            </a:pathLst>
          </a:custGeom>
          <a:noFill/>
          <a:ln cap="flat" cmpd="sng" w="9525">
            <a:solidFill>
              <a:schemeClr val="dk1"/>
            </a:solidFill>
            <a:prstDash val="solid"/>
            <a:round/>
            <a:headEnd len="sm" w="sm" type="none"/>
            <a:tailEnd len="med" w="med" type="triangle"/>
          </a:ln>
        </p:spPr>
      </p:sp>
      <p:grpSp>
        <p:nvGrpSpPr>
          <p:cNvPr id="1539" name="Google Shape;1539;p58"/>
          <p:cNvGrpSpPr/>
          <p:nvPr/>
        </p:nvGrpSpPr>
        <p:grpSpPr>
          <a:xfrm>
            <a:off x="8359974" y="2776540"/>
            <a:ext cx="148800" cy="891300"/>
            <a:chOff x="8466575" y="2776540"/>
            <a:chExt cx="148800" cy="891300"/>
          </a:xfrm>
        </p:grpSpPr>
        <p:sp>
          <p:nvSpPr>
            <p:cNvPr id="1540" name="Google Shape;1540;p58"/>
            <p:cNvSpPr/>
            <p:nvPr/>
          </p:nvSpPr>
          <p:spPr>
            <a:xfrm rot="5400000">
              <a:off x="8095325" y="3147790"/>
              <a:ext cx="891300" cy="148800"/>
            </a:xfrm>
            <a:prstGeom prst="trapezoid">
              <a:avLst>
                <a:gd fmla="val 4135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58"/>
            <p:cNvSpPr txBox="1"/>
            <p:nvPr/>
          </p:nvSpPr>
          <p:spPr>
            <a:xfrm>
              <a:off x="8476069" y="3139310"/>
              <a:ext cx="1290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2</a:t>
              </a:r>
              <a:endParaRPr b="0" i="0" sz="1000" u="none" cap="none" strike="noStrike">
                <a:solidFill>
                  <a:srgbClr val="000000"/>
                </a:solidFill>
                <a:latin typeface="Arial"/>
                <a:ea typeface="Arial"/>
                <a:cs typeface="Arial"/>
                <a:sym typeface="Arial"/>
              </a:endParaRPr>
            </a:p>
          </p:txBody>
        </p:sp>
        <p:sp>
          <p:nvSpPr>
            <p:cNvPr id="1542" name="Google Shape;1542;p58"/>
            <p:cNvSpPr txBox="1"/>
            <p:nvPr/>
          </p:nvSpPr>
          <p:spPr>
            <a:xfrm>
              <a:off x="8476069" y="3367910"/>
              <a:ext cx="1290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0</a:t>
              </a:r>
              <a:endParaRPr b="0" i="0" sz="1000" u="none" cap="none" strike="noStrike">
                <a:solidFill>
                  <a:srgbClr val="000000"/>
                </a:solidFill>
                <a:latin typeface="Arial"/>
                <a:ea typeface="Arial"/>
                <a:cs typeface="Arial"/>
                <a:sym typeface="Arial"/>
              </a:endParaRPr>
            </a:p>
          </p:txBody>
        </p:sp>
        <p:sp>
          <p:nvSpPr>
            <p:cNvPr id="1543" name="Google Shape;1543;p58"/>
            <p:cNvSpPr txBox="1"/>
            <p:nvPr/>
          </p:nvSpPr>
          <p:spPr>
            <a:xfrm>
              <a:off x="8476069" y="2910710"/>
              <a:ext cx="1290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1</a:t>
              </a:r>
              <a:endParaRPr b="0" i="0" sz="1000" u="none" cap="none" strike="noStrike">
                <a:solidFill>
                  <a:srgbClr val="000000"/>
                </a:solidFill>
                <a:latin typeface="Arial"/>
                <a:ea typeface="Arial"/>
                <a:cs typeface="Arial"/>
                <a:sym typeface="Arial"/>
              </a:endParaRPr>
            </a:p>
          </p:txBody>
        </p:sp>
      </p:grpSp>
      <p:sp>
        <p:nvSpPr>
          <p:cNvPr id="1544" name="Google Shape;1544;p58"/>
          <p:cNvSpPr/>
          <p:nvPr/>
        </p:nvSpPr>
        <p:spPr>
          <a:xfrm>
            <a:off x="7997848" y="1614017"/>
            <a:ext cx="359575" cy="1609838"/>
          </a:xfrm>
          <a:custGeom>
            <a:rect b="b" l="l" r="r" t="t"/>
            <a:pathLst>
              <a:path extrusionOk="0" h="46958" w="14383">
                <a:moveTo>
                  <a:pt x="0" y="0"/>
                </a:moveTo>
                <a:lnTo>
                  <a:pt x="0" y="46958"/>
                </a:lnTo>
                <a:lnTo>
                  <a:pt x="14383" y="46958"/>
                </a:lnTo>
              </a:path>
            </a:pathLst>
          </a:custGeom>
          <a:noFill/>
          <a:ln cap="flat" cmpd="sng" w="9525">
            <a:solidFill>
              <a:schemeClr val="dk1"/>
            </a:solidFill>
            <a:prstDash val="solid"/>
            <a:round/>
            <a:headEnd len="sm" w="sm" type="none"/>
            <a:tailEnd len="med" w="med" type="triangle"/>
          </a:ln>
        </p:spPr>
      </p:sp>
      <p:grpSp>
        <p:nvGrpSpPr>
          <p:cNvPr id="1545" name="Google Shape;1545;p58"/>
          <p:cNvGrpSpPr/>
          <p:nvPr/>
        </p:nvGrpSpPr>
        <p:grpSpPr>
          <a:xfrm>
            <a:off x="750814" y="1920097"/>
            <a:ext cx="127800" cy="547800"/>
            <a:chOff x="455175" y="2672151"/>
            <a:chExt cx="127800" cy="547800"/>
          </a:xfrm>
        </p:grpSpPr>
        <p:sp>
          <p:nvSpPr>
            <p:cNvPr id="1546" name="Google Shape;1546;p58"/>
            <p:cNvSpPr/>
            <p:nvPr/>
          </p:nvSpPr>
          <p:spPr>
            <a:xfrm rot="5400000">
              <a:off x="245175" y="2882151"/>
              <a:ext cx="547800" cy="127800"/>
            </a:xfrm>
            <a:prstGeom prst="trapezoid">
              <a:avLst>
                <a:gd fmla="val 4162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58"/>
            <p:cNvSpPr txBox="1"/>
            <p:nvPr/>
          </p:nvSpPr>
          <p:spPr>
            <a:xfrm>
              <a:off x="466012" y="2762047"/>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0</a:t>
              </a:r>
              <a:endParaRPr b="0" i="0" sz="900" u="none" cap="none" strike="noStrike">
                <a:solidFill>
                  <a:srgbClr val="000000"/>
                </a:solidFill>
                <a:latin typeface="Arial"/>
                <a:ea typeface="Arial"/>
                <a:cs typeface="Arial"/>
                <a:sym typeface="Arial"/>
              </a:endParaRPr>
            </a:p>
          </p:txBody>
        </p:sp>
        <p:sp>
          <p:nvSpPr>
            <p:cNvPr id="1548" name="Google Shape;1548;p58"/>
            <p:cNvSpPr txBox="1"/>
            <p:nvPr/>
          </p:nvSpPr>
          <p:spPr>
            <a:xfrm>
              <a:off x="466012" y="2993978"/>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1</a:t>
              </a:r>
              <a:endParaRPr b="0" i="0" sz="900" u="none" cap="none" strike="noStrike">
                <a:solidFill>
                  <a:srgbClr val="000000"/>
                </a:solidFill>
                <a:latin typeface="Arial"/>
                <a:ea typeface="Arial"/>
                <a:cs typeface="Arial"/>
                <a:sym typeface="Arial"/>
              </a:endParaRPr>
            </a:p>
          </p:txBody>
        </p:sp>
      </p:grpSp>
      <p:grpSp>
        <p:nvGrpSpPr>
          <p:cNvPr id="1549" name="Google Shape;1549;p58"/>
          <p:cNvGrpSpPr/>
          <p:nvPr/>
        </p:nvGrpSpPr>
        <p:grpSpPr>
          <a:xfrm>
            <a:off x="5659021" y="2372303"/>
            <a:ext cx="127800" cy="547800"/>
            <a:chOff x="455175" y="2672151"/>
            <a:chExt cx="127800" cy="547800"/>
          </a:xfrm>
        </p:grpSpPr>
        <p:sp>
          <p:nvSpPr>
            <p:cNvPr id="1550" name="Google Shape;1550;p58"/>
            <p:cNvSpPr/>
            <p:nvPr/>
          </p:nvSpPr>
          <p:spPr>
            <a:xfrm rot="5400000">
              <a:off x="245175" y="2882151"/>
              <a:ext cx="547800" cy="127800"/>
            </a:xfrm>
            <a:prstGeom prst="trapezoid">
              <a:avLst>
                <a:gd fmla="val 4162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58"/>
            <p:cNvSpPr txBox="1"/>
            <p:nvPr/>
          </p:nvSpPr>
          <p:spPr>
            <a:xfrm>
              <a:off x="466012" y="2762047"/>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1</a:t>
              </a:r>
              <a:endParaRPr b="0" i="0" sz="900" u="none" cap="none" strike="noStrike">
                <a:solidFill>
                  <a:srgbClr val="000000"/>
                </a:solidFill>
                <a:latin typeface="Arial"/>
                <a:ea typeface="Arial"/>
                <a:cs typeface="Arial"/>
                <a:sym typeface="Arial"/>
              </a:endParaRPr>
            </a:p>
          </p:txBody>
        </p:sp>
        <p:sp>
          <p:nvSpPr>
            <p:cNvPr id="1552" name="Google Shape;1552;p58"/>
            <p:cNvSpPr txBox="1"/>
            <p:nvPr/>
          </p:nvSpPr>
          <p:spPr>
            <a:xfrm>
              <a:off x="466012" y="2993978"/>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0</a:t>
              </a:r>
              <a:endParaRPr b="0" i="0" sz="900" u="none" cap="none" strike="noStrike">
                <a:solidFill>
                  <a:srgbClr val="000000"/>
                </a:solidFill>
                <a:latin typeface="Arial"/>
                <a:ea typeface="Arial"/>
                <a:cs typeface="Arial"/>
                <a:sym typeface="Arial"/>
              </a:endParaRPr>
            </a:p>
          </p:txBody>
        </p:sp>
      </p:grpSp>
      <p:grpSp>
        <p:nvGrpSpPr>
          <p:cNvPr id="1553" name="Google Shape;1553;p58"/>
          <p:cNvGrpSpPr/>
          <p:nvPr/>
        </p:nvGrpSpPr>
        <p:grpSpPr>
          <a:xfrm>
            <a:off x="5658171" y="3326653"/>
            <a:ext cx="127800" cy="547800"/>
            <a:chOff x="455175" y="2672151"/>
            <a:chExt cx="127800" cy="547800"/>
          </a:xfrm>
        </p:grpSpPr>
        <p:sp>
          <p:nvSpPr>
            <p:cNvPr id="1554" name="Google Shape;1554;p58"/>
            <p:cNvSpPr/>
            <p:nvPr/>
          </p:nvSpPr>
          <p:spPr>
            <a:xfrm rot="5400000">
              <a:off x="245175" y="2882151"/>
              <a:ext cx="547800" cy="127800"/>
            </a:xfrm>
            <a:prstGeom prst="trapezoid">
              <a:avLst>
                <a:gd fmla="val 4162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58"/>
            <p:cNvSpPr txBox="1"/>
            <p:nvPr/>
          </p:nvSpPr>
          <p:spPr>
            <a:xfrm>
              <a:off x="466012" y="2762047"/>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0</a:t>
              </a:r>
              <a:endParaRPr b="0" i="0" sz="900" u="none" cap="none" strike="noStrike">
                <a:solidFill>
                  <a:srgbClr val="000000"/>
                </a:solidFill>
                <a:latin typeface="Arial"/>
                <a:ea typeface="Arial"/>
                <a:cs typeface="Arial"/>
                <a:sym typeface="Arial"/>
              </a:endParaRPr>
            </a:p>
          </p:txBody>
        </p:sp>
        <p:sp>
          <p:nvSpPr>
            <p:cNvPr id="1556" name="Google Shape;1556;p58"/>
            <p:cNvSpPr txBox="1"/>
            <p:nvPr/>
          </p:nvSpPr>
          <p:spPr>
            <a:xfrm>
              <a:off x="466012" y="2993978"/>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1</a:t>
              </a:r>
              <a:endParaRPr b="0" i="0" sz="900" u="none" cap="none" strike="noStrike">
                <a:solidFill>
                  <a:srgbClr val="000000"/>
                </a:solidFill>
                <a:latin typeface="Arial"/>
                <a:ea typeface="Arial"/>
                <a:cs typeface="Arial"/>
                <a:sym typeface="Arial"/>
              </a:endParaRPr>
            </a:p>
          </p:txBody>
        </p:sp>
      </p:grpSp>
      <p:cxnSp>
        <p:nvCxnSpPr>
          <p:cNvPr id="1557" name="Google Shape;1557;p58"/>
          <p:cNvCxnSpPr/>
          <p:nvPr/>
        </p:nvCxnSpPr>
        <p:spPr>
          <a:xfrm>
            <a:off x="2112875" y="1150975"/>
            <a:ext cx="0" cy="3394200"/>
          </a:xfrm>
          <a:prstGeom prst="straightConnector1">
            <a:avLst/>
          </a:prstGeom>
          <a:noFill/>
          <a:ln cap="flat" cmpd="sng" w="9525">
            <a:solidFill>
              <a:srgbClr val="0000FF"/>
            </a:solidFill>
            <a:prstDash val="dash"/>
            <a:round/>
            <a:headEnd len="sm" w="sm" type="none"/>
            <a:tailEnd len="sm" w="sm" type="none"/>
          </a:ln>
        </p:spPr>
      </p:cxnSp>
      <p:cxnSp>
        <p:nvCxnSpPr>
          <p:cNvPr id="1558" name="Google Shape;1558;p58"/>
          <p:cNvCxnSpPr/>
          <p:nvPr/>
        </p:nvCxnSpPr>
        <p:spPr>
          <a:xfrm>
            <a:off x="4140713" y="1150975"/>
            <a:ext cx="0" cy="3394200"/>
          </a:xfrm>
          <a:prstGeom prst="straightConnector1">
            <a:avLst/>
          </a:prstGeom>
          <a:noFill/>
          <a:ln cap="flat" cmpd="sng" w="9525">
            <a:solidFill>
              <a:srgbClr val="0000FF"/>
            </a:solidFill>
            <a:prstDash val="dash"/>
            <a:round/>
            <a:headEnd len="sm" w="sm" type="none"/>
            <a:tailEnd len="sm" w="sm" type="none"/>
          </a:ln>
        </p:spPr>
      </p:cxnSp>
      <p:cxnSp>
        <p:nvCxnSpPr>
          <p:cNvPr id="1559" name="Google Shape;1559;p58"/>
          <p:cNvCxnSpPr/>
          <p:nvPr/>
        </p:nvCxnSpPr>
        <p:spPr>
          <a:xfrm>
            <a:off x="6684875" y="1150975"/>
            <a:ext cx="0" cy="3394200"/>
          </a:xfrm>
          <a:prstGeom prst="straightConnector1">
            <a:avLst/>
          </a:prstGeom>
          <a:noFill/>
          <a:ln cap="flat" cmpd="sng" w="9525">
            <a:solidFill>
              <a:srgbClr val="0000FF"/>
            </a:solidFill>
            <a:prstDash val="dash"/>
            <a:round/>
            <a:headEnd len="sm" w="sm" type="none"/>
            <a:tailEnd len="sm" w="sm" type="none"/>
          </a:ln>
        </p:spPr>
      </p:cxnSp>
      <p:cxnSp>
        <p:nvCxnSpPr>
          <p:cNvPr id="1560" name="Google Shape;1560;p58"/>
          <p:cNvCxnSpPr/>
          <p:nvPr/>
        </p:nvCxnSpPr>
        <p:spPr>
          <a:xfrm>
            <a:off x="8543625" y="1150975"/>
            <a:ext cx="0" cy="3394200"/>
          </a:xfrm>
          <a:prstGeom prst="straightConnector1">
            <a:avLst/>
          </a:prstGeom>
          <a:noFill/>
          <a:ln cap="flat" cmpd="sng" w="9525">
            <a:solidFill>
              <a:srgbClr val="0000FF"/>
            </a:solidFill>
            <a:prstDash val="dash"/>
            <a:round/>
            <a:headEnd len="sm" w="sm" type="none"/>
            <a:tailEnd len="sm" w="sm" type="none"/>
          </a:ln>
        </p:spPr>
      </p:cxnSp>
      <p:sp>
        <p:nvSpPr>
          <p:cNvPr id="1561" name="Google Shape;1561;p58"/>
          <p:cNvSpPr/>
          <p:nvPr/>
        </p:nvSpPr>
        <p:spPr>
          <a:xfrm>
            <a:off x="4580524" y="3722700"/>
            <a:ext cx="1069327" cy="336852"/>
          </a:xfrm>
          <a:custGeom>
            <a:rect b="b" l="l" r="r" t="t"/>
            <a:pathLst>
              <a:path extrusionOk="0" h="14325" w="6330">
                <a:moveTo>
                  <a:pt x="0" y="14325"/>
                </a:moveTo>
                <a:lnTo>
                  <a:pt x="0" y="0"/>
                </a:lnTo>
                <a:lnTo>
                  <a:pt x="6330" y="0"/>
                </a:lnTo>
              </a:path>
            </a:pathLst>
          </a:custGeom>
          <a:noFill/>
          <a:ln cap="flat" cmpd="sng" w="9525">
            <a:solidFill>
              <a:schemeClr val="dk1"/>
            </a:solidFill>
            <a:prstDash val="solid"/>
            <a:round/>
            <a:headEnd len="sm" w="sm" type="none"/>
            <a:tailEnd len="med" w="med" type="triangle"/>
          </a:ln>
        </p:spPr>
      </p:sp>
      <p:sp>
        <p:nvSpPr>
          <p:cNvPr id="1562" name="Google Shape;1562;p58"/>
          <p:cNvSpPr/>
          <p:nvPr/>
        </p:nvSpPr>
        <p:spPr>
          <a:xfrm>
            <a:off x="3783994" y="3852053"/>
            <a:ext cx="130800" cy="1275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58"/>
          <p:cNvSpPr/>
          <p:nvPr/>
        </p:nvSpPr>
        <p:spPr>
          <a:xfrm>
            <a:off x="1531974" y="2480743"/>
            <a:ext cx="456900" cy="1178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58"/>
          <p:cNvSpPr txBox="1"/>
          <p:nvPr/>
        </p:nvSpPr>
        <p:spPr>
          <a:xfrm>
            <a:off x="1533503" y="2487330"/>
            <a:ext cx="454200" cy="233100"/>
          </a:xfrm>
          <a:prstGeom prst="rect">
            <a:avLst/>
          </a:prstGeom>
          <a:noFill/>
          <a:ln>
            <a:noFill/>
          </a:ln>
        </p:spPr>
        <p:txBody>
          <a:bodyPr anchorCtr="0" anchor="t" bIns="91425" lIns="0" spcFirstLastPara="1" rIns="0" wrap="square" tIns="0">
            <a:no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IMEM</a:t>
            </a:r>
            <a:endParaRPr b="0" i="0" sz="1300" u="none" cap="none" strike="noStrike">
              <a:solidFill>
                <a:srgbClr val="000000"/>
              </a:solidFill>
              <a:latin typeface="Arial"/>
              <a:ea typeface="Arial"/>
              <a:cs typeface="Arial"/>
              <a:sym typeface="Arial"/>
            </a:endParaRPr>
          </a:p>
        </p:txBody>
      </p:sp>
      <p:sp>
        <p:nvSpPr>
          <p:cNvPr id="1565" name="Google Shape;1565;p58"/>
          <p:cNvSpPr txBox="1"/>
          <p:nvPr/>
        </p:nvSpPr>
        <p:spPr>
          <a:xfrm>
            <a:off x="1538649" y="3088013"/>
            <a:ext cx="192900" cy="138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PC</a:t>
            </a:r>
            <a:endParaRPr b="0" i="0" sz="900" u="none" cap="none" strike="noStrike">
              <a:solidFill>
                <a:srgbClr val="000000"/>
              </a:solidFill>
              <a:latin typeface="Arial"/>
              <a:ea typeface="Arial"/>
              <a:cs typeface="Arial"/>
              <a:sym typeface="Arial"/>
            </a:endParaRPr>
          </a:p>
        </p:txBody>
      </p:sp>
      <p:sp>
        <p:nvSpPr>
          <p:cNvPr id="1566" name="Google Shape;1566;p58"/>
          <p:cNvSpPr txBox="1"/>
          <p:nvPr/>
        </p:nvSpPr>
        <p:spPr>
          <a:xfrm>
            <a:off x="1724788" y="2905201"/>
            <a:ext cx="2466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inst</a:t>
            </a:r>
            <a:endParaRPr b="0" i="0" sz="900" u="none" cap="none" strike="noStrike">
              <a:solidFill>
                <a:srgbClr val="000000"/>
              </a:solidFill>
              <a:latin typeface="Arial"/>
              <a:ea typeface="Arial"/>
              <a:cs typeface="Arial"/>
              <a:sym typeface="Arial"/>
            </a:endParaRPr>
          </a:p>
        </p:txBody>
      </p:sp>
      <p:sp>
        <p:nvSpPr>
          <p:cNvPr id="1567" name="Google Shape;1567;p58"/>
          <p:cNvSpPr/>
          <p:nvPr/>
        </p:nvSpPr>
        <p:spPr>
          <a:xfrm>
            <a:off x="1779318" y="3529498"/>
            <a:ext cx="130800" cy="1275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58"/>
          <p:cNvSpPr/>
          <p:nvPr/>
        </p:nvSpPr>
        <p:spPr>
          <a:xfrm>
            <a:off x="2400300" y="1300175"/>
            <a:ext cx="6415100" cy="1933575"/>
          </a:xfrm>
          <a:custGeom>
            <a:rect b="b" l="l" r="r" t="t"/>
            <a:pathLst>
              <a:path extrusionOk="0" h="77343" w="256604">
                <a:moveTo>
                  <a:pt x="244412" y="77343"/>
                </a:moveTo>
                <a:lnTo>
                  <a:pt x="256604" y="77343"/>
                </a:lnTo>
                <a:lnTo>
                  <a:pt x="256604" y="0"/>
                </a:lnTo>
                <a:lnTo>
                  <a:pt x="0" y="0"/>
                </a:lnTo>
                <a:lnTo>
                  <a:pt x="0" y="49911"/>
                </a:lnTo>
                <a:lnTo>
                  <a:pt x="16383" y="49911"/>
                </a:lnTo>
              </a:path>
            </a:pathLst>
          </a:custGeom>
          <a:noFill/>
          <a:ln cap="flat" cmpd="sng" w="19050">
            <a:solidFill>
              <a:srgbClr val="FF0000"/>
            </a:solidFill>
            <a:prstDash val="solid"/>
            <a:round/>
            <a:headEnd len="sm" w="sm" type="none"/>
            <a:tailEnd len="med" w="med" type="triangle"/>
          </a:ln>
        </p:spPr>
      </p:sp>
      <p:cxnSp>
        <p:nvCxnSpPr>
          <p:cNvPr id="1569" name="Google Shape;1569;p58"/>
          <p:cNvCxnSpPr/>
          <p:nvPr/>
        </p:nvCxnSpPr>
        <p:spPr>
          <a:xfrm>
            <a:off x="984400"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570" name="Google Shape;1570;p58"/>
          <p:cNvCxnSpPr/>
          <p:nvPr/>
        </p:nvCxnSpPr>
        <p:spPr>
          <a:xfrm>
            <a:off x="2175284"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571" name="Google Shape;1571;p58"/>
          <p:cNvCxnSpPr/>
          <p:nvPr/>
        </p:nvCxnSpPr>
        <p:spPr>
          <a:xfrm>
            <a:off x="2632484"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572" name="Google Shape;1572;p58"/>
          <p:cNvCxnSpPr/>
          <p:nvPr/>
        </p:nvCxnSpPr>
        <p:spPr>
          <a:xfrm>
            <a:off x="2856920"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573" name="Google Shape;1573;p58"/>
          <p:cNvCxnSpPr/>
          <p:nvPr/>
        </p:nvCxnSpPr>
        <p:spPr>
          <a:xfrm>
            <a:off x="3285391"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574" name="Google Shape;1574;p58"/>
          <p:cNvCxnSpPr/>
          <p:nvPr/>
        </p:nvCxnSpPr>
        <p:spPr>
          <a:xfrm>
            <a:off x="4369680"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575" name="Google Shape;1575;p58"/>
          <p:cNvCxnSpPr/>
          <p:nvPr/>
        </p:nvCxnSpPr>
        <p:spPr>
          <a:xfrm>
            <a:off x="4748601"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576" name="Google Shape;1576;p58"/>
          <p:cNvCxnSpPr/>
          <p:nvPr/>
        </p:nvCxnSpPr>
        <p:spPr>
          <a:xfrm>
            <a:off x="5013432"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577" name="Google Shape;1577;p58"/>
          <p:cNvCxnSpPr/>
          <p:nvPr/>
        </p:nvCxnSpPr>
        <p:spPr>
          <a:xfrm>
            <a:off x="5278256"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578" name="Google Shape;1578;p58"/>
          <p:cNvCxnSpPr/>
          <p:nvPr/>
        </p:nvCxnSpPr>
        <p:spPr>
          <a:xfrm>
            <a:off x="5521847"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579" name="Google Shape;1579;p58"/>
          <p:cNvCxnSpPr/>
          <p:nvPr/>
        </p:nvCxnSpPr>
        <p:spPr>
          <a:xfrm>
            <a:off x="5810823"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580" name="Google Shape;1580;p58"/>
          <p:cNvCxnSpPr/>
          <p:nvPr/>
        </p:nvCxnSpPr>
        <p:spPr>
          <a:xfrm>
            <a:off x="6058578"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581" name="Google Shape;1581;p58"/>
          <p:cNvCxnSpPr/>
          <p:nvPr/>
        </p:nvCxnSpPr>
        <p:spPr>
          <a:xfrm>
            <a:off x="6497876"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582" name="Google Shape;1582;p58"/>
          <p:cNvCxnSpPr/>
          <p:nvPr/>
        </p:nvCxnSpPr>
        <p:spPr>
          <a:xfrm>
            <a:off x="7019616"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583" name="Google Shape;1583;p58"/>
          <p:cNvCxnSpPr/>
          <p:nvPr/>
        </p:nvCxnSpPr>
        <p:spPr>
          <a:xfrm>
            <a:off x="7442671"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584" name="Google Shape;1584;p58"/>
          <p:cNvCxnSpPr/>
          <p:nvPr/>
        </p:nvCxnSpPr>
        <p:spPr>
          <a:xfrm>
            <a:off x="8275041" y="4711275"/>
            <a:ext cx="0" cy="144000"/>
          </a:xfrm>
          <a:prstGeom prst="straightConnector1">
            <a:avLst/>
          </a:prstGeom>
          <a:noFill/>
          <a:ln cap="flat" cmpd="sng" w="9525">
            <a:solidFill>
              <a:schemeClr val="dk1"/>
            </a:solidFill>
            <a:prstDash val="solid"/>
            <a:round/>
            <a:headEnd len="sm" w="sm" type="none"/>
            <a:tailEnd len="sm" w="sm" type="none"/>
          </a:ln>
        </p:spPr>
      </p:cxnSp>
      <p:sp>
        <p:nvSpPr>
          <p:cNvPr id="1585" name="Google Shape;1585;p58"/>
          <p:cNvSpPr/>
          <p:nvPr/>
        </p:nvSpPr>
        <p:spPr>
          <a:xfrm>
            <a:off x="5293525" y="1229325"/>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1586" name="Google Shape;1586;p58"/>
          <p:cNvSpPr/>
          <p:nvPr/>
        </p:nvSpPr>
        <p:spPr>
          <a:xfrm>
            <a:off x="6487523" y="13926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1587" name="Google Shape;1587;p58"/>
          <p:cNvSpPr/>
          <p:nvPr/>
        </p:nvSpPr>
        <p:spPr>
          <a:xfrm flipH="1">
            <a:off x="7046125" y="13926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1588" name="Google Shape;1588;p58"/>
          <p:cNvSpPr/>
          <p:nvPr/>
        </p:nvSpPr>
        <p:spPr>
          <a:xfrm flipH="1" rot="-5400000">
            <a:off x="6773813" y="20022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1589" name="Google Shape;1589;p58"/>
          <p:cNvSpPr/>
          <p:nvPr/>
        </p:nvSpPr>
        <p:spPr>
          <a:xfrm flipH="1">
            <a:off x="1864525" y="15450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1590" name="Google Shape;1590;p58"/>
          <p:cNvSpPr/>
          <p:nvPr/>
        </p:nvSpPr>
        <p:spPr>
          <a:xfrm>
            <a:off x="1407325" y="15450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1591" name="Google Shape;1591;p58"/>
          <p:cNvSpPr txBox="1"/>
          <p:nvPr/>
        </p:nvSpPr>
        <p:spPr>
          <a:xfrm>
            <a:off x="4408054" y="1364209"/>
            <a:ext cx="1821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ALU</a:t>
            </a:r>
            <a:endParaRPr b="0" i="0" sz="700" u="none" cap="none" strike="noStrike">
              <a:solidFill>
                <a:srgbClr val="000000"/>
              </a:solidFill>
              <a:latin typeface="Arial"/>
              <a:ea typeface="Arial"/>
              <a:cs typeface="Arial"/>
              <a:sym typeface="Arial"/>
            </a:endParaRPr>
          </a:p>
        </p:txBody>
      </p:sp>
      <p:sp>
        <p:nvSpPr>
          <p:cNvPr id="1592" name="Google Shape;1592;p58"/>
          <p:cNvSpPr txBox="1"/>
          <p:nvPr/>
        </p:nvSpPr>
        <p:spPr>
          <a:xfrm>
            <a:off x="4364108" y="1520704"/>
            <a:ext cx="276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PC+4</a:t>
            </a:r>
            <a:endParaRPr b="0" i="0" sz="700" u="none" cap="none" strike="noStrike">
              <a:solidFill>
                <a:srgbClr val="000000"/>
              </a:solidFill>
              <a:latin typeface="Arial"/>
              <a:ea typeface="Arial"/>
              <a:cs typeface="Arial"/>
              <a:sym typeface="Arial"/>
            </a:endParaRPr>
          </a:p>
        </p:txBody>
      </p:sp>
      <p:sp>
        <p:nvSpPr>
          <p:cNvPr id="1593" name="Google Shape;1593;p58"/>
          <p:cNvSpPr txBox="1"/>
          <p:nvPr/>
        </p:nvSpPr>
        <p:spPr>
          <a:xfrm>
            <a:off x="494100" y="954447"/>
            <a:ext cx="1398600" cy="2307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Inter"/>
                <a:ea typeface="Inter"/>
                <a:cs typeface="Inter"/>
                <a:sym typeface="Inter"/>
              </a:rPr>
              <a:t>Instruction Fetch (IF)</a:t>
            </a:r>
            <a:endParaRPr b="0" i="0" sz="900" u="none" cap="none" strike="noStrike">
              <a:solidFill>
                <a:srgbClr val="000000"/>
              </a:solidFill>
              <a:latin typeface="Inter"/>
              <a:ea typeface="Inter"/>
              <a:cs typeface="Inter"/>
              <a:sym typeface="Inter"/>
            </a:endParaRPr>
          </a:p>
        </p:txBody>
      </p:sp>
      <p:sp>
        <p:nvSpPr>
          <p:cNvPr id="1594" name="Google Shape;1594;p58"/>
          <p:cNvSpPr txBox="1"/>
          <p:nvPr/>
        </p:nvSpPr>
        <p:spPr>
          <a:xfrm>
            <a:off x="2434900" y="948725"/>
            <a:ext cx="1489200" cy="2307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Inter"/>
                <a:ea typeface="Inter"/>
                <a:cs typeface="Inter"/>
                <a:sym typeface="Inter"/>
              </a:rPr>
              <a:t>Instruction Decode (ID)</a:t>
            </a:r>
            <a:endParaRPr b="0" i="0" sz="900" u="none" cap="none" strike="noStrike">
              <a:solidFill>
                <a:srgbClr val="000000"/>
              </a:solidFill>
              <a:latin typeface="Inter"/>
              <a:ea typeface="Inter"/>
              <a:cs typeface="Inter"/>
              <a:sym typeface="Inter"/>
            </a:endParaRPr>
          </a:p>
        </p:txBody>
      </p:sp>
      <p:sp>
        <p:nvSpPr>
          <p:cNvPr id="1595" name="Google Shape;1595;p58"/>
          <p:cNvSpPr txBox="1"/>
          <p:nvPr/>
        </p:nvSpPr>
        <p:spPr>
          <a:xfrm>
            <a:off x="4999275" y="948725"/>
            <a:ext cx="963900" cy="2307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Inter"/>
                <a:ea typeface="Inter"/>
                <a:cs typeface="Inter"/>
                <a:sym typeface="Inter"/>
              </a:rPr>
              <a:t>Execute (EX)</a:t>
            </a:r>
            <a:endParaRPr b="0" i="0" sz="900" u="none" cap="none" strike="noStrike">
              <a:solidFill>
                <a:srgbClr val="000000"/>
              </a:solidFill>
              <a:latin typeface="Inter"/>
              <a:ea typeface="Inter"/>
              <a:cs typeface="Inter"/>
              <a:sym typeface="Inter"/>
            </a:endParaRPr>
          </a:p>
        </p:txBody>
      </p:sp>
      <p:sp>
        <p:nvSpPr>
          <p:cNvPr id="1596" name="Google Shape;1596;p58"/>
          <p:cNvSpPr txBox="1"/>
          <p:nvPr/>
        </p:nvSpPr>
        <p:spPr>
          <a:xfrm>
            <a:off x="7230725" y="948725"/>
            <a:ext cx="889500" cy="2463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Inter"/>
                <a:ea typeface="Inter"/>
                <a:cs typeface="Inter"/>
                <a:sym typeface="Inter"/>
              </a:rPr>
              <a:t>Memory (M</a:t>
            </a:r>
            <a:r>
              <a:rPr b="0" i="0" lang="tr" sz="1000" u="none" cap="none" strike="noStrike">
                <a:solidFill>
                  <a:srgbClr val="000000"/>
                </a:solidFill>
                <a:latin typeface="Arial"/>
                <a:ea typeface="Arial"/>
                <a:cs typeface="Arial"/>
                <a:sym typeface="Arial"/>
              </a:rPr>
              <a:t>)</a:t>
            </a:r>
            <a:endParaRPr b="0" i="0" sz="1000" u="none" cap="none" strike="noStrike">
              <a:solidFill>
                <a:srgbClr val="000000"/>
              </a:solidFill>
              <a:latin typeface="Arial"/>
              <a:ea typeface="Arial"/>
              <a:cs typeface="Arial"/>
              <a:sym typeface="Arial"/>
            </a:endParaRPr>
          </a:p>
        </p:txBody>
      </p:sp>
      <p:sp>
        <p:nvSpPr>
          <p:cNvPr id="1597" name="Google Shape;1597;p58"/>
          <p:cNvSpPr txBox="1"/>
          <p:nvPr/>
        </p:nvSpPr>
        <p:spPr>
          <a:xfrm>
            <a:off x="8595175" y="625325"/>
            <a:ext cx="556500" cy="5079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Inter"/>
                <a:ea typeface="Inter"/>
                <a:cs typeface="Inter"/>
                <a:sym typeface="Inter"/>
              </a:rPr>
              <a:t>Write Back (WB)</a:t>
            </a:r>
            <a:endParaRPr b="0" i="0" sz="900" u="none" cap="none" strike="noStrike">
              <a:solidFill>
                <a:srgbClr val="000000"/>
              </a:solidFill>
              <a:latin typeface="Inter"/>
              <a:ea typeface="Inter"/>
              <a:cs typeface="Inter"/>
              <a:sym typeface="Inter"/>
            </a:endParaRPr>
          </a:p>
        </p:txBody>
      </p:sp>
      <p:cxnSp>
        <p:nvCxnSpPr>
          <p:cNvPr id="1598" name="Google Shape;1598;p58"/>
          <p:cNvCxnSpPr/>
          <p:nvPr/>
        </p:nvCxnSpPr>
        <p:spPr>
          <a:xfrm flipH="1" rot="10800000">
            <a:off x="6813475" y="1457700"/>
            <a:ext cx="1266300" cy="6300"/>
          </a:xfrm>
          <a:prstGeom prst="straightConnector1">
            <a:avLst/>
          </a:prstGeom>
          <a:noFill/>
          <a:ln cap="flat" cmpd="sng" w="9525">
            <a:solidFill>
              <a:srgbClr val="000000"/>
            </a:solidFill>
            <a:prstDash val="solid"/>
            <a:round/>
            <a:headEnd len="sm" w="sm" type="none"/>
            <a:tailEnd len="sm" w="sm" type="non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2" name="Shape 1602"/>
        <p:cNvGrpSpPr/>
        <p:nvPr/>
      </p:nvGrpSpPr>
      <p:grpSpPr>
        <a:xfrm>
          <a:off x="0" y="0"/>
          <a:ext cx="0" cy="0"/>
          <a:chOff x="0" y="0"/>
          <a:chExt cx="0" cy="0"/>
        </a:xfrm>
      </p:grpSpPr>
      <p:graphicFrame>
        <p:nvGraphicFramePr>
          <p:cNvPr id="1603" name="Google Shape;1603;p59"/>
          <p:cNvGraphicFramePr/>
          <p:nvPr/>
        </p:nvGraphicFramePr>
        <p:xfrm>
          <a:off x="1093625" y="1926263"/>
          <a:ext cx="3000000" cy="3000000"/>
        </p:xfrm>
        <a:graphic>
          <a:graphicData uri="http://schemas.openxmlformats.org/drawingml/2006/table">
            <a:tbl>
              <a:tblPr>
                <a:noFill/>
                <a:tableStyleId>{EA13E235-6E56-45E5-84BD-34C10A3F502B}</a:tableStyleId>
              </a:tblPr>
              <a:tblGrid>
                <a:gridCol w="1854650"/>
                <a:gridCol w="601650"/>
                <a:gridCol w="601650"/>
                <a:gridCol w="601650"/>
                <a:gridCol w="601650"/>
                <a:gridCol w="601650"/>
                <a:gridCol w="601650"/>
                <a:gridCol w="601650"/>
                <a:gridCol w="601650"/>
                <a:gridCol w="601650"/>
                <a:gridCol w="601650"/>
              </a:tblGrid>
              <a:tr h="4571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1</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2</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3</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4</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5</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6</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7</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8</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9</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10</a:t>
                      </a:r>
                      <a:endParaRPr sz="1800" u="none" cap="none" strike="noStrike">
                        <a:latin typeface="Lexend"/>
                        <a:ea typeface="Lexend"/>
                        <a:cs typeface="Lexend"/>
                        <a:sym typeface="Lexend"/>
                      </a:endParaRPr>
                    </a:p>
                  </a:txBody>
                  <a:tcPr marT="91425" marB="91425" marR="91425" marL="91425"/>
                </a:tc>
              </a:tr>
              <a:tr h="731500">
                <a:tc>
                  <a:txBody>
                    <a:bodyPr/>
                    <a:lstStyle/>
                    <a:p>
                      <a:pPr indent="0" lvl="0" marL="0" marR="0" rtl="0" algn="l">
                        <a:lnSpc>
                          <a:spcPct val="100000"/>
                        </a:lnSpc>
                        <a:spcBef>
                          <a:spcPts val="0"/>
                        </a:spcBef>
                        <a:spcAft>
                          <a:spcPts val="0"/>
                        </a:spcAft>
                        <a:buClr>
                          <a:srgbClr val="000000"/>
                        </a:buClr>
                        <a:buSzPts val="1800"/>
                        <a:buFont typeface="Arial"/>
                        <a:buNone/>
                      </a:pPr>
                      <a:r>
                        <a:rPr b="1" lang="tr" sz="1800" u="none" cap="none" strike="noStrike">
                          <a:latin typeface="Courier New"/>
                          <a:ea typeface="Courier New"/>
                          <a:cs typeface="Courier New"/>
                          <a:sym typeface="Courier New"/>
                        </a:rPr>
                        <a:t>add s0 t0 t1</a:t>
                      </a:r>
                      <a:endParaRPr b="1"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IF</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ID</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EX</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M</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WB</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Lexend"/>
                        <a:ea typeface="Lexend"/>
                        <a:cs typeface="Lexend"/>
                        <a:sym typeface="Lexend"/>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Lexend"/>
                        <a:ea typeface="Lexend"/>
                        <a:cs typeface="Lexend"/>
                        <a:sym typeface="Lexend"/>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Lexend"/>
                        <a:ea typeface="Lexend"/>
                        <a:cs typeface="Lexend"/>
                        <a:sym typeface="Lexend"/>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Lexend"/>
                        <a:ea typeface="Lexend"/>
                        <a:cs typeface="Lexend"/>
                        <a:sym typeface="Lexend"/>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Lexend"/>
                        <a:ea typeface="Lexend"/>
                        <a:cs typeface="Lexend"/>
                        <a:sym typeface="Lexend"/>
                      </a:endParaRPr>
                    </a:p>
                  </a:txBody>
                  <a:tcPr marT="91425" marB="91425" marR="91425" marL="91425">
                    <a:lnB cap="flat" cmpd="sng" w="9525">
                      <a:solidFill>
                        <a:srgbClr val="9E9E9E"/>
                      </a:solidFill>
                      <a:prstDash val="solid"/>
                      <a:round/>
                      <a:headEnd len="sm" w="sm" type="none"/>
                      <a:tailEnd len="sm" w="sm" type="none"/>
                    </a:lnB>
                  </a:tcPr>
                </a:tc>
              </a:tr>
              <a:tr h="731500">
                <a:tc>
                  <a:txBody>
                    <a:bodyPr/>
                    <a:lstStyle/>
                    <a:p>
                      <a:pPr indent="0" lvl="0" marL="0" marR="0" rtl="0" algn="l">
                        <a:lnSpc>
                          <a:spcPct val="100000"/>
                        </a:lnSpc>
                        <a:spcBef>
                          <a:spcPts val="0"/>
                        </a:spcBef>
                        <a:spcAft>
                          <a:spcPts val="0"/>
                        </a:spcAft>
                        <a:buClr>
                          <a:srgbClr val="000000"/>
                        </a:buClr>
                        <a:buSzPts val="1800"/>
                        <a:buFont typeface="Arial"/>
                        <a:buNone/>
                      </a:pPr>
                      <a:r>
                        <a:rPr b="1" lang="tr" sz="1800" u="none" cap="none" strike="noStrike">
                          <a:latin typeface="Courier New"/>
                          <a:ea typeface="Courier New"/>
                          <a:cs typeface="Courier New"/>
                          <a:sym typeface="Courier New"/>
                        </a:rPr>
                        <a:t>sub t2 s0 t0</a:t>
                      </a:r>
                      <a:endParaRPr b="1"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IF</a:t>
                      </a:r>
                      <a:endParaRPr sz="18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ID</a:t>
                      </a:r>
                      <a:endParaRPr sz="18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EX</a:t>
                      </a:r>
                      <a:endParaRPr sz="18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M</a:t>
                      </a:r>
                      <a:endParaRPr sz="18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WB</a:t>
                      </a:r>
                      <a:endParaRPr sz="18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cxnSp>
        <p:nvCxnSpPr>
          <p:cNvPr id="1604" name="Google Shape;1604;p59"/>
          <p:cNvCxnSpPr/>
          <p:nvPr/>
        </p:nvCxnSpPr>
        <p:spPr>
          <a:xfrm rot="10800000">
            <a:off x="4390250" y="2893250"/>
            <a:ext cx="0" cy="1657500"/>
          </a:xfrm>
          <a:prstGeom prst="straightConnector1">
            <a:avLst/>
          </a:prstGeom>
          <a:noFill/>
          <a:ln cap="flat" cmpd="sng" w="19050">
            <a:solidFill>
              <a:srgbClr val="FFAB40"/>
            </a:solidFill>
            <a:prstDash val="solid"/>
            <a:round/>
            <a:headEnd len="sm" w="sm" type="none"/>
            <a:tailEnd len="med" w="med" type="triangle"/>
          </a:ln>
        </p:spPr>
      </p:cxnSp>
      <p:sp>
        <p:nvSpPr>
          <p:cNvPr id="1605" name="Google Shape;1605;p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Pipeline Timing Diagrams</a:t>
            </a:r>
            <a:endParaRPr/>
          </a:p>
        </p:txBody>
      </p:sp>
      <p:sp>
        <p:nvSpPr>
          <p:cNvPr id="1606" name="Google Shape;1606;p59"/>
          <p:cNvSpPr txBox="1"/>
          <p:nvPr/>
        </p:nvSpPr>
        <p:spPr>
          <a:xfrm>
            <a:off x="2957385" y="1220748"/>
            <a:ext cx="3271200" cy="4311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tr" sz="1600" u="none" cap="none" strike="noStrike">
                <a:solidFill>
                  <a:srgbClr val="000000"/>
                </a:solidFill>
                <a:latin typeface="Lexend"/>
                <a:ea typeface="Lexend"/>
                <a:cs typeface="Lexend"/>
                <a:sym typeface="Lexend"/>
              </a:rPr>
              <a:t>Numbers represent time steps</a:t>
            </a:r>
            <a:endParaRPr b="0" i="0" sz="1600" u="none" cap="none" strike="noStrike">
              <a:solidFill>
                <a:srgbClr val="000000"/>
              </a:solidFill>
              <a:latin typeface="Lexend"/>
              <a:ea typeface="Lexend"/>
              <a:cs typeface="Lexend"/>
              <a:sym typeface="Lexend"/>
            </a:endParaRPr>
          </a:p>
        </p:txBody>
      </p:sp>
      <p:cxnSp>
        <p:nvCxnSpPr>
          <p:cNvPr id="1607" name="Google Shape;1607;p59"/>
          <p:cNvCxnSpPr/>
          <p:nvPr/>
        </p:nvCxnSpPr>
        <p:spPr>
          <a:xfrm>
            <a:off x="2957385" y="1783454"/>
            <a:ext cx="4344600" cy="0"/>
          </a:xfrm>
          <a:prstGeom prst="straightConnector1">
            <a:avLst/>
          </a:prstGeom>
          <a:noFill/>
          <a:ln cap="flat" cmpd="sng" w="19050">
            <a:solidFill>
              <a:srgbClr val="FFAB40"/>
            </a:solidFill>
            <a:prstDash val="solid"/>
            <a:round/>
            <a:headEnd len="sm" w="sm" type="none"/>
            <a:tailEnd len="med" w="med" type="triangle"/>
          </a:ln>
        </p:spPr>
      </p:cxnSp>
      <p:cxnSp>
        <p:nvCxnSpPr>
          <p:cNvPr id="1608" name="Google Shape;1608;p59"/>
          <p:cNvCxnSpPr/>
          <p:nvPr/>
        </p:nvCxnSpPr>
        <p:spPr>
          <a:xfrm>
            <a:off x="935871" y="2246435"/>
            <a:ext cx="0" cy="1635300"/>
          </a:xfrm>
          <a:prstGeom prst="straightConnector1">
            <a:avLst/>
          </a:prstGeom>
          <a:noFill/>
          <a:ln cap="flat" cmpd="sng" w="19050">
            <a:solidFill>
              <a:srgbClr val="FFAB40"/>
            </a:solidFill>
            <a:prstDash val="solid"/>
            <a:round/>
            <a:headEnd len="sm" w="sm" type="none"/>
            <a:tailEnd len="med" w="med" type="triangle"/>
          </a:ln>
        </p:spPr>
      </p:cxnSp>
      <p:sp>
        <p:nvSpPr>
          <p:cNvPr id="1609" name="Google Shape;1609;p59"/>
          <p:cNvSpPr txBox="1"/>
          <p:nvPr/>
        </p:nvSpPr>
        <p:spPr>
          <a:xfrm>
            <a:off x="631900" y="3978460"/>
            <a:ext cx="1565400" cy="6771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tr" sz="1600" u="none" cap="none" strike="noStrike">
                <a:solidFill>
                  <a:srgbClr val="000000"/>
                </a:solidFill>
                <a:latin typeface="Lexend"/>
                <a:ea typeface="Lexend"/>
                <a:cs typeface="Lexend"/>
                <a:sym typeface="Lexend"/>
              </a:rPr>
              <a:t>Sequence of instructions</a:t>
            </a:r>
            <a:endParaRPr b="0" i="0" sz="1600" u="none" cap="none" strike="noStrike">
              <a:solidFill>
                <a:srgbClr val="000000"/>
              </a:solidFill>
              <a:latin typeface="Lexend"/>
              <a:ea typeface="Lexend"/>
              <a:cs typeface="Lexend"/>
              <a:sym typeface="Lexend"/>
            </a:endParaRPr>
          </a:p>
        </p:txBody>
      </p:sp>
      <p:sp>
        <p:nvSpPr>
          <p:cNvPr id="1610" name="Google Shape;1610;p59"/>
          <p:cNvSpPr txBox="1"/>
          <p:nvPr/>
        </p:nvSpPr>
        <p:spPr>
          <a:xfrm>
            <a:off x="3439375" y="3978450"/>
            <a:ext cx="3102900" cy="9234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tr" sz="1600" u="none" cap="none" strike="noStrike">
                <a:solidFill>
                  <a:srgbClr val="000000"/>
                </a:solidFill>
                <a:latin typeface="Lexend"/>
                <a:ea typeface="Lexend"/>
                <a:cs typeface="Lexend"/>
                <a:sym typeface="Lexend"/>
              </a:rPr>
              <a:t>Example: In cycle 3, the add instruction is in the execute stage of the pipeline</a:t>
            </a:r>
            <a:endParaRPr b="0" i="0" sz="1600" u="none" cap="none" strike="noStrike">
              <a:solidFill>
                <a:srgbClr val="000000"/>
              </a:solidFill>
              <a:latin typeface="Lexend"/>
              <a:ea typeface="Lexend"/>
              <a:cs typeface="Lexend"/>
              <a:sym typeface="Lexen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4" name="Shape 1614"/>
        <p:cNvGrpSpPr/>
        <p:nvPr/>
      </p:nvGrpSpPr>
      <p:grpSpPr>
        <a:xfrm>
          <a:off x="0" y="0"/>
          <a:ext cx="0" cy="0"/>
          <a:chOff x="0" y="0"/>
          <a:chExt cx="0" cy="0"/>
        </a:xfrm>
      </p:grpSpPr>
      <p:graphicFrame>
        <p:nvGraphicFramePr>
          <p:cNvPr id="1615" name="Google Shape;1615;p60"/>
          <p:cNvGraphicFramePr/>
          <p:nvPr/>
        </p:nvGraphicFramePr>
        <p:xfrm>
          <a:off x="1093625" y="1926263"/>
          <a:ext cx="3000000" cy="3000000"/>
        </p:xfrm>
        <a:graphic>
          <a:graphicData uri="http://schemas.openxmlformats.org/drawingml/2006/table">
            <a:tbl>
              <a:tblPr>
                <a:noFill/>
                <a:tableStyleId>{EA13E235-6E56-45E5-84BD-34C10A3F502B}</a:tableStyleId>
              </a:tblPr>
              <a:tblGrid>
                <a:gridCol w="1854650"/>
                <a:gridCol w="601650"/>
                <a:gridCol w="601650"/>
                <a:gridCol w="601650"/>
                <a:gridCol w="601650"/>
                <a:gridCol w="601650"/>
                <a:gridCol w="601650"/>
                <a:gridCol w="601650"/>
                <a:gridCol w="601650"/>
                <a:gridCol w="601650"/>
                <a:gridCol w="601650"/>
              </a:tblGrid>
              <a:tr h="4571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1</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2</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3</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4</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5</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6</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7</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8</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9</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10</a:t>
                      </a:r>
                      <a:endParaRPr sz="1800" u="none" cap="none" strike="noStrike">
                        <a:latin typeface="Lexend"/>
                        <a:ea typeface="Lexend"/>
                        <a:cs typeface="Lexend"/>
                        <a:sym typeface="Lexend"/>
                      </a:endParaRPr>
                    </a:p>
                  </a:txBody>
                  <a:tcPr marT="91425" marB="91425" marR="91425" marL="91425"/>
                </a:tc>
              </a:tr>
              <a:tr h="731500">
                <a:tc>
                  <a:txBody>
                    <a:bodyPr/>
                    <a:lstStyle/>
                    <a:p>
                      <a:pPr indent="0" lvl="0" marL="0" marR="0" rtl="0" algn="l">
                        <a:lnSpc>
                          <a:spcPct val="100000"/>
                        </a:lnSpc>
                        <a:spcBef>
                          <a:spcPts val="0"/>
                        </a:spcBef>
                        <a:spcAft>
                          <a:spcPts val="0"/>
                        </a:spcAft>
                        <a:buClr>
                          <a:srgbClr val="000000"/>
                        </a:buClr>
                        <a:buSzPts val="1800"/>
                        <a:buFont typeface="Arial"/>
                        <a:buNone/>
                      </a:pPr>
                      <a:r>
                        <a:rPr b="1" lang="tr" sz="1800" u="none" cap="none" strike="noStrike">
                          <a:latin typeface="Courier New"/>
                          <a:ea typeface="Courier New"/>
                          <a:cs typeface="Courier New"/>
                          <a:sym typeface="Courier New"/>
                        </a:rPr>
                        <a:t>add s0 t0 t1</a:t>
                      </a:r>
                      <a:endParaRPr b="1"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IF</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ID</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EX</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M</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WB</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Lexend"/>
                        <a:ea typeface="Lexend"/>
                        <a:cs typeface="Lexend"/>
                        <a:sym typeface="Lexend"/>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Lexend"/>
                        <a:ea typeface="Lexend"/>
                        <a:cs typeface="Lexend"/>
                        <a:sym typeface="Lexend"/>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Lexend"/>
                        <a:ea typeface="Lexend"/>
                        <a:cs typeface="Lexend"/>
                        <a:sym typeface="Lexend"/>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Lexend"/>
                        <a:ea typeface="Lexend"/>
                        <a:cs typeface="Lexend"/>
                        <a:sym typeface="Lexend"/>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Lexend"/>
                        <a:ea typeface="Lexend"/>
                        <a:cs typeface="Lexend"/>
                        <a:sym typeface="Lexend"/>
                      </a:endParaRPr>
                    </a:p>
                  </a:txBody>
                  <a:tcPr marT="91425" marB="91425" marR="91425" marL="91425">
                    <a:lnB cap="flat" cmpd="sng" w="9525">
                      <a:solidFill>
                        <a:srgbClr val="9E9E9E"/>
                      </a:solidFill>
                      <a:prstDash val="solid"/>
                      <a:round/>
                      <a:headEnd len="sm" w="sm" type="none"/>
                      <a:tailEnd len="sm" w="sm" type="none"/>
                    </a:lnB>
                  </a:tcPr>
                </a:tc>
              </a:tr>
              <a:tr h="731500">
                <a:tc>
                  <a:txBody>
                    <a:bodyPr/>
                    <a:lstStyle/>
                    <a:p>
                      <a:pPr indent="0" lvl="0" marL="0" marR="0" rtl="0" algn="l">
                        <a:lnSpc>
                          <a:spcPct val="100000"/>
                        </a:lnSpc>
                        <a:spcBef>
                          <a:spcPts val="0"/>
                        </a:spcBef>
                        <a:spcAft>
                          <a:spcPts val="0"/>
                        </a:spcAft>
                        <a:buClr>
                          <a:srgbClr val="000000"/>
                        </a:buClr>
                        <a:buSzPts val="1800"/>
                        <a:buFont typeface="Arial"/>
                        <a:buNone/>
                      </a:pPr>
                      <a:r>
                        <a:rPr b="1" lang="tr" sz="1800" u="none" cap="none" strike="noStrike">
                          <a:latin typeface="Courier New"/>
                          <a:ea typeface="Courier New"/>
                          <a:cs typeface="Courier New"/>
                          <a:sym typeface="Courier New"/>
                        </a:rPr>
                        <a:t>sub t2 s0 t0</a:t>
                      </a:r>
                      <a:endParaRPr b="1"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IF</a:t>
                      </a:r>
                      <a:endParaRPr sz="18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ID</a:t>
                      </a:r>
                      <a:endParaRPr sz="18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EX</a:t>
                      </a:r>
                      <a:endParaRPr sz="18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M</a:t>
                      </a:r>
                      <a:endParaRPr sz="18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WB</a:t>
                      </a:r>
                      <a:endParaRPr sz="18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616" name="Google Shape;1616;p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Sequential Instructions</a:t>
            </a:r>
            <a:endParaRPr/>
          </a:p>
        </p:txBody>
      </p:sp>
      <p:sp>
        <p:nvSpPr>
          <p:cNvPr id="1617" name="Google Shape;1617;p60"/>
          <p:cNvSpPr txBox="1"/>
          <p:nvPr/>
        </p:nvSpPr>
        <p:spPr>
          <a:xfrm>
            <a:off x="1589575" y="3973425"/>
            <a:ext cx="2562000" cy="6771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tr" sz="1600" u="none" cap="none" strike="noStrike">
                <a:solidFill>
                  <a:srgbClr val="000000"/>
                </a:solidFill>
                <a:latin typeface="Lexend"/>
                <a:ea typeface="Lexend"/>
                <a:cs typeface="Lexend"/>
                <a:sym typeface="Lexend"/>
              </a:rPr>
              <a:t>How long to run 2 instructions?</a:t>
            </a:r>
            <a:endParaRPr b="1" i="0" sz="1600" u="none" cap="none" strike="noStrike">
              <a:solidFill>
                <a:srgbClr val="000000"/>
              </a:solidFill>
              <a:latin typeface="Lexend"/>
              <a:ea typeface="Lexend"/>
              <a:cs typeface="Lexend"/>
              <a:sym typeface="Lexend"/>
            </a:endParaRPr>
          </a:p>
        </p:txBody>
      </p:sp>
      <p:sp>
        <p:nvSpPr>
          <p:cNvPr id="1618" name="Google Shape;1618;p60"/>
          <p:cNvSpPr txBox="1"/>
          <p:nvPr/>
        </p:nvSpPr>
        <p:spPr>
          <a:xfrm>
            <a:off x="4303700" y="3973425"/>
            <a:ext cx="3701700" cy="4311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tr" sz="1600" u="none" cap="none" strike="noStrike">
                <a:solidFill>
                  <a:srgbClr val="000000"/>
                </a:solidFill>
                <a:latin typeface="Lexend"/>
                <a:ea typeface="Lexend"/>
                <a:cs typeface="Lexend"/>
                <a:sym typeface="Lexend"/>
              </a:rPr>
              <a:t>How long to run each instruction? </a:t>
            </a:r>
            <a:endParaRPr b="1" i="0" sz="1600" u="none" cap="none" strike="noStrike">
              <a:solidFill>
                <a:srgbClr val="000000"/>
              </a:solidFill>
              <a:latin typeface="Lexend"/>
              <a:ea typeface="Lexend"/>
              <a:cs typeface="Lexend"/>
              <a:sym typeface="Lexen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2" name="Shape 1622"/>
        <p:cNvGrpSpPr/>
        <p:nvPr/>
      </p:nvGrpSpPr>
      <p:grpSpPr>
        <a:xfrm>
          <a:off x="0" y="0"/>
          <a:ext cx="0" cy="0"/>
          <a:chOff x="0" y="0"/>
          <a:chExt cx="0" cy="0"/>
        </a:xfrm>
      </p:grpSpPr>
      <p:graphicFrame>
        <p:nvGraphicFramePr>
          <p:cNvPr id="1623" name="Google Shape;1623;p61"/>
          <p:cNvGraphicFramePr/>
          <p:nvPr/>
        </p:nvGraphicFramePr>
        <p:xfrm>
          <a:off x="1093625" y="1926263"/>
          <a:ext cx="3000000" cy="3000000"/>
        </p:xfrm>
        <a:graphic>
          <a:graphicData uri="http://schemas.openxmlformats.org/drawingml/2006/table">
            <a:tbl>
              <a:tblPr>
                <a:noFill/>
                <a:tableStyleId>{EA13E235-6E56-45E5-84BD-34C10A3F502B}</a:tableStyleId>
              </a:tblPr>
              <a:tblGrid>
                <a:gridCol w="1854650"/>
                <a:gridCol w="601650"/>
                <a:gridCol w="601650"/>
                <a:gridCol w="601650"/>
                <a:gridCol w="601650"/>
                <a:gridCol w="601650"/>
                <a:gridCol w="601650"/>
                <a:gridCol w="601650"/>
                <a:gridCol w="601650"/>
                <a:gridCol w="601650"/>
                <a:gridCol w="601650"/>
              </a:tblGrid>
              <a:tr h="4571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1</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2</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3</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4</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5</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6</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7</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8</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9</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10</a:t>
                      </a:r>
                      <a:endParaRPr sz="1800" u="none" cap="none" strike="noStrike">
                        <a:latin typeface="Lexend"/>
                        <a:ea typeface="Lexend"/>
                        <a:cs typeface="Lexend"/>
                        <a:sym typeface="Lexend"/>
                      </a:endParaRPr>
                    </a:p>
                  </a:txBody>
                  <a:tcPr marT="91425" marB="91425" marR="91425" marL="91425"/>
                </a:tc>
              </a:tr>
              <a:tr h="731500">
                <a:tc>
                  <a:txBody>
                    <a:bodyPr/>
                    <a:lstStyle/>
                    <a:p>
                      <a:pPr indent="0" lvl="0" marL="0" marR="0" rtl="0" algn="l">
                        <a:lnSpc>
                          <a:spcPct val="100000"/>
                        </a:lnSpc>
                        <a:spcBef>
                          <a:spcPts val="0"/>
                        </a:spcBef>
                        <a:spcAft>
                          <a:spcPts val="0"/>
                        </a:spcAft>
                        <a:buClr>
                          <a:srgbClr val="000000"/>
                        </a:buClr>
                        <a:buSzPts val="1800"/>
                        <a:buFont typeface="Arial"/>
                        <a:buNone/>
                      </a:pPr>
                      <a:r>
                        <a:rPr b="1" lang="tr" sz="1800" u="none" cap="none" strike="noStrike">
                          <a:latin typeface="Courier New"/>
                          <a:ea typeface="Courier New"/>
                          <a:cs typeface="Courier New"/>
                          <a:sym typeface="Courier New"/>
                        </a:rPr>
                        <a:t>add s0 t0 t1</a:t>
                      </a:r>
                      <a:endParaRPr b="1"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IF</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ID</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EX</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M</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WB</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Lexend"/>
                        <a:ea typeface="Lexend"/>
                        <a:cs typeface="Lexend"/>
                        <a:sym typeface="Lexend"/>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Lexend"/>
                        <a:ea typeface="Lexend"/>
                        <a:cs typeface="Lexend"/>
                        <a:sym typeface="Lexend"/>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Lexend"/>
                        <a:ea typeface="Lexend"/>
                        <a:cs typeface="Lexend"/>
                        <a:sym typeface="Lexend"/>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Lexend"/>
                        <a:ea typeface="Lexend"/>
                        <a:cs typeface="Lexend"/>
                        <a:sym typeface="Lexend"/>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Lexend"/>
                        <a:ea typeface="Lexend"/>
                        <a:cs typeface="Lexend"/>
                        <a:sym typeface="Lexend"/>
                      </a:endParaRPr>
                    </a:p>
                  </a:txBody>
                  <a:tcPr marT="91425" marB="91425" marR="91425" marL="91425">
                    <a:lnB cap="flat" cmpd="sng" w="9525">
                      <a:solidFill>
                        <a:srgbClr val="9E9E9E"/>
                      </a:solidFill>
                      <a:prstDash val="solid"/>
                      <a:round/>
                      <a:headEnd len="sm" w="sm" type="none"/>
                      <a:tailEnd len="sm" w="sm" type="none"/>
                    </a:lnB>
                  </a:tcPr>
                </a:tc>
              </a:tr>
              <a:tr h="731500">
                <a:tc>
                  <a:txBody>
                    <a:bodyPr/>
                    <a:lstStyle/>
                    <a:p>
                      <a:pPr indent="0" lvl="0" marL="0" marR="0" rtl="0" algn="l">
                        <a:lnSpc>
                          <a:spcPct val="100000"/>
                        </a:lnSpc>
                        <a:spcBef>
                          <a:spcPts val="0"/>
                        </a:spcBef>
                        <a:spcAft>
                          <a:spcPts val="0"/>
                        </a:spcAft>
                        <a:buClr>
                          <a:srgbClr val="000000"/>
                        </a:buClr>
                        <a:buSzPts val="1800"/>
                        <a:buFont typeface="Arial"/>
                        <a:buNone/>
                      </a:pPr>
                      <a:r>
                        <a:rPr b="1" lang="tr" sz="1800" u="none" cap="none" strike="noStrike">
                          <a:latin typeface="Courier New"/>
                          <a:ea typeface="Courier New"/>
                          <a:cs typeface="Courier New"/>
                          <a:sym typeface="Courier New"/>
                        </a:rPr>
                        <a:t>sub t2 s0 t0</a:t>
                      </a:r>
                      <a:endParaRPr b="1"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IF</a:t>
                      </a:r>
                      <a:endParaRPr sz="18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ID</a:t>
                      </a:r>
                      <a:endParaRPr sz="18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EX</a:t>
                      </a:r>
                      <a:endParaRPr sz="18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M</a:t>
                      </a:r>
                      <a:endParaRPr sz="18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WB</a:t>
                      </a:r>
                      <a:endParaRPr sz="18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624" name="Google Shape;1624;p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Sequential Instructions</a:t>
            </a:r>
            <a:endParaRPr/>
          </a:p>
        </p:txBody>
      </p:sp>
      <p:sp>
        <p:nvSpPr>
          <p:cNvPr id="1625" name="Google Shape;1625;p61"/>
          <p:cNvSpPr txBox="1"/>
          <p:nvPr/>
        </p:nvSpPr>
        <p:spPr>
          <a:xfrm>
            <a:off x="1589575" y="3973425"/>
            <a:ext cx="2562000" cy="9234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tr" sz="1600" u="none" cap="none" strike="noStrike">
                <a:solidFill>
                  <a:srgbClr val="000000"/>
                </a:solidFill>
                <a:latin typeface="Lexend"/>
                <a:ea typeface="Lexend"/>
                <a:cs typeface="Lexend"/>
                <a:sym typeface="Lexend"/>
              </a:rPr>
              <a:t>How long to run 2 instructions? </a:t>
            </a:r>
            <a:endParaRPr sz="1600">
              <a:latin typeface="Lexend"/>
              <a:ea typeface="Lexend"/>
              <a:cs typeface="Lexend"/>
              <a:sym typeface="Lexend"/>
            </a:endParaRPr>
          </a:p>
          <a:p>
            <a:pPr indent="0" lvl="0" marL="0" marR="0" rtl="0" algn="l">
              <a:lnSpc>
                <a:spcPct val="100000"/>
              </a:lnSpc>
              <a:spcBef>
                <a:spcPts val="0"/>
              </a:spcBef>
              <a:spcAft>
                <a:spcPts val="0"/>
              </a:spcAft>
              <a:buClr>
                <a:srgbClr val="000000"/>
              </a:buClr>
              <a:buSzPts val="1600"/>
              <a:buFont typeface="Arial"/>
              <a:buNone/>
            </a:pPr>
            <a:r>
              <a:rPr b="1" i="0" lang="tr" sz="1600" u="none" cap="none" strike="noStrike">
                <a:solidFill>
                  <a:srgbClr val="000000"/>
                </a:solidFill>
                <a:latin typeface="Lexend"/>
                <a:ea typeface="Lexend"/>
                <a:cs typeface="Lexend"/>
                <a:sym typeface="Lexend"/>
              </a:rPr>
              <a:t>10 cycles</a:t>
            </a:r>
            <a:endParaRPr b="1" i="0" sz="1600" u="none" cap="none" strike="noStrike">
              <a:solidFill>
                <a:srgbClr val="000000"/>
              </a:solidFill>
              <a:latin typeface="Lexend"/>
              <a:ea typeface="Lexend"/>
              <a:cs typeface="Lexend"/>
              <a:sym typeface="Lexend"/>
            </a:endParaRPr>
          </a:p>
        </p:txBody>
      </p:sp>
      <p:sp>
        <p:nvSpPr>
          <p:cNvPr id="1626" name="Google Shape;1626;p61"/>
          <p:cNvSpPr txBox="1"/>
          <p:nvPr/>
        </p:nvSpPr>
        <p:spPr>
          <a:xfrm>
            <a:off x="4303700" y="3973425"/>
            <a:ext cx="3701700" cy="6771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tr" sz="1600" u="none" cap="none" strike="noStrike">
                <a:solidFill>
                  <a:srgbClr val="000000"/>
                </a:solidFill>
                <a:latin typeface="Lexend"/>
                <a:ea typeface="Lexend"/>
                <a:cs typeface="Lexend"/>
                <a:sym typeface="Lexend"/>
              </a:rPr>
              <a:t>How long to run each instruction? </a:t>
            </a:r>
            <a:endParaRPr b="0" i="0" sz="1600" u="none" cap="none" strike="noStrike">
              <a:solidFill>
                <a:srgbClr val="000000"/>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600"/>
              <a:buFont typeface="Arial"/>
              <a:buNone/>
            </a:pPr>
            <a:r>
              <a:rPr b="1" i="0" lang="tr" sz="1600" u="none" cap="none" strike="noStrike">
                <a:solidFill>
                  <a:srgbClr val="000000"/>
                </a:solidFill>
                <a:latin typeface="Lexend"/>
                <a:ea typeface="Lexend"/>
                <a:cs typeface="Lexend"/>
                <a:sym typeface="Lexend"/>
              </a:rPr>
              <a:t>5 cycles</a:t>
            </a:r>
            <a:endParaRPr b="1" i="0" sz="1600" u="none" cap="none" strike="noStrike">
              <a:solidFill>
                <a:srgbClr val="000000"/>
              </a:solidFill>
              <a:latin typeface="Lexend"/>
              <a:ea typeface="Lexend"/>
              <a:cs typeface="Lexend"/>
              <a:sym typeface="Lexen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0" name="Shape 1630"/>
        <p:cNvGrpSpPr/>
        <p:nvPr/>
      </p:nvGrpSpPr>
      <p:grpSpPr>
        <a:xfrm>
          <a:off x="0" y="0"/>
          <a:ext cx="0" cy="0"/>
          <a:chOff x="0" y="0"/>
          <a:chExt cx="0" cy="0"/>
        </a:xfrm>
      </p:grpSpPr>
      <p:graphicFrame>
        <p:nvGraphicFramePr>
          <p:cNvPr id="1631" name="Google Shape;1631;p62"/>
          <p:cNvGraphicFramePr/>
          <p:nvPr/>
        </p:nvGraphicFramePr>
        <p:xfrm>
          <a:off x="1093625" y="1926263"/>
          <a:ext cx="3000000" cy="3000000"/>
        </p:xfrm>
        <a:graphic>
          <a:graphicData uri="http://schemas.openxmlformats.org/drawingml/2006/table">
            <a:tbl>
              <a:tblPr>
                <a:noFill/>
                <a:tableStyleId>{EA13E235-6E56-45E5-84BD-34C10A3F502B}</a:tableStyleId>
              </a:tblPr>
              <a:tblGrid>
                <a:gridCol w="1854650"/>
                <a:gridCol w="601650"/>
                <a:gridCol w="601650"/>
                <a:gridCol w="601650"/>
                <a:gridCol w="601650"/>
                <a:gridCol w="601650"/>
                <a:gridCol w="601650"/>
              </a:tblGrid>
              <a:tr h="4571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1</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2</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3</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4</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5</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6</a:t>
                      </a:r>
                      <a:endParaRPr sz="1800" u="none" cap="none" strike="noStrike">
                        <a:latin typeface="Lexend"/>
                        <a:ea typeface="Lexend"/>
                        <a:cs typeface="Lexend"/>
                        <a:sym typeface="Lexend"/>
                      </a:endParaRPr>
                    </a:p>
                  </a:txBody>
                  <a:tcPr marT="91425" marB="91425" marR="91425" marL="91425"/>
                </a:tc>
              </a:tr>
              <a:tr h="731500">
                <a:tc>
                  <a:txBody>
                    <a:bodyPr/>
                    <a:lstStyle/>
                    <a:p>
                      <a:pPr indent="0" lvl="0" marL="0" marR="0" rtl="0" algn="l">
                        <a:lnSpc>
                          <a:spcPct val="100000"/>
                        </a:lnSpc>
                        <a:spcBef>
                          <a:spcPts val="0"/>
                        </a:spcBef>
                        <a:spcAft>
                          <a:spcPts val="0"/>
                        </a:spcAft>
                        <a:buClr>
                          <a:srgbClr val="000000"/>
                        </a:buClr>
                        <a:buSzPts val="1800"/>
                        <a:buFont typeface="Arial"/>
                        <a:buNone/>
                      </a:pPr>
                      <a:r>
                        <a:rPr b="1" lang="tr" sz="1800" u="none" cap="none" strike="noStrike">
                          <a:latin typeface="Courier New"/>
                          <a:ea typeface="Courier New"/>
                          <a:cs typeface="Courier New"/>
                          <a:sym typeface="Courier New"/>
                        </a:rPr>
                        <a:t>add s0 t0 t1</a:t>
                      </a:r>
                      <a:endParaRPr b="1"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IF</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ID</a:t>
                      </a:r>
                      <a:endParaRPr sz="1800" u="none" cap="none" strike="noStrike">
                        <a:latin typeface="Lexend"/>
                        <a:ea typeface="Lexend"/>
                        <a:cs typeface="Lexend"/>
                        <a:sym typeface="Lexend"/>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EX</a:t>
                      </a:r>
                      <a:endParaRPr sz="1800" u="none" cap="none" strike="noStrike">
                        <a:latin typeface="Lexend"/>
                        <a:ea typeface="Lexend"/>
                        <a:cs typeface="Lexend"/>
                        <a:sym typeface="Lexend"/>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M</a:t>
                      </a:r>
                      <a:endParaRPr sz="1800" u="none" cap="none" strike="noStrike">
                        <a:latin typeface="Lexend"/>
                        <a:ea typeface="Lexend"/>
                        <a:cs typeface="Lexend"/>
                        <a:sym typeface="Lexend"/>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WB</a:t>
                      </a:r>
                      <a:endParaRPr sz="1800" u="none" cap="none" strike="noStrike">
                        <a:latin typeface="Lexend"/>
                        <a:ea typeface="Lexend"/>
                        <a:cs typeface="Lexend"/>
                        <a:sym typeface="Lexend"/>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Lexend"/>
                        <a:ea typeface="Lexend"/>
                        <a:cs typeface="Lexend"/>
                        <a:sym typeface="Lexend"/>
                      </a:endParaRPr>
                    </a:p>
                  </a:txBody>
                  <a:tcPr marT="91425" marB="91425" marR="91425" marL="91425">
                    <a:lnB cap="flat" cmpd="sng" w="9525">
                      <a:solidFill>
                        <a:srgbClr val="9E9E9E"/>
                      </a:solidFill>
                      <a:prstDash val="solid"/>
                      <a:round/>
                      <a:headEnd len="sm" w="sm" type="none"/>
                      <a:tailEnd len="sm" w="sm" type="none"/>
                    </a:lnB>
                  </a:tcPr>
                </a:tc>
              </a:tr>
              <a:tr h="731500">
                <a:tc>
                  <a:txBody>
                    <a:bodyPr/>
                    <a:lstStyle/>
                    <a:p>
                      <a:pPr indent="0" lvl="0" marL="0" marR="0" rtl="0" algn="l">
                        <a:lnSpc>
                          <a:spcPct val="100000"/>
                        </a:lnSpc>
                        <a:spcBef>
                          <a:spcPts val="0"/>
                        </a:spcBef>
                        <a:spcAft>
                          <a:spcPts val="0"/>
                        </a:spcAft>
                        <a:buClr>
                          <a:srgbClr val="000000"/>
                        </a:buClr>
                        <a:buSzPts val="1800"/>
                        <a:buFont typeface="Arial"/>
                        <a:buNone/>
                      </a:pPr>
                      <a:r>
                        <a:rPr b="1" lang="tr" sz="1800" u="none" cap="none" strike="noStrike">
                          <a:latin typeface="Courier New"/>
                          <a:ea typeface="Courier New"/>
                          <a:cs typeface="Courier New"/>
                          <a:sym typeface="Courier New"/>
                        </a:rPr>
                        <a:t>sub t2 s0 t0</a:t>
                      </a:r>
                      <a:endParaRPr b="1"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Lexend"/>
                        <a:ea typeface="Lexend"/>
                        <a:cs typeface="Lexend"/>
                        <a:sym typeface="Lexend"/>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IF</a:t>
                      </a:r>
                      <a:endParaRPr sz="18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ID</a:t>
                      </a:r>
                      <a:endParaRPr sz="18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EX</a:t>
                      </a:r>
                      <a:endParaRPr sz="18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M</a:t>
                      </a:r>
                      <a:endParaRPr sz="18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WB</a:t>
                      </a:r>
                      <a:endParaRPr sz="18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632" name="Google Shape;1632;p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Pipelined Instructions</a:t>
            </a:r>
            <a:endParaRPr/>
          </a:p>
        </p:txBody>
      </p:sp>
      <p:sp>
        <p:nvSpPr>
          <p:cNvPr id="1633" name="Google Shape;1633;p62"/>
          <p:cNvSpPr txBox="1"/>
          <p:nvPr/>
        </p:nvSpPr>
        <p:spPr>
          <a:xfrm>
            <a:off x="1589575" y="3973425"/>
            <a:ext cx="2562000" cy="6771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tr" sz="1600" u="none" cap="none" strike="noStrike">
                <a:solidFill>
                  <a:srgbClr val="000000"/>
                </a:solidFill>
                <a:latin typeface="Lexend"/>
                <a:ea typeface="Lexend"/>
                <a:cs typeface="Lexend"/>
                <a:sym typeface="Lexend"/>
              </a:rPr>
              <a:t>How long to run 2 instructions?</a:t>
            </a:r>
            <a:endParaRPr b="1" i="0" sz="1600" u="none" cap="none" strike="noStrike">
              <a:solidFill>
                <a:srgbClr val="000000"/>
              </a:solidFill>
              <a:latin typeface="Lexend"/>
              <a:ea typeface="Lexend"/>
              <a:cs typeface="Lexend"/>
              <a:sym typeface="Lexend"/>
            </a:endParaRPr>
          </a:p>
        </p:txBody>
      </p:sp>
      <p:sp>
        <p:nvSpPr>
          <p:cNvPr id="1634" name="Google Shape;1634;p62"/>
          <p:cNvSpPr txBox="1"/>
          <p:nvPr/>
        </p:nvSpPr>
        <p:spPr>
          <a:xfrm>
            <a:off x="4303700" y="3973425"/>
            <a:ext cx="3701700" cy="4311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tr" sz="1600" u="none" cap="none" strike="noStrike">
                <a:solidFill>
                  <a:srgbClr val="000000"/>
                </a:solidFill>
                <a:latin typeface="Lexend"/>
                <a:ea typeface="Lexend"/>
                <a:cs typeface="Lexend"/>
                <a:sym typeface="Lexend"/>
              </a:rPr>
              <a:t>How long to run each instruction? </a:t>
            </a:r>
            <a:endParaRPr b="0" i="0" sz="1600" u="none" cap="none" strike="noStrike">
              <a:solidFill>
                <a:srgbClr val="000000"/>
              </a:solidFill>
              <a:latin typeface="Lexend"/>
              <a:ea typeface="Lexend"/>
              <a:cs typeface="Lexend"/>
              <a:sym typeface="Lexen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8" name="Shape 1638"/>
        <p:cNvGrpSpPr/>
        <p:nvPr/>
      </p:nvGrpSpPr>
      <p:grpSpPr>
        <a:xfrm>
          <a:off x="0" y="0"/>
          <a:ext cx="0" cy="0"/>
          <a:chOff x="0" y="0"/>
          <a:chExt cx="0" cy="0"/>
        </a:xfrm>
      </p:grpSpPr>
      <p:graphicFrame>
        <p:nvGraphicFramePr>
          <p:cNvPr id="1639" name="Google Shape;1639;p63"/>
          <p:cNvGraphicFramePr/>
          <p:nvPr/>
        </p:nvGraphicFramePr>
        <p:xfrm>
          <a:off x="1093625" y="1926263"/>
          <a:ext cx="3000000" cy="3000000"/>
        </p:xfrm>
        <a:graphic>
          <a:graphicData uri="http://schemas.openxmlformats.org/drawingml/2006/table">
            <a:tbl>
              <a:tblPr>
                <a:noFill/>
                <a:tableStyleId>{EA13E235-6E56-45E5-84BD-34C10A3F502B}</a:tableStyleId>
              </a:tblPr>
              <a:tblGrid>
                <a:gridCol w="1854650"/>
                <a:gridCol w="601650"/>
                <a:gridCol w="601650"/>
                <a:gridCol w="601650"/>
                <a:gridCol w="601650"/>
                <a:gridCol w="601650"/>
                <a:gridCol w="601650"/>
              </a:tblGrid>
              <a:tr h="4571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1</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2</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3</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4</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5</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6</a:t>
                      </a:r>
                      <a:endParaRPr sz="1800" u="none" cap="none" strike="noStrike">
                        <a:latin typeface="Lexend"/>
                        <a:ea typeface="Lexend"/>
                        <a:cs typeface="Lexend"/>
                        <a:sym typeface="Lexend"/>
                      </a:endParaRPr>
                    </a:p>
                  </a:txBody>
                  <a:tcPr marT="91425" marB="91425" marR="91425" marL="91425"/>
                </a:tc>
              </a:tr>
              <a:tr h="731500">
                <a:tc>
                  <a:txBody>
                    <a:bodyPr/>
                    <a:lstStyle/>
                    <a:p>
                      <a:pPr indent="0" lvl="0" marL="0" marR="0" rtl="0" algn="l">
                        <a:lnSpc>
                          <a:spcPct val="100000"/>
                        </a:lnSpc>
                        <a:spcBef>
                          <a:spcPts val="0"/>
                        </a:spcBef>
                        <a:spcAft>
                          <a:spcPts val="0"/>
                        </a:spcAft>
                        <a:buClr>
                          <a:srgbClr val="000000"/>
                        </a:buClr>
                        <a:buSzPts val="1800"/>
                        <a:buFont typeface="Arial"/>
                        <a:buNone/>
                      </a:pPr>
                      <a:r>
                        <a:rPr b="1" lang="tr" sz="1800" u="none" cap="none" strike="noStrike">
                          <a:latin typeface="Courier New"/>
                          <a:ea typeface="Courier New"/>
                          <a:cs typeface="Courier New"/>
                          <a:sym typeface="Courier New"/>
                        </a:rPr>
                        <a:t>add s0 t0 t1</a:t>
                      </a:r>
                      <a:endParaRPr b="1"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IF</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ID</a:t>
                      </a:r>
                      <a:endParaRPr sz="1800" u="none" cap="none" strike="noStrike">
                        <a:latin typeface="Lexend"/>
                        <a:ea typeface="Lexend"/>
                        <a:cs typeface="Lexend"/>
                        <a:sym typeface="Lexend"/>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EX</a:t>
                      </a:r>
                      <a:endParaRPr sz="1800" u="none" cap="none" strike="noStrike">
                        <a:latin typeface="Lexend"/>
                        <a:ea typeface="Lexend"/>
                        <a:cs typeface="Lexend"/>
                        <a:sym typeface="Lexend"/>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M</a:t>
                      </a:r>
                      <a:endParaRPr sz="1800" u="none" cap="none" strike="noStrike">
                        <a:latin typeface="Lexend"/>
                        <a:ea typeface="Lexend"/>
                        <a:cs typeface="Lexend"/>
                        <a:sym typeface="Lexend"/>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WB</a:t>
                      </a:r>
                      <a:endParaRPr sz="1800" u="none" cap="none" strike="noStrike">
                        <a:latin typeface="Lexend"/>
                        <a:ea typeface="Lexend"/>
                        <a:cs typeface="Lexend"/>
                        <a:sym typeface="Lexend"/>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Lexend"/>
                        <a:ea typeface="Lexend"/>
                        <a:cs typeface="Lexend"/>
                        <a:sym typeface="Lexend"/>
                      </a:endParaRPr>
                    </a:p>
                  </a:txBody>
                  <a:tcPr marT="91425" marB="91425" marR="91425" marL="91425">
                    <a:lnB cap="flat" cmpd="sng" w="9525">
                      <a:solidFill>
                        <a:srgbClr val="9E9E9E"/>
                      </a:solidFill>
                      <a:prstDash val="solid"/>
                      <a:round/>
                      <a:headEnd len="sm" w="sm" type="none"/>
                      <a:tailEnd len="sm" w="sm" type="none"/>
                    </a:lnB>
                  </a:tcPr>
                </a:tc>
              </a:tr>
              <a:tr h="731500">
                <a:tc>
                  <a:txBody>
                    <a:bodyPr/>
                    <a:lstStyle/>
                    <a:p>
                      <a:pPr indent="0" lvl="0" marL="0" marR="0" rtl="0" algn="l">
                        <a:lnSpc>
                          <a:spcPct val="100000"/>
                        </a:lnSpc>
                        <a:spcBef>
                          <a:spcPts val="0"/>
                        </a:spcBef>
                        <a:spcAft>
                          <a:spcPts val="0"/>
                        </a:spcAft>
                        <a:buClr>
                          <a:srgbClr val="000000"/>
                        </a:buClr>
                        <a:buSzPts val="1800"/>
                        <a:buFont typeface="Arial"/>
                        <a:buNone/>
                      </a:pPr>
                      <a:r>
                        <a:rPr b="1" lang="tr" sz="1800" u="none" cap="none" strike="noStrike">
                          <a:latin typeface="Courier New"/>
                          <a:ea typeface="Courier New"/>
                          <a:cs typeface="Courier New"/>
                          <a:sym typeface="Courier New"/>
                        </a:rPr>
                        <a:t>sub t2 s0 t0</a:t>
                      </a:r>
                      <a:endParaRPr b="1" sz="18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Lexend"/>
                        <a:ea typeface="Lexend"/>
                        <a:cs typeface="Lexend"/>
                        <a:sym typeface="Lexend"/>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IF</a:t>
                      </a:r>
                      <a:endParaRPr sz="18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ID</a:t>
                      </a:r>
                      <a:endParaRPr sz="18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EX</a:t>
                      </a:r>
                      <a:endParaRPr sz="18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M</a:t>
                      </a:r>
                      <a:endParaRPr sz="18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WB</a:t>
                      </a:r>
                      <a:endParaRPr sz="18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640" name="Google Shape;1640;p6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Pipelined Instructions</a:t>
            </a:r>
            <a:endParaRPr/>
          </a:p>
        </p:txBody>
      </p:sp>
      <p:sp>
        <p:nvSpPr>
          <p:cNvPr id="1641" name="Google Shape;1641;p63"/>
          <p:cNvSpPr txBox="1"/>
          <p:nvPr/>
        </p:nvSpPr>
        <p:spPr>
          <a:xfrm>
            <a:off x="1589575" y="3973425"/>
            <a:ext cx="2562000" cy="9234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tr" sz="1600" u="none" cap="none" strike="noStrike">
                <a:solidFill>
                  <a:srgbClr val="000000"/>
                </a:solidFill>
                <a:latin typeface="Lexend"/>
                <a:ea typeface="Lexend"/>
                <a:cs typeface="Lexend"/>
                <a:sym typeface="Lexend"/>
              </a:rPr>
              <a:t>How long to run 2 instructions? </a:t>
            </a:r>
            <a:endParaRPr b="0" i="0" sz="1600" u="none" cap="none" strike="noStrike">
              <a:solidFill>
                <a:srgbClr val="000000"/>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600"/>
              <a:buFont typeface="Arial"/>
              <a:buNone/>
            </a:pPr>
            <a:r>
              <a:rPr b="1" i="0" lang="tr" sz="1600" u="none" cap="none" strike="noStrike">
                <a:solidFill>
                  <a:srgbClr val="000000"/>
                </a:solidFill>
                <a:latin typeface="Lexend"/>
                <a:ea typeface="Lexend"/>
                <a:cs typeface="Lexend"/>
                <a:sym typeface="Lexend"/>
              </a:rPr>
              <a:t>6 cycles</a:t>
            </a:r>
            <a:endParaRPr b="1" i="0" sz="1600" u="none" cap="none" strike="noStrike">
              <a:solidFill>
                <a:srgbClr val="000000"/>
              </a:solidFill>
              <a:latin typeface="Lexend"/>
              <a:ea typeface="Lexend"/>
              <a:cs typeface="Lexend"/>
              <a:sym typeface="Lexend"/>
            </a:endParaRPr>
          </a:p>
        </p:txBody>
      </p:sp>
      <p:sp>
        <p:nvSpPr>
          <p:cNvPr id="1642" name="Google Shape;1642;p63"/>
          <p:cNvSpPr txBox="1"/>
          <p:nvPr/>
        </p:nvSpPr>
        <p:spPr>
          <a:xfrm>
            <a:off x="4303700" y="3973425"/>
            <a:ext cx="3701700" cy="6771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tr" sz="1600" u="none" cap="none" strike="noStrike">
                <a:solidFill>
                  <a:srgbClr val="000000"/>
                </a:solidFill>
                <a:latin typeface="Lexend"/>
                <a:ea typeface="Lexend"/>
                <a:cs typeface="Lexend"/>
                <a:sym typeface="Lexend"/>
              </a:rPr>
              <a:t>How long to run each instruction? </a:t>
            </a:r>
            <a:endParaRPr b="0" i="0" sz="1600" u="none" cap="none" strike="noStrike">
              <a:solidFill>
                <a:srgbClr val="000000"/>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600"/>
              <a:buFont typeface="Arial"/>
              <a:buNone/>
            </a:pPr>
            <a:r>
              <a:rPr b="1" i="0" lang="tr" sz="1600" u="none" cap="none" strike="noStrike">
                <a:solidFill>
                  <a:srgbClr val="000000"/>
                </a:solidFill>
                <a:latin typeface="Lexend"/>
                <a:ea typeface="Lexend"/>
                <a:cs typeface="Lexend"/>
                <a:sym typeface="Lexend"/>
              </a:rPr>
              <a:t>5 cycles</a:t>
            </a:r>
            <a:r>
              <a:rPr b="0" i="0" lang="tr" sz="1600" u="none" cap="none" strike="noStrike">
                <a:solidFill>
                  <a:srgbClr val="000000"/>
                </a:solidFill>
                <a:latin typeface="Lexend"/>
                <a:ea typeface="Lexend"/>
                <a:cs typeface="Lexend"/>
                <a:sym typeface="Lexend"/>
              </a:rPr>
              <a:t> (same as before)</a:t>
            </a:r>
            <a:endParaRPr b="0" i="0" sz="1600" u="none" cap="none" strike="noStrike">
              <a:solidFill>
                <a:srgbClr val="000000"/>
              </a:solidFill>
              <a:latin typeface="Lexend"/>
              <a:ea typeface="Lexend"/>
              <a:cs typeface="Lexend"/>
              <a:sym typeface="Lexen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6" name="Shape 1646"/>
        <p:cNvGrpSpPr/>
        <p:nvPr/>
      </p:nvGrpSpPr>
      <p:grpSpPr>
        <a:xfrm>
          <a:off x="0" y="0"/>
          <a:ext cx="0" cy="0"/>
          <a:chOff x="0" y="0"/>
          <a:chExt cx="0" cy="0"/>
        </a:xfrm>
      </p:grpSpPr>
      <p:sp>
        <p:nvSpPr>
          <p:cNvPr id="1647" name="Google Shape;1647;p6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Pipelined Instructions</a:t>
            </a:r>
            <a:endParaRPr/>
          </a:p>
        </p:txBody>
      </p:sp>
      <p:sp>
        <p:nvSpPr>
          <p:cNvPr id="1648" name="Google Shape;1648;p64"/>
          <p:cNvSpPr txBox="1"/>
          <p:nvPr/>
        </p:nvSpPr>
        <p:spPr>
          <a:xfrm>
            <a:off x="609150" y="4211525"/>
            <a:ext cx="6482700" cy="4311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tr" sz="1600" u="none" cap="none" strike="noStrike">
                <a:solidFill>
                  <a:srgbClr val="000000"/>
                </a:solidFill>
                <a:latin typeface="Lexend"/>
                <a:ea typeface="Lexend"/>
                <a:cs typeface="Lexend"/>
                <a:sym typeface="Lexend"/>
              </a:rPr>
              <a:t>Each instruction passes through all 5 stages (1 stage per cycle).</a:t>
            </a:r>
            <a:endParaRPr b="0" i="0" sz="1600" u="none" cap="none" strike="noStrike">
              <a:solidFill>
                <a:srgbClr val="000000"/>
              </a:solidFill>
              <a:latin typeface="Lexend"/>
              <a:ea typeface="Lexend"/>
              <a:cs typeface="Lexend"/>
              <a:sym typeface="Lexend"/>
            </a:endParaRPr>
          </a:p>
        </p:txBody>
      </p:sp>
      <p:graphicFrame>
        <p:nvGraphicFramePr>
          <p:cNvPr id="1649" name="Google Shape;1649;p64"/>
          <p:cNvGraphicFramePr/>
          <p:nvPr/>
        </p:nvGraphicFramePr>
        <p:xfrm>
          <a:off x="609150" y="1291563"/>
          <a:ext cx="3000000" cy="3000000"/>
        </p:xfrm>
        <a:graphic>
          <a:graphicData uri="http://schemas.openxmlformats.org/drawingml/2006/table">
            <a:tbl>
              <a:tblPr>
                <a:noFill/>
                <a:tableStyleId>{EA13E235-6E56-45E5-84BD-34C10A3F502B}</a:tableStyleId>
              </a:tblPr>
              <a:tblGrid>
                <a:gridCol w="2725025"/>
                <a:gridCol w="577850"/>
                <a:gridCol w="577850"/>
                <a:gridCol w="577850"/>
                <a:gridCol w="577850"/>
                <a:gridCol w="577850"/>
                <a:gridCol w="577850"/>
                <a:gridCol w="577850"/>
                <a:gridCol w="577850"/>
                <a:gridCol w="577850"/>
              </a:tblGrid>
              <a:tr h="4571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1</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2</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3</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4</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5</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6</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7</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8</a:t>
                      </a:r>
                      <a:endParaRPr sz="18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9</a:t>
                      </a:r>
                      <a:endParaRPr sz="1800" u="none" cap="none" strike="noStrike">
                        <a:latin typeface="Lexend"/>
                        <a:ea typeface="Lexend"/>
                        <a:cs typeface="Lexend"/>
                        <a:sym typeface="Lexend"/>
                      </a:endParaRPr>
                    </a:p>
                  </a:txBody>
                  <a:tcPr marT="91425" marB="91425" marR="91425" marL="91425"/>
                </a:tc>
              </a:tr>
              <a:tr h="171650">
                <a:tc>
                  <a:txBody>
                    <a:bodyPr/>
                    <a:lstStyle/>
                    <a:p>
                      <a:pPr indent="0" lvl="0" marL="0" marR="0" rtl="0" algn="l">
                        <a:lnSpc>
                          <a:spcPct val="100000"/>
                        </a:lnSpc>
                        <a:spcBef>
                          <a:spcPts val="0"/>
                        </a:spcBef>
                        <a:spcAft>
                          <a:spcPts val="0"/>
                        </a:spcAft>
                        <a:buClr>
                          <a:srgbClr val="000000"/>
                        </a:buClr>
                        <a:buSzPts val="1800"/>
                        <a:buFont typeface="Arial"/>
                        <a:buNone/>
                      </a:pPr>
                      <a:r>
                        <a:rPr b="1" lang="tr" sz="1800" u="none" cap="none" strike="noStrike">
                          <a:solidFill>
                            <a:schemeClr val="dk1"/>
                          </a:solidFill>
                          <a:latin typeface="Courier New"/>
                          <a:ea typeface="Courier New"/>
                          <a:cs typeface="Courier New"/>
                          <a:sym typeface="Courier New"/>
                        </a:rPr>
                        <a:t>add t0 t1 t2</a:t>
                      </a:r>
                      <a:endParaRPr b="1" sz="1800" u="none" cap="none" strike="noStrike">
                        <a:solidFill>
                          <a:schemeClr val="dk1"/>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solidFill>
                            <a:schemeClr val="dk1"/>
                          </a:solidFill>
                          <a:latin typeface="Lexend"/>
                          <a:ea typeface="Lexend"/>
                          <a:cs typeface="Lexend"/>
                          <a:sym typeface="Lexend"/>
                        </a:rPr>
                        <a:t>IF</a:t>
                      </a:r>
                      <a:endParaRPr sz="1800" u="none" cap="none" strike="noStrike">
                        <a:solidFill>
                          <a:schemeClr val="dk1"/>
                        </a:solidFill>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solidFill>
                            <a:schemeClr val="dk1"/>
                          </a:solidFill>
                          <a:latin typeface="Lexend"/>
                          <a:ea typeface="Lexend"/>
                          <a:cs typeface="Lexend"/>
                          <a:sym typeface="Lexend"/>
                        </a:rPr>
                        <a:t>ID</a:t>
                      </a:r>
                      <a:endParaRPr sz="18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solidFill>
                            <a:schemeClr val="dk1"/>
                          </a:solidFill>
                          <a:latin typeface="Lexend"/>
                          <a:ea typeface="Lexend"/>
                          <a:cs typeface="Lexend"/>
                          <a:sym typeface="Lexend"/>
                        </a:rPr>
                        <a:t>EX</a:t>
                      </a:r>
                      <a:endParaRPr sz="18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solidFill>
                            <a:schemeClr val="dk1"/>
                          </a:solidFill>
                          <a:latin typeface="Lexend"/>
                          <a:ea typeface="Lexend"/>
                          <a:cs typeface="Lexend"/>
                          <a:sym typeface="Lexend"/>
                        </a:rPr>
                        <a:t>M</a:t>
                      </a:r>
                      <a:endParaRPr sz="18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solidFill>
                            <a:schemeClr val="dk1"/>
                          </a:solidFill>
                          <a:latin typeface="Lexend"/>
                          <a:ea typeface="Lexend"/>
                          <a:cs typeface="Lexend"/>
                          <a:sym typeface="Lexend"/>
                        </a:rPr>
                        <a:t>WB</a:t>
                      </a:r>
                      <a:endParaRPr sz="18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Lexend"/>
                        <a:ea typeface="Lexend"/>
                        <a:cs typeface="Lexend"/>
                        <a:sym typeface="Lexend"/>
                      </a:endParaRPr>
                    </a:p>
                  </a:txBody>
                  <a:tcPr marT="91425" marB="91425" marR="91425" marL="91425"/>
                </a:tc>
              </a:tr>
              <a:tr h="474400">
                <a:tc>
                  <a:txBody>
                    <a:bodyPr/>
                    <a:lstStyle/>
                    <a:p>
                      <a:pPr indent="0" lvl="0" marL="0" marR="0" rtl="0" algn="l">
                        <a:lnSpc>
                          <a:spcPct val="100000"/>
                        </a:lnSpc>
                        <a:spcBef>
                          <a:spcPts val="0"/>
                        </a:spcBef>
                        <a:spcAft>
                          <a:spcPts val="0"/>
                        </a:spcAft>
                        <a:buClr>
                          <a:srgbClr val="000000"/>
                        </a:buClr>
                        <a:buSzPts val="1800"/>
                        <a:buFont typeface="Arial"/>
                        <a:buNone/>
                      </a:pPr>
                      <a:r>
                        <a:rPr b="1" lang="tr" sz="1800" u="none" cap="none" strike="noStrike">
                          <a:solidFill>
                            <a:schemeClr val="dk1"/>
                          </a:solidFill>
                          <a:latin typeface="Courier New"/>
                          <a:ea typeface="Courier New"/>
                          <a:cs typeface="Courier New"/>
                          <a:sym typeface="Courier New"/>
                        </a:rPr>
                        <a:t>sub t2 s0 t0</a:t>
                      </a:r>
                      <a:endParaRPr b="1" sz="1800" u="none" cap="none" strike="noStrike">
                        <a:solidFill>
                          <a:schemeClr val="dk1"/>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solidFill>
                            <a:schemeClr val="dk1"/>
                          </a:solidFill>
                          <a:latin typeface="Lexend"/>
                          <a:ea typeface="Lexend"/>
                          <a:cs typeface="Lexend"/>
                          <a:sym typeface="Lexend"/>
                        </a:rPr>
                        <a:t>IF</a:t>
                      </a:r>
                      <a:endParaRPr sz="18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solidFill>
                            <a:schemeClr val="dk1"/>
                          </a:solidFill>
                          <a:latin typeface="Lexend"/>
                          <a:ea typeface="Lexend"/>
                          <a:cs typeface="Lexend"/>
                          <a:sym typeface="Lexend"/>
                        </a:rPr>
                        <a:t>ID</a:t>
                      </a:r>
                      <a:endParaRPr sz="18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solidFill>
                            <a:schemeClr val="dk1"/>
                          </a:solidFill>
                          <a:latin typeface="Lexend"/>
                          <a:ea typeface="Lexend"/>
                          <a:cs typeface="Lexend"/>
                          <a:sym typeface="Lexend"/>
                        </a:rPr>
                        <a:t>EX</a:t>
                      </a:r>
                      <a:endParaRPr sz="18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solidFill>
                            <a:schemeClr val="dk1"/>
                          </a:solidFill>
                          <a:latin typeface="Lexend"/>
                          <a:ea typeface="Lexend"/>
                          <a:cs typeface="Lexend"/>
                          <a:sym typeface="Lexend"/>
                        </a:rPr>
                        <a:t>M</a:t>
                      </a:r>
                      <a:endParaRPr sz="18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solidFill>
                            <a:schemeClr val="dk1"/>
                          </a:solidFill>
                          <a:latin typeface="Lexend"/>
                          <a:ea typeface="Lexend"/>
                          <a:cs typeface="Lexend"/>
                          <a:sym typeface="Lexend"/>
                        </a:rPr>
                        <a:t>WB</a:t>
                      </a:r>
                      <a:endParaRPr sz="18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Lexend"/>
                        <a:ea typeface="Lexend"/>
                        <a:cs typeface="Lexend"/>
                        <a:sym typeface="Lexend"/>
                      </a:endParaRPr>
                    </a:p>
                  </a:txBody>
                  <a:tcPr marT="91425" marB="91425" marR="91425" marL="91425"/>
                </a:tc>
              </a:tr>
              <a:tr h="474400">
                <a:tc>
                  <a:txBody>
                    <a:bodyPr/>
                    <a:lstStyle/>
                    <a:p>
                      <a:pPr indent="0" lvl="0" marL="0" marR="0" rtl="0" algn="l">
                        <a:lnSpc>
                          <a:spcPct val="100000"/>
                        </a:lnSpc>
                        <a:spcBef>
                          <a:spcPts val="0"/>
                        </a:spcBef>
                        <a:spcAft>
                          <a:spcPts val="0"/>
                        </a:spcAft>
                        <a:buClr>
                          <a:srgbClr val="000000"/>
                        </a:buClr>
                        <a:buSzPts val="1800"/>
                        <a:buFont typeface="Arial"/>
                        <a:buNone/>
                      </a:pPr>
                      <a:r>
                        <a:rPr b="1" lang="tr" sz="1800" u="none" cap="none" strike="noStrike">
                          <a:solidFill>
                            <a:schemeClr val="dk1"/>
                          </a:solidFill>
                          <a:latin typeface="Courier New"/>
                          <a:ea typeface="Courier New"/>
                          <a:cs typeface="Courier New"/>
                          <a:sym typeface="Courier New"/>
                        </a:rPr>
                        <a:t>or t6 s0 t3</a:t>
                      </a:r>
                      <a:endParaRPr b="1" sz="1800" u="none" cap="none" strike="noStrike">
                        <a:solidFill>
                          <a:schemeClr val="dk1"/>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solidFill>
                            <a:schemeClr val="dk1"/>
                          </a:solidFill>
                          <a:latin typeface="Lexend"/>
                          <a:ea typeface="Lexend"/>
                          <a:cs typeface="Lexend"/>
                          <a:sym typeface="Lexend"/>
                        </a:rPr>
                        <a:t>IF</a:t>
                      </a:r>
                      <a:endParaRPr sz="18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solidFill>
                            <a:schemeClr val="dk1"/>
                          </a:solidFill>
                          <a:latin typeface="Lexend"/>
                          <a:ea typeface="Lexend"/>
                          <a:cs typeface="Lexend"/>
                          <a:sym typeface="Lexend"/>
                        </a:rPr>
                        <a:t>ID</a:t>
                      </a:r>
                      <a:endParaRPr sz="18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solidFill>
                            <a:schemeClr val="dk1"/>
                          </a:solidFill>
                          <a:latin typeface="Lexend"/>
                          <a:ea typeface="Lexend"/>
                          <a:cs typeface="Lexend"/>
                          <a:sym typeface="Lexend"/>
                        </a:rPr>
                        <a:t>EX</a:t>
                      </a:r>
                      <a:endParaRPr sz="18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solidFill>
                            <a:schemeClr val="dk1"/>
                          </a:solidFill>
                          <a:latin typeface="Lexend"/>
                          <a:ea typeface="Lexend"/>
                          <a:cs typeface="Lexend"/>
                          <a:sym typeface="Lexend"/>
                        </a:rPr>
                        <a:t>M</a:t>
                      </a:r>
                      <a:endParaRPr sz="18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solidFill>
                            <a:schemeClr val="dk1"/>
                          </a:solidFill>
                          <a:latin typeface="Lexend"/>
                          <a:ea typeface="Lexend"/>
                          <a:cs typeface="Lexend"/>
                          <a:sym typeface="Lexend"/>
                        </a:rPr>
                        <a:t>WB</a:t>
                      </a:r>
                      <a:endParaRPr sz="18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Lexend"/>
                        <a:ea typeface="Lexend"/>
                        <a:cs typeface="Lexend"/>
                        <a:sym typeface="Lexend"/>
                      </a:endParaRPr>
                    </a:p>
                  </a:txBody>
                  <a:tcPr marT="91425" marB="91425" marR="91425" marL="91425"/>
                </a:tc>
              </a:tr>
              <a:tr h="474400">
                <a:tc>
                  <a:txBody>
                    <a:bodyPr/>
                    <a:lstStyle/>
                    <a:p>
                      <a:pPr indent="0" lvl="0" marL="0" marR="0" rtl="0" algn="l">
                        <a:lnSpc>
                          <a:spcPct val="100000"/>
                        </a:lnSpc>
                        <a:spcBef>
                          <a:spcPts val="0"/>
                        </a:spcBef>
                        <a:spcAft>
                          <a:spcPts val="0"/>
                        </a:spcAft>
                        <a:buClr>
                          <a:srgbClr val="000000"/>
                        </a:buClr>
                        <a:buSzPts val="1800"/>
                        <a:buFont typeface="Arial"/>
                        <a:buNone/>
                      </a:pPr>
                      <a:r>
                        <a:rPr b="1" lang="tr" sz="1800" u="none" cap="none" strike="noStrike">
                          <a:solidFill>
                            <a:schemeClr val="dk1"/>
                          </a:solidFill>
                          <a:latin typeface="Courier New"/>
                          <a:ea typeface="Courier New"/>
                          <a:cs typeface="Courier New"/>
                          <a:sym typeface="Courier New"/>
                        </a:rPr>
                        <a:t>or t3 t4 t5</a:t>
                      </a:r>
                      <a:endParaRPr b="1" sz="1800" u="none" cap="none" strike="noStrike">
                        <a:solidFill>
                          <a:schemeClr val="dk1"/>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solidFill>
                            <a:schemeClr val="dk1"/>
                          </a:solidFill>
                          <a:latin typeface="Lexend"/>
                          <a:ea typeface="Lexend"/>
                          <a:cs typeface="Lexend"/>
                          <a:sym typeface="Lexend"/>
                        </a:rPr>
                        <a:t>IF</a:t>
                      </a:r>
                      <a:endParaRPr sz="18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solidFill>
                            <a:schemeClr val="dk1"/>
                          </a:solidFill>
                          <a:latin typeface="Lexend"/>
                          <a:ea typeface="Lexend"/>
                          <a:cs typeface="Lexend"/>
                          <a:sym typeface="Lexend"/>
                        </a:rPr>
                        <a:t>ID</a:t>
                      </a:r>
                      <a:endParaRPr sz="18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solidFill>
                            <a:schemeClr val="dk1"/>
                          </a:solidFill>
                          <a:latin typeface="Lexend"/>
                          <a:ea typeface="Lexend"/>
                          <a:cs typeface="Lexend"/>
                          <a:sym typeface="Lexend"/>
                        </a:rPr>
                        <a:t>EX</a:t>
                      </a:r>
                      <a:endParaRPr sz="18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solidFill>
                            <a:schemeClr val="dk1"/>
                          </a:solidFill>
                          <a:latin typeface="Lexend"/>
                          <a:ea typeface="Lexend"/>
                          <a:cs typeface="Lexend"/>
                          <a:sym typeface="Lexend"/>
                        </a:rPr>
                        <a:t>M</a:t>
                      </a:r>
                      <a:endParaRPr sz="18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solidFill>
                            <a:schemeClr val="dk1"/>
                          </a:solidFill>
                          <a:latin typeface="Lexend"/>
                          <a:ea typeface="Lexend"/>
                          <a:cs typeface="Lexend"/>
                          <a:sym typeface="Lexend"/>
                        </a:rPr>
                        <a:t>WB</a:t>
                      </a:r>
                      <a:endParaRPr sz="18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Lexend"/>
                        <a:ea typeface="Lexend"/>
                        <a:cs typeface="Lexend"/>
                        <a:sym typeface="Lexend"/>
                      </a:endParaRPr>
                    </a:p>
                  </a:txBody>
                  <a:tcPr marT="91425" marB="91425" marR="91425" marL="91425"/>
                </a:tc>
              </a:tr>
              <a:tr h="100000">
                <a:tc>
                  <a:txBody>
                    <a:bodyPr/>
                    <a:lstStyle/>
                    <a:p>
                      <a:pPr indent="0" lvl="0" marL="0" marR="0" rtl="0" algn="l">
                        <a:lnSpc>
                          <a:spcPct val="100000"/>
                        </a:lnSpc>
                        <a:spcBef>
                          <a:spcPts val="0"/>
                        </a:spcBef>
                        <a:spcAft>
                          <a:spcPts val="0"/>
                        </a:spcAft>
                        <a:buClr>
                          <a:srgbClr val="000000"/>
                        </a:buClr>
                        <a:buSzPts val="1800"/>
                        <a:buFont typeface="Arial"/>
                        <a:buNone/>
                      </a:pPr>
                      <a:r>
                        <a:rPr b="1" lang="tr" sz="1800" u="none" cap="none" strike="noStrike">
                          <a:solidFill>
                            <a:schemeClr val="dk1"/>
                          </a:solidFill>
                          <a:latin typeface="Courier New"/>
                          <a:ea typeface="Courier New"/>
                          <a:cs typeface="Courier New"/>
                          <a:sym typeface="Courier New"/>
                        </a:rPr>
                        <a:t>slt t6 t0 t3</a:t>
                      </a:r>
                      <a:endParaRPr b="1" sz="1800" u="none" cap="none" strike="noStrike">
                        <a:solidFill>
                          <a:schemeClr val="dk1"/>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solidFill>
                            <a:schemeClr val="dk1"/>
                          </a:solidFill>
                          <a:latin typeface="Lexend"/>
                          <a:ea typeface="Lexend"/>
                          <a:cs typeface="Lexend"/>
                          <a:sym typeface="Lexend"/>
                        </a:rPr>
                        <a:t>IF</a:t>
                      </a:r>
                      <a:endParaRPr sz="18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solidFill>
                            <a:schemeClr val="dk1"/>
                          </a:solidFill>
                          <a:latin typeface="Lexend"/>
                          <a:ea typeface="Lexend"/>
                          <a:cs typeface="Lexend"/>
                          <a:sym typeface="Lexend"/>
                        </a:rPr>
                        <a:t>ID</a:t>
                      </a:r>
                      <a:endParaRPr sz="18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solidFill>
                            <a:schemeClr val="dk1"/>
                          </a:solidFill>
                          <a:latin typeface="Lexend"/>
                          <a:ea typeface="Lexend"/>
                          <a:cs typeface="Lexend"/>
                          <a:sym typeface="Lexend"/>
                        </a:rPr>
                        <a:t>EX</a:t>
                      </a:r>
                      <a:endParaRPr sz="18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solidFill>
                            <a:schemeClr val="dk1"/>
                          </a:solidFill>
                          <a:latin typeface="Lexend"/>
                          <a:ea typeface="Lexend"/>
                          <a:cs typeface="Lexend"/>
                          <a:sym typeface="Lexend"/>
                        </a:rPr>
                        <a:t>M</a:t>
                      </a:r>
                      <a:endParaRPr sz="18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tr" sz="1800" u="none" cap="none" strike="noStrike">
                          <a:latin typeface="Lexend"/>
                          <a:ea typeface="Lexend"/>
                          <a:cs typeface="Lexend"/>
                          <a:sym typeface="Lexend"/>
                        </a:rPr>
                        <a:t>WB</a:t>
                      </a:r>
                      <a:endParaRPr sz="1800" u="none" cap="none" strike="noStrike">
                        <a:latin typeface="Lexend"/>
                        <a:ea typeface="Lexend"/>
                        <a:cs typeface="Lexend"/>
                        <a:sym typeface="Lexend"/>
                      </a:endParaRPr>
                    </a:p>
                  </a:txBody>
                  <a:tcPr marT="91425" marB="91425" marR="91425" marL="91425"/>
                </a:tc>
              </a:tr>
            </a:tbl>
          </a:graphicData>
        </a:graphic>
      </p:graphicFrame>
      <p:sp>
        <p:nvSpPr>
          <p:cNvPr id="1650" name="Google Shape;1650;p64"/>
          <p:cNvSpPr/>
          <p:nvPr/>
        </p:nvSpPr>
        <p:spPr>
          <a:xfrm>
            <a:off x="545250" y="2626025"/>
            <a:ext cx="6920100" cy="572700"/>
          </a:xfrm>
          <a:prstGeom prst="flowChartAlternateProcess">
            <a:avLst/>
          </a:prstGeom>
          <a:noFill/>
          <a:ln cap="flat" cmpd="sng" w="2857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64"/>
          <p:cNvSpPr/>
          <p:nvPr/>
        </p:nvSpPr>
        <p:spPr>
          <a:xfrm>
            <a:off x="5636594" y="1171575"/>
            <a:ext cx="553800" cy="2998200"/>
          </a:xfrm>
          <a:prstGeom prst="flowChartAlternateProcess">
            <a:avLst/>
          </a:prstGeom>
          <a:noFill/>
          <a:ln cap="flat" cmpd="sng" w="2857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64"/>
          <p:cNvSpPr txBox="1"/>
          <p:nvPr/>
        </p:nvSpPr>
        <p:spPr>
          <a:xfrm>
            <a:off x="609150" y="4684375"/>
            <a:ext cx="7278300" cy="4311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tr" sz="1600" u="none" cap="none" strike="noStrike">
                <a:solidFill>
                  <a:srgbClr val="000000"/>
                </a:solidFill>
                <a:latin typeface="Lexend"/>
                <a:ea typeface="Lexend"/>
                <a:cs typeface="Lexend"/>
                <a:sym typeface="Lexend"/>
              </a:rPr>
              <a:t>At a particular time, multiple instructions are using different resources.</a:t>
            </a:r>
            <a:endParaRPr b="0" i="0" sz="1600" u="none" cap="none" strike="noStrike">
              <a:solidFill>
                <a:srgbClr val="000000"/>
              </a:solidFill>
              <a:latin typeface="Lexend"/>
              <a:ea typeface="Lexend"/>
              <a:cs typeface="Lexend"/>
              <a:sym typeface="Lexen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6" name="Shape 1656"/>
        <p:cNvGrpSpPr/>
        <p:nvPr/>
      </p:nvGrpSpPr>
      <p:grpSpPr>
        <a:xfrm>
          <a:off x="0" y="0"/>
          <a:ext cx="0" cy="0"/>
          <a:chOff x="0" y="0"/>
          <a:chExt cx="0" cy="0"/>
        </a:xfrm>
      </p:grpSpPr>
      <p:sp>
        <p:nvSpPr>
          <p:cNvPr id="1657" name="Google Shape;1657;p6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Performance Analysis: Latency</a:t>
            </a:r>
            <a:endParaRPr/>
          </a:p>
        </p:txBody>
      </p:sp>
      <p:graphicFrame>
        <p:nvGraphicFramePr>
          <p:cNvPr id="1658" name="Google Shape;1658;p65"/>
          <p:cNvGraphicFramePr/>
          <p:nvPr/>
        </p:nvGraphicFramePr>
        <p:xfrm>
          <a:off x="6073050" y="1197063"/>
          <a:ext cx="3000000" cy="3000000"/>
        </p:xfrm>
        <a:graphic>
          <a:graphicData uri="http://schemas.openxmlformats.org/drawingml/2006/table">
            <a:tbl>
              <a:tblPr>
                <a:noFill/>
                <a:tableStyleId>{EA13E235-6E56-45E5-84BD-34C10A3F502B}</a:tableStyleId>
              </a:tblPr>
              <a:tblGrid>
                <a:gridCol w="484875"/>
                <a:gridCol w="382850"/>
                <a:gridCol w="382850"/>
                <a:gridCol w="382850"/>
                <a:gridCol w="423500"/>
                <a:gridCol w="451350"/>
                <a:gridCol w="445800"/>
              </a:tblGrid>
              <a:tr h="304500">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tr" sz="1200" u="none" cap="none" strike="noStrike">
                          <a:latin typeface="Lexend"/>
                          <a:ea typeface="Lexend"/>
                          <a:cs typeface="Lexend"/>
                          <a:sym typeface="Lexend"/>
                        </a:rPr>
                        <a:t>1</a:t>
                      </a:r>
                      <a:endParaRPr sz="12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tr" sz="1200" u="none" cap="none" strike="noStrike">
                          <a:latin typeface="Lexend"/>
                          <a:ea typeface="Lexend"/>
                          <a:cs typeface="Lexend"/>
                          <a:sym typeface="Lexend"/>
                        </a:rPr>
                        <a:t>2</a:t>
                      </a:r>
                      <a:endParaRPr sz="12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tr" sz="1200" u="none" cap="none" strike="noStrike">
                          <a:latin typeface="Lexend"/>
                          <a:ea typeface="Lexend"/>
                          <a:cs typeface="Lexend"/>
                          <a:sym typeface="Lexend"/>
                        </a:rPr>
                        <a:t>3</a:t>
                      </a:r>
                      <a:endParaRPr sz="12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tr" sz="1200" u="none" cap="none" strike="noStrike">
                          <a:latin typeface="Lexend"/>
                          <a:ea typeface="Lexend"/>
                          <a:cs typeface="Lexend"/>
                          <a:sym typeface="Lexend"/>
                        </a:rPr>
                        <a:t>4</a:t>
                      </a:r>
                      <a:endParaRPr sz="12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tr" sz="1200" u="none" cap="none" strike="noStrike">
                          <a:latin typeface="Lexend"/>
                          <a:ea typeface="Lexend"/>
                          <a:cs typeface="Lexend"/>
                          <a:sym typeface="Lexend"/>
                        </a:rPr>
                        <a:t>5</a:t>
                      </a:r>
                      <a:endParaRPr sz="12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tr" sz="1200" u="none" cap="none" strike="noStrike">
                          <a:latin typeface="Lexend"/>
                          <a:ea typeface="Lexend"/>
                          <a:cs typeface="Lexend"/>
                          <a:sym typeface="Lexend"/>
                        </a:rPr>
                        <a:t>6</a:t>
                      </a:r>
                      <a:endParaRPr sz="1200" u="none" cap="none" strike="noStrike">
                        <a:latin typeface="Lexend"/>
                        <a:ea typeface="Lexend"/>
                        <a:cs typeface="Lexend"/>
                        <a:sym typeface="Lexend"/>
                      </a:endParaRPr>
                    </a:p>
                  </a:txBody>
                  <a:tcPr marT="91425" marB="91425" marR="91425" marL="91425"/>
                </a:tc>
              </a:tr>
              <a:tr h="325125">
                <a:tc>
                  <a:txBody>
                    <a:bodyPr/>
                    <a:lstStyle/>
                    <a:p>
                      <a:pPr indent="0" lvl="0" marL="0" marR="0" rtl="0" algn="l">
                        <a:lnSpc>
                          <a:spcPct val="100000"/>
                        </a:lnSpc>
                        <a:spcBef>
                          <a:spcPts val="0"/>
                        </a:spcBef>
                        <a:spcAft>
                          <a:spcPts val="0"/>
                        </a:spcAft>
                        <a:buClr>
                          <a:srgbClr val="000000"/>
                        </a:buClr>
                        <a:buSzPts val="1200"/>
                        <a:buFont typeface="Arial"/>
                        <a:buNone/>
                      </a:pPr>
                      <a:r>
                        <a:rPr b="1" lang="tr" sz="1200" u="none" cap="none" strike="noStrike">
                          <a:latin typeface="Courier New"/>
                          <a:ea typeface="Courier New"/>
                          <a:cs typeface="Courier New"/>
                          <a:sym typeface="Courier New"/>
                        </a:rPr>
                        <a:t>add</a:t>
                      </a:r>
                      <a:endParaRPr b="1" sz="12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tr" sz="1200" u="none" cap="none" strike="noStrike">
                          <a:latin typeface="Lexend"/>
                          <a:ea typeface="Lexend"/>
                          <a:cs typeface="Lexend"/>
                          <a:sym typeface="Lexend"/>
                        </a:rPr>
                        <a:t>IF</a:t>
                      </a:r>
                      <a:endParaRPr sz="12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tr" sz="1200" u="none" cap="none" strike="noStrike">
                          <a:latin typeface="Lexend"/>
                          <a:ea typeface="Lexend"/>
                          <a:cs typeface="Lexend"/>
                          <a:sym typeface="Lexend"/>
                        </a:rPr>
                        <a:t>ID</a:t>
                      </a:r>
                      <a:endParaRPr sz="1200" u="none" cap="none" strike="noStrike">
                        <a:latin typeface="Lexend"/>
                        <a:ea typeface="Lexend"/>
                        <a:cs typeface="Lexend"/>
                        <a:sym typeface="Lexend"/>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tr" sz="1200" u="none" cap="none" strike="noStrike">
                          <a:latin typeface="Lexend"/>
                          <a:ea typeface="Lexend"/>
                          <a:cs typeface="Lexend"/>
                          <a:sym typeface="Lexend"/>
                        </a:rPr>
                        <a:t>EX</a:t>
                      </a:r>
                      <a:endParaRPr sz="1200" u="none" cap="none" strike="noStrike">
                        <a:latin typeface="Lexend"/>
                        <a:ea typeface="Lexend"/>
                        <a:cs typeface="Lexend"/>
                        <a:sym typeface="Lexend"/>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tr" sz="1200" u="none" cap="none" strike="noStrike">
                          <a:latin typeface="Lexend"/>
                          <a:ea typeface="Lexend"/>
                          <a:cs typeface="Lexend"/>
                          <a:sym typeface="Lexend"/>
                        </a:rPr>
                        <a:t>M</a:t>
                      </a:r>
                      <a:endParaRPr sz="1200" u="none" cap="none" strike="noStrike">
                        <a:latin typeface="Lexend"/>
                        <a:ea typeface="Lexend"/>
                        <a:cs typeface="Lexend"/>
                        <a:sym typeface="Lexend"/>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tr" sz="1200" u="none" cap="none" strike="noStrike">
                          <a:latin typeface="Lexend"/>
                          <a:ea typeface="Lexend"/>
                          <a:cs typeface="Lexend"/>
                          <a:sym typeface="Lexend"/>
                        </a:rPr>
                        <a:t>WB</a:t>
                      </a:r>
                      <a:endParaRPr sz="1200" u="none" cap="none" strike="noStrike">
                        <a:latin typeface="Lexend"/>
                        <a:ea typeface="Lexend"/>
                        <a:cs typeface="Lexend"/>
                        <a:sym typeface="Lexend"/>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Lexend"/>
                        <a:ea typeface="Lexend"/>
                        <a:cs typeface="Lexend"/>
                        <a:sym typeface="Lexend"/>
                      </a:endParaRPr>
                    </a:p>
                  </a:txBody>
                  <a:tcPr marT="91425" marB="91425" marR="91425" marL="91425">
                    <a:lnB cap="flat" cmpd="sng" w="9525">
                      <a:solidFill>
                        <a:srgbClr val="9E9E9E"/>
                      </a:solidFill>
                      <a:prstDash val="solid"/>
                      <a:round/>
                      <a:headEnd len="sm" w="sm" type="none"/>
                      <a:tailEnd len="sm" w="sm" type="none"/>
                    </a:lnB>
                  </a:tcPr>
                </a:tc>
              </a:tr>
              <a:tr h="302900">
                <a:tc>
                  <a:txBody>
                    <a:bodyPr/>
                    <a:lstStyle/>
                    <a:p>
                      <a:pPr indent="0" lvl="0" marL="0" marR="0" rtl="0" algn="l">
                        <a:lnSpc>
                          <a:spcPct val="100000"/>
                        </a:lnSpc>
                        <a:spcBef>
                          <a:spcPts val="0"/>
                        </a:spcBef>
                        <a:spcAft>
                          <a:spcPts val="0"/>
                        </a:spcAft>
                        <a:buClr>
                          <a:srgbClr val="000000"/>
                        </a:buClr>
                        <a:buSzPts val="1200"/>
                        <a:buFont typeface="Arial"/>
                        <a:buNone/>
                      </a:pPr>
                      <a:r>
                        <a:rPr b="1" lang="tr" sz="1200" u="none" cap="none" strike="noStrike">
                          <a:latin typeface="Courier New"/>
                          <a:ea typeface="Courier New"/>
                          <a:cs typeface="Courier New"/>
                          <a:sym typeface="Courier New"/>
                        </a:rPr>
                        <a:t>sub</a:t>
                      </a:r>
                      <a:endParaRPr b="1" sz="12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Lexend"/>
                        <a:ea typeface="Lexend"/>
                        <a:cs typeface="Lexend"/>
                        <a:sym typeface="Lexend"/>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tr" sz="1200" u="none" cap="none" strike="noStrike">
                          <a:latin typeface="Lexend"/>
                          <a:ea typeface="Lexend"/>
                          <a:cs typeface="Lexend"/>
                          <a:sym typeface="Lexend"/>
                        </a:rPr>
                        <a:t>IF</a:t>
                      </a:r>
                      <a:endParaRPr sz="12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tr" sz="1200" u="none" cap="none" strike="noStrike">
                          <a:latin typeface="Lexend"/>
                          <a:ea typeface="Lexend"/>
                          <a:cs typeface="Lexend"/>
                          <a:sym typeface="Lexend"/>
                        </a:rPr>
                        <a:t>ID</a:t>
                      </a:r>
                      <a:endParaRPr sz="12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tr" sz="1200" u="none" cap="none" strike="noStrike">
                          <a:latin typeface="Lexend"/>
                          <a:ea typeface="Lexend"/>
                          <a:cs typeface="Lexend"/>
                          <a:sym typeface="Lexend"/>
                        </a:rPr>
                        <a:t>EX</a:t>
                      </a:r>
                      <a:endParaRPr sz="12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tr" sz="1200" u="none" cap="none" strike="noStrike">
                          <a:latin typeface="Lexend"/>
                          <a:ea typeface="Lexend"/>
                          <a:cs typeface="Lexend"/>
                          <a:sym typeface="Lexend"/>
                        </a:rPr>
                        <a:t>M</a:t>
                      </a:r>
                      <a:endParaRPr sz="12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tr" sz="1200" u="none" cap="none" strike="noStrike">
                          <a:latin typeface="Lexend"/>
                          <a:ea typeface="Lexend"/>
                          <a:cs typeface="Lexend"/>
                          <a:sym typeface="Lexend"/>
                        </a:rPr>
                        <a:t>WB</a:t>
                      </a:r>
                      <a:endParaRPr sz="12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659" name="Google Shape;1659;p65"/>
          <p:cNvGraphicFramePr/>
          <p:nvPr/>
        </p:nvGraphicFramePr>
        <p:xfrm>
          <a:off x="347175" y="1197063"/>
          <a:ext cx="3000000" cy="3000000"/>
        </p:xfrm>
        <a:graphic>
          <a:graphicData uri="http://schemas.openxmlformats.org/drawingml/2006/table">
            <a:tbl>
              <a:tblPr>
                <a:noFill/>
                <a:tableStyleId>{EA13E235-6E56-45E5-84BD-34C10A3F502B}</a:tableStyleId>
              </a:tblPr>
              <a:tblGrid>
                <a:gridCol w="459550"/>
                <a:gridCol w="439800"/>
                <a:gridCol w="439800"/>
                <a:gridCol w="439800"/>
                <a:gridCol w="439800"/>
                <a:gridCol w="439800"/>
                <a:gridCol w="439800"/>
                <a:gridCol w="439800"/>
                <a:gridCol w="439800"/>
                <a:gridCol w="439800"/>
                <a:gridCol w="439800"/>
              </a:tblGrid>
              <a:tr h="36572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tr" sz="1200" u="none" cap="none" strike="noStrike">
                          <a:latin typeface="Lexend"/>
                          <a:ea typeface="Lexend"/>
                          <a:cs typeface="Lexend"/>
                          <a:sym typeface="Lexend"/>
                        </a:rPr>
                        <a:t>1</a:t>
                      </a:r>
                      <a:endParaRPr sz="12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tr" sz="1200" u="none" cap="none" strike="noStrike">
                          <a:latin typeface="Lexend"/>
                          <a:ea typeface="Lexend"/>
                          <a:cs typeface="Lexend"/>
                          <a:sym typeface="Lexend"/>
                        </a:rPr>
                        <a:t>2</a:t>
                      </a:r>
                      <a:endParaRPr sz="12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tr" sz="1200" u="none" cap="none" strike="noStrike">
                          <a:latin typeface="Lexend"/>
                          <a:ea typeface="Lexend"/>
                          <a:cs typeface="Lexend"/>
                          <a:sym typeface="Lexend"/>
                        </a:rPr>
                        <a:t>3</a:t>
                      </a:r>
                      <a:endParaRPr sz="12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tr" sz="1200" u="none" cap="none" strike="noStrike">
                          <a:latin typeface="Lexend"/>
                          <a:ea typeface="Lexend"/>
                          <a:cs typeface="Lexend"/>
                          <a:sym typeface="Lexend"/>
                        </a:rPr>
                        <a:t>4</a:t>
                      </a:r>
                      <a:endParaRPr sz="12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tr" sz="1200" u="none" cap="none" strike="noStrike">
                          <a:latin typeface="Lexend"/>
                          <a:ea typeface="Lexend"/>
                          <a:cs typeface="Lexend"/>
                          <a:sym typeface="Lexend"/>
                        </a:rPr>
                        <a:t>5</a:t>
                      </a:r>
                      <a:endParaRPr sz="12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tr" sz="1200" u="none" cap="none" strike="noStrike">
                          <a:latin typeface="Lexend"/>
                          <a:ea typeface="Lexend"/>
                          <a:cs typeface="Lexend"/>
                          <a:sym typeface="Lexend"/>
                        </a:rPr>
                        <a:t>6</a:t>
                      </a:r>
                      <a:endParaRPr sz="12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tr" sz="1200" u="none" cap="none" strike="noStrike">
                          <a:latin typeface="Lexend"/>
                          <a:ea typeface="Lexend"/>
                          <a:cs typeface="Lexend"/>
                          <a:sym typeface="Lexend"/>
                        </a:rPr>
                        <a:t>7</a:t>
                      </a:r>
                      <a:endParaRPr sz="12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tr" sz="1200" u="none" cap="none" strike="noStrike">
                          <a:latin typeface="Lexend"/>
                          <a:ea typeface="Lexend"/>
                          <a:cs typeface="Lexend"/>
                          <a:sym typeface="Lexend"/>
                        </a:rPr>
                        <a:t>8</a:t>
                      </a:r>
                      <a:endParaRPr sz="12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tr" sz="1200" u="none" cap="none" strike="noStrike">
                          <a:latin typeface="Lexend"/>
                          <a:ea typeface="Lexend"/>
                          <a:cs typeface="Lexend"/>
                          <a:sym typeface="Lexend"/>
                        </a:rPr>
                        <a:t>9</a:t>
                      </a:r>
                      <a:endParaRPr sz="12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tr" sz="1200" u="none" cap="none" strike="noStrike">
                          <a:latin typeface="Lexend"/>
                          <a:ea typeface="Lexend"/>
                          <a:cs typeface="Lexend"/>
                          <a:sym typeface="Lexend"/>
                        </a:rPr>
                        <a:t>10</a:t>
                      </a:r>
                      <a:endParaRPr sz="1200" u="none" cap="none" strike="noStrike">
                        <a:latin typeface="Lexend"/>
                        <a:ea typeface="Lexend"/>
                        <a:cs typeface="Lexend"/>
                        <a:sym typeface="Lexend"/>
                      </a:endParaRPr>
                    </a:p>
                  </a:txBody>
                  <a:tcPr marT="91425" marB="91425" marR="91425" marL="91425"/>
                </a:tc>
              </a:tr>
              <a:tr h="365725">
                <a:tc>
                  <a:txBody>
                    <a:bodyPr/>
                    <a:lstStyle/>
                    <a:p>
                      <a:pPr indent="0" lvl="0" marL="0" marR="0" rtl="0" algn="l">
                        <a:lnSpc>
                          <a:spcPct val="100000"/>
                        </a:lnSpc>
                        <a:spcBef>
                          <a:spcPts val="0"/>
                        </a:spcBef>
                        <a:spcAft>
                          <a:spcPts val="0"/>
                        </a:spcAft>
                        <a:buClr>
                          <a:srgbClr val="000000"/>
                        </a:buClr>
                        <a:buSzPts val="1200"/>
                        <a:buFont typeface="Arial"/>
                        <a:buNone/>
                      </a:pPr>
                      <a:r>
                        <a:rPr b="1" lang="tr" sz="1200" u="none" cap="none" strike="noStrike">
                          <a:latin typeface="Courier New"/>
                          <a:ea typeface="Courier New"/>
                          <a:cs typeface="Courier New"/>
                          <a:sym typeface="Courier New"/>
                        </a:rPr>
                        <a:t>add</a:t>
                      </a:r>
                      <a:endParaRPr b="1" sz="12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tr" sz="1200" u="none" cap="none" strike="noStrike">
                          <a:latin typeface="Lexend"/>
                          <a:ea typeface="Lexend"/>
                          <a:cs typeface="Lexend"/>
                          <a:sym typeface="Lexend"/>
                        </a:rPr>
                        <a:t>IF</a:t>
                      </a:r>
                      <a:endParaRPr sz="1200" u="none" cap="none" strike="noStrike">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tr" sz="1200" u="none" cap="none" strike="noStrike">
                          <a:latin typeface="Lexend"/>
                          <a:ea typeface="Lexend"/>
                          <a:cs typeface="Lexend"/>
                          <a:sym typeface="Lexend"/>
                        </a:rPr>
                        <a:t>ID</a:t>
                      </a:r>
                      <a:endParaRPr sz="1200" u="none" cap="none" strike="noStrike">
                        <a:latin typeface="Lexend"/>
                        <a:ea typeface="Lexend"/>
                        <a:cs typeface="Lexend"/>
                        <a:sym typeface="Lexend"/>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tr" sz="1200" u="none" cap="none" strike="noStrike">
                          <a:latin typeface="Lexend"/>
                          <a:ea typeface="Lexend"/>
                          <a:cs typeface="Lexend"/>
                          <a:sym typeface="Lexend"/>
                        </a:rPr>
                        <a:t>EX</a:t>
                      </a:r>
                      <a:endParaRPr sz="1200" u="none" cap="none" strike="noStrike">
                        <a:latin typeface="Lexend"/>
                        <a:ea typeface="Lexend"/>
                        <a:cs typeface="Lexend"/>
                        <a:sym typeface="Lexend"/>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tr" sz="1200" u="none" cap="none" strike="noStrike">
                          <a:latin typeface="Lexend"/>
                          <a:ea typeface="Lexend"/>
                          <a:cs typeface="Lexend"/>
                          <a:sym typeface="Lexend"/>
                        </a:rPr>
                        <a:t>M</a:t>
                      </a:r>
                      <a:endParaRPr sz="1200" u="none" cap="none" strike="noStrike">
                        <a:latin typeface="Lexend"/>
                        <a:ea typeface="Lexend"/>
                        <a:cs typeface="Lexend"/>
                        <a:sym typeface="Lexend"/>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tr" sz="1200" u="none" cap="none" strike="noStrike">
                          <a:latin typeface="Lexend"/>
                          <a:ea typeface="Lexend"/>
                          <a:cs typeface="Lexend"/>
                          <a:sym typeface="Lexend"/>
                        </a:rPr>
                        <a:t>WB</a:t>
                      </a:r>
                      <a:endParaRPr sz="1200" u="none" cap="none" strike="noStrike">
                        <a:latin typeface="Lexend"/>
                        <a:ea typeface="Lexend"/>
                        <a:cs typeface="Lexend"/>
                        <a:sym typeface="Lexend"/>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Lexend"/>
                        <a:ea typeface="Lexend"/>
                        <a:cs typeface="Lexend"/>
                        <a:sym typeface="Lexend"/>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Lexend"/>
                        <a:ea typeface="Lexend"/>
                        <a:cs typeface="Lexend"/>
                        <a:sym typeface="Lexend"/>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Lexend"/>
                        <a:ea typeface="Lexend"/>
                        <a:cs typeface="Lexend"/>
                        <a:sym typeface="Lexend"/>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Lexend"/>
                        <a:ea typeface="Lexend"/>
                        <a:cs typeface="Lexend"/>
                        <a:sym typeface="Lexend"/>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Lexend"/>
                        <a:ea typeface="Lexend"/>
                        <a:cs typeface="Lexend"/>
                        <a:sym typeface="Lexend"/>
                      </a:endParaRPr>
                    </a:p>
                  </a:txBody>
                  <a:tcPr marT="91425" marB="91425" marR="91425" marL="91425">
                    <a:lnB cap="flat" cmpd="sng" w="9525">
                      <a:solidFill>
                        <a:srgbClr val="9E9E9E"/>
                      </a:solidFill>
                      <a:prstDash val="solid"/>
                      <a:round/>
                      <a:headEnd len="sm" w="sm" type="none"/>
                      <a:tailEnd len="sm" w="sm" type="none"/>
                    </a:lnB>
                  </a:tcPr>
                </a:tc>
              </a:tr>
              <a:tr h="365725">
                <a:tc>
                  <a:txBody>
                    <a:bodyPr/>
                    <a:lstStyle/>
                    <a:p>
                      <a:pPr indent="0" lvl="0" marL="0" marR="0" rtl="0" algn="l">
                        <a:lnSpc>
                          <a:spcPct val="100000"/>
                        </a:lnSpc>
                        <a:spcBef>
                          <a:spcPts val="0"/>
                        </a:spcBef>
                        <a:spcAft>
                          <a:spcPts val="0"/>
                        </a:spcAft>
                        <a:buClr>
                          <a:srgbClr val="000000"/>
                        </a:buClr>
                        <a:buSzPts val="1200"/>
                        <a:buFont typeface="Arial"/>
                        <a:buNone/>
                      </a:pPr>
                      <a:r>
                        <a:rPr b="1" lang="tr" sz="1200" u="none" cap="none" strike="noStrike">
                          <a:latin typeface="Courier New"/>
                          <a:ea typeface="Courier New"/>
                          <a:cs typeface="Courier New"/>
                          <a:sym typeface="Courier New"/>
                        </a:rPr>
                        <a:t>sub</a:t>
                      </a:r>
                      <a:endParaRPr b="1" sz="1200" u="none" cap="none" strike="noStrike">
                        <a:latin typeface="Courier New"/>
                        <a:ea typeface="Courier New"/>
                        <a:cs typeface="Courier New"/>
                        <a:sym typeface="Courier Ne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Lexend"/>
                        <a:ea typeface="Lexend"/>
                        <a:cs typeface="Lexend"/>
                        <a:sym typeface="Lexend"/>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tr" sz="1400" u="none" cap="none" strike="noStrike">
                          <a:latin typeface="Lexend"/>
                          <a:ea typeface="Lexend"/>
                          <a:cs typeface="Lexend"/>
                          <a:sym typeface="Lexend"/>
                        </a:rPr>
                        <a:t>IF</a:t>
                      </a:r>
                      <a:endParaRPr sz="14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tr" sz="1200" u="none" cap="none" strike="noStrike">
                          <a:latin typeface="Lexend"/>
                          <a:ea typeface="Lexend"/>
                          <a:cs typeface="Lexend"/>
                          <a:sym typeface="Lexend"/>
                        </a:rPr>
                        <a:t>ID</a:t>
                      </a:r>
                      <a:endParaRPr sz="12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tr" sz="1200" u="none" cap="none" strike="noStrike">
                          <a:latin typeface="Lexend"/>
                          <a:ea typeface="Lexend"/>
                          <a:cs typeface="Lexend"/>
                          <a:sym typeface="Lexend"/>
                        </a:rPr>
                        <a:t>EX</a:t>
                      </a:r>
                      <a:endParaRPr sz="12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tr" sz="1200" u="none" cap="none" strike="noStrike">
                          <a:latin typeface="Lexend"/>
                          <a:ea typeface="Lexend"/>
                          <a:cs typeface="Lexend"/>
                          <a:sym typeface="Lexend"/>
                        </a:rPr>
                        <a:t>M</a:t>
                      </a:r>
                      <a:endParaRPr sz="12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tr" sz="1200" u="none" cap="none" strike="noStrike">
                          <a:latin typeface="Lexend"/>
                          <a:ea typeface="Lexend"/>
                          <a:cs typeface="Lexend"/>
                          <a:sym typeface="Lexend"/>
                        </a:rPr>
                        <a:t>WB</a:t>
                      </a:r>
                      <a:endParaRPr sz="1200" u="none" cap="none" strike="noStrike">
                        <a:latin typeface="Lexend"/>
                        <a:ea typeface="Lexend"/>
                        <a:cs typeface="Lexend"/>
                        <a:sym typeface="Lexe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660" name="Google Shape;1660;p65"/>
          <p:cNvGraphicFramePr/>
          <p:nvPr/>
        </p:nvGraphicFramePr>
        <p:xfrm>
          <a:off x="311700" y="2756075"/>
          <a:ext cx="3000000" cy="3000000"/>
        </p:xfrm>
        <a:graphic>
          <a:graphicData uri="http://schemas.openxmlformats.org/drawingml/2006/table">
            <a:tbl>
              <a:tblPr>
                <a:noFill/>
                <a:tableStyleId>{EA13E235-6E56-45E5-84BD-34C10A3F502B}</a:tableStyleId>
              </a:tblPr>
              <a:tblGrid>
                <a:gridCol w="2413000"/>
                <a:gridCol w="3609825"/>
                <a:gridCol w="2657925"/>
              </a:tblGrid>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 sz="1400" u="none" cap="none" strike="noStrike">
                          <a:solidFill>
                            <a:schemeClr val="dk1"/>
                          </a:solidFill>
                          <a:latin typeface="Lexend"/>
                          <a:ea typeface="Lexend"/>
                          <a:cs typeface="Lexend"/>
                          <a:sym typeface="Lexend"/>
                        </a:rPr>
                        <a:t>Single-Cycle</a:t>
                      </a:r>
                      <a:endParaRPr sz="1400" u="none" cap="none" strike="noStrike">
                        <a:solidFill>
                          <a:schemeClr val="dk1"/>
                        </a:solidFill>
                        <a:latin typeface="Lexend"/>
                        <a:ea typeface="Lexend"/>
                        <a:cs typeface="Lexend"/>
                        <a:sym typeface="Lexend"/>
                      </a:endParaRPr>
                    </a:p>
                  </a:txBody>
                  <a:tcPr marT="91425" marB="91425" marR="91425" marL="91425">
                    <a:solidFill>
                      <a:srgbClr val="FFAB40"/>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 sz="1400" u="none" cap="none" strike="noStrike">
                          <a:solidFill>
                            <a:schemeClr val="dk1"/>
                          </a:solidFill>
                          <a:latin typeface="Lexend"/>
                          <a:ea typeface="Lexend"/>
                          <a:cs typeface="Lexend"/>
                          <a:sym typeface="Lexend"/>
                        </a:rPr>
                        <a:t>Pipelined</a:t>
                      </a:r>
                      <a:endParaRPr sz="1400" u="none" cap="none" strike="noStrike">
                        <a:solidFill>
                          <a:schemeClr val="dk1"/>
                        </a:solidFill>
                        <a:latin typeface="Lexend"/>
                        <a:ea typeface="Lexend"/>
                        <a:cs typeface="Lexend"/>
                        <a:sym typeface="Lexend"/>
                      </a:endParaRPr>
                    </a:p>
                  </a:txBody>
                  <a:tcPr marT="91425" marB="91425" marR="91425" marL="91425">
                    <a:solidFill>
                      <a:srgbClr val="FFAB40"/>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 sz="1400" u="none" cap="none" strike="noStrike">
                          <a:solidFill>
                            <a:schemeClr val="dk1"/>
                          </a:solidFill>
                          <a:latin typeface="Lexend"/>
                          <a:ea typeface="Lexend"/>
                          <a:cs typeface="Lexend"/>
                          <a:sym typeface="Lexend"/>
                        </a:rPr>
                        <a:t>Time of each stage (clock period)</a:t>
                      </a:r>
                      <a:endParaRPr sz="14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chemeClr val="lt1"/>
                        </a:buClr>
                        <a:buSzPts val="1100"/>
                        <a:buFont typeface="Arial"/>
                        <a:buNone/>
                      </a:pPr>
                      <a:r>
                        <a:rPr lang="tr" sz="1400" u="none" cap="none" strike="noStrike">
                          <a:solidFill>
                            <a:schemeClr val="dk1"/>
                          </a:solidFill>
                          <a:latin typeface="Lexend"/>
                          <a:ea typeface="Lexend"/>
                          <a:cs typeface="Lexend"/>
                          <a:sym typeface="Lexend"/>
                        </a:rPr>
                        <a:t>  = 200 + 100 + 200 + 200 +100 ps</a:t>
                      </a:r>
                      <a:endParaRPr sz="1400" u="none" cap="none" strike="noStrike">
                        <a:solidFill>
                          <a:schemeClr val="dk1"/>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400"/>
                        <a:buFont typeface="Arial"/>
                        <a:buNone/>
                      </a:pPr>
                      <a:r>
                        <a:rPr lang="tr" sz="1400" u="none" cap="none" strike="noStrike">
                          <a:solidFill>
                            <a:schemeClr val="dk1"/>
                          </a:solidFill>
                          <a:latin typeface="Lexend"/>
                          <a:ea typeface="Lexend"/>
                          <a:cs typeface="Lexend"/>
                          <a:sym typeface="Lexend"/>
                        </a:rPr>
                        <a:t>(Same as latency)</a:t>
                      </a:r>
                      <a:endParaRPr sz="14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chemeClr val="lt1"/>
                        </a:buClr>
                        <a:buSzPts val="1100"/>
                        <a:buFont typeface="Arial"/>
                        <a:buNone/>
                      </a:pPr>
                      <a:r>
                        <a:rPr lang="tr" sz="1400" u="none" cap="none" strike="noStrike">
                          <a:solidFill>
                            <a:schemeClr val="dk1"/>
                          </a:solidFill>
                          <a:latin typeface="Lexend"/>
                          <a:ea typeface="Lexend"/>
                          <a:cs typeface="Lexend"/>
                          <a:sym typeface="Lexend"/>
                        </a:rPr>
                        <a:t>200 ps</a:t>
                      </a:r>
                      <a:endParaRPr sz="1400" u="none" cap="none" strike="noStrike">
                        <a:solidFill>
                          <a:schemeClr val="dk1"/>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400"/>
                        <a:buFont typeface="Arial"/>
                        <a:buNone/>
                      </a:pPr>
                      <a:r>
                        <a:rPr lang="tr" sz="1400" u="none" cap="none" strike="noStrike">
                          <a:solidFill>
                            <a:schemeClr val="dk1"/>
                          </a:solidFill>
                          <a:latin typeface="Lexend"/>
                          <a:ea typeface="Lexend"/>
                          <a:cs typeface="Lexend"/>
                          <a:sym typeface="Lexend"/>
                        </a:rPr>
                        <a:t>All stages same length</a:t>
                      </a:r>
                      <a:endParaRPr sz="1400" u="none" cap="none" strike="noStrike">
                        <a:solidFill>
                          <a:schemeClr val="dk1"/>
                        </a:solidFill>
                        <a:latin typeface="Lexend"/>
                        <a:ea typeface="Lexend"/>
                        <a:cs typeface="Lexend"/>
                        <a:sym typeface="Lexend"/>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tr" sz="1400" u="none" cap="none" strike="noStrike">
                          <a:solidFill>
                            <a:schemeClr val="dk1"/>
                          </a:solidFill>
                          <a:latin typeface="Lexend"/>
                          <a:ea typeface="Lexend"/>
                          <a:cs typeface="Lexend"/>
                          <a:sym typeface="Lexend"/>
                        </a:rPr>
                        <a:t>Instruction time (latency)</a:t>
                      </a:r>
                      <a:endParaRPr sz="14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 sz="1400" u="none" cap="none" strike="noStrike">
                          <a:solidFill>
                            <a:schemeClr val="dk1"/>
                          </a:solidFill>
                          <a:latin typeface="Lexend"/>
                          <a:ea typeface="Lexend"/>
                          <a:cs typeface="Lexend"/>
                          <a:sym typeface="Lexend"/>
                        </a:rPr>
                        <a:t>= 800 ps</a:t>
                      </a:r>
                      <a:endParaRPr sz="14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 sz="1400" u="none" cap="none" strike="noStrike">
                          <a:solidFill>
                            <a:schemeClr val="dk1"/>
                          </a:solidFill>
                          <a:latin typeface="Lexend"/>
                          <a:ea typeface="Lexend"/>
                          <a:cs typeface="Lexend"/>
                          <a:sym typeface="Lexend"/>
                        </a:rPr>
                        <a:t>= 1000 ps</a:t>
                      </a:r>
                      <a:endParaRPr sz="1400" u="none" cap="none" strike="noStrike">
                        <a:solidFill>
                          <a:schemeClr val="dk1"/>
                        </a:solidFill>
                        <a:latin typeface="Lexend"/>
                        <a:ea typeface="Lexend"/>
                        <a:cs typeface="Lexend"/>
                        <a:sym typeface="Lexend"/>
                      </a:endParaRPr>
                    </a:p>
                  </a:txBody>
                  <a:tcPr marT="91425" marB="91425" marR="91425" marL="91425"/>
                </a:tc>
              </a:tr>
            </a:tbl>
          </a:graphicData>
        </a:graphic>
      </p:graphicFrame>
      <p:sp>
        <p:nvSpPr>
          <p:cNvPr id="1661" name="Google Shape;1661;p65"/>
          <p:cNvSpPr txBox="1"/>
          <p:nvPr/>
        </p:nvSpPr>
        <p:spPr>
          <a:xfrm>
            <a:off x="311700" y="4375300"/>
            <a:ext cx="6629100" cy="5727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 sz="1400" u="none" cap="none" strike="noStrike">
                <a:solidFill>
                  <a:srgbClr val="000000"/>
                </a:solidFill>
                <a:latin typeface="Lexend"/>
                <a:ea typeface="Lexend"/>
                <a:cs typeface="Lexend"/>
                <a:sym typeface="Lexend"/>
              </a:rPr>
              <a:t>What’s the </a:t>
            </a:r>
            <a:r>
              <a:rPr b="1" i="0" lang="tr" sz="1400" u="none" cap="none" strike="noStrike">
                <a:solidFill>
                  <a:srgbClr val="000000"/>
                </a:solidFill>
                <a:latin typeface="Lexend"/>
                <a:ea typeface="Lexend"/>
                <a:cs typeface="Lexend"/>
                <a:sym typeface="Lexend"/>
              </a:rPr>
              <a:t>clock period</a:t>
            </a:r>
            <a:r>
              <a:rPr b="0" i="0" lang="tr" sz="1400" u="none" cap="none" strike="noStrike">
                <a:solidFill>
                  <a:srgbClr val="000000"/>
                </a:solidFill>
                <a:latin typeface="Lexend"/>
                <a:ea typeface="Lexend"/>
                <a:cs typeface="Lexend"/>
                <a:sym typeface="Lexend"/>
              </a:rPr>
              <a:t> and </a:t>
            </a:r>
            <a:r>
              <a:rPr b="1" i="0" lang="tr" sz="1400" u="none" cap="none" strike="noStrike">
                <a:solidFill>
                  <a:srgbClr val="000000"/>
                </a:solidFill>
                <a:latin typeface="Lexend"/>
                <a:ea typeface="Lexend"/>
                <a:cs typeface="Lexend"/>
                <a:sym typeface="Lexend"/>
              </a:rPr>
              <a:t>latency</a:t>
            </a:r>
            <a:r>
              <a:rPr b="0" i="0" lang="tr" sz="1400" u="none" cap="none" strike="noStrike">
                <a:solidFill>
                  <a:srgbClr val="000000"/>
                </a:solidFill>
                <a:latin typeface="Lexend"/>
                <a:ea typeface="Lexend"/>
                <a:cs typeface="Lexend"/>
                <a:sym typeface="Lexend"/>
              </a:rPr>
              <a:t> given the following delays per stage? IF: 200ps; ID: 100ps; EX: 200ps; M: 200ps; WB: 100ps</a:t>
            </a:r>
            <a:endParaRPr b="0" i="0" sz="1400" u="none" cap="none" strike="noStrike">
              <a:solidFill>
                <a:srgbClr val="000000"/>
              </a:solidFill>
              <a:latin typeface="Lexend"/>
              <a:ea typeface="Lexend"/>
              <a:cs typeface="Lexend"/>
              <a:sym typeface="Lexe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5" name="Shape 1665"/>
        <p:cNvGrpSpPr/>
        <p:nvPr/>
      </p:nvGrpSpPr>
      <p:grpSpPr>
        <a:xfrm>
          <a:off x="0" y="0"/>
          <a:ext cx="0" cy="0"/>
          <a:chOff x="0" y="0"/>
          <a:chExt cx="0" cy="0"/>
        </a:xfrm>
      </p:grpSpPr>
      <p:sp>
        <p:nvSpPr>
          <p:cNvPr id="1666" name="Google Shape;1666;p66"/>
          <p:cNvSpPr/>
          <p:nvPr/>
        </p:nvSpPr>
        <p:spPr>
          <a:xfrm>
            <a:off x="3079525" y="1491850"/>
            <a:ext cx="5395200" cy="4566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Performance Analysis: Throughput </a:t>
            </a:r>
            <a:endParaRPr/>
          </a:p>
        </p:txBody>
      </p:sp>
      <p:graphicFrame>
        <p:nvGraphicFramePr>
          <p:cNvPr id="1668" name="Google Shape;1668;p66"/>
          <p:cNvGraphicFramePr/>
          <p:nvPr/>
        </p:nvGraphicFramePr>
        <p:xfrm>
          <a:off x="311700" y="2884100"/>
          <a:ext cx="3000000" cy="3000000"/>
        </p:xfrm>
        <a:graphic>
          <a:graphicData uri="http://schemas.openxmlformats.org/drawingml/2006/table">
            <a:tbl>
              <a:tblPr>
                <a:noFill/>
                <a:tableStyleId>{EA13E235-6E56-45E5-84BD-34C10A3F502B}</a:tableStyleId>
              </a:tblPr>
              <a:tblGrid>
                <a:gridCol w="2557725"/>
                <a:gridCol w="3465100"/>
                <a:gridCol w="2657925"/>
              </a:tblGrid>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tr" sz="1400" u="none" cap="none" strike="noStrike">
                          <a:solidFill>
                            <a:schemeClr val="dk1"/>
                          </a:solidFill>
                          <a:latin typeface="Lexend"/>
                          <a:ea typeface="Lexend"/>
                          <a:cs typeface="Lexend"/>
                          <a:sym typeface="Lexend"/>
                        </a:rPr>
                        <a:t>Single-Cycle</a:t>
                      </a:r>
                      <a:endParaRPr sz="1400" u="none" cap="none" strike="noStrike">
                        <a:solidFill>
                          <a:schemeClr val="dk1"/>
                        </a:solidFill>
                        <a:latin typeface="Lexend"/>
                        <a:ea typeface="Lexend"/>
                        <a:cs typeface="Lexend"/>
                        <a:sym typeface="Lexend"/>
                      </a:endParaRPr>
                    </a:p>
                  </a:txBody>
                  <a:tcPr marT="91425" marB="91425" marR="91425" marL="91425">
                    <a:solidFill>
                      <a:srgbClr val="FFAB40"/>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tr" sz="1400" u="none" cap="none" strike="noStrike">
                          <a:solidFill>
                            <a:schemeClr val="dk1"/>
                          </a:solidFill>
                          <a:latin typeface="Lexend"/>
                          <a:ea typeface="Lexend"/>
                          <a:cs typeface="Lexend"/>
                          <a:sym typeface="Lexend"/>
                        </a:rPr>
                        <a:t>Pipelined</a:t>
                      </a:r>
                      <a:endParaRPr sz="1400" u="none" cap="none" strike="noStrike">
                        <a:solidFill>
                          <a:schemeClr val="dk1"/>
                        </a:solidFill>
                        <a:latin typeface="Lexend"/>
                        <a:ea typeface="Lexend"/>
                        <a:cs typeface="Lexend"/>
                        <a:sym typeface="Lexend"/>
                      </a:endParaRPr>
                    </a:p>
                  </a:txBody>
                  <a:tcPr marT="91425" marB="91425" marR="91425" marL="91425">
                    <a:solidFill>
                      <a:srgbClr val="FFAB40"/>
                    </a:solidFill>
                  </a:tcPr>
                </a:tc>
              </a:tr>
              <a:tr h="398600">
                <a:tc>
                  <a:txBody>
                    <a:bodyPr/>
                    <a:lstStyle/>
                    <a:p>
                      <a:pPr indent="0" lvl="0" marL="0" marR="0" rtl="0" algn="l">
                        <a:lnSpc>
                          <a:spcPct val="100000"/>
                        </a:lnSpc>
                        <a:spcBef>
                          <a:spcPts val="0"/>
                        </a:spcBef>
                        <a:spcAft>
                          <a:spcPts val="0"/>
                        </a:spcAft>
                        <a:buClr>
                          <a:srgbClr val="000000"/>
                        </a:buClr>
                        <a:buSzPts val="1000"/>
                        <a:buFont typeface="Arial"/>
                        <a:buNone/>
                      </a:pPr>
                      <a:r>
                        <a:rPr lang="tr" sz="1000" u="none" cap="none" strike="noStrike">
                          <a:solidFill>
                            <a:srgbClr val="888888"/>
                          </a:solidFill>
                          <a:latin typeface="Lexend"/>
                          <a:ea typeface="Lexend"/>
                          <a:cs typeface="Lexend"/>
                          <a:sym typeface="Lexend"/>
                        </a:rPr>
                        <a:t>Time of each stage (clock period)</a:t>
                      </a:r>
                      <a:endParaRPr sz="1000" u="none" cap="none" strike="noStrike">
                        <a:solidFill>
                          <a:srgbClr val="888888"/>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tr" sz="1000" u="none" cap="none" strike="noStrike">
                          <a:solidFill>
                            <a:srgbClr val="888888"/>
                          </a:solidFill>
                          <a:latin typeface="Lexend"/>
                          <a:ea typeface="Lexend"/>
                          <a:cs typeface="Lexend"/>
                          <a:sym typeface="Lexend"/>
                        </a:rPr>
                        <a:t>  = 200 + 100 + 200 + 200 +100 ps</a:t>
                      </a:r>
                      <a:endParaRPr sz="1000" u="none" cap="none" strike="noStrike">
                        <a:solidFill>
                          <a:srgbClr val="888888"/>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000"/>
                        <a:buFont typeface="Arial"/>
                        <a:buNone/>
                      </a:pPr>
                      <a:r>
                        <a:rPr lang="tr" sz="1000" u="none" cap="none" strike="noStrike">
                          <a:solidFill>
                            <a:srgbClr val="888888"/>
                          </a:solidFill>
                          <a:latin typeface="Lexend"/>
                          <a:ea typeface="Lexend"/>
                          <a:cs typeface="Lexend"/>
                          <a:sym typeface="Lexend"/>
                        </a:rPr>
                        <a:t>(Same as latency)</a:t>
                      </a:r>
                      <a:endParaRPr sz="1000" u="none" cap="none" strike="noStrike">
                        <a:solidFill>
                          <a:srgbClr val="888888"/>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tr" sz="1000" u="none" cap="none" strike="noStrike">
                          <a:solidFill>
                            <a:srgbClr val="888888"/>
                          </a:solidFill>
                          <a:latin typeface="Lexend"/>
                          <a:ea typeface="Lexend"/>
                          <a:cs typeface="Lexend"/>
                          <a:sym typeface="Lexend"/>
                        </a:rPr>
                        <a:t>200 ps</a:t>
                      </a:r>
                      <a:endParaRPr sz="1000" u="none" cap="none" strike="noStrike">
                        <a:solidFill>
                          <a:srgbClr val="888888"/>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000"/>
                        <a:buFont typeface="Arial"/>
                        <a:buNone/>
                      </a:pPr>
                      <a:r>
                        <a:rPr lang="tr" sz="1000" u="none" cap="none" strike="noStrike">
                          <a:solidFill>
                            <a:srgbClr val="888888"/>
                          </a:solidFill>
                          <a:latin typeface="Lexend"/>
                          <a:ea typeface="Lexend"/>
                          <a:cs typeface="Lexend"/>
                          <a:sym typeface="Lexend"/>
                        </a:rPr>
                        <a:t>All stages same length</a:t>
                      </a:r>
                      <a:endParaRPr sz="1000" u="none" cap="none" strike="noStrike">
                        <a:solidFill>
                          <a:srgbClr val="888888"/>
                        </a:solidFill>
                        <a:latin typeface="Lexend"/>
                        <a:ea typeface="Lexend"/>
                        <a:cs typeface="Lexend"/>
                        <a:sym typeface="Lexend"/>
                      </a:endParaRPr>
                    </a:p>
                  </a:txBody>
                  <a:tcPr marT="91425" marB="91425" marR="91425" marL="91425"/>
                </a:tc>
              </a:tr>
              <a:tr h="291950">
                <a:tc>
                  <a:txBody>
                    <a:bodyPr/>
                    <a:lstStyle/>
                    <a:p>
                      <a:pPr indent="0" lvl="0" marL="0" marR="0" rtl="0" algn="l">
                        <a:lnSpc>
                          <a:spcPct val="100000"/>
                        </a:lnSpc>
                        <a:spcBef>
                          <a:spcPts val="0"/>
                        </a:spcBef>
                        <a:spcAft>
                          <a:spcPts val="0"/>
                        </a:spcAft>
                        <a:buClr>
                          <a:srgbClr val="000000"/>
                        </a:buClr>
                        <a:buSzPts val="1000"/>
                        <a:buFont typeface="Arial"/>
                        <a:buNone/>
                      </a:pPr>
                      <a:r>
                        <a:rPr lang="tr" sz="1000" u="none" cap="none" strike="noStrike">
                          <a:solidFill>
                            <a:srgbClr val="888888"/>
                          </a:solidFill>
                          <a:latin typeface="Lexend"/>
                          <a:ea typeface="Lexend"/>
                          <a:cs typeface="Lexend"/>
                          <a:sym typeface="Lexend"/>
                        </a:rPr>
                        <a:t>Instruction time (latency)</a:t>
                      </a:r>
                      <a:endParaRPr sz="1000" u="none" cap="none" strike="noStrike">
                        <a:solidFill>
                          <a:srgbClr val="888888"/>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tr" sz="1000" u="none" cap="none" strike="noStrike">
                          <a:solidFill>
                            <a:srgbClr val="888888"/>
                          </a:solidFill>
                          <a:latin typeface="Lexend"/>
                          <a:ea typeface="Lexend"/>
                          <a:cs typeface="Lexend"/>
                          <a:sym typeface="Lexend"/>
                        </a:rPr>
                        <a:t>= 800 ps</a:t>
                      </a:r>
                      <a:endParaRPr sz="1000" u="none" cap="none" strike="noStrike">
                        <a:solidFill>
                          <a:srgbClr val="888888"/>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tr" sz="1000" u="none" cap="none" strike="noStrike">
                          <a:solidFill>
                            <a:srgbClr val="888888"/>
                          </a:solidFill>
                          <a:latin typeface="Lexend"/>
                          <a:ea typeface="Lexend"/>
                          <a:cs typeface="Lexend"/>
                          <a:sym typeface="Lexend"/>
                        </a:rPr>
                        <a:t>= 1000 ps</a:t>
                      </a:r>
                      <a:endParaRPr sz="1000" u="none" cap="none" strike="noStrike">
                        <a:solidFill>
                          <a:srgbClr val="888888"/>
                        </a:solidFill>
                        <a:latin typeface="Lexend"/>
                        <a:ea typeface="Lexend"/>
                        <a:cs typeface="Lexend"/>
                        <a:sym typeface="Lexend"/>
                      </a:endParaRPr>
                    </a:p>
                  </a:txBody>
                  <a:tcPr marT="91425" marB="91425" marR="91425" marL="91425"/>
                </a:tc>
              </a:tr>
              <a:tr h="526075">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solidFill>
                            <a:schemeClr val="dk1"/>
                          </a:solidFill>
                          <a:latin typeface="Lexend"/>
                          <a:ea typeface="Lexend"/>
                          <a:cs typeface="Lexend"/>
                          <a:sym typeface="Lexend"/>
                        </a:rPr>
                        <a:t>CPI (cycles per instruction)</a:t>
                      </a:r>
                      <a:endParaRPr sz="13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solidFill>
                            <a:schemeClr val="dk1"/>
                          </a:solidFill>
                          <a:latin typeface="Lexend"/>
                          <a:ea typeface="Lexend"/>
                          <a:cs typeface="Lexend"/>
                          <a:sym typeface="Lexend"/>
                        </a:rPr>
                        <a:t>~1 (ideal)</a:t>
                      </a:r>
                      <a:endParaRPr sz="13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solidFill>
                            <a:schemeClr val="dk1"/>
                          </a:solidFill>
                          <a:latin typeface="Lexend"/>
                          <a:ea typeface="Lexend"/>
                          <a:cs typeface="Lexend"/>
                          <a:sym typeface="Lexend"/>
                        </a:rPr>
                        <a:t>~1 (ideal)</a:t>
                      </a:r>
                      <a:endParaRPr sz="1300" u="none" cap="none" strike="noStrike">
                        <a:solidFill>
                          <a:schemeClr val="dk1"/>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300"/>
                        <a:buFont typeface="Arial"/>
                        <a:buNone/>
                      </a:pPr>
                      <a:r>
                        <a:rPr lang="tr" sz="1300" u="none" cap="none" strike="noStrike">
                          <a:solidFill>
                            <a:schemeClr val="dk1"/>
                          </a:solidFill>
                          <a:latin typeface="Lexend"/>
                          <a:ea typeface="Lexend"/>
                          <a:cs typeface="Lexend"/>
                          <a:sym typeface="Lexend"/>
                        </a:rPr>
                        <a:t>&lt;1 (actual)</a:t>
                      </a:r>
                      <a:endParaRPr sz="1300" u="none" cap="none" strike="noStrike">
                        <a:solidFill>
                          <a:schemeClr val="dk1"/>
                        </a:solidFill>
                        <a:latin typeface="Lexend"/>
                        <a:ea typeface="Lexend"/>
                        <a:cs typeface="Lexend"/>
                        <a:sym typeface="Lexend"/>
                      </a:endParaRPr>
                    </a:p>
                  </a:txBody>
                  <a:tcPr marT="91425" marB="91425" marR="91425" marL="91425"/>
                </a:tc>
              </a:tr>
              <a:tr h="212500">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solidFill>
                            <a:schemeClr val="dk1"/>
                          </a:solidFill>
                          <a:latin typeface="Lexend"/>
                          <a:ea typeface="Lexend"/>
                          <a:cs typeface="Lexend"/>
                          <a:sym typeface="Lexend"/>
                        </a:rPr>
                        <a:t>Relative Throughput Gain</a:t>
                      </a:r>
                      <a:endParaRPr sz="13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solidFill>
                            <a:schemeClr val="dk1"/>
                          </a:solidFill>
                          <a:latin typeface="Lexend"/>
                          <a:ea typeface="Lexend"/>
                          <a:cs typeface="Lexend"/>
                          <a:sym typeface="Lexend"/>
                        </a:rPr>
                        <a:t>1x</a:t>
                      </a:r>
                      <a:endParaRPr sz="1300" u="none" cap="none" strike="noStrike">
                        <a:solidFill>
                          <a:schemeClr val="dk1"/>
                        </a:solidFill>
                        <a:latin typeface="Lexend"/>
                        <a:ea typeface="Lexend"/>
                        <a:cs typeface="Lexend"/>
                        <a:sym typeface="Lexend"/>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tr" sz="1300" u="none" cap="none" strike="noStrike">
                          <a:solidFill>
                            <a:schemeClr val="dk1"/>
                          </a:solidFill>
                          <a:latin typeface="Lexend"/>
                          <a:ea typeface="Lexend"/>
                          <a:cs typeface="Lexend"/>
                          <a:sym typeface="Lexend"/>
                        </a:rPr>
                        <a:t>4x</a:t>
                      </a:r>
                      <a:endParaRPr sz="1300" u="none" cap="none" strike="noStrike">
                        <a:solidFill>
                          <a:schemeClr val="dk1"/>
                        </a:solidFill>
                        <a:latin typeface="Lexend"/>
                        <a:ea typeface="Lexend"/>
                        <a:cs typeface="Lexend"/>
                        <a:sym typeface="Lexend"/>
                      </a:endParaRPr>
                    </a:p>
                  </a:txBody>
                  <a:tcPr marT="91425" marB="91425" marR="91425" marL="91425"/>
                </a:tc>
              </a:tr>
            </a:tbl>
          </a:graphicData>
        </a:graphic>
      </p:graphicFrame>
      <p:graphicFrame>
        <p:nvGraphicFramePr>
          <p:cNvPr id="1669" name="Google Shape;1669;p66"/>
          <p:cNvGraphicFramePr/>
          <p:nvPr/>
        </p:nvGraphicFramePr>
        <p:xfrm>
          <a:off x="3079400" y="1341550"/>
          <a:ext cx="3000000" cy="3000000"/>
        </p:xfrm>
        <a:graphic>
          <a:graphicData uri="http://schemas.openxmlformats.org/drawingml/2006/table">
            <a:tbl>
              <a:tblPr>
                <a:noFill/>
                <a:tableStyleId>{EA13E235-6E56-45E5-84BD-34C10A3F502B}</a:tableStyleId>
              </a:tblPr>
              <a:tblGrid>
                <a:gridCol w="1207825"/>
                <a:gridCol w="399525"/>
                <a:gridCol w="1447800"/>
                <a:gridCol w="1447800"/>
                <a:gridCol w="892100"/>
              </a:tblGrid>
              <a:tr h="381000">
                <a:tc>
                  <a:txBody>
                    <a:bodyPr/>
                    <a:lstStyle/>
                    <a:p>
                      <a:pPr indent="0" lvl="0" marL="0" marR="0" rtl="0" algn="ctr">
                        <a:lnSpc>
                          <a:spcPct val="100000"/>
                        </a:lnSpc>
                        <a:spcBef>
                          <a:spcPts val="0"/>
                        </a:spcBef>
                        <a:spcAft>
                          <a:spcPts val="0"/>
                        </a:spcAft>
                        <a:buClr>
                          <a:srgbClr val="000000"/>
                        </a:buClr>
                        <a:buSzPts val="1700"/>
                        <a:buFont typeface="Arial"/>
                        <a:buNone/>
                      </a:pPr>
                      <a:r>
                        <a:rPr lang="tr" sz="1700" u="none" cap="none" strike="noStrike">
                          <a:latin typeface="Inter"/>
                          <a:ea typeface="Inter"/>
                          <a:cs typeface="Inter"/>
                          <a:sym typeface="Inter"/>
                        </a:rPr>
                        <a:t>Time</a:t>
                      </a:r>
                      <a:endParaRPr sz="1700" u="none" cap="none" strike="noStrike">
                        <a:latin typeface="Inter"/>
                        <a:ea typeface="Inter"/>
                        <a:cs typeface="Inter"/>
                        <a:sym typeface="Inter"/>
                      </a:endParaRPr>
                    </a:p>
                  </a:txBody>
                  <a:tcPr marT="91425"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700"/>
                        <a:buFont typeface="Arial"/>
                        <a:buNone/>
                      </a:pPr>
                      <a:r>
                        <a:rPr lang="tr" sz="1700" u="none" cap="none" strike="noStrike">
                          <a:latin typeface="Inter"/>
                          <a:ea typeface="Inter"/>
                          <a:cs typeface="Inter"/>
                          <a:sym typeface="Inter"/>
                        </a:rPr>
                        <a:t>=</a:t>
                      </a:r>
                      <a:endParaRPr sz="1700" u="none" cap="none" strike="noStrike">
                        <a:latin typeface="Inter"/>
                        <a:ea typeface="Inter"/>
                        <a:cs typeface="Inter"/>
                        <a:sym typeface="Inter"/>
                      </a:endParaRPr>
                    </a:p>
                  </a:txBody>
                  <a:tcPr marT="91425"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700"/>
                        <a:buFont typeface="Arial"/>
                        <a:buNone/>
                      </a:pPr>
                      <a:r>
                        <a:rPr lang="tr" sz="1700" u="none" cap="none" strike="noStrike">
                          <a:latin typeface="Inter"/>
                          <a:ea typeface="Inter"/>
                          <a:cs typeface="Inter"/>
                          <a:sym typeface="Inter"/>
                        </a:rPr>
                        <a:t>Instructions</a:t>
                      </a:r>
                      <a:endParaRPr sz="1700" u="none" cap="none" strike="noStrike">
                        <a:latin typeface="Inter"/>
                        <a:ea typeface="Inter"/>
                        <a:cs typeface="Inter"/>
                        <a:sym typeface="Inter"/>
                      </a:endParaRPr>
                    </a:p>
                  </a:txBody>
                  <a:tcPr marT="91425"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700"/>
                        <a:buFont typeface="Arial"/>
                        <a:buNone/>
                      </a:pPr>
                      <a:r>
                        <a:rPr lang="tr" sz="1700" u="none" cap="none" strike="noStrike">
                          <a:latin typeface="Inter"/>
                          <a:ea typeface="Inter"/>
                          <a:cs typeface="Inter"/>
                          <a:sym typeface="Inter"/>
                        </a:rPr>
                        <a:t>Cycles</a:t>
                      </a:r>
                      <a:endParaRPr sz="1700" u="none" cap="none" strike="noStrike">
                        <a:latin typeface="Inter"/>
                        <a:ea typeface="Inter"/>
                        <a:cs typeface="Inter"/>
                        <a:sym typeface="Inter"/>
                      </a:endParaRPr>
                    </a:p>
                  </a:txBody>
                  <a:tcPr marT="91425"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700"/>
                        <a:buFont typeface="Arial"/>
                        <a:buNone/>
                      </a:pPr>
                      <a:r>
                        <a:rPr lang="tr" sz="1700" u="none" cap="none" strike="noStrike">
                          <a:latin typeface="Inter"/>
                          <a:ea typeface="Inter"/>
                          <a:cs typeface="Inter"/>
                          <a:sym typeface="Inter"/>
                        </a:rPr>
                        <a:t>Time</a:t>
                      </a:r>
                      <a:endParaRPr sz="1700" u="none" cap="none" strike="noStrike">
                        <a:latin typeface="Inter"/>
                        <a:ea typeface="Inter"/>
                        <a:cs typeface="Inter"/>
                        <a:sym typeface="Inter"/>
                      </a:endParaRPr>
                    </a:p>
                  </a:txBody>
                  <a:tcPr marT="91425"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700"/>
                        <a:buFont typeface="Arial"/>
                        <a:buNone/>
                      </a:pPr>
                      <a:r>
                        <a:rPr lang="tr" sz="1700" u="none" cap="none" strike="noStrike">
                          <a:latin typeface="Inter"/>
                          <a:ea typeface="Inter"/>
                          <a:cs typeface="Inter"/>
                          <a:sym typeface="Inter"/>
                        </a:rPr>
                        <a:t>Program</a:t>
                      </a:r>
                      <a:endParaRPr sz="1700" u="none" cap="none" strike="noStrike">
                        <a:latin typeface="Inter"/>
                        <a:ea typeface="Inter"/>
                        <a:cs typeface="Inter"/>
                        <a:sym typeface="Inter"/>
                      </a:endParaRPr>
                    </a:p>
                  </a:txBody>
                  <a:tcPr marT="0"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vMerge="1"/>
                <a:tc>
                  <a:txBody>
                    <a:bodyPr/>
                    <a:lstStyle/>
                    <a:p>
                      <a:pPr indent="0" lvl="0" marL="0" marR="0" rtl="0" algn="ctr">
                        <a:lnSpc>
                          <a:spcPct val="100000"/>
                        </a:lnSpc>
                        <a:spcBef>
                          <a:spcPts val="0"/>
                        </a:spcBef>
                        <a:spcAft>
                          <a:spcPts val="0"/>
                        </a:spcAft>
                        <a:buClr>
                          <a:srgbClr val="000000"/>
                        </a:buClr>
                        <a:buSzPts val="1700"/>
                        <a:buFont typeface="Arial"/>
                        <a:buNone/>
                      </a:pPr>
                      <a:r>
                        <a:rPr lang="tr" sz="1700" u="none" cap="none" strike="noStrike">
                          <a:latin typeface="Inter"/>
                          <a:ea typeface="Inter"/>
                          <a:cs typeface="Inter"/>
                          <a:sym typeface="Inter"/>
                        </a:rPr>
                        <a:t>Program</a:t>
                      </a:r>
                      <a:endParaRPr sz="1700" u="none" cap="none" strike="noStrike">
                        <a:latin typeface="Inter"/>
                        <a:ea typeface="Inter"/>
                        <a:cs typeface="Inter"/>
                        <a:sym typeface="Inter"/>
                      </a:endParaRPr>
                    </a:p>
                  </a:txBody>
                  <a:tcPr marT="0"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700"/>
                        <a:buFont typeface="Arial"/>
                        <a:buNone/>
                      </a:pPr>
                      <a:r>
                        <a:rPr lang="tr" sz="1700" u="none" cap="none" strike="noStrike">
                          <a:latin typeface="Inter"/>
                          <a:ea typeface="Inter"/>
                          <a:cs typeface="Inter"/>
                          <a:sym typeface="Inter"/>
                        </a:rPr>
                        <a:t>Instruction</a:t>
                      </a:r>
                      <a:endParaRPr sz="1700" u="none" cap="none" strike="noStrike">
                        <a:latin typeface="Inter"/>
                        <a:ea typeface="Inter"/>
                        <a:cs typeface="Inter"/>
                        <a:sym typeface="Inter"/>
                      </a:endParaRPr>
                    </a:p>
                  </a:txBody>
                  <a:tcPr marT="0"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700"/>
                        <a:buFont typeface="Arial"/>
                        <a:buNone/>
                      </a:pPr>
                      <a:r>
                        <a:rPr lang="tr" sz="1700" u="none" cap="none" strike="noStrike">
                          <a:latin typeface="Inter"/>
                          <a:ea typeface="Inter"/>
                          <a:cs typeface="Inter"/>
                          <a:sym typeface="Inter"/>
                        </a:rPr>
                        <a:t>Cycle</a:t>
                      </a:r>
                      <a:endParaRPr sz="1700" u="none" cap="none" strike="noStrike">
                        <a:latin typeface="Inter"/>
                        <a:ea typeface="Inter"/>
                        <a:cs typeface="Inter"/>
                        <a:sym typeface="Inter"/>
                      </a:endParaRPr>
                    </a:p>
                  </a:txBody>
                  <a:tcPr marT="0"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cxnSp>
        <p:nvCxnSpPr>
          <p:cNvPr id="1670" name="Google Shape;1670;p66"/>
          <p:cNvCxnSpPr/>
          <p:nvPr/>
        </p:nvCxnSpPr>
        <p:spPr>
          <a:xfrm>
            <a:off x="3245250" y="1739900"/>
            <a:ext cx="871500" cy="0"/>
          </a:xfrm>
          <a:prstGeom prst="straightConnector1">
            <a:avLst/>
          </a:prstGeom>
          <a:noFill/>
          <a:ln cap="flat" cmpd="sng" w="19050">
            <a:solidFill>
              <a:srgbClr val="000000"/>
            </a:solidFill>
            <a:prstDash val="solid"/>
            <a:round/>
            <a:headEnd len="sm" w="sm" type="none"/>
            <a:tailEnd len="sm" w="sm" type="none"/>
          </a:ln>
        </p:spPr>
      </p:cxnSp>
      <p:cxnSp>
        <p:nvCxnSpPr>
          <p:cNvPr id="1671" name="Google Shape;1671;p66"/>
          <p:cNvCxnSpPr/>
          <p:nvPr/>
        </p:nvCxnSpPr>
        <p:spPr>
          <a:xfrm>
            <a:off x="4813875" y="1739900"/>
            <a:ext cx="1178400" cy="0"/>
          </a:xfrm>
          <a:prstGeom prst="straightConnector1">
            <a:avLst/>
          </a:prstGeom>
          <a:noFill/>
          <a:ln cap="flat" cmpd="sng" w="19050">
            <a:solidFill>
              <a:srgbClr val="000000"/>
            </a:solidFill>
            <a:prstDash val="solid"/>
            <a:round/>
            <a:headEnd len="sm" w="sm" type="none"/>
            <a:tailEnd len="sm" w="sm" type="none"/>
          </a:ln>
        </p:spPr>
      </p:cxnSp>
      <p:cxnSp>
        <p:nvCxnSpPr>
          <p:cNvPr id="1672" name="Google Shape;1672;p66"/>
          <p:cNvCxnSpPr/>
          <p:nvPr/>
        </p:nvCxnSpPr>
        <p:spPr>
          <a:xfrm>
            <a:off x="6318931" y="1739900"/>
            <a:ext cx="1088400" cy="0"/>
          </a:xfrm>
          <a:prstGeom prst="straightConnector1">
            <a:avLst/>
          </a:prstGeom>
          <a:noFill/>
          <a:ln cap="flat" cmpd="sng" w="19050">
            <a:solidFill>
              <a:srgbClr val="000000"/>
            </a:solidFill>
            <a:prstDash val="solid"/>
            <a:round/>
            <a:headEnd len="sm" w="sm" type="none"/>
            <a:tailEnd len="sm" w="sm" type="none"/>
          </a:ln>
        </p:spPr>
      </p:cxnSp>
      <p:cxnSp>
        <p:nvCxnSpPr>
          <p:cNvPr id="1673" name="Google Shape;1673;p66"/>
          <p:cNvCxnSpPr/>
          <p:nvPr/>
        </p:nvCxnSpPr>
        <p:spPr>
          <a:xfrm>
            <a:off x="7741475" y="1739900"/>
            <a:ext cx="580200" cy="0"/>
          </a:xfrm>
          <a:prstGeom prst="straightConnector1">
            <a:avLst/>
          </a:prstGeom>
          <a:noFill/>
          <a:ln cap="flat" cmpd="sng" w="19050">
            <a:solidFill>
              <a:srgbClr val="000000"/>
            </a:solidFill>
            <a:prstDash val="solid"/>
            <a:round/>
            <a:headEnd len="sm" w="sm" type="none"/>
            <a:tailEnd len="sm" w="sm" type="none"/>
          </a:ln>
        </p:spPr>
      </p:cxnSp>
      <p:cxnSp>
        <p:nvCxnSpPr>
          <p:cNvPr id="1674" name="Google Shape;1674;p66"/>
          <p:cNvCxnSpPr/>
          <p:nvPr/>
        </p:nvCxnSpPr>
        <p:spPr>
          <a:xfrm>
            <a:off x="3245250" y="1739900"/>
            <a:ext cx="871500" cy="0"/>
          </a:xfrm>
          <a:prstGeom prst="straightConnector1">
            <a:avLst/>
          </a:prstGeom>
          <a:noFill/>
          <a:ln cap="flat" cmpd="sng" w="19050">
            <a:solidFill>
              <a:srgbClr val="000000"/>
            </a:solidFill>
            <a:prstDash val="solid"/>
            <a:round/>
            <a:headEnd len="sm" w="sm" type="none"/>
            <a:tailEnd len="sm" w="sm" type="none"/>
          </a:ln>
        </p:spPr>
      </p:cxnSp>
      <p:cxnSp>
        <p:nvCxnSpPr>
          <p:cNvPr id="1675" name="Google Shape;1675;p66"/>
          <p:cNvCxnSpPr/>
          <p:nvPr/>
        </p:nvCxnSpPr>
        <p:spPr>
          <a:xfrm>
            <a:off x="4813875" y="1739900"/>
            <a:ext cx="1178400" cy="0"/>
          </a:xfrm>
          <a:prstGeom prst="straightConnector1">
            <a:avLst/>
          </a:prstGeom>
          <a:noFill/>
          <a:ln cap="flat" cmpd="sng" w="19050">
            <a:solidFill>
              <a:srgbClr val="000000"/>
            </a:solidFill>
            <a:prstDash val="solid"/>
            <a:round/>
            <a:headEnd len="sm" w="sm" type="none"/>
            <a:tailEnd len="sm" w="sm" type="none"/>
          </a:ln>
        </p:spPr>
      </p:cxnSp>
      <p:cxnSp>
        <p:nvCxnSpPr>
          <p:cNvPr id="1676" name="Google Shape;1676;p66"/>
          <p:cNvCxnSpPr/>
          <p:nvPr/>
        </p:nvCxnSpPr>
        <p:spPr>
          <a:xfrm>
            <a:off x="6318931" y="1739900"/>
            <a:ext cx="1088400" cy="0"/>
          </a:xfrm>
          <a:prstGeom prst="straightConnector1">
            <a:avLst/>
          </a:prstGeom>
          <a:noFill/>
          <a:ln cap="flat" cmpd="sng" w="19050">
            <a:solidFill>
              <a:srgbClr val="000000"/>
            </a:solidFill>
            <a:prstDash val="solid"/>
            <a:round/>
            <a:headEnd len="sm" w="sm" type="none"/>
            <a:tailEnd len="sm" w="sm" type="none"/>
          </a:ln>
        </p:spPr>
      </p:cxnSp>
      <p:cxnSp>
        <p:nvCxnSpPr>
          <p:cNvPr id="1677" name="Google Shape;1677;p66"/>
          <p:cNvCxnSpPr/>
          <p:nvPr/>
        </p:nvCxnSpPr>
        <p:spPr>
          <a:xfrm>
            <a:off x="7741475" y="1739900"/>
            <a:ext cx="580200" cy="0"/>
          </a:xfrm>
          <a:prstGeom prst="straightConnector1">
            <a:avLst/>
          </a:prstGeom>
          <a:noFill/>
          <a:ln cap="flat" cmpd="sng" w="19050">
            <a:solidFill>
              <a:srgbClr val="000000"/>
            </a:solidFill>
            <a:prstDash val="solid"/>
            <a:round/>
            <a:headEnd len="sm" w="sm" type="none"/>
            <a:tailEnd len="sm" w="sm" type="none"/>
          </a:ln>
        </p:spPr>
      </p:cxnSp>
      <p:sp>
        <p:nvSpPr>
          <p:cNvPr id="1678" name="Google Shape;1678;p66"/>
          <p:cNvSpPr/>
          <p:nvPr/>
        </p:nvSpPr>
        <p:spPr>
          <a:xfrm>
            <a:off x="6058250" y="1656350"/>
            <a:ext cx="194700" cy="167100"/>
          </a:xfrm>
          <a:prstGeom prst="mathMultiply">
            <a:avLst>
              <a:gd fmla="val 23520" name="adj1"/>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66"/>
          <p:cNvSpPr/>
          <p:nvPr/>
        </p:nvSpPr>
        <p:spPr>
          <a:xfrm>
            <a:off x="7446425" y="1656350"/>
            <a:ext cx="194700" cy="167100"/>
          </a:xfrm>
          <a:prstGeom prst="mathMultiply">
            <a:avLst>
              <a:gd fmla="val 23520" name="adj1"/>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66"/>
          <p:cNvSpPr txBox="1"/>
          <p:nvPr/>
        </p:nvSpPr>
        <p:spPr>
          <a:xfrm>
            <a:off x="378525" y="1274050"/>
            <a:ext cx="2121000" cy="82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tr" sz="1700" u="none" cap="none" strike="noStrike">
                <a:solidFill>
                  <a:srgbClr val="000000"/>
                </a:solidFill>
                <a:latin typeface="Lexend"/>
                <a:ea typeface="Lexend"/>
                <a:cs typeface="Lexend"/>
                <a:sym typeface="Lexend"/>
              </a:rPr>
              <a:t>“</a:t>
            </a:r>
            <a:r>
              <a:rPr b="1" i="0" lang="tr" sz="1700" u="none" cap="none" strike="noStrike">
                <a:solidFill>
                  <a:srgbClr val="000000"/>
                </a:solidFill>
                <a:latin typeface="Lexend"/>
                <a:ea typeface="Lexend"/>
                <a:cs typeface="Lexend"/>
                <a:sym typeface="Lexend"/>
              </a:rPr>
              <a:t>Iron Law</a:t>
            </a:r>
            <a:r>
              <a:rPr b="0" i="0" lang="tr" sz="1700" u="none" cap="none" strike="noStrike">
                <a:solidFill>
                  <a:srgbClr val="000000"/>
                </a:solidFill>
                <a:latin typeface="Lexend"/>
                <a:ea typeface="Lexend"/>
                <a:cs typeface="Lexend"/>
                <a:sym typeface="Lexend"/>
              </a:rPr>
              <a:t>” of processor performance</a:t>
            </a:r>
            <a:endParaRPr b="0" i="0" sz="1700" u="none" cap="none" strike="noStrike">
              <a:solidFill>
                <a:srgbClr val="000000"/>
              </a:solidFill>
              <a:latin typeface="Lexend"/>
              <a:ea typeface="Lexend"/>
              <a:cs typeface="Lexend"/>
              <a:sym typeface="Lexend"/>
            </a:endParaRPr>
          </a:p>
        </p:txBody>
      </p:sp>
      <p:sp>
        <p:nvSpPr>
          <p:cNvPr id="1681" name="Google Shape;1681;p66"/>
          <p:cNvSpPr/>
          <p:nvPr/>
        </p:nvSpPr>
        <p:spPr>
          <a:xfrm>
            <a:off x="6252950" y="1433800"/>
            <a:ext cx="2121000" cy="572700"/>
          </a:xfrm>
          <a:prstGeom prst="flowChartAlternateProcess">
            <a:avLst/>
          </a:prstGeom>
          <a:noFill/>
          <a:ln cap="flat" cmpd="sng" w="2857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66"/>
          <p:cNvSpPr txBox="1"/>
          <p:nvPr/>
        </p:nvSpPr>
        <p:spPr>
          <a:xfrm>
            <a:off x="6334525" y="977250"/>
            <a:ext cx="2121000" cy="41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tr" sz="1700" u="none" cap="none" strike="noStrike">
                <a:solidFill>
                  <a:srgbClr val="FFAB40"/>
                </a:solidFill>
                <a:latin typeface="Inter"/>
                <a:ea typeface="Inter"/>
                <a:cs typeface="Inter"/>
                <a:sym typeface="Inter"/>
              </a:rPr>
              <a:t>= 1/throughput</a:t>
            </a:r>
            <a:endParaRPr b="1" i="0" sz="1700" u="none" cap="none" strike="noStrike">
              <a:solidFill>
                <a:srgbClr val="FFAB40"/>
              </a:solidFill>
              <a:latin typeface="Inter"/>
              <a:ea typeface="Inter"/>
              <a:cs typeface="Inter"/>
              <a:sym typeface="Inter"/>
            </a:endParaRPr>
          </a:p>
        </p:txBody>
      </p:sp>
      <p:cxnSp>
        <p:nvCxnSpPr>
          <p:cNvPr id="1683" name="Google Shape;1683;p66"/>
          <p:cNvCxnSpPr/>
          <p:nvPr/>
        </p:nvCxnSpPr>
        <p:spPr>
          <a:xfrm>
            <a:off x="2684625" y="2493825"/>
            <a:ext cx="871500" cy="0"/>
          </a:xfrm>
          <a:prstGeom prst="straightConnector1">
            <a:avLst/>
          </a:prstGeom>
          <a:noFill/>
          <a:ln cap="flat" cmpd="sng" w="19050">
            <a:solidFill>
              <a:srgbClr val="000000"/>
            </a:solidFill>
            <a:prstDash val="solid"/>
            <a:round/>
            <a:headEnd len="sm" w="sm" type="none"/>
            <a:tailEnd len="sm" w="sm" type="none"/>
          </a:ln>
        </p:spPr>
      </p:cxnSp>
      <p:sp>
        <p:nvSpPr>
          <p:cNvPr id="1684" name="Google Shape;1684;p66"/>
          <p:cNvSpPr txBox="1"/>
          <p:nvPr/>
        </p:nvSpPr>
        <p:spPr>
          <a:xfrm>
            <a:off x="378525" y="2287125"/>
            <a:ext cx="2309100" cy="41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 sz="1400" u="none" cap="none" strike="noStrike">
                <a:solidFill>
                  <a:srgbClr val="000000"/>
                </a:solidFill>
                <a:latin typeface="Lexend"/>
                <a:ea typeface="Lexend"/>
                <a:cs typeface="Lexend"/>
                <a:sym typeface="Lexend"/>
              </a:rPr>
              <a:t>Processor Throughput =</a:t>
            </a:r>
            <a:endParaRPr b="0" i="0" sz="1400" u="none" cap="none" strike="noStrike">
              <a:solidFill>
                <a:srgbClr val="000000"/>
              </a:solidFill>
              <a:latin typeface="Lexend"/>
              <a:ea typeface="Lexend"/>
              <a:cs typeface="Lexend"/>
              <a:sym typeface="Lexend"/>
            </a:endParaRPr>
          </a:p>
        </p:txBody>
      </p:sp>
      <p:graphicFrame>
        <p:nvGraphicFramePr>
          <p:cNvPr id="1685" name="Google Shape;1685;p66"/>
          <p:cNvGraphicFramePr/>
          <p:nvPr/>
        </p:nvGraphicFramePr>
        <p:xfrm>
          <a:off x="2462700" y="2179063"/>
          <a:ext cx="3000000" cy="3000000"/>
        </p:xfrm>
        <a:graphic>
          <a:graphicData uri="http://schemas.openxmlformats.org/drawingml/2006/table">
            <a:tbl>
              <a:tblPr>
                <a:noFill/>
                <a:tableStyleId>{EA13E235-6E56-45E5-84BD-34C10A3F502B}</a:tableStyleId>
              </a:tblPr>
              <a:tblGrid>
                <a:gridCol w="1243000"/>
              </a:tblGrid>
              <a:tr h="331650">
                <a:tc>
                  <a:txBody>
                    <a:bodyPr/>
                    <a:lstStyle/>
                    <a:p>
                      <a:pPr indent="0" lvl="0" marL="0" marR="0" rtl="0" algn="ctr">
                        <a:lnSpc>
                          <a:spcPct val="100000"/>
                        </a:lnSpc>
                        <a:spcBef>
                          <a:spcPts val="0"/>
                        </a:spcBef>
                        <a:spcAft>
                          <a:spcPts val="0"/>
                        </a:spcAft>
                        <a:buClr>
                          <a:srgbClr val="000000"/>
                        </a:buClr>
                        <a:buSzPts val="1200"/>
                        <a:buFont typeface="Arial"/>
                        <a:buNone/>
                      </a:pPr>
                      <a:r>
                        <a:rPr lang="tr" sz="1200" u="none" cap="none" strike="noStrike">
                          <a:latin typeface="Inter"/>
                          <a:ea typeface="Inter"/>
                          <a:cs typeface="Inter"/>
                          <a:sym typeface="Inter"/>
                        </a:rPr>
                        <a:t>#instructions</a:t>
                      </a:r>
                      <a:endParaRPr sz="1200" u="none" cap="none" strike="noStrike">
                        <a:latin typeface="Inter"/>
                        <a:ea typeface="Inter"/>
                        <a:cs typeface="Inter"/>
                        <a:sym typeface="Inter"/>
                      </a:endParaRPr>
                    </a:p>
                  </a:txBody>
                  <a:tcPr marT="91425"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272975">
                <a:tc>
                  <a:txBody>
                    <a:bodyPr/>
                    <a:lstStyle/>
                    <a:p>
                      <a:pPr indent="0" lvl="0" marL="0" marR="0" rtl="0" algn="ctr">
                        <a:lnSpc>
                          <a:spcPct val="100000"/>
                        </a:lnSpc>
                        <a:spcBef>
                          <a:spcPts val="0"/>
                        </a:spcBef>
                        <a:spcAft>
                          <a:spcPts val="0"/>
                        </a:spcAft>
                        <a:buClr>
                          <a:srgbClr val="000000"/>
                        </a:buClr>
                        <a:buSzPts val="1200"/>
                        <a:buFont typeface="Arial"/>
                        <a:buNone/>
                      </a:pPr>
                      <a:r>
                        <a:rPr lang="tr" sz="1200" u="none" cap="none" strike="noStrike">
                          <a:latin typeface="Inter"/>
                          <a:ea typeface="Inter"/>
                          <a:cs typeface="Inter"/>
                          <a:sym typeface="Inter"/>
                        </a:rPr>
                        <a:t>time</a:t>
                      </a:r>
                      <a:endParaRPr sz="1200" u="none" cap="none" strike="noStrike">
                        <a:latin typeface="Inter"/>
                        <a:ea typeface="Inter"/>
                        <a:cs typeface="Inter"/>
                        <a:sym typeface="Inter"/>
                      </a:endParaRPr>
                    </a:p>
                  </a:txBody>
                  <a:tcPr marT="0"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9" name="Shape 1689"/>
        <p:cNvGrpSpPr/>
        <p:nvPr/>
      </p:nvGrpSpPr>
      <p:grpSpPr>
        <a:xfrm>
          <a:off x="0" y="0"/>
          <a:ext cx="0" cy="0"/>
          <a:chOff x="0" y="0"/>
          <a:chExt cx="0" cy="0"/>
        </a:xfrm>
      </p:grpSpPr>
      <p:sp>
        <p:nvSpPr>
          <p:cNvPr id="1690" name="Google Shape;1690;p6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tr"/>
              <a:t>Pipelining Datapath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nvSpPr>
        <p:spPr>
          <a:xfrm>
            <a:off x="311700" y="190613"/>
            <a:ext cx="8520600" cy="747300"/>
          </a:xfrm>
          <a:prstGeom prst="rect">
            <a:avLst/>
          </a:prstGeom>
          <a:noFill/>
          <a:ln>
            <a:noFill/>
          </a:ln>
        </p:spPr>
        <p:txBody>
          <a:bodyPr anchorCtr="0" anchor="b" bIns="91425" lIns="91425" spcFirstLastPara="1" rIns="91425" wrap="square" tIns="91425">
            <a:normAutofit/>
          </a:bodyPr>
          <a:lstStyle/>
          <a:p>
            <a:pPr indent="0" lvl="0" marL="0" rtl="0" algn="l">
              <a:lnSpc>
                <a:spcPct val="140000"/>
              </a:lnSpc>
              <a:spcBef>
                <a:spcPts val="2600"/>
              </a:spcBef>
              <a:spcAft>
                <a:spcPts val="400"/>
              </a:spcAft>
              <a:buNone/>
            </a:pPr>
            <a:r>
              <a:rPr b="1" lang="tr" sz="2100">
                <a:solidFill>
                  <a:schemeClr val="dk1"/>
                </a:solidFill>
                <a:highlight>
                  <a:schemeClr val="lt1"/>
                </a:highlight>
              </a:rPr>
              <a:t>New Assignment - </a:t>
            </a:r>
            <a:r>
              <a:rPr b="1" lang="tr" sz="2100">
                <a:solidFill>
                  <a:schemeClr val="dk1"/>
                </a:solidFill>
                <a:highlight>
                  <a:schemeClr val="lt1"/>
                </a:highlight>
              </a:rPr>
              <a:t>Trading in a stock market </a:t>
            </a:r>
            <a:endParaRPr b="1" sz="2100">
              <a:solidFill>
                <a:srgbClr val="444444"/>
              </a:solidFill>
              <a:highlight>
                <a:srgbClr val="FFFFFF"/>
              </a:highlight>
            </a:endParaRPr>
          </a:p>
        </p:txBody>
      </p:sp>
      <p:sp>
        <p:nvSpPr>
          <p:cNvPr id="120" name="Google Shape;120;p23"/>
          <p:cNvSpPr txBox="1"/>
          <p:nvPr/>
        </p:nvSpPr>
        <p:spPr>
          <a:xfrm>
            <a:off x="360300" y="888650"/>
            <a:ext cx="8783700" cy="40272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2600"/>
              </a:spcBef>
              <a:spcAft>
                <a:spcPts val="0"/>
              </a:spcAft>
              <a:buNone/>
            </a:pPr>
            <a:r>
              <a:rPr lang="tr" sz="2100">
                <a:solidFill>
                  <a:schemeClr val="dk1"/>
                </a:solidFill>
                <a:highlight>
                  <a:schemeClr val="lt1"/>
                </a:highlight>
              </a:rPr>
              <a:t>Design a stock buying/selling system using SystemVerilog that simulates a basic stock trading platform.</a:t>
            </a:r>
            <a:endParaRPr sz="2100">
              <a:solidFill>
                <a:schemeClr val="dk1"/>
              </a:solidFill>
              <a:highlight>
                <a:schemeClr val="lt1"/>
              </a:highlight>
            </a:endParaRPr>
          </a:p>
          <a:p>
            <a:pPr indent="0" lvl="0" marL="0" rtl="0" algn="l">
              <a:lnSpc>
                <a:spcPct val="140000"/>
              </a:lnSpc>
              <a:spcBef>
                <a:spcPts val="2600"/>
              </a:spcBef>
              <a:spcAft>
                <a:spcPts val="0"/>
              </a:spcAft>
              <a:buNone/>
            </a:pPr>
            <a:r>
              <a:rPr lang="tr" sz="2100">
                <a:solidFill>
                  <a:schemeClr val="dk1"/>
                </a:solidFill>
                <a:highlight>
                  <a:schemeClr val="lt1"/>
                </a:highlight>
              </a:rPr>
              <a:t> The system should include inputs for </a:t>
            </a:r>
            <a:r>
              <a:rPr b="1" lang="tr" sz="2100">
                <a:solidFill>
                  <a:schemeClr val="dk1"/>
                </a:solidFill>
                <a:highlight>
                  <a:schemeClr val="lt1"/>
                </a:highlight>
              </a:rPr>
              <a:t>clk</a:t>
            </a:r>
            <a:r>
              <a:rPr lang="tr" sz="2100">
                <a:solidFill>
                  <a:schemeClr val="dk1"/>
                </a:solidFill>
                <a:highlight>
                  <a:schemeClr val="lt1"/>
                </a:highlight>
              </a:rPr>
              <a:t> (clock signal), </a:t>
            </a:r>
            <a:r>
              <a:rPr b="1" lang="tr" sz="2100">
                <a:solidFill>
                  <a:schemeClr val="dk1"/>
                </a:solidFill>
                <a:highlight>
                  <a:schemeClr val="lt1"/>
                </a:highlight>
              </a:rPr>
              <a:t>rese</a:t>
            </a:r>
            <a:r>
              <a:rPr b="1" lang="tr" sz="2100">
                <a:solidFill>
                  <a:schemeClr val="dk1"/>
                </a:solidFill>
                <a:highlight>
                  <a:schemeClr val="lt1"/>
                </a:highlight>
              </a:rPr>
              <a:t>t</a:t>
            </a:r>
            <a:r>
              <a:rPr lang="tr" sz="2100">
                <a:solidFill>
                  <a:schemeClr val="dk1"/>
                </a:solidFill>
                <a:highlight>
                  <a:schemeClr val="lt1"/>
                </a:highlight>
              </a:rPr>
              <a:t> (active-high reset signal), </a:t>
            </a:r>
            <a:r>
              <a:rPr b="1" lang="tr" sz="2100">
                <a:solidFill>
                  <a:schemeClr val="dk1"/>
                </a:solidFill>
                <a:highlight>
                  <a:schemeClr val="lt1"/>
                </a:highlight>
              </a:rPr>
              <a:t>buy_request</a:t>
            </a:r>
            <a:r>
              <a:rPr lang="tr" sz="2100">
                <a:solidFill>
                  <a:schemeClr val="dk1"/>
                </a:solidFill>
                <a:highlight>
                  <a:schemeClr val="lt1"/>
                </a:highlight>
              </a:rPr>
              <a:t> and </a:t>
            </a:r>
            <a:r>
              <a:rPr b="1" lang="tr" sz="2100">
                <a:solidFill>
                  <a:schemeClr val="dk1"/>
                </a:solidFill>
                <a:highlight>
                  <a:schemeClr val="lt1"/>
                </a:highlight>
              </a:rPr>
              <a:t>sell_request</a:t>
            </a:r>
            <a:r>
              <a:rPr lang="tr" sz="2100">
                <a:solidFill>
                  <a:schemeClr val="dk1"/>
                </a:solidFill>
                <a:highlight>
                  <a:schemeClr val="lt1"/>
                </a:highlight>
              </a:rPr>
              <a:t> (signals indicating buy or sell requests), </a:t>
            </a:r>
            <a:r>
              <a:rPr b="1" lang="tr" sz="2100">
                <a:solidFill>
                  <a:schemeClr val="dk1"/>
                </a:solidFill>
                <a:highlight>
                  <a:schemeClr val="lt1"/>
                </a:highlight>
              </a:rPr>
              <a:t>stock_price</a:t>
            </a:r>
            <a:r>
              <a:rPr lang="tr" sz="2100">
                <a:solidFill>
                  <a:schemeClr val="dk1"/>
                </a:solidFill>
                <a:highlight>
                  <a:schemeClr val="lt1"/>
                </a:highlight>
              </a:rPr>
              <a:t> (value representing the current stock price)</a:t>
            </a:r>
            <a:r>
              <a:rPr lang="tr" sz="2100">
                <a:solidFill>
                  <a:schemeClr val="dk1"/>
                </a:solidFill>
                <a:highlight>
                  <a:schemeClr val="lt1"/>
                </a:highlight>
              </a:rPr>
              <a:t>, and </a:t>
            </a:r>
            <a:r>
              <a:rPr b="1" lang="tr" sz="2100">
                <a:solidFill>
                  <a:schemeClr val="dk1"/>
                </a:solidFill>
                <a:highlight>
                  <a:schemeClr val="lt1"/>
                </a:highlight>
              </a:rPr>
              <a:t>quantity</a:t>
            </a:r>
            <a:r>
              <a:rPr lang="tr" sz="2100">
                <a:solidFill>
                  <a:schemeClr val="dk1"/>
                </a:solidFill>
                <a:highlight>
                  <a:schemeClr val="lt1"/>
                </a:highlight>
              </a:rPr>
              <a:t> (value representing the number of stocks to buy or sell). </a:t>
            </a:r>
            <a:endParaRPr sz="2100">
              <a:solidFill>
                <a:schemeClr val="dk1"/>
              </a:solidFill>
              <a:highlight>
                <a:schemeClr val="lt1"/>
              </a:highlight>
            </a:endParaRPr>
          </a:p>
          <a:p>
            <a:pPr indent="0" lvl="0" marL="0" rtl="0" algn="l">
              <a:lnSpc>
                <a:spcPct val="140000"/>
              </a:lnSpc>
              <a:spcBef>
                <a:spcPts val="2600"/>
              </a:spcBef>
              <a:spcAft>
                <a:spcPts val="0"/>
              </a:spcAft>
              <a:buNone/>
            </a:pPr>
            <a:r>
              <a:t/>
            </a:r>
            <a:endParaRPr b="1" sz="2100">
              <a:solidFill>
                <a:schemeClr val="dk1"/>
              </a:solidFill>
              <a:highlight>
                <a:schemeClr val="lt1"/>
              </a:highlight>
            </a:endParaRPr>
          </a:p>
          <a:p>
            <a:pPr indent="0" lvl="0" marL="0" rtl="0" algn="l">
              <a:lnSpc>
                <a:spcPct val="140000"/>
              </a:lnSpc>
              <a:spcBef>
                <a:spcPts val="2600"/>
              </a:spcBef>
              <a:spcAft>
                <a:spcPts val="400"/>
              </a:spcAft>
              <a:buClr>
                <a:schemeClr val="dk1"/>
              </a:buClr>
              <a:buSzPts val="1100"/>
              <a:buFont typeface="Arial"/>
              <a:buNone/>
            </a:pPr>
            <a:r>
              <a:t/>
            </a:r>
            <a:endParaRPr b="1" sz="2100">
              <a:solidFill>
                <a:schemeClr val="dk1"/>
              </a:solidFill>
              <a:highlight>
                <a:schemeClr val="lt1"/>
              </a:highligh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4" name="Shape 1694"/>
        <p:cNvGrpSpPr/>
        <p:nvPr/>
      </p:nvGrpSpPr>
      <p:grpSpPr>
        <a:xfrm>
          <a:off x="0" y="0"/>
          <a:ext cx="0" cy="0"/>
          <a:chOff x="0" y="0"/>
          <a:chExt cx="0" cy="0"/>
        </a:xfrm>
      </p:grpSpPr>
      <p:sp>
        <p:nvSpPr>
          <p:cNvPr id="1695" name="Google Shape;1695;p6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Pipelining Datapath</a:t>
            </a:r>
            <a:endParaRPr/>
          </a:p>
        </p:txBody>
      </p:sp>
      <p:cxnSp>
        <p:nvCxnSpPr>
          <p:cNvPr id="1696" name="Google Shape;1696;p68"/>
          <p:cNvCxnSpPr/>
          <p:nvPr/>
        </p:nvCxnSpPr>
        <p:spPr>
          <a:xfrm>
            <a:off x="3992549" y="3479475"/>
            <a:ext cx="1661700" cy="0"/>
          </a:xfrm>
          <a:prstGeom prst="straightConnector1">
            <a:avLst/>
          </a:prstGeom>
          <a:noFill/>
          <a:ln cap="flat" cmpd="sng" w="9525">
            <a:solidFill>
              <a:srgbClr val="000000"/>
            </a:solidFill>
            <a:prstDash val="solid"/>
            <a:round/>
            <a:headEnd len="sm" w="sm" type="none"/>
            <a:tailEnd len="med" w="med" type="triangle"/>
          </a:ln>
        </p:spPr>
      </p:cxnSp>
      <p:sp>
        <p:nvSpPr>
          <p:cNvPr id="1697" name="Google Shape;1697;p68"/>
          <p:cNvSpPr/>
          <p:nvPr/>
        </p:nvSpPr>
        <p:spPr>
          <a:xfrm>
            <a:off x="2808567" y="2254025"/>
            <a:ext cx="1183200" cy="1725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98" name="Google Shape;1698;p68"/>
          <p:cNvGrpSpPr/>
          <p:nvPr/>
        </p:nvGrpSpPr>
        <p:grpSpPr>
          <a:xfrm>
            <a:off x="4819741" y="2893635"/>
            <a:ext cx="644400" cy="314700"/>
            <a:chOff x="4736879" y="2893635"/>
            <a:chExt cx="644400" cy="314700"/>
          </a:xfrm>
        </p:grpSpPr>
        <p:sp>
          <p:nvSpPr>
            <p:cNvPr id="1699" name="Google Shape;1699;p68"/>
            <p:cNvSpPr/>
            <p:nvPr/>
          </p:nvSpPr>
          <p:spPr>
            <a:xfrm rot="5400000">
              <a:off x="4901729" y="2728785"/>
              <a:ext cx="314700" cy="644400"/>
            </a:xfrm>
            <a:prstGeom prst="trapezoid">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68"/>
            <p:cNvSpPr txBox="1"/>
            <p:nvPr/>
          </p:nvSpPr>
          <p:spPr>
            <a:xfrm>
              <a:off x="4849944" y="2893636"/>
              <a:ext cx="419700" cy="307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Branch Comp</a:t>
              </a:r>
              <a:endParaRPr b="0" i="0" sz="1000" u="none" cap="none" strike="noStrike">
                <a:solidFill>
                  <a:srgbClr val="000000"/>
                </a:solidFill>
                <a:latin typeface="Arial"/>
                <a:ea typeface="Arial"/>
                <a:cs typeface="Arial"/>
                <a:sym typeface="Arial"/>
              </a:endParaRPr>
            </a:p>
          </p:txBody>
        </p:sp>
      </p:grpSp>
      <p:grpSp>
        <p:nvGrpSpPr>
          <p:cNvPr id="1701" name="Google Shape;1701;p68"/>
          <p:cNvGrpSpPr/>
          <p:nvPr/>
        </p:nvGrpSpPr>
        <p:grpSpPr>
          <a:xfrm>
            <a:off x="3363701" y="4065084"/>
            <a:ext cx="486408" cy="319500"/>
            <a:chOff x="4447206" y="4057784"/>
            <a:chExt cx="426300" cy="319500"/>
          </a:xfrm>
        </p:grpSpPr>
        <p:sp>
          <p:nvSpPr>
            <p:cNvPr id="1702" name="Google Shape;1702;p68"/>
            <p:cNvSpPr/>
            <p:nvPr/>
          </p:nvSpPr>
          <p:spPr>
            <a:xfrm rot="5400000">
              <a:off x="4500606" y="4004384"/>
              <a:ext cx="319500" cy="426300"/>
            </a:xfrm>
            <a:prstGeom prst="trapezoid">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68"/>
            <p:cNvSpPr txBox="1"/>
            <p:nvPr/>
          </p:nvSpPr>
          <p:spPr>
            <a:xfrm>
              <a:off x="4453925" y="4066223"/>
              <a:ext cx="410400" cy="307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Imm Gen</a:t>
              </a:r>
              <a:endParaRPr b="0" i="0" sz="1000" u="none" cap="none" strike="noStrike">
                <a:solidFill>
                  <a:srgbClr val="000000"/>
                </a:solidFill>
                <a:latin typeface="Arial"/>
                <a:ea typeface="Arial"/>
                <a:cs typeface="Arial"/>
                <a:sym typeface="Arial"/>
              </a:endParaRPr>
            </a:p>
          </p:txBody>
        </p:sp>
      </p:grpSp>
      <p:sp>
        <p:nvSpPr>
          <p:cNvPr id="1704" name="Google Shape;1704;p68"/>
          <p:cNvSpPr txBox="1"/>
          <p:nvPr/>
        </p:nvSpPr>
        <p:spPr>
          <a:xfrm>
            <a:off x="2816618" y="2245326"/>
            <a:ext cx="1175100" cy="215400"/>
          </a:xfrm>
          <a:prstGeom prst="rect">
            <a:avLst/>
          </a:prstGeom>
          <a:noFill/>
          <a:ln>
            <a:noFill/>
          </a:ln>
        </p:spPr>
        <p:txBody>
          <a:bodyPr anchorCtr="0" anchor="t" bIns="0" lIns="0" spcFirstLastPara="1" rIns="91425" wrap="square" tIns="0">
            <a:no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RegFile</a:t>
            </a:r>
            <a:endParaRPr b="0" i="0" sz="1300" u="none" cap="none" strike="noStrike">
              <a:solidFill>
                <a:srgbClr val="000000"/>
              </a:solidFill>
              <a:latin typeface="Arial"/>
              <a:ea typeface="Arial"/>
              <a:cs typeface="Arial"/>
              <a:sym typeface="Arial"/>
            </a:endParaRPr>
          </a:p>
        </p:txBody>
      </p:sp>
      <p:grpSp>
        <p:nvGrpSpPr>
          <p:cNvPr id="1705" name="Google Shape;1705;p68"/>
          <p:cNvGrpSpPr/>
          <p:nvPr/>
        </p:nvGrpSpPr>
        <p:grpSpPr>
          <a:xfrm>
            <a:off x="1518883" y="1816758"/>
            <a:ext cx="295200" cy="153900"/>
            <a:chOff x="1777884" y="1816758"/>
            <a:chExt cx="295200" cy="153900"/>
          </a:xfrm>
        </p:grpSpPr>
        <p:sp>
          <p:nvSpPr>
            <p:cNvPr id="1706" name="Google Shape;1706;p68"/>
            <p:cNvSpPr/>
            <p:nvPr/>
          </p:nvSpPr>
          <p:spPr>
            <a:xfrm rot="5400000">
              <a:off x="1850784" y="1746039"/>
              <a:ext cx="149400" cy="295200"/>
            </a:xfrm>
            <a:prstGeom prst="trapezoid">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68"/>
            <p:cNvSpPr txBox="1"/>
            <p:nvPr/>
          </p:nvSpPr>
          <p:spPr>
            <a:xfrm>
              <a:off x="1784816" y="1816758"/>
              <a:ext cx="2826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+4</a:t>
              </a:r>
              <a:endParaRPr b="0" i="0" sz="1000" u="none" cap="none" strike="noStrike">
                <a:solidFill>
                  <a:srgbClr val="000000"/>
                </a:solidFill>
                <a:latin typeface="Arial"/>
                <a:ea typeface="Arial"/>
                <a:cs typeface="Arial"/>
                <a:sym typeface="Arial"/>
              </a:endParaRPr>
            </a:p>
          </p:txBody>
        </p:sp>
      </p:grpSp>
      <p:cxnSp>
        <p:nvCxnSpPr>
          <p:cNvPr id="1708" name="Google Shape;1708;p68"/>
          <p:cNvCxnSpPr/>
          <p:nvPr/>
        </p:nvCxnSpPr>
        <p:spPr>
          <a:xfrm>
            <a:off x="2249674" y="2984825"/>
            <a:ext cx="0" cy="1722900"/>
          </a:xfrm>
          <a:prstGeom prst="straightConnector1">
            <a:avLst/>
          </a:prstGeom>
          <a:noFill/>
          <a:ln cap="flat" cmpd="sng" w="9525">
            <a:solidFill>
              <a:srgbClr val="000000"/>
            </a:solidFill>
            <a:prstDash val="solid"/>
            <a:round/>
            <a:headEnd len="sm" w="sm" type="none"/>
            <a:tailEnd len="med" w="med" type="triangle"/>
          </a:ln>
        </p:spPr>
      </p:cxnSp>
      <p:cxnSp>
        <p:nvCxnSpPr>
          <p:cNvPr id="1709" name="Google Shape;1709;p68"/>
          <p:cNvCxnSpPr/>
          <p:nvPr/>
        </p:nvCxnSpPr>
        <p:spPr>
          <a:xfrm>
            <a:off x="2251549" y="3307600"/>
            <a:ext cx="555600" cy="0"/>
          </a:xfrm>
          <a:prstGeom prst="straightConnector1">
            <a:avLst/>
          </a:prstGeom>
          <a:noFill/>
          <a:ln cap="flat" cmpd="sng" w="9525">
            <a:solidFill>
              <a:srgbClr val="000000"/>
            </a:solidFill>
            <a:prstDash val="solid"/>
            <a:round/>
            <a:headEnd len="sm" w="sm" type="none"/>
            <a:tailEnd len="med" w="med" type="triangle"/>
          </a:ln>
        </p:spPr>
      </p:cxnSp>
      <p:cxnSp>
        <p:nvCxnSpPr>
          <p:cNvPr id="1710" name="Google Shape;1710;p68"/>
          <p:cNvCxnSpPr>
            <a:endCxn id="1703" idx="1"/>
          </p:cNvCxnSpPr>
          <p:nvPr/>
        </p:nvCxnSpPr>
        <p:spPr>
          <a:xfrm>
            <a:off x="2251468" y="4225323"/>
            <a:ext cx="1119900" cy="2100"/>
          </a:xfrm>
          <a:prstGeom prst="straightConnector1">
            <a:avLst/>
          </a:prstGeom>
          <a:noFill/>
          <a:ln cap="flat" cmpd="sng" w="9525">
            <a:solidFill>
              <a:srgbClr val="000000"/>
            </a:solidFill>
            <a:prstDash val="solid"/>
            <a:round/>
            <a:headEnd len="sm" w="sm" type="none"/>
            <a:tailEnd len="sm" w="sm" type="none"/>
          </a:ln>
        </p:spPr>
      </p:cxnSp>
      <p:cxnSp>
        <p:nvCxnSpPr>
          <p:cNvPr id="1711" name="Google Shape;1711;p68"/>
          <p:cNvCxnSpPr/>
          <p:nvPr/>
        </p:nvCxnSpPr>
        <p:spPr>
          <a:xfrm>
            <a:off x="1990674" y="2982550"/>
            <a:ext cx="816600" cy="0"/>
          </a:xfrm>
          <a:prstGeom prst="straightConnector1">
            <a:avLst/>
          </a:prstGeom>
          <a:noFill/>
          <a:ln cap="flat" cmpd="sng" w="9525">
            <a:solidFill>
              <a:srgbClr val="000000"/>
            </a:solidFill>
            <a:prstDash val="solid"/>
            <a:round/>
            <a:headEnd len="sm" w="sm" type="none"/>
            <a:tailEnd len="med" w="med" type="triangle"/>
          </a:ln>
        </p:spPr>
      </p:cxnSp>
      <p:cxnSp>
        <p:nvCxnSpPr>
          <p:cNvPr id="1712" name="Google Shape;1712;p68"/>
          <p:cNvCxnSpPr/>
          <p:nvPr/>
        </p:nvCxnSpPr>
        <p:spPr>
          <a:xfrm>
            <a:off x="2250699" y="3672375"/>
            <a:ext cx="556500" cy="0"/>
          </a:xfrm>
          <a:prstGeom prst="straightConnector1">
            <a:avLst/>
          </a:prstGeom>
          <a:noFill/>
          <a:ln cap="flat" cmpd="sng" w="9525">
            <a:solidFill>
              <a:srgbClr val="000000"/>
            </a:solidFill>
            <a:prstDash val="solid"/>
            <a:round/>
            <a:headEnd len="sm" w="sm" type="none"/>
            <a:tailEnd len="med" w="med" type="triangle"/>
          </a:ln>
        </p:spPr>
      </p:cxnSp>
      <p:cxnSp>
        <p:nvCxnSpPr>
          <p:cNvPr id="1713" name="Google Shape;1713;p68"/>
          <p:cNvCxnSpPr/>
          <p:nvPr/>
        </p:nvCxnSpPr>
        <p:spPr>
          <a:xfrm>
            <a:off x="5786430" y="2651751"/>
            <a:ext cx="275700" cy="0"/>
          </a:xfrm>
          <a:prstGeom prst="straightConnector1">
            <a:avLst/>
          </a:prstGeom>
          <a:noFill/>
          <a:ln cap="flat" cmpd="sng" w="9525">
            <a:solidFill>
              <a:srgbClr val="000000"/>
            </a:solidFill>
            <a:prstDash val="solid"/>
            <a:round/>
            <a:headEnd len="sm" w="sm" type="none"/>
            <a:tailEnd len="med" w="med" type="triangle"/>
          </a:ln>
        </p:spPr>
      </p:cxnSp>
      <p:cxnSp>
        <p:nvCxnSpPr>
          <p:cNvPr id="1714" name="Google Shape;1714;p68"/>
          <p:cNvCxnSpPr/>
          <p:nvPr/>
        </p:nvCxnSpPr>
        <p:spPr>
          <a:xfrm>
            <a:off x="6549589" y="2961848"/>
            <a:ext cx="413100" cy="0"/>
          </a:xfrm>
          <a:prstGeom prst="straightConnector1">
            <a:avLst/>
          </a:prstGeom>
          <a:noFill/>
          <a:ln cap="flat" cmpd="sng" w="9525">
            <a:solidFill>
              <a:srgbClr val="000000"/>
            </a:solidFill>
            <a:prstDash val="solid"/>
            <a:round/>
            <a:headEnd len="sm" w="sm" type="none"/>
            <a:tailEnd len="med" w="med" type="triangle"/>
          </a:ln>
        </p:spPr>
      </p:cxnSp>
      <p:cxnSp>
        <p:nvCxnSpPr>
          <p:cNvPr id="1715" name="Google Shape;1715;p68"/>
          <p:cNvCxnSpPr/>
          <p:nvPr/>
        </p:nvCxnSpPr>
        <p:spPr>
          <a:xfrm>
            <a:off x="7915949" y="3448725"/>
            <a:ext cx="442200" cy="0"/>
          </a:xfrm>
          <a:prstGeom prst="straightConnector1">
            <a:avLst/>
          </a:prstGeom>
          <a:noFill/>
          <a:ln cap="flat" cmpd="sng" w="9525">
            <a:solidFill>
              <a:srgbClr val="000000"/>
            </a:solidFill>
            <a:prstDash val="solid"/>
            <a:round/>
            <a:headEnd len="sm" w="sm" type="none"/>
            <a:tailEnd len="med" w="med" type="triangle"/>
          </a:ln>
        </p:spPr>
      </p:cxnSp>
      <p:cxnSp>
        <p:nvCxnSpPr>
          <p:cNvPr id="1716" name="Google Shape;1716;p68"/>
          <p:cNvCxnSpPr/>
          <p:nvPr/>
        </p:nvCxnSpPr>
        <p:spPr>
          <a:xfrm>
            <a:off x="3992549" y="2765100"/>
            <a:ext cx="1664100" cy="0"/>
          </a:xfrm>
          <a:prstGeom prst="straightConnector1">
            <a:avLst/>
          </a:prstGeom>
          <a:noFill/>
          <a:ln cap="flat" cmpd="sng" w="9525">
            <a:solidFill>
              <a:srgbClr val="000000"/>
            </a:solidFill>
            <a:prstDash val="solid"/>
            <a:round/>
            <a:headEnd len="sm" w="sm" type="none"/>
            <a:tailEnd len="med" w="med" type="triangle"/>
          </a:ln>
        </p:spPr>
      </p:cxnSp>
      <p:cxnSp>
        <p:nvCxnSpPr>
          <p:cNvPr id="1717" name="Google Shape;1717;p68"/>
          <p:cNvCxnSpPr/>
          <p:nvPr/>
        </p:nvCxnSpPr>
        <p:spPr>
          <a:xfrm>
            <a:off x="305949" y="1460975"/>
            <a:ext cx="7771800" cy="0"/>
          </a:xfrm>
          <a:prstGeom prst="straightConnector1">
            <a:avLst/>
          </a:prstGeom>
          <a:noFill/>
          <a:ln cap="flat" cmpd="sng" w="9525">
            <a:solidFill>
              <a:srgbClr val="000000"/>
            </a:solidFill>
            <a:prstDash val="solid"/>
            <a:round/>
            <a:headEnd len="sm" w="sm" type="none"/>
            <a:tailEnd len="sm" w="sm" type="none"/>
          </a:ln>
        </p:spPr>
      </p:cxnSp>
      <p:cxnSp>
        <p:nvCxnSpPr>
          <p:cNvPr id="1718" name="Google Shape;1718;p68"/>
          <p:cNvCxnSpPr/>
          <p:nvPr/>
        </p:nvCxnSpPr>
        <p:spPr>
          <a:xfrm rot="10800000">
            <a:off x="6809774" y="1459105"/>
            <a:ext cx="0" cy="1499700"/>
          </a:xfrm>
          <a:prstGeom prst="straightConnector1">
            <a:avLst/>
          </a:prstGeom>
          <a:noFill/>
          <a:ln cap="flat" cmpd="sng" w="9525">
            <a:solidFill>
              <a:srgbClr val="000000"/>
            </a:solidFill>
            <a:prstDash val="solid"/>
            <a:round/>
            <a:headEnd len="sm" w="sm" type="none"/>
            <a:tailEnd len="sm" w="sm" type="none"/>
          </a:ln>
        </p:spPr>
      </p:cxnSp>
      <p:cxnSp>
        <p:nvCxnSpPr>
          <p:cNvPr id="1719" name="Google Shape;1719;p68"/>
          <p:cNvCxnSpPr/>
          <p:nvPr/>
        </p:nvCxnSpPr>
        <p:spPr>
          <a:xfrm>
            <a:off x="353124" y="1618975"/>
            <a:ext cx="7644600" cy="0"/>
          </a:xfrm>
          <a:prstGeom prst="straightConnector1">
            <a:avLst/>
          </a:prstGeom>
          <a:noFill/>
          <a:ln cap="flat" cmpd="sng" w="9525">
            <a:solidFill>
              <a:srgbClr val="000000"/>
            </a:solidFill>
            <a:prstDash val="solid"/>
            <a:round/>
            <a:headEnd len="sm" w="sm" type="none"/>
            <a:tailEnd len="sm" w="sm" type="none"/>
          </a:ln>
        </p:spPr>
      </p:cxnSp>
      <p:sp>
        <p:nvSpPr>
          <p:cNvPr id="1720" name="Google Shape;1720;p68"/>
          <p:cNvSpPr/>
          <p:nvPr/>
        </p:nvSpPr>
        <p:spPr>
          <a:xfrm>
            <a:off x="657925" y="4710549"/>
            <a:ext cx="7964400" cy="145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21" name="Google Shape;1721;p68"/>
          <p:cNvCxnSpPr/>
          <p:nvPr/>
        </p:nvCxnSpPr>
        <p:spPr>
          <a:xfrm>
            <a:off x="8447474" y="3637350"/>
            <a:ext cx="0" cy="1070100"/>
          </a:xfrm>
          <a:prstGeom prst="straightConnector1">
            <a:avLst/>
          </a:prstGeom>
          <a:noFill/>
          <a:ln cap="flat" cmpd="sng" w="9525">
            <a:solidFill>
              <a:srgbClr val="000000"/>
            </a:solidFill>
            <a:prstDash val="solid"/>
            <a:round/>
            <a:headEnd len="med" w="med" type="triangle"/>
            <a:tailEnd len="sm" w="sm" type="none"/>
          </a:ln>
        </p:spPr>
      </p:cxnSp>
      <p:cxnSp>
        <p:nvCxnSpPr>
          <p:cNvPr id="1722" name="Google Shape;1722;p68"/>
          <p:cNvCxnSpPr/>
          <p:nvPr/>
        </p:nvCxnSpPr>
        <p:spPr>
          <a:xfrm>
            <a:off x="7228549" y="4379125"/>
            <a:ext cx="0" cy="329700"/>
          </a:xfrm>
          <a:prstGeom prst="straightConnector1">
            <a:avLst/>
          </a:prstGeom>
          <a:noFill/>
          <a:ln cap="flat" cmpd="sng" w="9525">
            <a:solidFill>
              <a:srgbClr val="000000"/>
            </a:solidFill>
            <a:prstDash val="solid"/>
            <a:round/>
            <a:headEnd len="med" w="med" type="triangle"/>
            <a:tailEnd len="sm" w="sm" type="none"/>
          </a:ln>
        </p:spPr>
      </p:cxnSp>
      <p:cxnSp>
        <p:nvCxnSpPr>
          <p:cNvPr id="1723" name="Google Shape;1723;p68"/>
          <p:cNvCxnSpPr/>
          <p:nvPr/>
        </p:nvCxnSpPr>
        <p:spPr>
          <a:xfrm>
            <a:off x="3511270" y="4389050"/>
            <a:ext cx="0" cy="330000"/>
          </a:xfrm>
          <a:prstGeom prst="straightConnector1">
            <a:avLst/>
          </a:prstGeom>
          <a:noFill/>
          <a:ln cap="flat" cmpd="sng" w="9525">
            <a:solidFill>
              <a:srgbClr val="000000"/>
            </a:solidFill>
            <a:prstDash val="solid"/>
            <a:round/>
            <a:headEnd len="med" w="med" type="triangle"/>
            <a:tailEnd len="sm" w="sm" type="none"/>
          </a:ln>
        </p:spPr>
      </p:cxnSp>
      <p:cxnSp>
        <p:nvCxnSpPr>
          <p:cNvPr id="1724" name="Google Shape;1724;p68"/>
          <p:cNvCxnSpPr/>
          <p:nvPr/>
        </p:nvCxnSpPr>
        <p:spPr>
          <a:xfrm>
            <a:off x="821424" y="2447650"/>
            <a:ext cx="0" cy="2262000"/>
          </a:xfrm>
          <a:prstGeom prst="straightConnector1">
            <a:avLst/>
          </a:prstGeom>
          <a:noFill/>
          <a:ln cap="flat" cmpd="sng" w="9525">
            <a:solidFill>
              <a:srgbClr val="000000"/>
            </a:solidFill>
            <a:prstDash val="solid"/>
            <a:round/>
            <a:headEnd len="med" w="med" type="triangle"/>
            <a:tailEnd len="sm" w="sm" type="none"/>
          </a:ln>
        </p:spPr>
      </p:cxnSp>
      <p:cxnSp>
        <p:nvCxnSpPr>
          <p:cNvPr id="1725" name="Google Shape;1725;p68"/>
          <p:cNvCxnSpPr/>
          <p:nvPr/>
        </p:nvCxnSpPr>
        <p:spPr>
          <a:xfrm>
            <a:off x="5386841" y="3210231"/>
            <a:ext cx="0" cy="1492800"/>
          </a:xfrm>
          <a:prstGeom prst="straightConnector1">
            <a:avLst/>
          </a:prstGeom>
          <a:noFill/>
          <a:ln cap="flat" cmpd="sng" w="9525">
            <a:solidFill>
              <a:srgbClr val="000000"/>
            </a:solidFill>
            <a:prstDash val="solid"/>
            <a:round/>
            <a:headEnd len="sm" w="sm" type="none"/>
            <a:tailEnd len="med" w="med" type="triangle"/>
          </a:ln>
        </p:spPr>
      </p:cxnSp>
      <p:cxnSp>
        <p:nvCxnSpPr>
          <p:cNvPr id="1726" name="Google Shape;1726;p68"/>
          <p:cNvCxnSpPr/>
          <p:nvPr/>
        </p:nvCxnSpPr>
        <p:spPr>
          <a:xfrm>
            <a:off x="5141272" y="3210231"/>
            <a:ext cx="0" cy="1494300"/>
          </a:xfrm>
          <a:prstGeom prst="straightConnector1">
            <a:avLst/>
          </a:prstGeom>
          <a:noFill/>
          <a:ln cap="flat" cmpd="sng" w="9525">
            <a:solidFill>
              <a:srgbClr val="000000"/>
            </a:solidFill>
            <a:prstDash val="solid"/>
            <a:round/>
            <a:headEnd len="sm" w="sm" type="none"/>
            <a:tailEnd len="med" w="med" type="triangle"/>
          </a:ln>
        </p:spPr>
      </p:cxnSp>
      <p:sp>
        <p:nvSpPr>
          <p:cNvPr id="1727" name="Google Shape;1727;p68"/>
          <p:cNvSpPr txBox="1"/>
          <p:nvPr/>
        </p:nvSpPr>
        <p:spPr>
          <a:xfrm>
            <a:off x="5531600" y="4719976"/>
            <a:ext cx="2673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BSel</a:t>
            </a:r>
            <a:endParaRPr b="0" i="0" sz="800" u="none" cap="none" strike="noStrike">
              <a:solidFill>
                <a:srgbClr val="000000"/>
              </a:solidFill>
              <a:latin typeface="Arial"/>
              <a:ea typeface="Arial"/>
              <a:cs typeface="Arial"/>
              <a:sym typeface="Arial"/>
            </a:endParaRPr>
          </a:p>
        </p:txBody>
      </p:sp>
      <p:cxnSp>
        <p:nvCxnSpPr>
          <p:cNvPr id="1728" name="Google Shape;1728;p68"/>
          <p:cNvCxnSpPr/>
          <p:nvPr/>
        </p:nvCxnSpPr>
        <p:spPr>
          <a:xfrm>
            <a:off x="6293049" y="3819725"/>
            <a:ext cx="0" cy="888300"/>
          </a:xfrm>
          <a:prstGeom prst="straightConnector1">
            <a:avLst/>
          </a:prstGeom>
          <a:noFill/>
          <a:ln cap="flat" cmpd="sng" w="9525">
            <a:solidFill>
              <a:srgbClr val="000000"/>
            </a:solidFill>
            <a:prstDash val="solid"/>
            <a:round/>
            <a:headEnd len="med" w="med" type="triangle"/>
            <a:tailEnd len="sm" w="sm" type="none"/>
          </a:ln>
        </p:spPr>
      </p:cxnSp>
      <p:cxnSp>
        <p:nvCxnSpPr>
          <p:cNvPr id="1729" name="Google Shape;1729;p68"/>
          <p:cNvCxnSpPr/>
          <p:nvPr/>
        </p:nvCxnSpPr>
        <p:spPr>
          <a:xfrm>
            <a:off x="3073075" y="3979576"/>
            <a:ext cx="0" cy="729300"/>
          </a:xfrm>
          <a:prstGeom prst="straightConnector1">
            <a:avLst/>
          </a:prstGeom>
          <a:noFill/>
          <a:ln cap="flat" cmpd="sng" w="9525">
            <a:solidFill>
              <a:srgbClr val="000000"/>
            </a:solidFill>
            <a:prstDash val="solid"/>
            <a:round/>
            <a:headEnd len="med" w="med" type="triangle"/>
            <a:tailEnd len="sm" w="sm" type="none"/>
          </a:ln>
        </p:spPr>
      </p:cxnSp>
      <p:sp>
        <p:nvSpPr>
          <p:cNvPr id="1730" name="Google Shape;1730;p68"/>
          <p:cNvSpPr txBox="1"/>
          <p:nvPr/>
        </p:nvSpPr>
        <p:spPr>
          <a:xfrm>
            <a:off x="2816206" y="2477476"/>
            <a:ext cx="7266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RegWriteData</a:t>
            </a:r>
            <a:endParaRPr b="0" i="0" sz="900" u="none" cap="none" strike="noStrike">
              <a:solidFill>
                <a:srgbClr val="000000"/>
              </a:solidFill>
              <a:latin typeface="Arial"/>
              <a:ea typeface="Arial"/>
              <a:cs typeface="Arial"/>
              <a:sym typeface="Arial"/>
            </a:endParaRPr>
          </a:p>
        </p:txBody>
      </p:sp>
      <p:sp>
        <p:nvSpPr>
          <p:cNvPr id="1731" name="Google Shape;1731;p68"/>
          <p:cNvSpPr txBox="1"/>
          <p:nvPr/>
        </p:nvSpPr>
        <p:spPr>
          <a:xfrm>
            <a:off x="2817369" y="2911838"/>
            <a:ext cx="7800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RegWriteIndex</a:t>
            </a:r>
            <a:endParaRPr b="0" i="0" sz="900" u="none" cap="none" strike="noStrike">
              <a:solidFill>
                <a:srgbClr val="000000"/>
              </a:solidFill>
              <a:latin typeface="Arial"/>
              <a:ea typeface="Arial"/>
              <a:cs typeface="Arial"/>
              <a:sym typeface="Arial"/>
            </a:endParaRPr>
          </a:p>
        </p:txBody>
      </p:sp>
      <p:sp>
        <p:nvSpPr>
          <p:cNvPr id="1732" name="Google Shape;1732;p68"/>
          <p:cNvSpPr txBox="1"/>
          <p:nvPr/>
        </p:nvSpPr>
        <p:spPr>
          <a:xfrm>
            <a:off x="2816876" y="3236460"/>
            <a:ext cx="8265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RegReadIndex1</a:t>
            </a:r>
            <a:endParaRPr b="0" i="0" sz="900" u="none" cap="none" strike="noStrike">
              <a:solidFill>
                <a:srgbClr val="000000"/>
              </a:solidFill>
              <a:latin typeface="Arial"/>
              <a:ea typeface="Arial"/>
              <a:cs typeface="Arial"/>
              <a:sym typeface="Arial"/>
            </a:endParaRPr>
          </a:p>
        </p:txBody>
      </p:sp>
      <p:sp>
        <p:nvSpPr>
          <p:cNvPr id="1733" name="Google Shape;1733;p68"/>
          <p:cNvSpPr txBox="1"/>
          <p:nvPr/>
        </p:nvSpPr>
        <p:spPr>
          <a:xfrm>
            <a:off x="2818230" y="3600510"/>
            <a:ext cx="8325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RegReadIndex2</a:t>
            </a:r>
            <a:endParaRPr b="0" i="0" sz="900" u="none" cap="none" strike="noStrike">
              <a:solidFill>
                <a:srgbClr val="000000"/>
              </a:solidFill>
              <a:latin typeface="Arial"/>
              <a:ea typeface="Arial"/>
              <a:cs typeface="Arial"/>
              <a:sym typeface="Arial"/>
            </a:endParaRPr>
          </a:p>
        </p:txBody>
      </p:sp>
      <p:sp>
        <p:nvSpPr>
          <p:cNvPr id="1734" name="Google Shape;1734;p68"/>
          <p:cNvSpPr txBox="1"/>
          <p:nvPr/>
        </p:nvSpPr>
        <p:spPr>
          <a:xfrm>
            <a:off x="3186845" y="2695698"/>
            <a:ext cx="7926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RegReadData1</a:t>
            </a:r>
            <a:endParaRPr b="0" i="0" sz="900" u="none" cap="none" strike="noStrike">
              <a:solidFill>
                <a:srgbClr val="000000"/>
              </a:solidFill>
              <a:latin typeface="Arial"/>
              <a:ea typeface="Arial"/>
              <a:cs typeface="Arial"/>
              <a:sym typeface="Arial"/>
            </a:endParaRPr>
          </a:p>
        </p:txBody>
      </p:sp>
      <p:sp>
        <p:nvSpPr>
          <p:cNvPr id="1735" name="Google Shape;1735;p68"/>
          <p:cNvSpPr txBox="1"/>
          <p:nvPr/>
        </p:nvSpPr>
        <p:spPr>
          <a:xfrm>
            <a:off x="2272979" y="2865094"/>
            <a:ext cx="384600" cy="107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inst[11:7]</a:t>
            </a:r>
            <a:endParaRPr b="0" i="0" sz="700" u="none" cap="none" strike="noStrike">
              <a:solidFill>
                <a:srgbClr val="000000"/>
              </a:solidFill>
              <a:latin typeface="Arial"/>
              <a:ea typeface="Arial"/>
              <a:cs typeface="Arial"/>
              <a:sym typeface="Arial"/>
            </a:endParaRPr>
          </a:p>
        </p:txBody>
      </p:sp>
      <p:sp>
        <p:nvSpPr>
          <p:cNvPr id="1736" name="Google Shape;1736;p68"/>
          <p:cNvSpPr txBox="1"/>
          <p:nvPr/>
        </p:nvSpPr>
        <p:spPr>
          <a:xfrm>
            <a:off x="8082954" y="2902021"/>
            <a:ext cx="1821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ALU</a:t>
            </a:r>
            <a:endParaRPr b="0" i="0" sz="700" u="none" cap="none" strike="noStrike">
              <a:solidFill>
                <a:srgbClr val="000000"/>
              </a:solidFill>
              <a:latin typeface="Arial"/>
              <a:ea typeface="Arial"/>
              <a:cs typeface="Arial"/>
              <a:sym typeface="Arial"/>
            </a:endParaRPr>
          </a:p>
        </p:txBody>
      </p:sp>
      <p:sp>
        <p:nvSpPr>
          <p:cNvPr id="1737" name="Google Shape;1737;p68"/>
          <p:cNvSpPr txBox="1"/>
          <p:nvPr/>
        </p:nvSpPr>
        <p:spPr>
          <a:xfrm>
            <a:off x="7998933" y="3127733"/>
            <a:ext cx="276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PC+4</a:t>
            </a:r>
            <a:endParaRPr b="0" i="0" sz="700" u="none" cap="none" strike="noStrike">
              <a:solidFill>
                <a:srgbClr val="000000"/>
              </a:solidFill>
              <a:latin typeface="Arial"/>
              <a:ea typeface="Arial"/>
              <a:cs typeface="Arial"/>
              <a:sym typeface="Arial"/>
            </a:endParaRPr>
          </a:p>
        </p:txBody>
      </p:sp>
      <p:sp>
        <p:nvSpPr>
          <p:cNvPr id="1738" name="Google Shape;1738;p68"/>
          <p:cNvSpPr txBox="1"/>
          <p:nvPr/>
        </p:nvSpPr>
        <p:spPr>
          <a:xfrm>
            <a:off x="8024796" y="3346975"/>
            <a:ext cx="276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Mem</a:t>
            </a:r>
            <a:endParaRPr b="0" i="0" sz="700" u="none" cap="none" strike="noStrike">
              <a:solidFill>
                <a:srgbClr val="000000"/>
              </a:solidFill>
              <a:latin typeface="Arial"/>
              <a:ea typeface="Arial"/>
              <a:cs typeface="Arial"/>
              <a:sym typeface="Arial"/>
            </a:endParaRPr>
          </a:p>
        </p:txBody>
      </p:sp>
      <p:sp>
        <p:nvSpPr>
          <p:cNvPr id="1739" name="Google Shape;1739;p68"/>
          <p:cNvSpPr txBox="1"/>
          <p:nvPr/>
        </p:nvSpPr>
        <p:spPr>
          <a:xfrm>
            <a:off x="3179682" y="3420254"/>
            <a:ext cx="7959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RegReadData2</a:t>
            </a:r>
            <a:endParaRPr b="0" i="0" sz="900" u="none" cap="none" strike="noStrike">
              <a:solidFill>
                <a:srgbClr val="000000"/>
              </a:solidFill>
              <a:latin typeface="Arial"/>
              <a:ea typeface="Arial"/>
              <a:cs typeface="Arial"/>
              <a:sym typeface="Arial"/>
            </a:endParaRPr>
          </a:p>
        </p:txBody>
      </p:sp>
      <p:sp>
        <p:nvSpPr>
          <p:cNvPr id="1740" name="Google Shape;1740;p68"/>
          <p:cNvSpPr txBox="1"/>
          <p:nvPr/>
        </p:nvSpPr>
        <p:spPr>
          <a:xfrm>
            <a:off x="2272428" y="3558585"/>
            <a:ext cx="442500" cy="107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inst[24:20]</a:t>
            </a:r>
            <a:endParaRPr b="0" i="0" sz="700" u="none" cap="none" strike="noStrike">
              <a:solidFill>
                <a:srgbClr val="000000"/>
              </a:solidFill>
              <a:latin typeface="Arial"/>
              <a:ea typeface="Arial"/>
              <a:cs typeface="Arial"/>
              <a:sym typeface="Arial"/>
            </a:endParaRPr>
          </a:p>
        </p:txBody>
      </p:sp>
      <p:sp>
        <p:nvSpPr>
          <p:cNvPr id="1741" name="Google Shape;1741;p68"/>
          <p:cNvSpPr txBox="1"/>
          <p:nvPr/>
        </p:nvSpPr>
        <p:spPr>
          <a:xfrm>
            <a:off x="2272227" y="3191179"/>
            <a:ext cx="437700" cy="107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inst[19:15]</a:t>
            </a:r>
            <a:endParaRPr b="0" i="0" sz="700" u="none" cap="none" strike="noStrike">
              <a:solidFill>
                <a:srgbClr val="000000"/>
              </a:solidFill>
              <a:latin typeface="Arial"/>
              <a:ea typeface="Arial"/>
              <a:cs typeface="Arial"/>
              <a:sym typeface="Arial"/>
            </a:endParaRPr>
          </a:p>
        </p:txBody>
      </p:sp>
      <p:cxnSp>
        <p:nvCxnSpPr>
          <p:cNvPr id="1742" name="Google Shape;1742;p68"/>
          <p:cNvCxnSpPr/>
          <p:nvPr/>
        </p:nvCxnSpPr>
        <p:spPr>
          <a:xfrm>
            <a:off x="5786430" y="3639970"/>
            <a:ext cx="275700" cy="0"/>
          </a:xfrm>
          <a:prstGeom prst="straightConnector1">
            <a:avLst/>
          </a:prstGeom>
          <a:noFill/>
          <a:ln cap="flat" cmpd="sng" w="9525">
            <a:solidFill>
              <a:srgbClr val="000000"/>
            </a:solidFill>
            <a:prstDash val="solid"/>
            <a:round/>
            <a:headEnd len="sm" w="sm" type="none"/>
            <a:tailEnd len="med" w="med" type="triangle"/>
          </a:ln>
        </p:spPr>
      </p:cxnSp>
      <p:sp>
        <p:nvSpPr>
          <p:cNvPr id="1743" name="Google Shape;1743;p68"/>
          <p:cNvSpPr/>
          <p:nvPr/>
        </p:nvSpPr>
        <p:spPr>
          <a:xfrm>
            <a:off x="6059599" y="2239850"/>
            <a:ext cx="486777" cy="1718950"/>
          </a:xfrm>
          <a:custGeom>
            <a:rect b="b" l="l" r="r" t="t"/>
            <a:pathLst>
              <a:path extrusionOk="0" h="68758" w="25718">
                <a:moveTo>
                  <a:pt x="0" y="30915"/>
                </a:moveTo>
                <a:lnTo>
                  <a:pt x="0" y="0"/>
                </a:lnTo>
                <a:lnTo>
                  <a:pt x="25718" y="11327"/>
                </a:lnTo>
                <a:lnTo>
                  <a:pt x="25718" y="57965"/>
                </a:lnTo>
                <a:lnTo>
                  <a:pt x="133" y="68758"/>
                </a:lnTo>
                <a:lnTo>
                  <a:pt x="133" y="38643"/>
                </a:lnTo>
                <a:lnTo>
                  <a:pt x="7196" y="34246"/>
                </a:lnTo>
                <a:close/>
              </a:path>
            </a:pathLst>
          </a:custGeom>
          <a:noFill/>
          <a:ln cap="flat" cmpd="sng" w="9525">
            <a:solidFill>
              <a:schemeClr val="dk1"/>
            </a:solidFill>
            <a:prstDash val="solid"/>
            <a:round/>
            <a:headEnd len="sm" w="sm" type="none"/>
            <a:tailEnd len="sm" w="sm" type="none"/>
          </a:ln>
        </p:spPr>
      </p:sp>
      <p:sp>
        <p:nvSpPr>
          <p:cNvPr id="1744" name="Google Shape;1744;p68"/>
          <p:cNvSpPr txBox="1"/>
          <p:nvPr/>
        </p:nvSpPr>
        <p:spPr>
          <a:xfrm>
            <a:off x="6198231" y="2995400"/>
            <a:ext cx="333900" cy="200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ALU</a:t>
            </a:r>
            <a:endParaRPr b="0" i="0" sz="1300" u="none" cap="none" strike="noStrike">
              <a:solidFill>
                <a:srgbClr val="000000"/>
              </a:solidFill>
              <a:latin typeface="Arial"/>
              <a:ea typeface="Arial"/>
              <a:cs typeface="Arial"/>
              <a:sym typeface="Arial"/>
            </a:endParaRPr>
          </a:p>
        </p:txBody>
      </p:sp>
      <p:sp>
        <p:nvSpPr>
          <p:cNvPr id="1745" name="Google Shape;1745;p68"/>
          <p:cNvSpPr txBox="1"/>
          <p:nvPr/>
        </p:nvSpPr>
        <p:spPr>
          <a:xfrm>
            <a:off x="6078874" y="2581350"/>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A</a:t>
            </a:r>
            <a:endParaRPr b="0" i="0" sz="900" u="none" cap="none" strike="noStrike">
              <a:solidFill>
                <a:srgbClr val="000000"/>
              </a:solidFill>
              <a:latin typeface="Arial"/>
              <a:ea typeface="Arial"/>
              <a:cs typeface="Arial"/>
              <a:sym typeface="Arial"/>
            </a:endParaRPr>
          </a:p>
        </p:txBody>
      </p:sp>
      <p:sp>
        <p:nvSpPr>
          <p:cNvPr id="1746" name="Google Shape;1746;p68"/>
          <p:cNvSpPr txBox="1"/>
          <p:nvPr/>
        </p:nvSpPr>
        <p:spPr>
          <a:xfrm>
            <a:off x="6076499" y="3569550"/>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B</a:t>
            </a:r>
            <a:endParaRPr b="0" i="0" sz="900" u="none" cap="none" strike="noStrike">
              <a:solidFill>
                <a:srgbClr val="000000"/>
              </a:solidFill>
              <a:latin typeface="Arial"/>
              <a:ea typeface="Arial"/>
              <a:cs typeface="Arial"/>
              <a:sym typeface="Arial"/>
            </a:endParaRPr>
          </a:p>
        </p:txBody>
      </p:sp>
      <p:cxnSp>
        <p:nvCxnSpPr>
          <p:cNvPr id="1747" name="Google Shape;1747;p68"/>
          <p:cNvCxnSpPr/>
          <p:nvPr/>
        </p:nvCxnSpPr>
        <p:spPr>
          <a:xfrm rot="10800000">
            <a:off x="5709906" y="3865925"/>
            <a:ext cx="0" cy="843600"/>
          </a:xfrm>
          <a:prstGeom prst="straightConnector1">
            <a:avLst/>
          </a:prstGeom>
          <a:noFill/>
          <a:ln cap="flat" cmpd="sng" w="9525">
            <a:solidFill>
              <a:schemeClr val="dk1"/>
            </a:solidFill>
            <a:prstDash val="solid"/>
            <a:round/>
            <a:headEnd len="sm" w="sm" type="none"/>
            <a:tailEnd len="med" w="med" type="triangle"/>
          </a:ln>
        </p:spPr>
      </p:cxnSp>
      <p:sp>
        <p:nvSpPr>
          <p:cNvPr id="1748" name="Google Shape;1748;p68"/>
          <p:cNvSpPr txBox="1"/>
          <p:nvPr/>
        </p:nvSpPr>
        <p:spPr>
          <a:xfrm>
            <a:off x="5824084" y="4719976"/>
            <a:ext cx="2187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ASel</a:t>
            </a:r>
            <a:endParaRPr b="0" i="0" sz="800" u="none" cap="none" strike="noStrike">
              <a:solidFill>
                <a:srgbClr val="000000"/>
              </a:solidFill>
              <a:latin typeface="Arial"/>
              <a:ea typeface="Arial"/>
              <a:cs typeface="Arial"/>
              <a:sym typeface="Arial"/>
            </a:endParaRPr>
          </a:p>
        </p:txBody>
      </p:sp>
      <p:sp>
        <p:nvSpPr>
          <p:cNvPr id="1749" name="Google Shape;1749;p68"/>
          <p:cNvSpPr txBox="1"/>
          <p:nvPr/>
        </p:nvSpPr>
        <p:spPr>
          <a:xfrm>
            <a:off x="5031500" y="4719976"/>
            <a:ext cx="227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BrEq</a:t>
            </a:r>
            <a:endParaRPr b="0" i="0" sz="800" u="none" cap="none" strike="noStrike">
              <a:solidFill>
                <a:srgbClr val="000000"/>
              </a:solidFill>
              <a:latin typeface="Arial"/>
              <a:ea typeface="Arial"/>
              <a:cs typeface="Arial"/>
              <a:sym typeface="Arial"/>
            </a:endParaRPr>
          </a:p>
        </p:txBody>
      </p:sp>
      <p:sp>
        <p:nvSpPr>
          <p:cNvPr id="1750" name="Google Shape;1750;p68"/>
          <p:cNvSpPr txBox="1"/>
          <p:nvPr/>
        </p:nvSpPr>
        <p:spPr>
          <a:xfrm>
            <a:off x="5290271" y="4719976"/>
            <a:ext cx="2187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BrLT</a:t>
            </a:r>
            <a:endParaRPr b="0" i="0" sz="800" u="none" cap="none" strike="noStrike">
              <a:solidFill>
                <a:srgbClr val="000000"/>
              </a:solidFill>
              <a:latin typeface="Arial"/>
              <a:ea typeface="Arial"/>
              <a:cs typeface="Arial"/>
              <a:sym typeface="Arial"/>
            </a:endParaRPr>
          </a:p>
        </p:txBody>
      </p:sp>
      <p:sp>
        <p:nvSpPr>
          <p:cNvPr id="1751" name="Google Shape;1751;p68"/>
          <p:cNvSpPr txBox="1"/>
          <p:nvPr/>
        </p:nvSpPr>
        <p:spPr>
          <a:xfrm>
            <a:off x="4761666" y="4719976"/>
            <a:ext cx="2376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BrUn</a:t>
            </a:r>
            <a:endParaRPr b="0" i="0" sz="800" u="none" cap="none" strike="noStrike">
              <a:solidFill>
                <a:srgbClr val="000000"/>
              </a:solidFill>
              <a:latin typeface="Arial"/>
              <a:ea typeface="Arial"/>
              <a:cs typeface="Arial"/>
              <a:sym typeface="Arial"/>
            </a:endParaRPr>
          </a:p>
        </p:txBody>
      </p:sp>
      <p:cxnSp>
        <p:nvCxnSpPr>
          <p:cNvPr id="1752" name="Google Shape;1752;p68"/>
          <p:cNvCxnSpPr/>
          <p:nvPr/>
        </p:nvCxnSpPr>
        <p:spPr>
          <a:xfrm rot="10800000">
            <a:off x="4894753" y="3210050"/>
            <a:ext cx="0" cy="1495800"/>
          </a:xfrm>
          <a:prstGeom prst="straightConnector1">
            <a:avLst/>
          </a:prstGeom>
          <a:noFill/>
          <a:ln cap="flat" cmpd="sng" w="9525">
            <a:solidFill>
              <a:schemeClr val="dk1"/>
            </a:solidFill>
            <a:prstDash val="solid"/>
            <a:round/>
            <a:headEnd len="sm" w="sm" type="none"/>
            <a:tailEnd len="med" w="med" type="triangle"/>
          </a:ln>
        </p:spPr>
      </p:cxnSp>
      <p:sp>
        <p:nvSpPr>
          <p:cNvPr id="1753" name="Google Shape;1753;p68"/>
          <p:cNvSpPr/>
          <p:nvPr/>
        </p:nvSpPr>
        <p:spPr>
          <a:xfrm>
            <a:off x="4583849" y="2768700"/>
            <a:ext cx="230758" cy="209875"/>
          </a:xfrm>
          <a:custGeom>
            <a:rect b="b" l="l" r="r" t="t"/>
            <a:pathLst>
              <a:path extrusionOk="0" h="8395" w="4597">
                <a:moveTo>
                  <a:pt x="0" y="0"/>
                </a:moveTo>
                <a:lnTo>
                  <a:pt x="0" y="8395"/>
                </a:lnTo>
                <a:lnTo>
                  <a:pt x="4597" y="8395"/>
                </a:lnTo>
              </a:path>
            </a:pathLst>
          </a:custGeom>
          <a:noFill/>
          <a:ln cap="flat" cmpd="sng" w="9525">
            <a:solidFill>
              <a:schemeClr val="dk1"/>
            </a:solidFill>
            <a:prstDash val="solid"/>
            <a:round/>
            <a:headEnd len="sm" w="sm" type="none"/>
            <a:tailEnd len="med" w="med" type="triangle"/>
          </a:ln>
        </p:spPr>
      </p:sp>
      <p:sp>
        <p:nvSpPr>
          <p:cNvPr id="1754" name="Google Shape;1754;p68"/>
          <p:cNvSpPr/>
          <p:nvPr/>
        </p:nvSpPr>
        <p:spPr>
          <a:xfrm>
            <a:off x="4583849" y="3125150"/>
            <a:ext cx="234194" cy="358125"/>
          </a:xfrm>
          <a:custGeom>
            <a:rect b="b" l="l" r="r" t="t"/>
            <a:pathLst>
              <a:path extrusionOk="0" h="14325" w="6330">
                <a:moveTo>
                  <a:pt x="0" y="14325"/>
                </a:moveTo>
                <a:lnTo>
                  <a:pt x="0" y="0"/>
                </a:lnTo>
                <a:lnTo>
                  <a:pt x="6330" y="0"/>
                </a:lnTo>
              </a:path>
            </a:pathLst>
          </a:custGeom>
          <a:noFill/>
          <a:ln cap="flat" cmpd="sng" w="9525">
            <a:solidFill>
              <a:schemeClr val="dk1"/>
            </a:solidFill>
            <a:prstDash val="solid"/>
            <a:round/>
            <a:headEnd len="sm" w="sm" type="none"/>
            <a:tailEnd len="med" w="med" type="triangle"/>
          </a:ln>
        </p:spPr>
      </p:sp>
      <p:grpSp>
        <p:nvGrpSpPr>
          <p:cNvPr id="1755" name="Google Shape;1755;p68"/>
          <p:cNvGrpSpPr/>
          <p:nvPr/>
        </p:nvGrpSpPr>
        <p:grpSpPr>
          <a:xfrm>
            <a:off x="6954434" y="2422225"/>
            <a:ext cx="964046" cy="1957200"/>
            <a:chOff x="7061035" y="2422225"/>
            <a:chExt cx="964046" cy="1957200"/>
          </a:xfrm>
        </p:grpSpPr>
        <p:sp>
          <p:nvSpPr>
            <p:cNvPr id="1756" name="Google Shape;1756;p68"/>
            <p:cNvSpPr/>
            <p:nvPr/>
          </p:nvSpPr>
          <p:spPr>
            <a:xfrm>
              <a:off x="7072325" y="2422225"/>
              <a:ext cx="949800" cy="1957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68"/>
            <p:cNvSpPr txBox="1"/>
            <p:nvPr/>
          </p:nvSpPr>
          <p:spPr>
            <a:xfrm>
              <a:off x="7072581" y="2425275"/>
              <a:ext cx="952500" cy="200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DMEM</a:t>
              </a:r>
              <a:endParaRPr b="0" i="0" sz="1300" u="none" cap="none" strike="noStrike">
                <a:solidFill>
                  <a:srgbClr val="000000"/>
                </a:solidFill>
                <a:latin typeface="Arial"/>
                <a:ea typeface="Arial"/>
                <a:cs typeface="Arial"/>
                <a:sym typeface="Arial"/>
              </a:endParaRPr>
            </a:p>
          </p:txBody>
        </p:sp>
        <p:sp>
          <p:nvSpPr>
            <p:cNvPr id="1758" name="Google Shape;1758;p68"/>
            <p:cNvSpPr txBox="1"/>
            <p:nvPr/>
          </p:nvSpPr>
          <p:spPr>
            <a:xfrm>
              <a:off x="7061035" y="4230613"/>
              <a:ext cx="548100" cy="138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MemWEn</a:t>
              </a:r>
              <a:endParaRPr b="0" i="0" sz="900" u="none" cap="none" strike="noStrike">
                <a:solidFill>
                  <a:srgbClr val="000000"/>
                </a:solidFill>
                <a:latin typeface="Arial"/>
                <a:ea typeface="Arial"/>
                <a:cs typeface="Arial"/>
                <a:sym typeface="Arial"/>
              </a:endParaRPr>
            </a:p>
          </p:txBody>
        </p:sp>
        <p:sp>
          <p:nvSpPr>
            <p:cNvPr id="1759" name="Google Shape;1759;p68"/>
            <p:cNvSpPr txBox="1"/>
            <p:nvPr/>
          </p:nvSpPr>
          <p:spPr>
            <a:xfrm>
              <a:off x="7170766" y="3377147"/>
              <a:ext cx="8178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MemReadData</a:t>
              </a:r>
              <a:endParaRPr b="0" i="0" sz="900" u="none" cap="none" strike="noStrike">
                <a:solidFill>
                  <a:srgbClr val="000000"/>
                </a:solidFill>
                <a:latin typeface="Arial"/>
                <a:ea typeface="Arial"/>
                <a:cs typeface="Arial"/>
                <a:sym typeface="Arial"/>
              </a:endParaRPr>
            </a:p>
          </p:txBody>
        </p:sp>
        <p:sp>
          <p:nvSpPr>
            <p:cNvPr id="1760" name="Google Shape;1760;p68"/>
            <p:cNvSpPr txBox="1"/>
            <p:nvPr/>
          </p:nvSpPr>
          <p:spPr>
            <a:xfrm>
              <a:off x="7080978" y="3958012"/>
              <a:ext cx="8535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MemWriteData</a:t>
              </a:r>
              <a:endParaRPr b="0" i="0" sz="900" u="none" cap="none" strike="noStrike">
                <a:solidFill>
                  <a:srgbClr val="000000"/>
                </a:solidFill>
                <a:latin typeface="Arial"/>
                <a:ea typeface="Arial"/>
                <a:cs typeface="Arial"/>
                <a:sym typeface="Arial"/>
              </a:endParaRPr>
            </a:p>
          </p:txBody>
        </p:sp>
        <p:sp>
          <p:nvSpPr>
            <p:cNvPr id="1761" name="Google Shape;1761;p68"/>
            <p:cNvSpPr txBox="1"/>
            <p:nvPr/>
          </p:nvSpPr>
          <p:spPr>
            <a:xfrm>
              <a:off x="7082866" y="2889510"/>
              <a:ext cx="7062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MemAddress</a:t>
              </a:r>
              <a:endParaRPr b="0" i="0" sz="900" u="none" cap="none" strike="noStrike">
                <a:solidFill>
                  <a:srgbClr val="000000"/>
                </a:solidFill>
                <a:latin typeface="Arial"/>
                <a:ea typeface="Arial"/>
                <a:cs typeface="Arial"/>
                <a:sym typeface="Arial"/>
              </a:endParaRPr>
            </a:p>
          </p:txBody>
        </p:sp>
        <p:sp>
          <p:nvSpPr>
            <p:cNvPr id="1762" name="Google Shape;1762;p68"/>
            <p:cNvSpPr/>
            <p:nvPr/>
          </p:nvSpPr>
          <p:spPr>
            <a:xfrm>
              <a:off x="7812970" y="4250489"/>
              <a:ext cx="130800" cy="1275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63" name="Google Shape;1763;p68"/>
          <p:cNvSpPr/>
          <p:nvPr/>
        </p:nvSpPr>
        <p:spPr>
          <a:xfrm>
            <a:off x="5469974" y="3482575"/>
            <a:ext cx="1489336" cy="550330"/>
          </a:xfrm>
          <a:custGeom>
            <a:rect b="b" l="l" r="r" t="t"/>
            <a:pathLst>
              <a:path extrusionOk="0" h="22652" w="63161">
                <a:moveTo>
                  <a:pt x="0" y="0"/>
                </a:moveTo>
                <a:lnTo>
                  <a:pt x="0" y="22652"/>
                </a:lnTo>
                <a:lnTo>
                  <a:pt x="63161" y="22652"/>
                </a:lnTo>
              </a:path>
            </a:pathLst>
          </a:custGeom>
          <a:noFill/>
          <a:ln cap="flat" cmpd="sng" w="9525">
            <a:solidFill>
              <a:schemeClr val="dk1"/>
            </a:solidFill>
            <a:prstDash val="solid"/>
            <a:round/>
            <a:headEnd len="sm" w="sm" type="none"/>
            <a:tailEnd len="med" w="med" type="triangle"/>
          </a:ln>
        </p:spPr>
      </p:sp>
      <p:sp>
        <p:nvSpPr>
          <p:cNvPr id="1764" name="Google Shape;1764;p68"/>
          <p:cNvSpPr/>
          <p:nvPr/>
        </p:nvSpPr>
        <p:spPr>
          <a:xfrm>
            <a:off x="5729374" y="2903225"/>
            <a:ext cx="190317" cy="1802514"/>
          </a:xfrm>
          <a:custGeom>
            <a:rect b="b" l="l" r="r" t="t"/>
            <a:pathLst>
              <a:path extrusionOk="0" h="93009" w="9861">
                <a:moveTo>
                  <a:pt x="9861" y="93009"/>
                </a:moveTo>
                <a:lnTo>
                  <a:pt x="9861" y="13325"/>
                </a:lnTo>
                <a:lnTo>
                  <a:pt x="0" y="13325"/>
                </a:lnTo>
                <a:lnTo>
                  <a:pt x="0" y="0"/>
                </a:lnTo>
              </a:path>
            </a:pathLst>
          </a:custGeom>
          <a:noFill/>
          <a:ln cap="flat" cmpd="sng" w="9525">
            <a:solidFill>
              <a:schemeClr val="dk1"/>
            </a:solidFill>
            <a:prstDash val="solid"/>
            <a:round/>
            <a:headEnd len="sm" w="sm" type="none"/>
            <a:tailEnd len="med" w="med" type="triangle"/>
          </a:ln>
        </p:spPr>
      </p:sp>
      <p:sp>
        <p:nvSpPr>
          <p:cNvPr id="1765" name="Google Shape;1765;p68"/>
          <p:cNvSpPr txBox="1"/>
          <p:nvPr/>
        </p:nvSpPr>
        <p:spPr>
          <a:xfrm>
            <a:off x="6065425" y="4719976"/>
            <a:ext cx="4164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ALUSel</a:t>
            </a:r>
            <a:endParaRPr b="0" i="0" sz="800" u="none" cap="none" strike="noStrike">
              <a:solidFill>
                <a:srgbClr val="000000"/>
              </a:solidFill>
              <a:latin typeface="Arial"/>
              <a:ea typeface="Arial"/>
              <a:cs typeface="Arial"/>
              <a:sym typeface="Arial"/>
            </a:endParaRPr>
          </a:p>
        </p:txBody>
      </p:sp>
      <p:sp>
        <p:nvSpPr>
          <p:cNvPr id="1766" name="Google Shape;1766;p68"/>
          <p:cNvSpPr/>
          <p:nvPr/>
        </p:nvSpPr>
        <p:spPr>
          <a:xfrm>
            <a:off x="1300874" y="2170312"/>
            <a:ext cx="4347506" cy="363543"/>
          </a:xfrm>
          <a:custGeom>
            <a:rect b="b" l="l" r="r" t="t"/>
            <a:pathLst>
              <a:path extrusionOk="0" h="15591" w="168296">
                <a:moveTo>
                  <a:pt x="0" y="0"/>
                </a:moveTo>
                <a:lnTo>
                  <a:pt x="147109" y="0"/>
                </a:lnTo>
                <a:lnTo>
                  <a:pt x="147109" y="15591"/>
                </a:lnTo>
                <a:lnTo>
                  <a:pt x="168296" y="15591"/>
                </a:lnTo>
              </a:path>
            </a:pathLst>
          </a:custGeom>
          <a:noFill/>
          <a:ln cap="flat" cmpd="sng" w="9525">
            <a:solidFill>
              <a:schemeClr val="dk1"/>
            </a:solidFill>
            <a:prstDash val="solid"/>
            <a:round/>
            <a:headEnd len="sm" w="sm" type="none"/>
            <a:tailEnd len="med" w="med" type="triangle"/>
          </a:ln>
        </p:spPr>
      </p:sp>
      <p:cxnSp>
        <p:nvCxnSpPr>
          <p:cNvPr id="1767" name="Google Shape;1767;p68"/>
          <p:cNvCxnSpPr/>
          <p:nvPr/>
        </p:nvCxnSpPr>
        <p:spPr>
          <a:xfrm rot="10800000">
            <a:off x="1665449" y="1973700"/>
            <a:ext cx="0" cy="199200"/>
          </a:xfrm>
          <a:prstGeom prst="straightConnector1">
            <a:avLst/>
          </a:prstGeom>
          <a:noFill/>
          <a:ln cap="flat" cmpd="sng" w="9525">
            <a:solidFill>
              <a:schemeClr val="dk1"/>
            </a:solidFill>
            <a:prstDash val="solid"/>
            <a:round/>
            <a:headEnd len="sm" w="sm" type="none"/>
            <a:tailEnd len="med" w="med" type="triangle"/>
          </a:ln>
        </p:spPr>
      </p:cxnSp>
      <p:sp>
        <p:nvSpPr>
          <p:cNvPr id="1768" name="Google Shape;1768;p68"/>
          <p:cNvSpPr txBox="1"/>
          <p:nvPr/>
        </p:nvSpPr>
        <p:spPr>
          <a:xfrm>
            <a:off x="3285930" y="4723526"/>
            <a:ext cx="365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ImmSel</a:t>
            </a:r>
            <a:endParaRPr b="0" i="0" sz="800" u="none" cap="none" strike="noStrike">
              <a:solidFill>
                <a:srgbClr val="000000"/>
              </a:solidFill>
              <a:latin typeface="Arial"/>
              <a:ea typeface="Arial"/>
              <a:cs typeface="Arial"/>
              <a:sym typeface="Arial"/>
            </a:endParaRPr>
          </a:p>
        </p:txBody>
      </p:sp>
      <p:sp>
        <p:nvSpPr>
          <p:cNvPr id="1769" name="Google Shape;1769;p68"/>
          <p:cNvSpPr txBox="1"/>
          <p:nvPr/>
        </p:nvSpPr>
        <p:spPr>
          <a:xfrm>
            <a:off x="2864575" y="4719976"/>
            <a:ext cx="4122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RegWEn</a:t>
            </a:r>
            <a:endParaRPr b="0" i="0" sz="800" u="none" cap="none" strike="noStrike">
              <a:solidFill>
                <a:srgbClr val="000000"/>
              </a:solidFill>
              <a:latin typeface="Arial"/>
              <a:ea typeface="Arial"/>
              <a:cs typeface="Arial"/>
              <a:sym typeface="Arial"/>
            </a:endParaRPr>
          </a:p>
        </p:txBody>
      </p:sp>
      <p:sp>
        <p:nvSpPr>
          <p:cNvPr id="1770" name="Google Shape;1770;p68"/>
          <p:cNvSpPr txBox="1"/>
          <p:nvPr/>
        </p:nvSpPr>
        <p:spPr>
          <a:xfrm>
            <a:off x="7021631" y="4723307"/>
            <a:ext cx="4146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MemRW</a:t>
            </a:r>
            <a:endParaRPr b="0" i="0" sz="800" u="none" cap="none" strike="noStrike">
              <a:solidFill>
                <a:srgbClr val="000000"/>
              </a:solidFill>
              <a:latin typeface="Arial"/>
              <a:ea typeface="Arial"/>
              <a:cs typeface="Arial"/>
              <a:sym typeface="Arial"/>
            </a:endParaRPr>
          </a:p>
        </p:txBody>
      </p:sp>
      <p:sp>
        <p:nvSpPr>
          <p:cNvPr id="1771" name="Google Shape;1771;p68"/>
          <p:cNvSpPr txBox="1"/>
          <p:nvPr/>
        </p:nvSpPr>
        <p:spPr>
          <a:xfrm>
            <a:off x="8261639" y="4719976"/>
            <a:ext cx="3714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WBSel</a:t>
            </a:r>
            <a:endParaRPr b="0" i="0" sz="800" u="none" cap="none" strike="noStrike">
              <a:solidFill>
                <a:srgbClr val="000000"/>
              </a:solidFill>
              <a:latin typeface="Arial"/>
              <a:ea typeface="Arial"/>
              <a:cs typeface="Arial"/>
              <a:sym typeface="Arial"/>
            </a:endParaRPr>
          </a:p>
        </p:txBody>
      </p:sp>
      <p:sp>
        <p:nvSpPr>
          <p:cNvPr id="1772" name="Google Shape;1772;p68"/>
          <p:cNvSpPr txBox="1"/>
          <p:nvPr/>
        </p:nvSpPr>
        <p:spPr>
          <a:xfrm>
            <a:off x="2818317" y="3835326"/>
            <a:ext cx="462900" cy="138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RegWEn</a:t>
            </a:r>
            <a:endParaRPr b="0" i="0" sz="900" u="none" cap="none" strike="noStrike">
              <a:solidFill>
                <a:srgbClr val="000000"/>
              </a:solidFill>
              <a:latin typeface="Arial"/>
              <a:ea typeface="Arial"/>
              <a:cs typeface="Arial"/>
              <a:sym typeface="Arial"/>
            </a:endParaRPr>
          </a:p>
        </p:txBody>
      </p:sp>
      <p:cxnSp>
        <p:nvCxnSpPr>
          <p:cNvPr id="1773" name="Google Shape;1773;p68"/>
          <p:cNvCxnSpPr/>
          <p:nvPr/>
        </p:nvCxnSpPr>
        <p:spPr>
          <a:xfrm rot="10800000">
            <a:off x="1665449" y="1616019"/>
            <a:ext cx="0" cy="199200"/>
          </a:xfrm>
          <a:prstGeom prst="straightConnector1">
            <a:avLst/>
          </a:prstGeom>
          <a:noFill/>
          <a:ln cap="flat" cmpd="sng" w="9525">
            <a:solidFill>
              <a:schemeClr val="dk1"/>
            </a:solidFill>
            <a:prstDash val="solid"/>
            <a:round/>
            <a:headEnd len="sm" w="sm" type="none"/>
            <a:tailEnd len="med" w="med" type="triangle"/>
          </a:ln>
        </p:spPr>
      </p:cxnSp>
      <p:sp>
        <p:nvSpPr>
          <p:cNvPr id="1774" name="Google Shape;1774;p68"/>
          <p:cNvSpPr txBox="1"/>
          <p:nvPr/>
        </p:nvSpPr>
        <p:spPr>
          <a:xfrm>
            <a:off x="369791" y="1971345"/>
            <a:ext cx="258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PC+4</a:t>
            </a:r>
            <a:endParaRPr b="0" i="0" sz="700" u="none" cap="none" strike="noStrike">
              <a:solidFill>
                <a:srgbClr val="000000"/>
              </a:solidFill>
              <a:latin typeface="Arial"/>
              <a:ea typeface="Arial"/>
              <a:cs typeface="Arial"/>
              <a:sym typeface="Arial"/>
            </a:endParaRPr>
          </a:p>
        </p:txBody>
      </p:sp>
      <p:sp>
        <p:nvSpPr>
          <p:cNvPr id="1775" name="Google Shape;1775;p68"/>
          <p:cNvSpPr/>
          <p:nvPr/>
        </p:nvSpPr>
        <p:spPr>
          <a:xfrm>
            <a:off x="357827" y="1619000"/>
            <a:ext cx="387124" cy="456401"/>
          </a:xfrm>
          <a:custGeom>
            <a:rect b="b" l="l" r="r" t="t"/>
            <a:pathLst>
              <a:path extrusionOk="0" h="19521" w="8994">
                <a:moveTo>
                  <a:pt x="0" y="0"/>
                </a:moveTo>
                <a:lnTo>
                  <a:pt x="0" y="19521"/>
                </a:lnTo>
                <a:lnTo>
                  <a:pt x="8994" y="19521"/>
                </a:lnTo>
              </a:path>
            </a:pathLst>
          </a:custGeom>
          <a:noFill/>
          <a:ln cap="flat" cmpd="sng" w="9525">
            <a:solidFill>
              <a:schemeClr val="dk1"/>
            </a:solidFill>
            <a:prstDash val="solid"/>
            <a:round/>
            <a:headEnd len="sm" w="sm" type="none"/>
            <a:tailEnd len="med" w="med" type="triangle"/>
          </a:ln>
        </p:spPr>
      </p:sp>
      <p:cxnSp>
        <p:nvCxnSpPr>
          <p:cNvPr id="1776" name="Google Shape;1776;p68"/>
          <p:cNvCxnSpPr/>
          <p:nvPr/>
        </p:nvCxnSpPr>
        <p:spPr>
          <a:xfrm>
            <a:off x="881146" y="2184900"/>
            <a:ext cx="203400" cy="0"/>
          </a:xfrm>
          <a:prstGeom prst="straightConnector1">
            <a:avLst/>
          </a:prstGeom>
          <a:noFill/>
          <a:ln cap="flat" cmpd="sng" w="9525">
            <a:solidFill>
              <a:schemeClr val="dk1"/>
            </a:solidFill>
            <a:prstDash val="solid"/>
            <a:round/>
            <a:headEnd len="sm" w="sm" type="none"/>
            <a:tailEnd len="med" w="med" type="triangle"/>
          </a:ln>
        </p:spPr>
      </p:cxnSp>
      <p:sp>
        <p:nvSpPr>
          <p:cNvPr id="1777" name="Google Shape;1777;p68"/>
          <p:cNvSpPr/>
          <p:nvPr/>
        </p:nvSpPr>
        <p:spPr>
          <a:xfrm>
            <a:off x="8075885" y="1455777"/>
            <a:ext cx="283151" cy="1542420"/>
          </a:xfrm>
          <a:custGeom>
            <a:rect b="b" l="l" r="r" t="t"/>
            <a:pathLst>
              <a:path extrusionOk="0" h="37044" w="9328">
                <a:moveTo>
                  <a:pt x="0" y="0"/>
                </a:moveTo>
                <a:lnTo>
                  <a:pt x="0" y="37044"/>
                </a:lnTo>
                <a:lnTo>
                  <a:pt x="9328" y="37044"/>
                </a:lnTo>
              </a:path>
            </a:pathLst>
          </a:custGeom>
          <a:noFill/>
          <a:ln cap="flat" cmpd="sng" w="9525">
            <a:solidFill>
              <a:schemeClr val="dk1"/>
            </a:solidFill>
            <a:prstDash val="solid"/>
            <a:round/>
            <a:headEnd len="sm" w="sm" type="none"/>
            <a:tailEnd len="med" w="med" type="triangle"/>
          </a:ln>
        </p:spPr>
      </p:sp>
      <p:sp>
        <p:nvSpPr>
          <p:cNvPr id="1778" name="Google Shape;1778;p68"/>
          <p:cNvSpPr txBox="1"/>
          <p:nvPr/>
        </p:nvSpPr>
        <p:spPr>
          <a:xfrm>
            <a:off x="310649" y="2210618"/>
            <a:ext cx="3405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ALU</a:t>
            </a:r>
            <a:endParaRPr b="0" i="0" sz="700" u="none" cap="none" strike="noStrike">
              <a:solidFill>
                <a:srgbClr val="000000"/>
              </a:solidFill>
              <a:latin typeface="Arial"/>
              <a:ea typeface="Arial"/>
              <a:cs typeface="Arial"/>
              <a:sym typeface="Arial"/>
            </a:endParaRPr>
          </a:p>
        </p:txBody>
      </p:sp>
      <p:sp>
        <p:nvSpPr>
          <p:cNvPr id="1779" name="Google Shape;1779;p68"/>
          <p:cNvSpPr/>
          <p:nvPr/>
        </p:nvSpPr>
        <p:spPr>
          <a:xfrm>
            <a:off x="310649" y="1457425"/>
            <a:ext cx="434320" cy="856191"/>
          </a:xfrm>
          <a:custGeom>
            <a:rect b="b" l="l" r="r" t="t"/>
            <a:pathLst>
              <a:path extrusionOk="0" h="19521" w="8994">
                <a:moveTo>
                  <a:pt x="0" y="0"/>
                </a:moveTo>
                <a:lnTo>
                  <a:pt x="0" y="19521"/>
                </a:lnTo>
                <a:lnTo>
                  <a:pt x="8994" y="19521"/>
                </a:lnTo>
              </a:path>
            </a:pathLst>
          </a:custGeom>
          <a:noFill/>
          <a:ln cap="flat" cmpd="sng" w="9525">
            <a:solidFill>
              <a:schemeClr val="dk1"/>
            </a:solidFill>
            <a:prstDash val="solid"/>
            <a:round/>
            <a:headEnd len="sm" w="sm" type="none"/>
            <a:tailEnd len="med" w="med" type="triangle"/>
          </a:ln>
        </p:spPr>
      </p:sp>
      <p:sp>
        <p:nvSpPr>
          <p:cNvPr id="1780" name="Google Shape;1780;p68"/>
          <p:cNvSpPr txBox="1"/>
          <p:nvPr/>
        </p:nvSpPr>
        <p:spPr>
          <a:xfrm>
            <a:off x="666265" y="4719976"/>
            <a:ext cx="3099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PCSel</a:t>
            </a:r>
            <a:endParaRPr b="0" i="0" sz="800" u="none" cap="none" strike="noStrike">
              <a:solidFill>
                <a:srgbClr val="000000"/>
              </a:solidFill>
              <a:latin typeface="Arial"/>
              <a:ea typeface="Arial"/>
              <a:cs typeface="Arial"/>
              <a:sym typeface="Arial"/>
            </a:endParaRPr>
          </a:p>
        </p:txBody>
      </p:sp>
      <p:sp>
        <p:nvSpPr>
          <p:cNvPr id="1781" name="Google Shape;1781;p68"/>
          <p:cNvSpPr txBox="1"/>
          <p:nvPr/>
        </p:nvSpPr>
        <p:spPr>
          <a:xfrm>
            <a:off x="2145332" y="4719976"/>
            <a:ext cx="5127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inst[31:0]</a:t>
            </a:r>
            <a:endParaRPr b="0" i="0" sz="800" u="none" cap="none" strike="noStrike">
              <a:solidFill>
                <a:srgbClr val="000000"/>
              </a:solidFill>
              <a:latin typeface="Arial"/>
              <a:ea typeface="Arial"/>
              <a:cs typeface="Arial"/>
              <a:sym typeface="Arial"/>
            </a:endParaRPr>
          </a:p>
        </p:txBody>
      </p:sp>
      <p:grpSp>
        <p:nvGrpSpPr>
          <p:cNvPr id="1782" name="Google Shape;1782;p68"/>
          <p:cNvGrpSpPr/>
          <p:nvPr/>
        </p:nvGrpSpPr>
        <p:grpSpPr>
          <a:xfrm>
            <a:off x="1086608" y="1907022"/>
            <a:ext cx="213600" cy="620519"/>
            <a:chOff x="1345609" y="1907022"/>
            <a:chExt cx="213600" cy="620519"/>
          </a:xfrm>
        </p:grpSpPr>
        <p:sp>
          <p:nvSpPr>
            <p:cNvPr id="1783" name="Google Shape;1783;p68"/>
            <p:cNvSpPr/>
            <p:nvPr/>
          </p:nvSpPr>
          <p:spPr>
            <a:xfrm>
              <a:off x="1345609" y="1907022"/>
              <a:ext cx="213600" cy="620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68"/>
            <p:cNvSpPr/>
            <p:nvPr/>
          </p:nvSpPr>
          <p:spPr>
            <a:xfrm>
              <a:off x="1345609" y="2357141"/>
              <a:ext cx="213600" cy="1704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68"/>
            <p:cNvSpPr txBox="1"/>
            <p:nvPr/>
          </p:nvSpPr>
          <p:spPr>
            <a:xfrm>
              <a:off x="1359237" y="2100736"/>
              <a:ext cx="1827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PC</a:t>
              </a:r>
              <a:endParaRPr b="0" i="0" sz="1000" u="none" cap="none" strike="noStrike">
                <a:solidFill>
                  <a:srgbClr val="000000"/>
                </a:solidFill>
                <a:latin typeface="Arial"/>
                <a:ea typeface="Arial"/>
                <a:cs typeface="Arial"/>
                <a:sym typeface="Arial"/>
              </a:endParaRPr>
            </a:p>
          </p:txBody>
        </p:sp>
      </p:grpSp>
      <p:sp>
        <p:nvSpPr>
          <p:cNvPr id="1786" name="Google Shape;1786;p68"/>
          <p:cNvSpPr/>
          <p:nvPr/>
        </p:nvSpPr>
        <p:spPr>
          <a:xfrm>
            <a:off x="1367096" y="2170325"/>
            <a:ext cx="159901" cy="986030"/>
          </a:xfrm>
          <a:custGeom>
            <a:rect b="b" l="l" r="r" t="t"/>
            <a:pathLst>
              <a:path extrusionOk="0" h="40242" w="3065">
                <a:moveTo>
                  <a:pt x="0" y="0"/>
                </a:moveTo>
                <a:lnTo>
                  <a:pt x="0" y="40242"/>
                </a:lnTo>
                <a:lnTo>
                  <a:pt x="3065" y="40242"/>
                </a:lnTo>
              </a:path>
            </a:pathLst>
          </a:custGeom>
          <a:noFill/>
          <a:ln cap="flat" cmpd="sng" w="9525">
            <a:solidFill>
              <a:schemeClr val="dk1"/>
            </a:solidFill>
            <a:prstDash val="solid"/>
            <a:round/>
            <a:headEnd len="sm" w="sm" type="none"/>
            <a:tailEnd len="med" w="med" type="triangle"/>
          </a:ln>
        </p:spPr>
      </p:sp>
      <p:grpSp>
        <p:nvGrpSpPr>
          <p:cNvPr id="1787" name="Google Shape;1787;p68"/>
          <p:cNvGrpSpPr/>
          <p:nvPr/>
        </p:nvGrpSpPr>
        <p:grpSpPr>
          <a:xfrm>
            <a:off x="8359974" y="2776540"/>
            <a:ext cx="148800" cy="891300"/>
            <a:chOff x="8466575" y="2776540"/>
            <a:chExt cx="148800" cy="891300"/>
          </a:xfrm>
        </p:grpSpPr>
        <p:sp>
          <p:nvSpPr>
            <p:cNvPr id="1788" name="Google Shape;1788;p68"/>
            <p:cNvSpPr/>
            <p:nvPr/>
          </p:nvSpPr>
          <p:spPr>
            <a:xfrm rot="5400000">
              <a:off x="8095325" y="3147790"/>
              <a:ext cx="891300" cy="148800"/>
            </a:xfrm>
            <a:prstGeom prst="trapezoid">
              <a:avLst>
                <a:gd fmla="val 4135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68"/>
            <p:cNvSpPr txBox="1"/>
            <p:nvPr/>
          </p:nvSpPr>
          <p:spPr>
            <a:xfrm>
              <a:off x="8476069" y="3139310"/>
              <a:ext cx="1290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2</a:t>
              </a:r>
              <a:endParaRPr b="0" i="0" sz="1000" u="none" cap="none" strike="noStrike">
                <a:solidFill>
                  <a:srgbClr val="000000"/>
                </a:solidFill>
                <a:latin typeface="Arial"/>
                <a:ea typeface="Arial"/>
                <a:cs typeface="Arial"/>
                <a:sym typeface="Arial"/>
              </a:endParaRPr>
            </a:p>
          </p:txBody>
        </p:sp>
        <p:sp>
          <p:nvSpPr>
            <p:cNvPr id="1790" name="Google Shape;1790;p68"/>
            <p:cNvSpPr txBox="1"/>
            <p:nvPr/>
          </p:nvSpPr>
          <p:spPr>
            <a:xfrm>
              <a:off x="8476069" y="3367910"/>
              <a:ext cx="1290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0</a:t>
              </a:r>
              <a:endParaRPr b="0" i="0" sz="1000" u="none" cap="none" strike="noStrike">
                <a:solidFill>
                  <a:srgbClr val="000000"/>
                </a:solidFill>
                <a:latin typeface="Arial"/>
                <a:ea typeface="Arial"/>
                <a:cs typeface="Arial"/>
                <a:sym typeface="Arial"/>
              </a:endParaRPr>
            </a:p>
          </p:txBody>
        </p:sp>
        <p:sp>
          <p:nvSpPr>
            <p:cNvPr id="1791" name="Google Shape;1791;p68"/>
            <p:cNvSpPr txBox="1"/>
            <p:nvPr/>
          </p:nvSpPr>
          <p:spPr>
            <a:xfrm>
              <a:off x="8476069" y="2910710"/>
              <a:ext cx="1290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1</a:t>
              </a:r>
              <a:endParaRPr b="0" i="0" sz="1000" u="none" cap="none" strike="noStrike">
                <a:solidFill>
                  <a:srgbClr val="000000"/>
                </a:solidFill>
                <a:latin typeface="Arial"/>
                <a:ea typeface="Arial"/>
                <a:cs typeface="Arial"/>
                <a:sym typeface="Arial"/>
              </a:endParaRPr>
            </a:p>
          </p:txBody>
        </p:sp>
      </p:grpSp>
      <p:sp>
        <p:nvSpPr>
          <p:cNvPr id="1792" name="Google Shape;1792;p68"/>
          <p:cNvSpPr/>
          <p:nvPr/>
        </p:nvSpPr>
        <p:spPr>
          <a:xfrm>
            <a:off x="7997848" y="1614017"/>
            <a:ext cx="359575" cy="1609838"/>
          </a:xfrm>
          <a:custGeom>
            <a:rect b="b" l="l" r="r" t="t"/>
            <a:pathLst>
              <a:path extrusionOk="0" h="46958" w="14383">
                <a:moveTo>
                  <a:pt x="0" y="0"/>
                </a:moveTo>
                <a:lnTo>
                  <a:pt x="0" y="46958"/>
                </a:lnTo>
                <a:lnTo>
                  <a:pt x="14383" y="46958"/>
                </a:lnTo>
              </a:path>
            </a:pathLst>
          </a:custGeom>
          <a:noFill/>
          <a:ln cap="flat" cmpd="sng" w="9525">
            <a:solidFill>
              <a:schemeClr val="dk1"/>
            </a:solidFill>
            <a:prstDash val="solid"/>
            <a:round/>
            <a:headEnd len="sm" w="sm" type="none"/>
            <a:tailEnd len="med" w="med" type="triangle"/>
          </a:ln>
        </p:spPr>
      </p:sp>
      <p:grpSp>
        <p:nvGrpSpPr>
          <p:cNvPr id="1793" name="Google Shape;1793;p68"/>
          <p:cNvGrpSpPr/>
          <p:nvPr/>
        </p:nvGrpSpPr>
        <p:grpSpPr>
          <a:xfrm>
            <a:off x="750814" y="1920097"/>
            <a:ext cx="127800" cy="547800"/>
            <a:chOff x="455175" y="2672151"/>
            <a:chExt cx="127800" cy="547800"/>
          </a:xfrm>
        </p:grpSpPr>
        <p:sp>
          <p:nvSpPr>
            <p:cNvPr id="1794" name="Google Shape;1794;p68"/>
            <p:cNvSpPr/>
            <p:nvPr/>
          </p:nvSpPr>
          <p:spPr>
            <a:xfrm rot="5400000">
              <a:off x="245175" y="2882151"/>
              <a:ext cx="547800" cy="127800"/>
            </a:xfrm>
            <a:prstGeom prst="trapezoid">
              <a:avLst>
                <a:gd fmla="val 4162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68"/>
            <p:cNvSpPr txBox="1"/>
            <p:nvPr/>
          </p:nvSpPr>
          <p:spPr>
            <a:xfrm>
              <a:off x="466012" y="2762047"/>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0</a:t>
              </a:r>
              <a:endParaRPr b="0" i="0" sz="900" u="none" cap="none" strike="noStrike">
                <a:solidFill>
                  <a:srgbClr val="000000"/>
                </a:solidFill>
                <a:latin typeface="Arial"/>
                <a:ea typeface="Arial"/>
                <a:cs typeface="Arial"/>
                <a:sym typeface="Arial"/>
              </a:endParaRPr>
            </a:p>
          </p:txBody>
        </p:sp>
        <p:sp>
          <p:nvSpPr>
            <p:cNvPr id="1796" name="Google Shape;1796;p68"/>
            <p:cNvSpPr txBox="1"/>
            <p:nvPr/>
          </p:nvSpPr>
          <p:spPr>
            <a:xfrm>
              <a:off x="466012" y="2993978"/>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1</a:t>
              </a:r>
              <a:endParaRPr b="0" i="0" sz="900" u="none" cap="none" strike="noStrike">
                <a:solidFill>
                  <a:srgbClr val="000000"/>
                </a:solidFill>
                <a:latin typeface="Arial"/>
                <a:ea typeface="Arial"/>
                <a:cs typeface="Arial"/>
                <a:sym typeface="Arial"/>
              </a:endParaRPr>
            </a:p>
          </p:txBody>
        </p:sp>
      </p:grpSp>
      <p:grpSp>
        <p:nvGrpSpPr>
          <p:cNvPr id="1797" name="Google Shape;1797;p68"/>
          <p:cNvGrpSpPr/>
          <p:nvPr/>
        </p:nvGrpSpPr>
        <p:grpSpPr>
          <a:xfrm>
            <a:off x="5659021" y="2372303"/>
            <a:ext cx="127800" cy="547800"/>
            <a:chOff x="455175" y="2672151"/>
            <a:chExt cx="127800" cy="547800"/>
          </a:xfrm>
        </p:grpSpPr>
        <p:sp>
          <p:nvSpPr>
            <p:cNvPr id="1798" name="Google Shape;1798;p68"/>
            <p:cNvSpPr/>
            <p:nvPr/>
          </p:nvSpPr>
          <p:spPr>
            <a:xfrm rot="5400000">
              <a:off x="245175" y="2882151"/>
              <a:ext cx="547800" cy="127800"/>
            </a:xfrm>
            <a:prstGeom prst="trapezoid">
              <a:avLst>
                <a:gd fmla="val 4162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68"/>
            <p:cNvSpPr txBox="1"/>
            <p:nvPr/>
          </p:nvSpPr>
          <p:spPr>
            <a:xfrm>
              <a:off x="466012" y="2762047"/>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1</a:t>
              </a:r>
              <a:endParaRPr b="0" i="0" sz="900" u="none" cap="none" strike="noStrike">
                <a:solidFill>
                  <a:srgbClr val="000000"/>
                </a:solidFill>
                <a:latin typeface="Arial"/>
                <a:ea typeface="Arial"/>
                <a:cs typeface="Arial"/>
                <a:sym typeface="Arial"/>
              </a:endParaRPr>
            </a:p>
          </p:txBody>
        </p:sp>
        <p:sp>
          <p:nvSpPr>
            <p:cNvPr id="1800" name="Google Shape;1800;p68"/>
            <p:cNvSpPr txBox="1"/>
            <p:nvPr/>
          </p:nvSpPr>
          <p:spPr>
            <a:xfrm>
              <a:off x="466012" y="2993978"/>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0</a:t>
              </a:r>
              <a:endParaRPr b="0" i="0" sz="900" u="none" cap="none" strike="noStrike">
                <a:solidFill>
                  <a:srgbClr val="000000"/>
                </a:solidFill>
                <a:latin typeface="Arial"/>
                <a:ea typeface="Arial"/>
                <a:cs typeface="Arial"/>
                <a:sym typeface="Arial"/>
              </a:endParaRPr>
            </a:p>
          </p:txBody>
        </p:sp>
      </p:grpSp>
      <p:grpSp>
        <p:nvGrpSpPr>
          <p:cNvPr id="1801" name="Google Shape;1801;p68"/>
          <p:cNvGrpSpPr/>
          <p:nvPr/>
        </p:nvGrpSpPr>
        <p:grpSpPr>
          <a:xfrm>
            <a:off x="5658171" y="3326653"/>
            <a:ext cx="127800" cy="547800"/>
            <a:chOff x="455175" y="2672151"/>
            <a:chExt cx="127800" cy="547800"/>
          </a:xfrm>
        </p:grpSpPr>
        <p:sp>
          <p:nvSpPr>
            <p:cNvPr id="1802" name="Google Shape;1802;p68"/>
            <p:cNvSpPr/>
            <p:nvPr/>
          </p:nvSpPr>
          <p:spPr>
            <a:xfrm rot="5400000">
              <a:off x="245175" y="2882151"/>
              <a:ext cx="547800" cy="127800"/>
            </a:xfrm>
            <a:prstGeom prst="trapezoid">
              <a:avLst>
                <a:gd fmla="val 4162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68"/>
            <p:cNvSpPr txBox="1"/>
            <p:nvPr/>
          </p:nvSpPr>
          <p:spPr>
            <a:xfrm>
              <a:off x="466012" y="2762047"/>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0</a:t>
              </a:r>
              <a:endParaRPr b="0" i="0" sz="900" u="none" cap="none" strike="noStrike">
                <a:solidFill>
                  <a:srgbClr val="000000"/>
                </a:solidFill>
                <a:latin typeface="Arial"/>
                <a:ea typeface="Arial"/>
                <a:cs typeface="Arial"/>
                <a:sym typeface="Arial"/>
              </a:endParaRPr>
            </a:p>
          </p:txBody>
        </p:sp>
        <p:sp>
          <p:nvSpPr>
            <p:cNvPr id="1804" name="Google Shape;1804;p68"/>
            <p:cNvSpPr txBox="1"/>
            <p:nvPr/>
          </p:nvSpPr>
          <p:spPr>
            <a:xfrm>
              <a:off x="466012" y="2993978"/>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1</a:t>
              </a:r>
              <a:endParaRPr b="0" i="0" sz="900" u="none" cap="none" strike="noStrike">
                <a:solidFill>
                  <a:srgbClr val="000000"/>
                </a:solidFill>
                <a:latin typeface="Arial"/>
                <a:ea typeface="Arial"/>
                <a:cs typeface="Arial"/>
                <a:sym typeface="Arial"/>
              </a:endParaRPr>
            </a:p>
          </p:txBody>
        </p:sp>
      </p:grpSp>
      <p:cxnSp>
        <p:nvCxnSpPr>
          <p:cNvPr id="1805" name="Google Shape;1805;p68"/>
          <p:cNvCxnSpPr/>
          <p:nvPr/>
        </p:nvCxnSpPr>
        <p:spPr>
          <a:xfrm>
            <a:off x="2112875" y="1150975"/>
            <a:ext cx="0" cy="3394200"/>
          </a:xfrm>
          <a:prstGeom prst="straightConnector1">
            <a:avLst/>
          </a:prstGeom>
          <a:noFill/>
          <a:ln cap="flat" cmpd="sng" w="28575">
            <a:solidFill>
              <a:srgbClr val="0000FF"/>
            </a:solidFill>
            <a:prstDash val="solid"/>
            <a:round/>
            <a:headEnd len="sm" w="sm" type="none"/>
            <a:tailEnd len="sm" w="sm" type="none"/>
          </a:ln>
        </p:spPr>
      </p:cxnSp>
      <p:cxnSp>
        <p:nvCxnSpPr>
          <p:cNvPr id="1806" name="Google Shape;1806;p68"/>
          <p:cNvCxnSpPr/>
          <p:nvPr/>
        </p:nvCxnSpPr>
        <p:spPr>
          <a:xfrm>
            <a:off x="4140713" y="1150975"/>
            <a:ext cx="0" cy="3394200"/>
          </a:xfrm>
          <a:prstGeom prst="straightConnector1">
            <a:avLst/>
          </a:prstGeom>
          <a:noFill/>
          <a:ln cap="flat" cmpd="sng" w="28575">
            <a:solidFill>
              <a:srgbClr val="0000FF"/>
            </a:solidFill>
            <a:prstDash val="solid"/>
            <a:round/>
            <a:headEnd len="sm" w="sm" type="none"/>
            <a:tailEnd len="sm" w="sm" type="none"/>
          </a:ln>
        </p:spPr>
      </p:cxnSp>
      <p:cxnSp>
        <p:nvCxnSpPr>
          <p:cNvPr id="1807" name="Google Shape;1807;p68"/>
          <p:cNvCxnSpPr/>
          <p:nvPr/>
        </p:nvCxnSpPr>
        <p:spPr>
          <a:xfrm>
            <a:off x="6684875" y="1150975"/>
            <a:ext cx="0" cy="3394200"/>
          </a:xfrm>
          <a:prstGeom prst="straightConnector1">
            <a:avLst/>
          </a:prstGeom>
          <a:noFill/>
          <a:ln cap="flat" cmpd="sng" w="28575">
            <a:solidFill>
              <a:srgbClr val="0000FF"/>
            </a:solidFill>
            <a:prstDash val="solid"/>
            <a:round/>
            <a:headEnd len="sm" w="sm" type="none"/>
            <a:tailEnd len="sm" w="sm" type="none"/>
          </a:ln>
        </p:spPr>
      </p:cxnSp>
      <p:cxnSp>
        <p:nvCxnSpPr>
          <p:cNvPr id="1808" name="Google Shape;1808;p68"/>
          <p:cNvCxnSpPr/>
          <p:nvPr/>
        </p:nvCxnSpPr>
        <p:spPr>
          <a:xfrm>
            <a:off x="8543625" y="1150975"/>
            <a:ext cx="0" cy="3394200"/>
          </a:xfrm>
          <a:prstGeom prst="straightConnector1">
            <a:avLst/>
          </a:prstGeom>
          <a:noFill/>
          <a:ln cap="flat" cmpd="sng" w="28575">
            <a:solidFill>
              <a:srgbClr val="0000FF"/>
            </a:solidFill>
            <a:prstDash val="solid"/>
            <a:round/>
            <a:headEnd len="sm" w="sm" type="none"/>
            <a:tailEnd len="sm" w="sm" type="none"/>
          </a:ln>
        </p:spPr>
      </p:cxnSp>
      <p:sp>
        <p:nvSpPr>
          <p:cNvPr id="1809" name="Google Shape;1809;p68"/>
          <p:cNvSpPr/>
          <p:nvPr/>
        </p:nvSpPr>
        <p:spPr>
          <a:xfrm>
            <a:off x="4221260" y="3722700"/>
            <a:ext cx="1428586" cy="502736"/>
          </a:xfrm>
          <a:custGeom>
            <a:rect b="b" l="l" r="r" t="t"/>
            <a:pathLst>
              <a:path extrusionOk="0" h="14325" w="6330">
                <a:moveTo>
                  <a:pt x="0" y="14325"/>
                </a:moveTo>
                <a:lnTo>
                  <a:pt x="0" y="0"/>
                </a:lnTo>
                <a:lnTo>
                  <a:pt x="6330" y="0"/>
                </a:lnTo>
              </a:path>
            </a:pathLst>
          </a:custGeom>
          <a:noFill/>
          <a:ln cap="flat" cmpd="sng" w="9525">
            <a:solidFill>
              <a:schemeClr val="dk1"/>
            </a:solidFill>
            <a:prstDash val="solid"/>
            <a:round/>
            <a:headEnd len="sm" w="sm" type="none"/>
            <a:tailEnd len="med" w="med" type="triangle"/>
          </a:ln>
        </p:spPr>
      </p:sp>
      <p:sp>
        <p:nvSpPr>
          <p:cNvPr id="1810" name="Google Shape;1810;p68"/>
          <p:cNvSpPr/>
          <p:nvPr/>
        </p:nvSpPr>
        <p:spPr>
          <a:xfrm>
            <a:off x="3783994" y="3852053"/>
            <a:ext cx="130800" cy="1275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68"/>
          <p:cNvSpPr/>
          <p:nvPr/>
        </p:nvSpPr>
        <p:spPr>
          <a:xfrm>
            <a:off x="1531974" y="2480743"/>
            <a:ext cx="456900" cy="1178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68"/>
          <p:cNvSpPr txBox="1"/>
          <p:nvPr/>
        </p:nvSpPr>
        <p:spPr>
          <a:xfrm>
            <a:off x="1533503" y="2487330"/>
            <a:ext cx="454200" cy="233100"/>
          </a:xfrm>
          <a:prstGeom prst="rect">
            <a:avLst/>
          </a:prstGeom>
          <a:noFill/>
          <a:ln>
            <a:noFill/>
          </a:ln>
        </p:spPr>
        <p:txBody>
          <a:bodyPr anchorCtr="0" anchor="t" bIns="91425" lIns="0" spcFirstLastPara="1" rIns="0" wrap="square" tIns="0">
            <a:no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IMEM</a:t>
            </a:r>
            <a:endParaRPr b="0" i="0" sz="1300" u="none" cap="none" strike="noStrike">
              <a:solidFill>
                <a:srgbClr val="000000"/>
              </a:solidFill>
              <a:latin typeface="Arial"/>
              <a:ea typeface="Arial"/>
              <a:cs typeface="Arial"/>
              <a:sym typeface="Arial"/>
            </a:endParaRPr>
          </a:p>
        </p:txBody>
      </p:sp>
      <p:sp>
        <p:nvSpPr>
          <p:cNvPr id="1813" name="Google Shape;1813;p68"/>
          <p:cNvSpPr txBox="1"/>
          <p:nvPr/>
        </p:nvSpPr>
        <p:spPr>
          <a:xfrm>
            <a:off x="1538649" y="3088013"/>
            <a:ext cx="192900" cy="138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PC</a:t>
            </a:r>
            <a:endParaRPr b="0" i="0" sz="900" u="none" cap="none" strike="noStrike">
              <a:solidFill>
                <a:srgbClr val="000000"/>
              </a:solidFill>
              <a:latin typeface="Arial"/>
              <a:ea typeface="Arial"/>
              <a:cs typeface="Arial"/>
              <a:sym typeface="Arial"/>
            </a:endParaRPr>
          </a:p>
        </p:txBody>
      </p:sp>
      <p:sp>
        <p:nvSpPr>
          <p:cNvPr id="1814" name="Google Shape;1814;p68"/>
          <p:cNvSpPr txBox="1"/>
          <p:nvPr/>
        </p:nvSpPr>
        <p:spPr>
          <a:xfrm>
            <a:off x="1724788" y="2905201"/>
            <a:ext cx="2466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inst</a:t>
            </a:r>
            <a:endParaRPr b="0" i="0" sz="900" u="none" cap="none" strike="noStrike">
              <a:solidFill>
                <a:srgbClr val="000000"/>
              </a:solidFill>
              <a:latin typeface="Arial"/>
              <a:ea typeface="Arial"/>
              <a:cs typeface="Arial"/>
              <a:sym typeface="Arial"/>
            </a:endParaRPr>
          </a:p>
        </p:txBody>
      </p:sp>
      <p:sp>
        <p:nvSpPr>
          <p:cNvPr id="1815" name="Google Shape;1815;p68"/>
          <p:cNvSpPr/>
          <p:nvPr/>
        </p:nvSpPr>
        <p:spPr>
          <a:xfrm>
            <a:off x="1779318" y="3529498"/>
            <a:ext cx="130800" cy="1275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68"/>
          <p:cNvSpPr/>
          <p:nvPr/>
        </p:nvSpPr>
        <p:spPr>
          <a:xfrm>
            <a:off x="2400300" y="1300175"/>
            <a:ext cx="6415100" cy="1933575"/>
          </a:xfrm>
          <a:custGeom>
            <a:rect b="b" l="l" r="r" t="t"/>
            <a:pathLst>
              <a:path extrusionOk="0" h="77343" w="256604">
                <a:moveTo>
                  <a:pt x="244412" y="77343"/>
                </a:moveTo>
                <a:lnTo>
                  <a:pt x="256604" y="77343"/>
                </a:lnTo>
                <a:lnTo>
                  <a:pt x="256604" y="0"/>
                </a:lnTo>
                <a:lnTo>
                  <a:pt x="0" y="0"/>
                </a:lnTo>
                <a:lnTo>
                  <a:pt x="0" y="49911"/>
                </a:lnTo>
                <a:lnTo>
                  <a:pt x="16383" y="49911"/>
                </a:lnTo>
              </a:path>
            </a:pathLst>
          </a:custGeom>
          <a:noFill/>
          <a:ln cap="flat" cmpd="sng" w="9525">
            <a:solidFill>
              <a:schemeClr val="dk1"/>
            </a:solidFill>
            <a:prstDash val="solid"/>
            <a:round/>
            <a:headEnd len="sm" w="sm" type="none"/>
            <a:tailEnd len="med" w="med" type="triangle"/>
          </a:ln>
        </p:spPr>
      </p:sp>
      <p:cxnSp>
        <p:nvCxnSpPr>
          <p:cNvPr id="1817" name="Google Shape;1817;p68"/>
          <p:cNvCxnSpPr/>
          <p:nvPr/>
        </p:nvCxnSpPr>
        <p:spPr>
          <a:xfrm>
            <a:off x="984400"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818" name="Google Shape;1818;p68"/>
          <p:cNvCxnSpPr/>
          <p:nvPr/>
        </p:nvCxnSpPr>
        <p:spPr>
          <a:xfrm>
            <a:off x="2175284"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819" name="Google Shape;1819;p68"/>
          <p:cNvCxnSpPr/>
          <p:nvPr/>
        </p:nvCxnSpPr>
        <p:spPr>
          <a:xfrm>
            <a:off x="2632484"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820" name="Google Shape;1820;p68"/>
          <p:cNvCxnSpPr/>
          <p:nvPr/>
        </p:nvCxnSpPr>
        <p:spPr>
          <a:xfrm>
            <a:off x="2856920"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821" name="Google Shape;1821;p68"/>
          <p:cNvCxnSpPr/>
          <p:nvPr/>
        </p:nvCxnSpPr>
        <p:spPr>
          <a:xfrm>
            <a:off x="3285391"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822" name="Google Shape;1822;p68"/>
          <p:cNvCxnSpPr/>
          <p:nvPr/>
        </p:nvCxnSpPr>
        <p:spPr>
          <a:xfrm>
            <a:off x="3652317"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823" name="Google Shape;1823;p68"/>
          <p:cNvCxnSpPr/>
          <p:nvPr/>
        </p:nvCxnSpPr>
        <p:spPr>
          <a:xfrm>
            <a:off x="4748601"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824" name="Google Shape;1824;p68"/>
          <p:cNvCxnSpPr/>
          <p:nvPr/>
        </p:nvCxnSpPr>
        <p:spPr>
          <a:xfrm>
            <a:off x="5013432"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825" name="Google Shape;1825;p68"/>
          <p:cNvCxnSpPr/>
          <p:nvPr/>
        </p:nvCxnSpPr>
        <p:spPr>
          <a:xfrm>
            <a:off x="5278256"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826" name="Google Shape;1826;p68"/>
          <p:cNvCxnSpPr/>
          <p:nvPr/>
        </p:nvCxnSpPr>
        <p:spPr>
          <a:xfrm>
            <a:off x="5521847"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827" name="Google Shape;1827;p68"/>
          <p:cNvCxnSpPr/>
          <p:nvPr/>
        </p:nvCxnSpPr>
        <p:spPr>
          <a:xfrm>
            <a:off x="5810823"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828" name="Google Shape;1828;p68"/>
          <p:cNvCxnSpPr/>
          <p:nvPr/>
        </p:nvCxnSpPr>
        <p:spPr>
          <a:xfrm>
            <a:off x="6058578"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829" name="Google Shape;1829;p68"/>
          <p:cNvCxnSpPr/>
          <p:nvPr/>
        </p:nvCxnSpPr>
        <p:spPr>
          <a:xfrm>
            <a:off x="6497876"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830" name="Google Shape;1830;p68"/>
          <p:cNvCxnSpPr/>
          <p:nvPr/>
        </p:nvCxnSpPr>
        <p:spPr>
          <a:xfrm>
            <a:off x="7019616"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831" name="Google Shape;1831;p68"/>
          <p:cNvCxnSpPr/>
          <p:nvPr/>
        </p:nvCxnSpPr>
        <p:spPr>
          <a:xfrm>
            <a:off x="7442671"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832" name="Google Shape;1832;p68"/>
          <p:cNvCxnSpPr/>
          <p:nvPr/>
        </p:nvCxnSpPr>
        <p:spPr>
          <a:xfrm>
            <a:off x="8275041" y="4711275"/>
            <a:ext cx="0" cy="144000"/>
          </a:xfrm>
          <a:prstGeom prst="straightConnector1">
            <a:avLst/>
          </a:prstGeom>
          <a:noFill/>
          <a:ln cap="flat" cmpd="sng" w="9525">
            <a:solidFill>
              <a:schemeClr val="dk1"/>
            </a:solidFill>
            <a:prstDash val="solid"/>
            <a:round/>
            <a:headEnd len="sm" w="sm" type="none"/>
            <a:tailEnd len="sm" w="sm" type="none"/>
          </a:ln>
        </p:spPr>
      </p:cxnSp>
      <p:sp>
        <p:nvSpPr>
          <p:cNvPr id="1833" name="Google Shape;1833;p68"/>
          <p:cNvSpPr/>
          <p:nvPr/>
        </p:nvSpPr>
        <p:spPr>
          <a:xfrm>
            <a:off x="5293525" y="1229325"/>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1834" name="Google Shape;1834;p68"/>
          <p:cNvSpPr/>
          <p:nvPr/>
        </p:nvSpPr>
        <p:spPr>
          <a:xfrm>
            <a:off x="6487523" y="13926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1835" name="Google Shape;1835;p68"/>
          <p:cNvSpPr/>
          <p:nvPr/>
        </p:nvSpPr>
        <p:spPr>
          <a:xfrm flipH="1">
            <a:off x="7046125" y="13926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1836" name="Google Shape;1836;p68"/>
          <p:cNvSpPr/>
          <p:nvPr/>
        </p:nvSpPr>
        <p:spPr>
          <a:xfrm flipH="1" rot="-5400000">
            <a:off x="6773813" y="20022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1837" name="Google Shape;1837;p68"/>
          <p:cNvSpPr/>
          <p:nvPr/>
        </p:nvSpPr>
        <p:spPr>
          <a:xfrm flipH="1">
            <a:off x="1864525" y="15450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1838" name="Google Shape;1838;p68"/>
          <p:cNvSpPr/>
          <p:nvPr/>
        </p:nvSpPr>
        <p:spPr>
          <a:xfrm>
            <a:off x="1407325" y="15450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1839" name="Google Shape;1839;p68"/>
          <p:cNvSpPr txBox="1"/>
          <p:nvPr/>
        </p:nvSpPr>
        <p:spPr>
          <a:xfrm>
            <a:off x="4408054" y="1364209"/>
            <a:ext cx="1821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ALU</a:t>
            </a:r>
            <a:endParaRPr b="0" i="0" sz="700" u="none" cap="none" strike="noStrike">
              <a:solidFill>
                <a:srgbClr val="000000"/>
              </a:solidFill>
              <a:latin typeface="Arial"/>
              <a:ea typeface="Arial"/>
              <a:cs typeface="Arial"/>
              <a:sym typeface="Arial"/>
            </a:endParaRPr>
          </a:p>
        </p:txBody>
      </p:sp>
      <p:sp>
        <p:nvSpPr>
          <p:cNvPr id="1840" name="Google Shape;1840;p68"/>
          <p:cNvSpPr txBox="1"/>
          <p:nvPr/>
        </p:nvSpPr>
        <p:spPr>
          <a:xfrm>
            <a:off x="4364108" y="1520704"/>
            <a:ext cx="276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PC+4</a:t>
            </a:r>
            <a:endParaRPr b="0" i="0" sz="700" u="none" cap="none" strike="noStrike">
              <a:solidFill>
                <a:srgbClr val="000000"/>
              </a:solidFill>
              <a:latin typeface="Arial"/>
              <a:ea typeface="Arial"/>
              <a:cs typeface="Arial"/>
              <a:sym typeface="Arial"/>
            </a:endParaRPr>
          </a:p>
        </p:txBody>
      </p:sp>
      <p:sp>
        <p:nvSpPr>
          <p:cNvPr id="1841" name="Google Shape;1841;p68"/>
          <p:cNvSpPr txBox="1"/>
          <p:nvPr/>
        </p:nvSpPr>
        <p:spPr>
          <a:xfrm>
            <a:off x="494100" y="954447"/>
            <a:ext cx="1398600" cy="2307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Inter"/>
                <a:ea typeface="Inter"/>
                <a:cs typeface="Inter"/>
                <a:sym typeface="Inter"/>
              </a:rPr>
              <a:t>Instruction Fetch (IF)</a:t>
            </a:r>
            <a:endParaRPr b="0" i="0" sz="900" u="none" cap="none" strike="noStrike">
              <a:solidFill>
                <a:srgbClr val="000000"/>
              </a:solidFill>
              <a:latin typeface="Inter"/>
              <a:ea typeface="Inter"/>
              <a:cs typeface="Inter"/>
              <a:sym typeface="Inter"/>
            </a:endParaRPr>
          </a:p>
        </p:txBody>
      </p:sp>
      <p:sp>
        <p:nvSpPr>
          <p:cNvPr id="1842" name="Google Shape;1842;p68"/>
          <p:cNvSpPr txBox="1"/>
          <p:nvPr/>
        </p:nvSpPr>
        <p:spPr>
          <a:xfrm>
            <a:off x="2434900" y="948725"/>
            <a:ext cx="1489200" cy="2307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Inter"/>
                <a:ea typeface="Inter"/>
                <a:cs typeface="Inter"/>
                <a:sym typeface="Inter"/>
              </a:rPr>
              <a:t>Instruction Decode (ID)</a:t>
            </a:r>
            <a:endParaRPr b="0" i="0" sz="900" u="none" cap="none" strike="noStrike">
              <a:solidFill>
                <a:srgbClr val="000000"/>
              </a:solidFill>
              <a:latin typeface="Inter"/>
              <a:ea typeface="Inter"/>
              <a:cs typeface="Inter"/>
              <a:sym typeface="Inter"/>
            </a:endParaRPr>
          </a:p>
        </p:txBody>
      </p:sp>
      <p:sp>
        <p:nvSpPr>
          <p:cNvPr id="1843" name="Google Shape;1843;p68"/>
          <p:cNvSpPr txBox="1"/>
          <p:nvPr/>
        </p:nvSpPr>
        <p:spPr>
          <a:xfrm>
            <a:off x="4999275" y="948725"/>
            <a:ext cx="963900" cy="2307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Inter"/>
                <a:ea typeface="Inter"/>
                <a:cs typeface="Inter"/>
                <a:sym typeface="Inter"/>
              </a:rPr>
              <a:t>Execute (EX)</a:t>
            </a:r>
            <a:endParaRPr b="0" i="0" sz="900" u="none" cap="none" strike="noStrike">
              <a:solidFill>
                <a:srgbClr val="000000"/>
              </a:solidFill>
              <a:latin typeface="Inter"/>
              <a:ea typeface="Inter"/>
              <a:cs typeface="Inter"/>
              <a:sym typeface="Inter"/>
            </a:endParaRPr>
          </a:p>
        </p:txBody>
      </p:sp>
      <p:sp>
        <p:nvSpPr>
          <p:cNvPr id="1844" name="Google Shape;1844;p68"/>
          <p:cNvSpPr txBox="1"/>
          <p:nvPr/>
        </p:nvSpPr>
        <p:spPr>
          <a:xfrm>
            <a:off x="7230725" y="948725"/>
            <a:ext cx="889500" cy="2463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Inter"/>
                <a:ea typeface="Inter"/>
                <a:cs typeface="Inter"/>
                <a:sym typeface="Inter"/>
              </a:rPr>
              <a:t>Memory (M</a:t>
            </a:r>
            <a:r>
              <a:rPr b="0" i="0" lang="tr" sz="1000" u="none" cap="none" strike="noStrike">
                <a:solidFill>
                  <a:srgbClr val="000000"/>
                </a:solidFill>
                <a:latin typeface="Arial"/>
                <a:ea typeface="Arial"/>
                <a:cs typeface="Arial"/>
                <a:sym typeface="Arial"/>
              </a:rPr>
              <a:t>)</a:t>
            </a:r>
            <a:endParaRPr b="0" i="0" sz="1000" u="none" cap="none" strike="noStrike">
              <a:solidFill>
                <a:srgbClr val="000000"/>
              </a:solidFill>
              <a:latin typeface="Arial"/>
              <a:ea typeface="Arial"/>
              <a:cs typeface="Arial"/>
              <a:sym typeface="Arial"/>
            </a:endParaRPr>
          </a:p>
        </p:txBody>
      </p:sp>
      <p:sp>
        <p:nvSpPr>
          <p:cNvPr id="1845" name="Google Shape;1845;p68"/>
          <p:cNvSpPr txBox="1"/>
          <p:nvPr/>
        </p:nvSpPr>
        <p:spPr>
          <a:xfrm>
            <a:off x="8595175" y="625325"/>
            <a:ext cx="556500" cy="5079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Inter"/>
                <a:ea typeface="Inter"/>
                <a:cs typeface="Inter"/>
                <a:sym typeface="Inter"/>
              </a:rPr>
              <a:t>Write Back (WB)</a:t>
            </a:r>
            <a:endParaRPr b="0" i="0" sz="900" u="none" cap="none" strike="noStrike">
              <a:solidFill>
                <a:srgbClr val="000000"/>
              </a:solidFill>
              <a:latin typeface="Inter"/>
              <a:ea typeface="Inter"/>
              <a:cs typeface="Inter"/>
              <a:sym typeface="Inter"/>
            </a:endParaRPr>
          </a:p>
        </p:txBody>
      </p:sp>
      <p:cxnSp>
        <p:nvCxnSpPr>
          <p:cNvPr id="1846" name="Google Shape;1846;p68"/>
          <p:cNvCxnSpPr>
            <a:endCxn id="1703" idx="3"/>
          </p:cNvCxnSpPr>
          <p:nvPr/>
        </p:nvCxnSpPr>
        <p:spPr>
          <a:xfrm flipH="1">
            <a:off x="3839634" y="4227123"/>
            <a:ext cx="387300" cy="3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0" name="Shape 1850"/>
        <p:cNvGrpSpPr/>
        <p:nvPr/>
      </p:nvGrpSpPr>
      <p:grpSpPr>
        <a:xfrm>
          <a:off x="0" y="0"/>
          <a:ext cx="0" cy="0"/>
          <a:chOff x="0" y="0"/>
          <a:chExt cx="0" cy="0"/>
        </a:xfrm>
      </p:grpSpPr>
      <p:cxnSp>
        <p:nvCxnSpPr>
          <p:cNvPr id="1851" name="Google Shape;1851;p69"/>
          <p:cNvCxnSpPr/>
          <p:nvPr/>
        </p:nvCxnSpPr>
        <p:spPr>
          <a:xfrm>
            <a:off x="3992549" y="3479475"/>
            <a:ext cx="1661700" cy="0"/>
          </a:xfrm>
          <a:prstGeom prst="straightConnector1">
            <a:avLst/>
          </a:prstGeom>
          <a:noFill/>
          <a:ln cap="flat" cmpd="sng" w="9525">
            <a:solidFill>
              <a:srgbClr val="000000"/>
            </a:solidFill>
            <a:prstDash val="solid"/>
            <a:round/>
            <a:headEnd len="sm" w="sm" type="none"/>
            <a:tailEnd len="med" w="med" type="triangle"/>
          </a:ln>
        </p:spPr>
      </p:cxnSp>
      <p:sp>
        <p:nvSpPr>
          <p:cNvPr id="1852" name="Google Shape;1852;p6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Pipelining Datapath</a:t>
            </a:r>
            <a:endParaRPr/>
          </a:p>
        </p:txBody>
      </p:sp>
      <p:sp>
        <p:nvSpPr>
          <p:cNvPr id="1853" name="Google Shape;1853;p69"/>
          <p:cNvSpPr/>
          <p:nvPr/>
        </p:nvSpPr>
        <p:spPr>
          <a:xfrm>
            <a:off x="2808567" y="2254025"/>
            <a:ext cx="1183200" cy="1725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54" name="Google Shape;1854;p69"/>
          <p:cNvGrpSpPr/>
          <p:nvPr/>
        </p:nvGrpSpPr>
        <p:grpSpPr>
          <a:xfrm>
            <a:off x="4819741" y="2893635"/>
            <a:ext cx="644400" cy="314700"/>
            <a:chOff x="4736879" y="2893635"/>
            <a:chExt cx="644400" cy="314700"/>
          </a:xfrm>
        </p:grpSpPr>
        <p:sp>
          <p:nvSpPr>
            <p:cNvPr id="1855" name="Google Shape;1855;p69"/>
            <p:cNvSpPr/>
            <p:nvPr/>
          </p:nvSpPr>
          <p:spPr>
            <a:xfrm rot="5400000">
              <a:off x="4901729" y="2728785"/>
              <a:ext cx="314700" cy="644400"/>
            </a:xfrm>
            <a:prstGeom prst="trapezoid">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69"/>
            <p:cNvSpPr txBox="1"/>
            <p:nvPr/>
          </p:nvSpPr>
          <p:spPr>
            <a:xfrm>
              <a:off x="4849944" y="2893636"/>
              <a:ext cx="419700" cy="307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Branch Comp</a:t>
              </a:r>
              <a:endParaRPr b="0" i="0" sz="1000" u="none" cap="none" strike="noStrike">
                <a:solidFill>
                  <a:srgbClr val="000000"/>
                </a:solidFill>
                <a:latin typeface="Arial"/>
                <a:ea typeface="Arial"/>
                <a:cs typeface="Arial"/>
                <a:sym typeface="Arial"/>
              </a:endParaRPr>
            </a:p>
          </p:txBody>
        </p:sp>
      </p:grpSp>
      <p:grpSp>
        <p:nvGrpSpPr>
          <p:cNvPr id="1857" name="Google Shape;1857;p69"/>
          <p:cNvGrpSpPr/>
          <p:nvPr/>
        </p:nvGrpSpPr>
        <p:grpSpPr>
          <a:xfrm>
            <a:off x="3232776" y="4069797"/>
            <a:ext cx="486408" cy="319500"/>
            <a:chOff x="4447206" y="4057784"/>
            <a:chExt cx="426300" cy="319500"/>
          </a:xfrm>
        </p:grpSpPr>
        <p:sp>
          <p:nvSpPr>
            <p:cNvPr id="1858" name="Google Shape;1858;p69"/>
            <p:cNvSpPr/>
            <p:nvPr/>
          </p:nvSpPr>
          <p:spPr>
            <a:xfrm rot="5400000">
              <a:off x="4500606" y="4004384"/>
              <a:ext cx="319500" cy="426300"/>
            </a:xfrm>
            <a:prstGeom prst="trapezoid">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69"/>
            <p:cNvSpPr txBox="1"/>
            <p:nvPr/>
          </p:nvSpPr>
          <p:spPr>
            <a:xfrm>
              <a:off x="4453925" y="4066223"/>
              <a:ext cx="410400" cy="307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Imm Gen</a:t>
              </a:r>
              <a:endParaRPr b="0" i="0" sz="1000" u="none" cap="none" strike="noStrike">
                <a:solidFill>
                  <a:srgbClr val="000000"/>
                </a:solidFill>
                <a:latin typeface="Arial"/>
                <a:ea typeface="Arial"/>
                <a:cs typeface="Arial"/>
                <a:sym typeface="Arial"/>
              </a:endParaRPr>
            </a:p>
          </p:txBody>
        </p:sp>
      </p:grpSp>
      <p:sp>
        <p:nvSpPr>
          <p:cNvPr id="1860" name="Google Shape;1860;p69"/>
          <p:cNvSpPr txBox="1"/>
          <p:nvPr/>
        </p:nvSpPr>
        <p:spPr>
          <a:xfrm>
            <a:off x="2816618" y="2245326"/>
            <a:ext cx="1175100" cy="215400"/>
          </a:xfrm>
          <a:prstGeom prst="rect">
            <a:avLst/>
          </a:prstGeom>
          <a:noFill/>
          <a:ln>
            <a:noFill/>
          </a:ln>
        </p:spPr>
        <p:txBody>
          <a:bodyPr anchorCtr="0" anchor="t" bIns="0" lIns="0" spcFirstLastPara="1" rIns="91425" wrap="square" tIns="0">
            <a:no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RegFile</a:t>
            </a:r>
            <a:endParaRPr b="0" i="0" sz="1300" u="none" cap="none" strike="noStrike">
              <a:solidFill>
                <a:srgbClr val="000000"/>
              </a:solidFill>
              <a:latin typeface="Arial"/>
              <a:ea typeface="Arial"/>
              <a:cs typeface="Arial"/>
              <a:sym typeface="Arial"/>
            </a:endParaRPr>
          </a:p>
        </p:txBody>
      </p:sp>
      <p:grpSp>
        <p:nvGrpSpPr>
          <p:cNvPr id="1861" name="Google Shape;1861;p69"/>
          <p:cNvGrpSpPr/>
          <p:nvPr/>
        </p:nvGrpSpPr>
        <p:grpSpPr>
          <a:xfrm>
            <a:off x="1518883" y="1816758"/>
            <a:ext cx="295200" cy="153900"/>
            <a:chOff x="1777884" y="1816758"/>
            <a:chExt cx="295200" cy="153900"/>
          </a:xfrm>
        </p:grpSpPr>
        <p:sp>
          <p:nvSpPr>
            <p:cNvPr id="1862" name="Google Shape;1862;p69"/>
            <p:cNvSpPr/>
            <p:nvPr/>
          </p:nvSpPr>
          <p:spPr>
            <a:xfrm rot="5400000">
              <a:off x="1850784" y="1746039"/>
              <a:ext cx="149400" cy="295200"/>
            </a:xfrm>
            <a:prstGeom prst="trapezoid">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69"/>
            <p:cNvSpPr txBox="1"/>
            <p:nvPr/>
          </p:nvSpPr>
          <p:spPr>
            <a:xfrm>
              <a:off x="1784816" y="1816758"/>
              <a:ext cx="2826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+4</a:t>
              </a:r>
              <a:endParaRPr b="0" i="0" sz="1000" u="none" cap="none" strike="noStrike">
                <a:solidFill>
                  <a:srgbClr val="000000"/>
                </a:solidFill>
                <a:latin typeface="Arial"/>
                <a:ea typeface="Arial"/>
                <a:cs typeface="Arial"/>
                <a:sym typeface="Arial"/>
              </a:endParaRPr>
            </a:p>
          </p:txBody>
        </p:sp>
      </p:grpSp>
      <p:cxnSp>
        <p:nvCxnSpPr>
          <p:cNvPr id="1864" name="Google Shape;1864;p69"/>
          <p:cNvCxnSpPr/>
          <p:nvPr/>
        </p:nvCxnSpPr>
        <p:spPr>
          <a:xfrm>
            <a:off x="2249674" y="2984825"/>
            <a:ext cx="0" cy="1722900"/>
          </a:xfrm>
          <a:prstGeom prst="straightConnector1">
            <a:avLst/>
          </a:prstGeom>
          <a:noFill/>
          <a:ln cap="flat" cmpd="sng" w="9525">
            <a:solidFill>
              <a:srgbClr val="000000"/>
            </a:solidFill>
            <a:prstDash val="solid"/>
            <a:round/>
            <a:headEnd len="sm" w="sm" type="none"/>
            <a:tailEnd len="med" w="med" type="triangle"/>
          </a:ln>
        </p:spPr>
      </p:cxnSp>
      <p:cxnSp>
        <p:nvCxnSpPr>
          <p:cNvPr id="1865" name="Google Shape;1865;p69"/>
          <p:cNvCxnSpPr/>
          <p:nvPr/>
        </p:nvCxnSpPr>
        <p:spPr>
          <a:xfrm>
            <a:off x="2251549" y="3307600"/>
            <a:ext cx="555600" cy="0"/>
          </a:xfrm>
          <a:prstGeom prst="straightConnector1">
            <a:avLst/>
          </a:prstGeom>
          <a:noFill/>
          <a:ln cap="flat" cmpd="sng" w="9525">
            <a:solidFill>
              <a:srgbClr val="000000"/>
            </a:solidFill>
            <a:prstDash val="solid"/>
            <a:round/>
            <a:headEnd len="sm" w="sm" type="none"/>
            <a:tailEnd len="med" w="med" type="triangle"/>
          </a:ln>
        </p:spPr>
      </p:cxnSp>
      <p:cxnSp>
        <p:nvCxnSpPr>
          <p:cNvPr id="1866" name="Google Shape;1866;p69"/>
          <p:cNvCxnSpPr/>
          <p:nvPr/>
        </p:nvCxnSpPr>
        <p:spPr>
          <a:xfrm>
            <a:off x="2251614" y="4225536"/>
            <a:ext cx="979200" cy="10500"/>
          </a:xfrm>
          <a:prstGeom prst="straightConnector1">
            <a:avLst/>
          </a:prstGeom>
          <a:noFill/>
          <a:ln cap="flat" cmpd="sng" w="9525">
            <a:solidFill>
              <a:srgbClr val="000000"/>
            </a:solidFill>
            <a:prstDash val="solid"/>
            <a:round/>
            <a:headEnd len="sm" w="sm" type="none"/>
            <a:tailEnd len="med" w="med" type="triangle"/>
          </a:ln>
        </p:spPr>
      </p:cxnSp>
      <p:cxnSp>
        <p:nvCxnSpPr>
          <p:cNvPr id="1867" name="Google Shape;1867;p69"/>
          <p:cNvCxnSpPr/>
          <p:nvPr/>
        </p:nvCxnSpPr>
        <p:spPr>
          <a:xfrm>
            <a:off x="1990674" y="2982550"/>
            <a:ext cx="816600" cy="0"/>
          </a:xfrm>
          <a:prstGeom prst="straightConnector1">
            <a:avLst/>
          </a:prstGeom>
          <a:noFill/>
          <a:ln cap="flat" cmpd="sng" w="9525">
            <a:solidFill>
              <a:srgbClr val="000000"/>
            </a:solidFill>
            <a:prstDash val="solid"/>
            <a:round/>
            <a:headEnd len="sm" w="sm" type="none"/>
            <a:tailEnd len="med" w="med" type="triangle"/>
          </a:ln>
        </p:spPr>
      </p:cxnSp>
      <p:cxnSp>
        <p:nvCxnSpPr>
          <p:cNvPr id="1868" name="Google Shape;1868;p69"/>
          <p:cNvCxnSpPr/>
          <p:nvPr/>
        </p:nvCxnSpPr>
        <p:spPr>
          <a:xfrm>
            <a:off x="2250699" y="3672375"/>
            <a:ext cx="556500" cy="0"/>
          </a:xfrm>
          <a:prstGeom prst="straightConnector1">
            <a:avLst/>
          </a:prstGeom>
          <a:noFill/>
          <a:ln cap="flat" cmpd="sng" w="9525">
            <a:solidFill>
              <a:srgbClr val="000000"/>
            </a:solidFill>
            <a:prstDash val="solid"/>
            <a:round/>
            <a:headEnd len="sm" w="sm" type="none"/>
            <a:tailEnd len="med" w="med" type="triangle"/>
          </a:ln>
        </p:spPr>
      </p:cxnSp>
      <p:cxnSp>
        <p:nvCxnSpPr>
          <p:cNvPr id="1869" name="Google Shape;1869;p69"/>
          <p:cNvCxnSpPr/>
          <p:nvPr/>
        </p:nvCxnSpPr>
        <p:spPr>
          <a:xfrm>
            <a:off x="5786430" y="2651751"/>
            <a:ext cx="275700" cy="0"/>
          </a:xfrm>
          <a:prstGeom prst="straightConnector1">
            <a:avLst/>
          </a:prstGeom>
          <a:noFill/>
          <a:ln cap="flat" cmpd="sng" w="9525">
            <a:solidFill>
              <a:srgbClr val="000000"/>
            </a:solidFill>
            <a:prstDash val="solid"/>
            <a:round/>
            <a:headEnd len="sm" w="sm" type="none"/>
            <a:tailEnd len="med" w="med" type="triangle"/>
          </a:ln>
        </p:spPr>
      </p:cxnSp>
      <p:cxnSp>
        <p:nvCxnSpPr>
          <p:cNvPr id="1870" name="Google Shape;1870;p69"/>
          <p:cNvCxnSpPr/>
          <p:nvPr/>
        </p:nvCxnSpPr>
        <p:spPr>
          <a:xfrm>
            <a:off x="6549589" y="2961848"/>
            <a:ext cx="413100" cy="0"/>
          </a:xfrm>
          <a:prstGeom prst="straightConnector1">
            <a:avLst/>
          </a:prstGeom>
          <a:noFill/>
          <a:ln cap="flat" cmpd="sng" w="9525">
            <a:solidFill>
              <a:srgbClr val="000000"/>
            </a:solidFill>
            <a:prstDash val="solid"/>
            <a:round/>
            <a:headEnd len="sm" w="sm" type="none"/>
            <a:tailEnd len="med" w="med" type="triangle"/>
          </a:ln>
        </p:spPr>
      </p:cxnSp>
      <p:cxnSp>
        <p:nvCxnSpPr>
          <p:cNvPr id="1871" name="Google Shape;1871;p69"/>
          <p:cNvCxnSpPr/>
          <p:nvPr/>
        </p:nvCxnSpPr>
        <p:spPr>
          <a:xfrm>
            <a:off x="7915949" y="3448725"/>
            <a:ext cx="442200" cy="0"/>
          </a:xfrm>
          <a:prstGeom prst="straightConnector1">
            <a:avLst/>
          </a:prstGeom>
          <a:noFill/>
          <a:ln cap="flat" cmpd="sng" w="9525">
            <a:solidFill>
              <a:srgbClr val="000000"/>
            </a:solidFill>
            <a:prstDash val="solid"/>
            <a:round/>
            <a:headEnd len="sm" w="sm" type="none"/>
            <a:tailEnd len="med" w="med" type="triangle"/>
          </a:ln>
        </p:spPr>
      </p:cxnSp>
      <p:cxnSp>
        <p:nvCxnSpPr>
          <p:cNvPr id="1872" name="Google Shape;1872;p69"/>
          <p:cNvCxnSpPr/>
          <p:nvPr/>
        </p:nvCxnSpPr>
        <p:spPr>
          <a:xfrm>
            <a:off x="3992549" y="2765100"/>
            <a:ext cx="1664100" cy="0"/>
          </a:xfrm>
          <a:prstGeom prst="straightConnector1">
            <a:avLst/>
          </a:prstGeom>
          <a:noFill/>
          <a:ln cap="flat" cmpd="sng" w="9525">
            <a:solidFill>
              <a:srgbClr val="000000"/>
            </a:solidFill>
            <a:prstDash val="solid"/>
            <a:round/>
            <a:headEnd len="sm" w="sm" type="none"/>
            <a:tailEnd len="med" w="med" type="triangle"/>
          </a:ln>
        </p:spPr>
      </p:cxnSp>
      <p:cxnSp>
        <p:nvCxnSpPr>
          <p:cNvPr id="1873" name="Google Shape;1873;p69"/>
          <p:cNvCxnSpPr/>
          <p:nvPr/>
        </p:nvCxnSpPr>
        <p:spPr>
          <a:xfrm>
            <a:off x="305949" y="1460975"/>
            <a:ext cx="7771800" cy="0"/>
          </a:xfrm>
          <a:prstGeom prst="straightConnector1">
            <a:avLst/>
          </a:prstGeom>
          <a:noFill/>
          <a:ln cap="flat" cmpd="sng" w="9525">
            <a:solidFill>
              <a:srgbClr val="000000"/>
            </a:solidFill>
            <a:prstDash val="solid"/>
            <a:round/>
            <a:headEnd len="sm" w="sm" type="none"/>
            <a:tailEnd len="sm" w="sm" type="none"/>
          </a:ln>
        </p:spPr>
      </p:cxnSp>
      <p:cxnSp>
        <p:nvCxnSpPr>
          <p:cNvPr id="1874" name="Google Shape;1874;p69"/>
          <p:cNvCxnSpPr/>
          <p:nvPr/>
        </p:nvCxnSpPr>
        <p:spPr>
          <a:xfrm rot="10800000">
            <a:off x="6809774" y="1459105"/>
            <a:ext cx="0" cy="1499700"/>
          </a:xfrm>
          <a:prstGeom prst="straightConnector1">
            <a:avLst/>
          </a:prstGeom>
          <a:noFill/>
          <a:ln cap="flat" cmpd="sng" w="9525">
            <a:solidFill>
              <a:srgbClr val="000000"/>
            </a:solidFill>
            <a:prstDash val="solid"/>
            <a:round/>
            <a:headEnd len="sm" w="sm" type="none"/>
            <a:tailEnd len="sm" w="sm" type="none"/>
          </a:ln>
        </p:spPr>
      </p:cxnSp>
      <p:cxnSp>
        <p:nvCxnSpPr>
          <p:cNvPr id="1875" name="Google Shape;1875;p69"/>
          <p:cNvCxnSpPr/>
          <p:nvPr/>
        </p:nvCxnSpPr>
        <p:spPr>
          <a:xfrm>
            <a:off x="353124" y="1618975"/>
            <a:ext cx="7644600" cy="0"/>
          </a:xfrm>
          <a:prstGeom prst="straightConnector1">
            <a:avLst/>
          </a:prstGeom>
          <a:noFill/>
          <a:ln cap="flat" cmpd="sng" w="9525">
            <a:solidFill>
              <a:srgbClr val="000000"/>
            </a:solidFill>
            <a:prstDash val="solid"/>
            <a:round/>
            <a:headEnd len="sm" w="sm" type="none"/>
            <a:tailEnd len="sm" w="sm" type="none"/>
          </a:ln>
        </p:spPr>
      </p:cxnSp>
      <p:sp>
        <p:nvSpPr>
          <p:cNvPr id="1876" name="Google Shape;1876;p69"/>
          <p:cNvSpPr/>
          <p:nvPr/>
        </p:nvSpPr>
        <p:spPr>
          <a:xfrm>
            <a:off x="657925" y="4710549"/>
            <a:ext cx="7964400" cy="145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77" name="Google Shape;1877;p69"/>
          <p:cNvCxnSpPr/>
          <p:nvPr/>
        </p:nvCxnSpPr>
        <p:spPr>
          <a:xfrm>
            <a:off x="8447474" y="3637350"/>
            <a:ext cx="0" cy="1070100"/>
          </a:xfrm>
          <a:prstGeom prst="straightConnector1">
            <a:avLst/>
          </a:prstGeom>
          <a:noFill/>
          <a:ln cap="flat" cmpd="sng" w="9525">
            <a:solidFill>
              <a:srgbClr val="000000"/>
            </a:solidFill>
            <a:prstDash val="solid"/>
            <a:round/>
            <a:headEnd len="med" w="med" type="triangle"/>
            <a:tailEnd len="sm" w="sm" type="none"/>
          </a:ln>
        </p:spPr>
      </p:cxnSp>
      <p:cxnSp>
        <p:nvCxnSpPr>
          <p:cNvPr id="1878" name="Google Shape;1878;p69"/>
          <p:cNvCxnSpPr/>
          <p:nvPr/>
        </p:nvCxnSpPr>
        <p:spPr>
          <a:xfrm>
            <a:off x="7228549" y="4379125"/>
            <a:ext cx="0" cy="329700"/>
          </a:xfrm>
          <a:prstGeom prst="straightConnector1">
            <a:avLst/>
          </a:prstGeom>
          <a:noFill/>
          <a:ln cap="flat" cmpd="sng" w="9525">
            <a:solidFill>
              <a:srgbClr val="000000"/>
            </a:solidFill>
            <a:prstDash val="solid"/>
            <a:round/>
            <a:headEnd len="med" w="med" type="triangle"/>
            <a:tailEnd len="sm" w="sm" type="none"/>
          </a:ln>
        </p:spPr>
      </p:cxnSp>
      <p:cxnSp>
        <p:nvCxnSpPr>
          <p:cNvPr id="1879" name="Google Shape;1879;p69"/>
          <p:cNvCxnSpPr/>
          <p:nvPr/>
        </p:nvCxnSpPr>
        <p:spPr>
          <a:xfrm>
            <a:off x="3447895" y="4378975"/>
            <a:ext cx="0" cy="330000"/>
          </a:xfrm>
          <a:prstGeom prst="straightConnector1">
            <a:avLst/>
          </a:prstGeom>
          <a:noFill/>
          <a:ln cap="flat" cmpd="sng" w="9525">
            <a:solidFill>
              <a:srgbClr val="000000"/>
            </a:solidFill>
            <a:prstDash val="solid"/>
            <a:round/>
            <a:headEnd len="med" w="med" type="triangle"/>
            <a:tailEnd len="sm" w="sm" type="none"/>
          </a:ln>
        </p:spPr>
      </p:cxnSp>
      <p:cxnSp>
        <p:nvCxnSpPr>
          <p:cNvPr id="1880" name="Google Shape;1880;p69"/>
          <p:cNvCxnSpPr/>
          <p:nvPr/>
        </p:nvCxnSpPr>
        <p:spPr>
          <a:xfrm>
            <a:off x="821424" y="2447650"/>
            <a:ext cx="0" cy="2262000"/>
          </a:xfrm>
          <a:prstGeom prst="straightConnector1">
            <a:avLst/>
          </a:prstGeom>
          <a:noFill/>
          <a:ln cap="flat" cmpd="sng" w="9525">
            <a:solidFill>
              <a:srgbClr val="000000"/>
            </a:solidFill>
            <a:prstDash val="solid"/>
            <a:round/>
            <a:headEnd len="med" w="med" type="triangle"/>
            <a:tailEnd len="sm" w="sm" type="none"/>
          </a:ln>
        </p:spPr>
      </p:cxnSp>
      <p:cxnSp>
        <p:nvCxnSpPr>
          <p:cNvPr id="1881" name="Google Shape;1881;p69"/>
          <p:cNvCxnSpPr/>
          <p:nvPr/>
        </p:nvCxnSpPr>
        <p:spPr>
          <a:xfrm>
            <a:off x="5386841" y="3210231"/>
            <a:ext cx="0" cy="1492800"/>
          </a:xfrm>
          <a:prstGeom prst="straightConnector1">
            <a:avLst/>
          </a:prstGeom>
          <a:noFill/>
          <a:ln cap="flat" cmpd="sng" w="9525">
            <a:solidFill>
              <a:srgbClr val="000000"/>
            </a:solidFill>
            <a:prstDash val="solid"/>
            <a:round/>
            <a:headEnd len="sm" w="sm" type="none"/>
            <a:tailEnd len="med" w="med" type="triangle"/>
          </a:ln>
        </p:spPr>
      </p:cxnSp>
      <p:cxnSp>
        <p:nvCxnSpPr>
          <p:cNvPr id="1882" name="Google Shape;1882;p69"/>
          <p:cNvCxnSpPr/>
          <p:nvPr/>
        </p:nvCxnSpPr>
        <p:spPr>
          <a:xfrm>
            <a:off x="5141272" y="3210231"/>
            <a:ext cx="0" cy="1494300"/>
          </a:xfrm>
          <a:prstGeom prst="straightConnector1">
            <a:avLst/>
          </a:prstGeom>
          <a:noFill/>
          <a:ln cap="flat" cmpd="sng" w="9525">
            <a:solidFill>
              <a:srgbClr val="000000"/>
            </a:solidFill>
            <a:prstDash val="solid"/>
            <a:round/>
            <a:headEnd len="sm" w="sm" type="none"/>
            <a:tailEnd len="med" w="med" type="triangle"/>
          </a:ln>
        </p:spPr>
      </p:cxnSp>
      <p:sp>
        <p:nvSpPr>
          <p:cNvPr id="1883" name="Google Shape;1883;p69"/>
          <p:cNvSpPr txBox="1"/>
          <p:nvPr/>
        </p:nvSpPr>
        <p:spPr>
          <a:xfrm>
            <a:off x="5531600" y="4719976"/>
            <a:ext cx="2673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BSel</a:t>
            </a:r>
            <a:endParaRPr b="0" i="0" sz="800" u="none" cap="none" strike="noStrike">
              <a:solidFill>
                <a:srgbClr val="000000"/>
              </a:solidFill>
              <a:latin typeface="Arial"/>
              <a:ea typeface="Arial"/>
              <a:cs typeface="Arial"/>
              <a:sym typeface="Arial"/>
            </a:endParaRPr>
          </a:p>
        </p:txBody>
      </p:sp>
      <p:cxnSp>
        <p:nvCxnSpPr>
          <p:cNvPr id="1884" name="Google Shape;1884;p69"/>
          <p:cNvCxnSpPr/>
          <p:nvPr/>
        </p:nvCxnSpPr>
        <p:spPr>
          <a:xfrm>
            <a:off x="6293049" y="3819725"/>
            <a:ext cx="0" cy="888300"/>
          </a:xfrm>
          <a:prstGeom prst="straightConnector1">
            <a:avLst/>
          </a:prstGeom>
          <a:noFill/>
          <a:ln cap="flat" cmpd="sng" w="9525">
            <a:solidFill>
              <a:srgbClr val="000000"/>
            </a:solidFill>
            <a:prstDash val="solid"/>
            <a:round/>
            <a:headEnd len="med" w="med" type="triangle"/>
            <a:tailEnd len="sm" w="sm" type="none"/>
          </a:ln>
        </p:spPr>
      </p:cxnSp>
      <p:cxnSp>
        <p:nvCxnSpPr>
          <p:cNvPr id="1885" name="Google Shape;1885;p69"/>
          <p:cNvCxnSpPr/>
          <p:nvPr/>
        </p:nvCxnSpPr>
        <p:spPr>
          <a:xfrm>
            <a:off x="3073075" y="3979576"/>
            <a:ext cx="0" cy="729300"/>
          </a:xfrm>
          <a:prstGeom prst="straightConnector1">
            <a:avLst/>
          </a:prstGeom>
          <a:noFill/>
          <a:ln cap="flat" cmpd="sng" w="9525">
            <a:solidFill>
              <a:srgbClr val="000000"/>
            </a:solidFill>
            <a:prstDash val="solid"/>
            <a:round/>
            <a:headEnd len="med" w="med" type="triangle"/>
            <a:tailEnd len="sm" w="sm" type="none"/>
          </a:ln>
        </p:spPr>
      </p:cxnSp>
      <p:sp>
        <p:nvSpPr>
          <p:cNvPr id="1886" name="Google Shape;1886;p69"/>
          <p:cNvSpPr txBox="1"/>
          <p:nvPr/>
        </p:nvSpPr>
        <p:spPr>
          <a:xfrm>
            <a:off x="2816206" y="2477476"/>
            <a:ext cx="7266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RegWriteData</a:t>
            </a:r>
            <a:endParaRPr b="0" i="0" sz="900" u="none" cap="none" strike="noStrike">
              <a:solidFill>
                <a:srgbClr val="000000"/>
              </a:solidFill>
              <a:latin typeface="Arial"/>
              <a:ea typeface="Arial"/>
              <a:cs typeface="Arial"/>
              <a:sym typeface="Arial"/>
            </a:endParaRPr>
          </a:p>
        </p:txBody>
      </p:sp>
      <p:sp>
        <p:nvSpPr>
          <p:cNvPr id="1887" name="Google Shape;1887;p69"/>
          <p:cNvSpPr txBox="1"/>
          <p:nvPr/>
        </p:nvSpPr>
        <p:spPr>
          <a:xfrm>
            <a:off x="2817369" y="2911838"/>
            <a:ext cx="7800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RegWriteIndex</a:t>
            </a:r>
            <a:endParaRPr b="0" i="0" sz="900" u="none" cap="none" strike="noStrike">
              <a:solidFill>
                <a:srgbClr val="000000"/>
              </a:solidFill>
              <a:latin typeface="Arial"/>
              <a:ea typeface="Arial"/>
              <a:cs typeface="Arial"/>
              <a:sym typeface="Arial"/>
            </a:endParaRPr>
          </a:p>
        </p:txBody>
      </p:sp>
      <p:sp>
        <p:nvSpPr>
          <p:cNvPr id="1888" name="Google Shape;1888;p69"/>
          <p:cNvSpPr txBox="1"/>
          <p:nvPr/>
        </p:nvSpPr>
        <p:spPr>
          <a:xfrm>
            <a:off x="2816876" y="3236460"/>
            <a:ext cx="8265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RegReadIndex1</a:t>
            </a:r>
            <a:endParaRPr b="0" i="0" sz="900" u="none" cap="none" strike="noStrike">
              <a:solidFill>
                <a:srgbClr val="000000"/>
              </a:solidFill>
              <a:latin typeface="Arial"/>
              <a:ea typeface="Arial"/>
              <a:cs typeface="Arial"/>
              <a:sym typeface="Arial"/>
            </a:endParaRPr>
          </a:p>
        </p:txBody>
      </p:sp>
      <p:sp>
        <p:nvSpPr>
          <p:cNvPr id="1889" name="Google Shape;1889;p69"/>
          <p:cNvSpPr txBox="1"/>
          <p:nvPr/>
        </p:nvSpPr>
        <p:spPr>
          <a:xfrm>
            <a:off x="2818230" y="3600510"/>
            <a:ext cx="8325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RegReadIndex2</a:t>
            </a:r>
            <a:endParaRPr b="0" i="0" sz="900" u="none" cap="none" strike="noStrike">
              <a:solidFill>
                <a:srgbClr val="000000"/>
              </a:solidFill>
              <a:latin typeface="Arial"/>
              <a:ea typeface="Arial"/>
              <a:cs typeface="Arial"/>
              <a:sym typeface="Arial"/>
            </a:endParaRPr>
          </a:p>
        </p:txBody>
      </p:sp>
      <p:sp>
        <p:nvSpPr>
          <p:cNvPr id="1890" name="Google Shape;1890;p69"/>
          <p:cNvSpPr txBox="1"/>
          <p:nvPr/>
        </p:nvSpPr>
        <p:spPr>
          <a:xfrm>
            <a:off x="3186845" y="2695698"/>
            <a:ext cx="7926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RegReadData1</a:t>
            </a:r>
            <a:endParaRPr b="0" i="0" sz="900" u="none" cap="none" strike="noStrike">
              <a:solidFill>
                <a:srgbClr val="000000"/>
              </a:solidFill>
              <a:latin typeface="Arial"/>
              <a:ea typeface="Arial"/>
              <a:cs typeface="Arial"/>
              <a:sym typeface="Arial"/>
            </a:endParaRPr>
          </a:p>
        </p:txBody>
      </p:sp>
      <p:sp>
        <p:nvSpPr>
          <p:cNvPr id="1891" name="Google Shape;1891;p69"/>
          <p:cNvSpPr txBox="1"/>
          <p:nvPr/>
        </p:nvSpPr>
        <p:spPr>
          <a:xfrm>
            <a:off x="2272979" y="2865094"/>
            <a:ext cx="384600" cy="107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inst[11:7]</a:t>
            </a:r>
            <a:endParaRPr b="0" i="0" sz="700" u="none" cap="none" strike="noStrike">
              <a:solidFill>
                <a:srgbClr val="000000"/>
              </a:solidFill>
              <a:latin typeface="Arial"/>
              <a:ea typeface="Arial"/>
              <a:cs typeface="Arial"/>
              <a:sym typeface="Arial"/>
            </a:endParaRPr>
          </a:p>
        </p:txBody>
      </p:sp>
      <p:sp>
        <p:nvSpPr>
          <p:cNvPr id="1892" name="Google Shape;1892;p69"/>
          <p:cNvSpPr txBox="1"/>
          <p:nvPr/>
        </p:nvSpPr>
        <p:spPr>
          <a:xfrm>
            <a:off x="8082954" y="2902021"/>
            <a:ext cx="1821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ALU</a:t>
            </a:r>
            <a:endParaRPr b="0" i="0" sz="700" u="none" cap="none" strike="noStrike">
              <a:solidFill>
                <a:srgbClr val="000000"/>
              </a:solidFill>
              <a:latin typeface="Arial"/>
              <a:ea typeface="Arial"/>
              <a:cs typeface="Arial"/>
              <a:sym typeface="Arial"/>
            </a:endParaRPr>
          </a:p>
        </p:txBody>
      </p:sp>
      <p:sp>
        <p:nvSpPr>
          <p:cNvPr id="1893" name="Google Shape;1893;p69"/>
          <p:cNvSpPr txBox="1"/>
          <p:nvPr/>
        </p:nvSpPr>
        <p:spPr>
          <a:xfrm>
            <a:off x="7998933" y="3127733"/>
            <a:ext cx="276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PC+4</a:t>
            </a:r>
            <a:endParaRPr b="0" i="0" sz="700" u="none" cap="none" strike="noStrike">
              <a:solidFill>
                <a:srgbClr val="000000"/>
              </a:solidFill>
              <a:latin typeface="Arial"/>
              <a:ea typeface="Arial"/>
              <a:cs typeface="Arial"/>
              <a:sym typeface="Arial"/>
            </a:endParaRPr>
          </a:p>
        </p:txBody>
      </p:sp>
      <p:sp>
        <p:nvSpPr>
          <p:cNvPr id="1894" name="Google Shape;1894;p69"/>
          <p:cNvSpPr txBox="1"/>
          <p:nvPr/>
        </p:nvSpPr>
        <p:spPr>
          <a:xfrm>
            <a:off x="8024796" y="3346975"/>
            <a:ext cx="276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Mem</a:t>
            </a:r>
            <a:endParaRPr b="0" i="0" sz="700" u="none" cap="none" strike="noStrike">
              <a:solidFill>
                <a:srgbClr val="000000"/>
              </a:solidFill>
              <a:latin typeface="Arial"/>
              <a:ea typeface="Arial"/>
              <a:cs typeface="Arial"/>
              <a:sym typeface="Arial"/>
            </a:endParaRPr>
          </a:p>
        </p:txBody>
      </p:sp>
      <p:sp>
        <p:nvSpPr>
          <p:cNvPr id="1895" name="Google Shape;1895;p69"/>
          <p:cNvSpPr txBox="1"/>
          <p:nvPr/>
        </p:nvSpPr>
        <p:spPr>
          <a:xfrm>
            <a:off x="3179682" y="3420254"/>
            <a:ext cx="7959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RegReadData2</a:t>
            </a:r>
            <a:endParaRPr b="0" i="0" sz="900" u="none" cap="none" strike="noStrike">
              <a:solidFill>
                <a:srgbClr val="000000"/>
              </a:solidFill>
              <a:latin typeface="Arial"/>
              <a:ea typeface="Arial"/>
              <a:cs typeface="Arial"/>
              <a:sym typeface="Arial"/>
            </a:endParaRPr>
          </a:p>
        </p:txBody>
      </p:sp>
      <p:sp>
        <p:nvSpPr>
          <p:cNvPr id="1896" name="Google Shape;1896;p69"/>
          <p:cNvSpPr txBox="1"/>
          <p:nvPr/>
        </p:nvSpPr>
        <p:spPr>
          <a:xfrm>
            <a:off x="2272428" y="3558585"/>
            <a:ext cx="442500" cy="107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inst[24:20]</a:t>
            </a:r>
            <a:endParaRPr b="0" i="0" sz="700" u="none" cap="none" strike="noStrike">
              <a:solidFill>
                <a:srgbClr val="000000"/>
              </a:solidFill>
              <a:latin typeface="Arial"/>
              <a:ea typeface="Arial"/>
              <a:cs typeface="Arial"/>
              <a:sym typeface="Arial"/>
            </a:endParaRPr>
          </a:p>
        </p:txBody>
      </p:sp>
      <p:sp>
        <p:nvSpPr>
          <p:cNvPr id="1897" name="Google Shape;1897;p69"/>
          <p:cNvSpPr txBox="1"/>
          <p:nvPr/>
        </p:nvSpPr>
        <p:spPr>
          <a:xfrm>
            <a:off x="2272227" y="3191179"/>
            <a:ext cx="437700" cy="107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inst[19:15]</a:t>
            </a:r>
            <a:endParaRPr b="0" i="0" sz="700" u="none" cap="none" strike="noStrike">
              <a:solidFill>
                <a:srgbClr val="000000"/>
              </a:solidFill>
              <a:latin typeface="Arial"/>
              <a:ea typeface="Arial"/>
              <a:cs typeface="Arial"/>
              <a:sym typeface="Arial"/>
            </a:endParaRPr>
          </a:p>
        </p:txBody>
      </p:sp>
      <p:cxnSp>
        <p:nvCxnSpPr>
          <p:cNvPr id="1898" name="Google Shape;1898;p69"/>
          <p:cNvCxnSpPr/>
          <p:nvPr/>
        </p:nvCxnSpPr>
        <p:spPr>
          <a:xfrm>
            <a:off x="5786430" y="3639970"/>
            <a:ext cx="275700" cy="0"/>
          </a:xfrm>
          <a:prstGeom prst="straightConnector1">
            <a:avLst/>
          </a:prstGeom>
          <a:noFill/>
          <a:ln cap="flat" cmpd="sng" w="9525">
            <a:solidFill>
              <a:srgbClr val="000000"/>
            </a:solidFill>
            <a:prstDash val="solid"/>
            <a:round/>
            <a:headEnd len="sm" w="sm" type="none"/>
            <a:tailEnd len="med" w="med" type="triangle"/>
          </a:ln>
        </p:spPr>
      </p:cxnSp>
      <p:sp>
        <p:nvSpPr>
          <p:cNvPr id="1899" name="Google Shape;1899;p69"/>
          <p:cNvSpPr/>
          <p:nvPr/>
        </p:nvSpPr>
        <p:spPr>
          <a:xfrm>
            <a:off x="6059599" y="2239850"/>
            <a:ext cx="486777" cy="1718950"/>
          </a:xfrm>
          <a:custGeom>
            <a:rect b="b" l="l" r="r" t="t"/>
            <a:pathLst>
              <a:path extrusionOk="0" h="68758" w="25718">
                <a:moveTo>
                  <a:pt x="0" y="30915"/>
                </a:moveTo>
                <a:lnTo>
                  <a:pt x="0" y="0"/>
                </a:lnTo>
                <a:lnTo>
                  <a:pt x="25718" y="11327"/>
                </a:lnTo>
                <a:lnTo>
                  <a:pt x="25718" y="57965"/>
                </a:lnTo>
                <a:lnTo>
                  <a:pt x="133" y="68758"/>
                </a:lnTo>
                <a:lnTo>
                  <a:pt x="133" y="38643"/>
                </a:lnTo>
                <a:lnTo>
                  <a:pt x="7196" y="34246"/>
                </a:lnTo>
                <a:close/>
              </a:path>
            </a:pathLst>
          </a:custGeom>
          <a:noFill/>
          <a:ln cap="flat" cmpd="sng" w="9525">
            <a:solidFill>
              <a:schemeClr val="dk1"/>
            </a:solidFill>
            <a:prstDash val="solid"/>
            <a:round/>
            <a:headEnd len="sm" w="sm" type="none"/>
            <a:tailEnd len="sm" w="sm" type="none"/>
          </a:ln>
        </p:spPr>
      </p:sp>
      <p:sp>
        <p:nvSpPr>
          <p:cNvPr id="1900" name="Google Shape;1900;p69"/>
          <p:cNvSpPr txBox="1"/>
          <p:nvPr/>
        </p:nvSpPr>
        <p:spPr>
          <a:xfrm>
            <a:off x="6198231" y="2995400"/>
            <a:ext cx="333900" cy="200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ALU</a:t>
            </a:r>
            <a:endParaRPr b="0" i="0" sz="1300" u="none" cap="none" strike="noStrike">
              <a:solidFill>
                <a:srgbClr val="000000"/>
              </a:solidFill>
              <a:latin typeface="Arial"/>
              <a:ea typeface="Arial"/>
              <a:cs typeface="Arial"/>
              <a:sym typeface="Arial"/>
            </a:endParaRPr>
          </a:p>
        </p:txBody>
      </p:sp>
      <p:sp>
        <p:nvSpPr>
          <p:cNvPr id="1901" name="Google Shape;1901;p69"/>
          <p:cNvSpPr txBox="1"/>
          <p:nvPr/>
        </p:nvSpPr>
        <p:spPr>
          <a:xfrm>
            <a:off x="6078874" y="2581350"/>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A</a:t>
            </a:r>
            <a:endParaRPr b="0" i="0" sz="900" u="none" cap="none" strike="noStrike">
              <a:solidFill>
                <a:srgbClr val="000000"/>
              </a:solidFill>
              <a:latin typeface="Arial"/>
              <a:ea typeface="Arial"/>
              <a:cs typeface="Arial"/>
              <a:sym typeface="Arial"/>
            </a:endParaRPr>
          </a:p>
        </p:txBody>
      </p:sp>
      <p:sp>
        <p:nvSpPr>
          <p:cNvPr id="1902" name="Google Shape;1902;p69"/>
          <p:cNvSpPr txBox="1"/>
          <p:nvPr/>
        </p:nvSpPr>
        <p:spPr>
          <a:xfrm>
            <a:off x="6076499" y="3569550"/>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B</a:t>
            </a:r>
            <a:endParaRPr b="0" i="0" sz="900" u="none" cap="none" strike="noStrike">
              <a:solidFill>
                <a:srgbClr val="000000"/>
              </a:solidFill>
              <a:latin typeface="Arial"/>
              <a:ea typeface="Arial"/>
              <a:cs typeface="Arial"/>
              <a:sym typeface="Arial"/>
            </a:endParaRPr>
          </a:p>
        </p:txBody>
      </p:sp>
      <p:cxnSp>
        <p:nvCxnSpPr>
          <p:cNvPr id="1903" name="Google Shape;1903;p69"/>
          <p:cNvCxnSpPr/>
          <p:nvPr/>
        </p:nvCxnSpPr>
        <p:spPr>
          <a:xfrm rot="10800000">
            <a:off x="5709906" y="3865925"/>
            <a:ext cx="0" cy="843600"/>
          </a:xfrm>
          <a:prstGeom prst="straightConnector1">
            <a:avLst/>
          </a:prstGeom>
          <a:noFill/>
          <a:ln cap="flat" cmpd="sng" w="9525">
            <a:solidFill>
              <a:schemeClr val="dk1"/>
            </a:solidFill>
            <a:prstDash val="solid"/>
            <a:round/>
            <a:headEnd len="sm" w="sm" type="none"/>
            <a:tailEnd len="med" w="med" type="triangle"/>
          </a:ln>
        </p:spPr>
      </p:cxnSp>
      <p:sp>
        <p:nvSpPr>
          <p:cNvPr id="1904" name="Google Shape;1904;p69"/>
          <p:cNvSpPr txBox="1"/>
          <p:nvPr/>
        </p:nvSpPr>
        <p:spPr>
          <a:xfrm>
            <a:off x="5824084" y="4719976"/>
            <a:ext cx="2187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ASel</a:t>
            </a:r>
            <a:endParaRPr b="0" i="0" sz="800" u="none" cap="none" strike="noStrike">
              <a:solidFill>
                <a:srgbClr val="000000"/>
              </a:solidFill>
              <a:latin typeface="Arial"/>
              <a:ea typeface="Arial"/>
              <a:cs typeface="Arial"/>
              <a:sym typeface="Arial"/>
            </a:endParaRPr>
          </a:p>
        </p:txBody>
      </p:sp>
      <p:sp>
        <p:nvSpPr>
          <p:cNvPr id="1905" name="Google Shape;1905;p69"/>
          <p:cNvSpPr txBox="1"/>
          <p:nvPr/>
        </p:nvSpPr>
        <p:spPr>
          <a:xfrm>
            <a:off x="5031500" y="4719976"/>
            <a:ext cx="227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BrEq</a:t>
            </a:r>
            <a:endParaRPr b="0" i="0" sz="800" u="none" cap="none" strike="noStrike">
              <a:solidFill>
                <a:srgbClr val="000000"/>
              </a:solidFill>
              <a:latin typeface="Arial"/>
              <a:ea typeface="Arial"/>
              <a:cs typeface="Arial"/>
              <a:sym typeface="Arial"/>
            </a:endParaRPr>
          </a:p>
        </p:txBody>
      </p:sp>
      <p:sp>
        <p:nvSpPr>
          <p:cNvPr id="1906" name="Google Shape;1906;p69"/>
          <p:cNvSpPr txBox="1"/>
          <p:nvPr/>
        </p:nvSpPr>
        <p:spPr>
          <a:xfrm>
            <a:off x="5290271" y="4719976"/>
            <a:ext cx="2187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BrLT</a:t>
            </a:r>
            <a:endParaRPr b="0" i="0" sz="800" u="none" cap="none" strike="noStrike">
              <a:solidFill>
                <a:srgbClr val="000000"/>
              </a:solidFill>
              <a:latin typeface="Arial"/>
              <a:ea typeface="Arial"/>
              <a:cs typeface="Arial"/>
              <a:sym typeface="Arial"/>
            </a:endParaRPr>
          </a:p>
        </p:txBody>
      </p:sp>
      <p:sp>
        <p:nvSpPr>
          <p:cNvPr id="1907" name="Google Shape;1907;p69"/>
          <p:cNvSpPr txBox="1"/>
          <p:nvPr/>
        </p:nvSpPr>
        <p:spPr>
          <a:xfrm>
            <a:off x="4761666" y="4719976"/>
            <a:ext cx="2376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BrUn</a:t>
            </a:r>
            <a:endParaRPr b="0" i="0" sz="800" u="none" cap="none" strike="noStrike">
              <a:solidFill>
                <a:srgbClr val="000000"/>
              </a:solidFill>
              <a:latin typeface="Arial"/>
              <a:ea typeface="Arial"/>
              <a:cs typeface="Arial"/>
              <a:sym typeface="Arial"/>
            </a:endParaRPr>
          </a:p>
        </p:txBody>
      </p:sp>
      <p:cxnSp>
        <p:nvCxnSpPr>
          <p:cNvPr id="1908" name="Google Shape;1908;p69"/>
          <p:cNvCxnSpPr/>
          <p:nvPr/>
        </p:nvCxnSpPr>
        <p:spPr>
          <a:xfrm rot="10800000">
            <a:off x="4894753" y="3210050"/>
            <a:ext cx="0" cy="1495800"/>
          </a:xfrm>
          <a:prstGeom prst="straightConnector1">
            <a:avLst/>
          </a:prstGeom>
          <a:noFill/>
          <a:ln cap="flat" cmpd="sng" w="9525">
            <a:solidFill>
              <a:schemeClr val="dk1"/>
            </a:solidFill>
            <a:prstDash val="solid"/>
            <a:round/>
            <a:headEnd len="sm" w="sm" type="none"/>
            <a:tailEnd len="med" w="med" type="triangle"/>
          </a:ln>
        </p:spPr>
      </p:cxnSp>
      <p:sp>
        <p:nvSpPr>
          <p:cNvPr id="1909" name="Google Shape;1909;p69"/>
          <p:cNvSpPr/>
          <p:nvPr/>
        </p:nvSpPr>
        <p:spPr>
          <a:xfrm>
            <a:off x="4583849" y="2768700"/>
            <a:ext cx="230758" cy="209875"/>
          </a:xfrm>
          <a:custGeom>
            <a:rect b="b" l="l" r="r" t="t"/>
            <a:pathLst>
              <a:path extrusionOk="0" h="8395" w="4597">
                <a:moveTo>
                  <a:pt x="0" y="0"/>
                </a:moveTo>
                <a:lnTo>
                  <a:pt x="0" y="8395"/>
                </a:lnTo>
                <a:lnTo>
                  <a:pt x="4597" y="8395"/>
                </a:lnTo>
              </a:path>
            </a:pathLst>
          </a:custGeom>
          <a:noFill/>
          <a:ln cap="flat" cmpd="sng" w="9525">
            <a:solidFill>
              <a:schemeClr val="dk1"/>
            </a:solidFill>
            <a:prstDash val="solid"/>
            <a:round/>
            <a:headEnd len="sm" w="sm" type="none"/>
            <a:tailEnd len="med" w="med" type="triangle"/>
          </a:ln>
        </p:spPr>
      </p:sp>
      <p:sp>
        <p:nvSpPr>
          <p:cNvPr id="1910" name="Google Shape;1910;p69"/>
          <p:cNvSpPr/>
          <p:nvPr/>
        </p:nvSpPr>
        <p:spPr>
          <a:xfrm>
            <a:off x="4583849" y="3125150"/>
            <a:ext cx="234194" cy="358125"/>
          </a:xfrm>
          <a:custGeom>
            <a:rect b="b" l="l" r="r" t="t"/>
            <a:pathLst>
              <a:path extrusionOk="0" h="14325" w="6330">
                <a:moveTo>
                  <a:pt x="0" y="14325"/>
                </a:moveTo>
                <a:lnTo>
                  <a:pt x="0" y="0"/>
                </a:lnTo>
                <a:lnTo>
                  <a:pt x="6330" y="0"/>
                </a:lnTo>
              </a:path>
            </a:pathLst>
          </a:custGeom>
          <a:noFill/>
          <a:ln cap="flat" cmpd="sng" w="9525">
            <a:solidFill>
              <a:schemeClr val="dk1"/>
            </a:solidFill>
            <a:prstDash val="solid"/>
            <a:round/>
            <a:headEnd len="sm" w="sm" type="none"/>
            <a:tailEnd len="med" w="med" type="triangle"/>
          </a:ln>
        </p:spPr>
      </p:sp>
      <p:grpSp>
        <p:nvGrpSpPr>
          <p:cNvPr id="1911" name="Google Shape;1911;p69"/>
          <p:cNvGrpSpPr/>
          <p:nvPr/>
        </p:nvGrpSpPr>
        <p:grpSpPr>
          <a:xfrm>
            <a:off x="6954434" y="2422225"/>
            <a:ext cx="964046" cy="1957200"/>
            <a:chOff x="7061035" y="2422225"/>
            <a:chExt cx="964046" cy="1957200"/>
          </a:xfrm>
        </p:grpSpPr>
        <p:sp>
          <p:nvSpPr>
            <p:cNvPr id="1912" name="Google Shape;1912;p69"/>
            <p:cNvSpPr/>
            <p:nvPr/>
          </p:nvSpPr>
          <p:spPr>
            <a:xfrm>
              <a:off x="7072325" y="2422225"/>
              <a:ext cx="949800" cy="1957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69"/>
            <p:cNvSpPr txBox="1"/>
            <p:nvPr/>
          </p:nvSpPr>
          <p:spPr>
            <a:xfrm>
              <a:off x="7072581" y="2425275"/>
              <a:ext cx="952500" cy="200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DMEM</a:t>
              </a:r>
              <a:endParaRPr b="0" i="0" sz="1300" u="none" cap="none" strike="noStrike">
                <a:solidFill>
                  <a:srgbClr val="000000"/>
                </a:solidFill>
                <a:latin typeface="Arial"/>
                <a:ea typeface="Arial"/>
                <a:cs typeface="Arial"/>
                <a:sym typeface="Arial"/>
              </a:endParaRPr>
            </a:p>
          </p:txBody>
        </p:sp>
        <p:sp>
          <p:nvSpPr>
            <p:cNvPr id="1914" name="Google Shape;1914;p69"/>
            <p:cNvSpPr txBox="1"/>
            <p:nvPr/>
          </p:nvSpPr>
          <p:spPr>
            <a:xfrm>
              <a:off x="7061035" y="4230613"/>
              <a:ext cx="548100" cy="138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MemWEn</a:t>
              </a:r>
              <a:endParaRPr b="0" i="0" sz="900" u="none" cap="none" strike="noStrike">
                <a:solidFill>
                  <a:srgbClr val="000000"/>
                </a:solidFill>
                <a:latin typeface="Arial"/>
                <a:ea typeface="Arial"/>
                <a:cs typeface="Arial"/>
                <a:sym typeface="Arial"/>
              </a:endParaRPr>
            </a:p>
          </p:txBody>
        </p:sp>
        <p:sp>
          <p:nvSpPr>
            <p:cNvPr id="1915" name="Google Shape;1915;p69"/>
            <p:cNvSpPr txBox="1"/>
            <p:nvPr/>
          </p:nvSpPr>
          <p:spPr>
            <a:xfrm>
              <a:off x="7170766" y="3377147"/>
              <a:ext cx="8178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MemReadData</a:t>
              </a:r>
              <a:endParaRPr b="0" i="0" sz="900" u="none" cap="none" strike="noStrike">
                <a:solidFill>
                  <a:srgbClr val="000000"/>
                </a:solidFill>
                <a:latin typeface="Arial"/>
                <a:ea typeface="Arial"/>
                <a:cs typeface="Arial"/>
                <a:sym typeface="Arial"/>
              </a:endParaRPr>
            </a:p>
          </p:txBody>
        </p:sp>
        <p:sp>
          <p:nvSpPr>
            <p:cNvPr id="1916" name="Google Shape;1916;p69"/>
            <p:cNvSpPr txBox="1"/>
            <p:nvPr/>
          </p:nvSpPr>
          <p:spPr>
            <a:xfrm>
              <a:off x="7080978" y="3958012"/>
              <a:ext cx="8535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MemWriteData</a:t>
              </a:r>
              <a:endParaRPr b="0" i="0" sz="900" u="none" cap="none" strike="noStrike">
                <a:solidFill>
                  <a:srgbClr val="000000"/>
                </a:solidFill>
                <a:latin typeface="Arial"/>
                <a:ea typeface="Arial"/>
                <a:cs typeface="Arial"/>
                <a:sym typeface="Arial"/>
              </a:endParaRPr>
            </a:p>
          </p:txBody>
        </p:sp>
        <p:sp>
          <p:nvSpPr>
            <p:cNvPr id="1917" name="Google Shape;1917;p69"/>
            <p:cNvSpPr txBox="1"/>
            <p:nvPr/>
          </p:nvSpPr>
          <p:spPr>
            <a:xfrm>
              <a:off x="7082866" y="2889510"/>
              <a:ext cx="7062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MemAddress</a:t>
              </a:r>
              <a:endParaRPr b="0" i="0" sz="900" u="none" cap="none" strike="noStrike">
                <a:solidFill>
                  <a:srgbClr val="000000"/>
                </a:solidFill>
                <a:latin typeface="Arial"/>
                <a:ea typeface="Arial"/>
                <a:cs typeface="Arial"/>
                <a:sym typeface="Arial"/>
              </a:endParaRPr>
            </a:p>
          </p:txBody>
        </p:sp>
        <p:sp>
          <p:nvSpPr>
            <p:cNvPr id="1918" name="Google Shape;1918;p69"/>
            <p:cNvSpPr/>
            <p:nvPr/>
          </p:nvSpPr>
          <p:spPr>
            <a:xfrm>
              <a:off x="7812970" y="4250489"/>
              <a:ext cx="130800" cy="1275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19" name="Google Shape;1919;p69"/>
          <p:cNvSpPr/>
          <p:nvPr/>
        </p:nvSpPr>
        <p:spPr>
          <a:xfrm>
            <a:off x="5469974" y="3482575"/>
            <a:ext cx="1489336" cy="550330"/>
          </a:xfrm>
          <a:custGeom>
            <a:rect b="b" l="l" r="r" t="t"/>
            <a:pathLst>
              <a:path extrusionOk="0" h="22652" w="63161">
                <a:moveTo>
                  <a:pt x="0" y="0"/>
                </a:moveTo>
                <a:lnTo>
                  <a:pt x="0" y="22652"/>
                </a:lnTo>
                <a:lnTo>
                  <a:pt x="63161" y="22652"/>
                </a:lnTo>
              </a:path>
            </a:pathLst>
          </a:custGeom>
          <a:noFill/>
          <a:ln cap="flat" cmpd="sng" w="9525">
            <a:solidFill>
              <a:schemeClr val="dk1"/>
            </a:solidFill>
            <a:prstDash val="solid"/>
            <a:round/>
            <a:headEnd len="sm" w="sm" type="none"/>
            <a:tailEnd len="med" w="med" type="triangle"/>
          </a:ln>
        </p:spPr>
      </p:sp>
      <p:sp>
        <p:nvSpPr>
          <p:cNvPr id="1920" name="Google Shape;1920;p69"/>
          <p:cNvSpPr/>
          <p:nvPr/>
        </p:nvSpPr>
        <p:spPr>
          <a:xfrm>
            <a:off x="5729374" y="2903225"/>
            <a:ext cx="190317" cy="1802514"/>
          </a:xfrm>
          <a:custGeom>
            <a:rect b="b" l="l" r="r" t="t"/>
            <a:pathLst>
              <a:path extrusionOk="0" h="93009" w="9861">
                <a:moveTo>
                  <a:pt x="9861" y="93009"/>
                </a:moveTo>
                <a:lnTo>
                  <a:pt x="9861" y="13325"/>
                </a:lnTo>
                <a:lnTo>
                  <a:pt x="0" y="13325"/>
                </a:lnTo>
                <a:lnTo>
                  <a:pt x="0" y="0"/>
                </a:lnTo>
              </a:path>
            </a:pathLst>
          </a:custGeom>
          <a:noFill/>
          <a:ln cap="flat" cmpd="sng" w="9525">
            <a:solidFill>
              <a:schemeClr val="dk1"/>
            </a:solidFill>
            <a:prstDash val="solid"/>
            <a:round/>
            <a:headEnd len="sm" w="sm" type="none"/>
            <a:tailEnd len="med" w="med" type="triangle"/>
          </a:ln>
        </p:spPr>
      </p:sp>
      <p:sp>
        <p:nvSpPr>
          <p:cNvPr id="1921" name="Google Shape;1921;p69"/>
          <p:cNvSpPr txBox="1"/>
          <p:nvPr/>
        </p:nvSpPr>
        <p:spPr>
          <a:xfrm>
            <a:off x="6065425" y="4719976"/>
            <a:ext cx="4164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ALUSel</a:t>
            </a:r>
            <a:endParaRPr b="0" i="0" sz="800" u="none" cap="none" strike="noStrike">
              <a:solidFill>
                <a:srgbClr val="000000"/>
              </a:solidFill>
              <a:latin typeface="Arial"/>
              <a:ea typeface="Arial"/>
              <a:cs typeface="Arial"/>
              <a:sym typeface="Arial"/>
            </a:endParaRPr>
          </a:p>
        </p:txBody>
      </p:sp>
      <p:sp>
        <p:nvSpPr>
          <p:cNvPr id="1922" name="Google Shape;1922;p69"/>
          <p:cNvSpPr/>
          <p:nvPr/>
        </p:nvSpPr>
        <p:spPr>
          <a:xfrm>
            <a:off x="1300874" y="2170312"/>
            <a:ext cx="4347506" cy="363543"/>
          </a:xfrm>
          <a:custGeom>
            <a:rect b="b" l="l" r="r" t="t"/>
            <a:pathLst>
              <a:path extrusionOk="0" h="15591" w="168296">
                <a:moveTo>
                  <a:pt x="0" y="0"/>
                </a:moveTo>
                <a:lnTo>
                  <a:pt x="147109" y="0"/>
                </a:lnTo>
                <a:lnTo>
                  <a:pt x="147109" y="15591"/>
                </a:lnTo>
                <a:lnTo>
                  <a:pt x="168296" y="15591"/>
                </a:lnTo>
              </a:path>
            </a:pathLst>
          </a:custGeom>
          <a:noFill/>
          <a:ln cap="flat" cmpd="sng" w="9525">
            <a:solidFill>
              <a:schemeClr val="dk1"/>
            </a:solidFill>
            <a:prstDash val="solid"/>
            <a:round/>
            <a:headEnd len="sm" w="sm" type="none"/>
            <a:tailEnd len="med" w="med" type="triangle"/>
          </a:ln>
        </p:spPr>
      </p:sp>
      <p:cxnSp>
        <p:nvCxnSpPr>
          <p:cNvPr id="1923" name="Google Shape;1923;p69"/>
          <p:cNvCxnSpPr/>
          <p:nvPr/>
        </p:nvCxnSpPr>
        <p:spPr>
          <a:xfrm rot="10800000">
            <a:off x="1665449" y="1973700"/>
            <a:ext cx="0" cy="199200"/>
          </a:xfrm>
          <a:prstGeom prst="straightConnector1">
            <a:avLst/>
          </a:prstGeom>
          <a:noFill/>
          <a:ln cap="flat" cmpd="sng" w="9525">
            <a:solidFill>
              <a:schemeClr val="dk1"/>
            </a:solidFill>
            <a:prstDash val="solid"/>
            <a:round/>
            <a:headEnd len="sm" w="sm" type="none"/>
            <a:tailEnd len="med" w="med" type="triangle"/>
          </a:ln>
        </p:spPr>
      </p:cxnSp>
      <p:sp>
        <p:nvSpPr>
          <p:cNvPr id="1924" name="Google Shape;1924;p69"/>
          <p:cNvSpPr txBox="1"/>
          <p:nvPr/>
        </p:nvSpPr>
        <p:spPr>
          <a:xfrm>
            <a:off x="3294030" y="4720001"/>
            <a:ext cx="365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ImmSel</a:t>
            </a:r>
            <a:endParaRPr b="0" i="0" sz="800" u="none" cap="none" strike="noStrike">
              <a:solidFill>
                <a:srgbClr val="000000"/>
              </a:solidFill>
              <a:latin typeface="Arial"/>
              <a:ea typeface="Arial"/>
              <a:cs typeface="Arial"/>
              <a:sym typeface="Arial"/>
            </a:endParaRPr>
          </a:p>
        </p:txBody>
      </p:sp>
      <p:sp>
        <p:nvSpPr>
          <p:cNvPr id="1925" name="Google Shape;1925;p69"/>
          <p:cNvSpPr txBox="1"/>
          <p:nvPr/>
        </p:nvSpPr>
        <p:spPr>
          <a:xfrm>
            <a:off x="2864575" y="4719976"/>
            <a:ext cx="4122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RegWEn</a:t>
            </a:r>
            <a:endParaRPr b="0" i="0" sz="800" u="none" cap="none" strike="noStrike">
              <a:solidFill>
                <a:srgbClr val="000000"/>
              </a:solidFill>
              <a:latin typeface="Arial"/>
              <a:ea typeface="Arial"/>
              <a:cs typeface="Arial"/>
              <a:sym typeface="Arial"/>
            </a:endParaRPr>
          </a:p>
        </p:txBody>
      </p:sp>
      <p:sp>
        <p:nvSpPr>
          <p:cNvPr id="1926" name="Google Shape;1926;p69"/>
          <p:cNvSpPr txBox="1"/>
          <p:nvPr/>
        </p:nvSpPr>
        <p:spPr>
          <a:xfrm>
            <a:off x="7021631" y="4723307"/>
            <a:ext cx="4146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MemRW</a:t>
            </a:r>
            <a:endParaRPr b="0" i="0" sz="800" u="none" cap="none" strike="noStrike">
              <a:solidFill>
                <a:srgbClr val="000000"/>
              </a:solidFill>
              <a:latin typeface="Arial"/>
              <a:ea typeface="Arial"/>
              <a:cs typeface="Arial"/>
              <a:sym typeface="Arial"/>
            </a:endParaRPr>
          </a:p>
        </p:txBody>
      </p:sp>
      <p:sp>
        <p:nvSpPr>
          <p:cNvPr id="1927" name="Google Shape;1927;p69"/>
          <p:cNvSpPr txBox="1"/>
          <p:nvPr/>
        </p:nvSpPr>
        <p:spPr>
          <a:xfrm>
            <a:off x="8261639" y="4719976"/>
            <a:ext cx="3714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WBSel</a:t>
            </a:r>
            <a:endParaRPr b="0" i="0" sz="800" u="none" cap="none" strike="noStrike">
              <a:solidFill>
                <a:srgbClr val="000000"/>
              </a:solidFill>
              <a:latin typeface="Arial"/>
              <a:ea typeface="Arial"/>
              <a:cs typeface="Arial"/>
              <a:sym typeface="Arial"/>
            </a:endParaRPr>
          </a:p>
        </p:txBody>
      </p:sp>
      <p:sp>
        <p:nvSpPr>
          <p:cNvPr id="1928" name="Google Shape;1928;p69"/>
          <p:cNvSpPr txBox="1"/>
          <p:nvPr/>
        </p:nvSpPr>
        <p:spPr>
          <a:xfrm>
            <a:off x="2818317" y="3835326"/>
            <a:ext cx="462900" cy="138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RegWEn</a:t>
            </a:r>
            <a:endParaRPr b="0" i="0" sz="900" u="none" cap="none" strike="noStrike">
              <a:solidFill>
                <a:srgbClr val="000000"/>
              </a:solidFill>
              <a:latin typeface="Arial"/>
              <a:ea typeface="Arial"/>
              <a:cs typeface="Arial"/>
              <a:sym typeface="Arial"/>
            </a:endParaRPr>
          </a:p>
        </p:txBody>
      </p:sp>
      <p:cxnSp>
        <p:nvCxnSpPr>
          <p:cNvPr id="1929" name="Google Shape;1929;p69"/>
          <p:cNvCxnSpPr/>
          <p:nvPr/>
        </p:nvCxnSpPr>
        <p:spPr>
          <a:xfrm rot="10800000">
            <a:off x="1665449" y="1616019"/>
            <a:ext cx="0" cy="199200"/>
          </a:xfrm>
          <a:prstGeom prst="straightConnector1">
            <a:avLst/>
          </a:prstGeom>
          <a:noFill/>
          <a:ln cap="flat" cmpd="sng" w="9525">
            <a:solidFill>
              <a:schemeClr val="dk1"/>
            </a:solidFill>
            <a:prstDash val="solid"/>
            <a:round/>
            <a:headEnd len="sm" w="sm" type="none"/>
            <a:tailEnd len="med" w="med" type="triangle"/>
          </a:ln>
        </p:spPr>
      </p:cxnSp>
      <p:sp>
        <p:nvSpPr>
          <p:cNvPr id="1930" name="Google Shape;1930;p69"/>
          <p:cNvSpPr txBox="1"/>
          <p:nvPr/>
        </p:nvSpPr>
        <p:spPr>
          <a:xfrm>
            <a:off x="369791" y="1971345"/>
            <a:ext cx="258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PC+4</a:t>
            </a:r>
            <a:endParaRPr b="0" i="0" sz="700" u="none" cap="none" strike="noStrike">
              <a:solidFill>
                <a:srgbClr val="000000"/>
              </a:solidFill>
              <a:latin typeface="Arial"/>
              <a:ea typeface="Arial"/>
              <a:cs typeface="Arial"/>
              <a:sym typeface="Arial"/>
            </a:endParaRPr>
          </a:p>
        </p:txBody>
      </p:sp>
      <p:sp>
        <p:nvSpPr>
          <p:cNvPr id="1931" name="Google Shape;1931;p69"/>
          <p:cNvSpPr/>
          <p:nvPr/>
        </p:nvSpPr>
        <p:spPr>
          <a:xfrm>
            <a:off x="357827" y="1619000"/>
            <a:ext cx="387124" cy="456401"/>
          </a:xfrm>
          <a:custGeom>
            <a:rect b="b" l="l" r="r" t="t"/>
            <a:pathLst>
              <a:path extrusionOk="0" h="19521" w="8994">
                <a:moveTo>
                  <a:pt x="0" y="0"/>
                </a:moveTo>
                <a:lnTo>
                  <a:pt x="0" y="19521"/>
                </a:lnTo>
                <a:lnTo>
                  <a:pt x="8994" y="19521"/>
                </a:lnTo>
              </a:path>
            </a:pathLst>
          </a:custGeom>
          <a:noFill/>
          <a:ln cap="flat" cmpd="sng" w="9525">
            <a:solidFill>
              <a:schemeClr val="dk1"/>
            </a:solidFill>
            <a:prstDash val="solid"/>
            <a:round/>
            <a:headEnd len="sm" w="sm" type="none"/>
            <a:tailEnd len="med" w="med" type="triangle"/>
          </a:ln>
        </p:spPr>
      </p:sp>
      <p:cxnSp>
        <p:nvCxnSpPr>
          <p:cNvPr id="1932" name="Google Shape;1932;p69"/>
          <p:cNvCxnSpPr/>
          <p:nvPr/>
        </p:nvCxnSpPr>
        <p:spPr>
          <a:xfrm>
            <a:off x="881146" y="2184900"/>
            <a:ext cx="203400" cy="0"/>
          </a:xfrm>
          <a:prstGeom prst="straightConnector1">
            <a:avLst/>
          </a:prstGeom>
          <a:noFill/>
          <a:ln cap="flat" cmpd="sng" w="9525">
            <a:solidFill>
              <a:schemeClr val="dk1"/>
            </a:solidFill>
            <a:prstDash val="solid"/>
            <a:round/>
            <a:headEnd len="sm" w="sm" type="none"/>
            <a:tailEnd len="med" w="med" type="triangle"/>
          </a:ln>
        </p:spPr>
      </p:cxnSp>
      <p:sp>
        <p:nvSpPr>
          <p:cNvPr id="1933" name="Google Shape;1933;p69"/>
          <p:cNvSpPr/>
          <p:nvPr/>
        </p:nvSpPr>
        <p:spPr>
          <a:xfrm>
            <a:off x="8075885" y="1455777"/>
            <a:ext cx="283151" cy="1542420"/>
          </a:xfrm>
          <a:custGeom>
            <a:rect b="b" l="l" r="r" t="t"/>
            <a:pathLst>
              <a:path extrusionOk="0" h="37044" w="9328">
                <a:moveTo>
                  <a:pt x="0" y="0"/>
                </a:moveTo>
                <a:lnTo>
                  <a:pt x="0" y="37044"/>
                </a:lnTo>
                <a:lnTo>
                  <a:pt x="9328" y="37044"/>
                </a:lnTo>
              </a:path>
            </a:pathLst>
          </a:custGeom>
          <a:noFill/>
          <a:ln cap="flat" cmpd="sng" w="9525">
            <a:solidFill>
              <a:schemeClr val="dk1"/>
            </a:solidFill>
            <a:prstDash val="solid"/>
            <a:round/>
            <a:headEnd len="sm" w="sm" type="none"/>
            <a:tailEnd len="med" w="med" type="triangle"/>
          </a:ln>
        </p:spPr>
      </p:sp>
      <p:sp>
        <p:nvSpPr>
          <p:cNvPr id="1934" name="Google Shape;1934;p69"/>
          <p:cNvSpPr txBox="1"/>
          <p:nvPr/>
        </p:nvSpPr>
        <p:spPr>
          <a:xfrm>
            <a:off x="310649" y="2210618"/>
            <a:ext cx="3405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ALU</a:t>
            </a:r>
            <a:endParaRPr b="0" i="0" sz="700" u="none" cap="none" strike="noStrike">
              <a:solidFill>
                <a:srgbClr val="000000"/>
              </a:solidFill>
              <a:latin typeface="Arial"/>
              <a:ea typeface="Arial"/>
              <a:cs typeface="Arial"/>
              <a:sym typeface="Arial"/>
            </a:endParaRPr>
          </a:p>
        </p:txBody>
      </p:sp>
      <p:sp>
        <p:nvSpPr>
          <p:cNvPr id="1935" name="Google Shape;1935;p69"/>
          <p:cNvSpPr/>
          <p:nvPr/>
        </p:nvSpPr>
        <p:spPr>
          <a:xfrm>
            <a:off x="310649" y="1457425"/>
            <a:ext cx="434320" cy="856191"/>
          </a:xfrm>
          <a:custGeom>
            <a:rect b="b" l="l" r="r" t="t"/>
            <a:pathLst>
              <a:path extrusionOk="0" h="19521" w="8994">
                <a:moveTo>
                  <a:pt x="0" y="0"/>
                </a:moveTo>
                <a:lnTo>
                  <a:pt x="0" y="19521"/>
                </a:lnTo>
                <a:lnTo>
                  <a:pt x="8994" y="19521"/>
                </a:lnTo>
              </a:path>
            </a:pathLst>
          </a:custGeom>
          <a:noFill/>
          <a:ln cap="flat" cmpd="sng" w="9525">
            <a:solidFill>
              <a:schemeClr val="dk1"/>
            </a:solidFill>
            <a:prstDash val="solid"/>
            <a:round/>
            <a:headEnd len="sm" w="sm" type="none"/>
            <a:tailEnd len="med" w="med" type="triangle"/>
          </a:ln>
        </p:spPr>
      </p:sp>
      <p:sp>
        <p:nvSpPr>
          <p:cNvPr id="1936" name="Google Shape;1936;p69"/>
          <p:cNvSpPr txBox="1"/>
          <p:nvPr/>
        </p:nvSpPr>
        <p:spPr>
          <a:xfrm>
            <a:off x="666265" y="4719976"/>
            <a:ext cx="3099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PCSel</a:t>
            </a:r>
            <a:endParaRPr b="0" i="0" sz="800" u="none" cap="none" strike="noStrike">
              <a:solidFill>
                <a:srgbClr val="000000"/>
              </a:solidFill>
              <a:latin typeface="Arial"/>
              <a:ea typeface="Arial"/>
              <a:cs typeface="Arial"/>
              <a:sym typeface="Arial"/>
            </a:endParaRPr>
          </a:p>
        </p:txBody>
      </p:sp>
      <p:sp>
        <p:nvSpPr>
          <p:cNvPr id="1937" name="Google Shape;1937;p69"/>
          <p:cNvSpPr txBox="1"/>
          <p:nvPr/>
        </p:nvSpPr>
        <p:spPr>
          <a:xfrm>
            <a:off x="2145332" y="4719976"/>
            <a:ext cx="5127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inst[31:0]</a:t>
            </a:r>
            <a:endParaRPr b="0" i="0" sz="800" u="none" cap="none" strike="noStrike">
              <a:solidFill>
                <a:srgbClr val="000000"/>
              </a:solidFill>
              <a:latin typeface="Arial"/>
              <a:ea typeface="Arial"/>
              <a:cs typeface="Arial"/>
              <a:sym typeface="Arial"/>
            </a:endParaRPr>
          </a:p>
        </p:txBody>
      </p:sp>
      <p:grpSp>
        <p:nvGrpSpPr>
          <p:cNvPr id="1938" name="Google Shape;1938;p69"/>
          <p:cNvGrpSpPr/>
          <p:nvPr/>
        </p:nvGrpSpPr>
        <p:grpSpPr>
          <a:xfrm>
            <a:off x="1086608" y="1907022"/>
            <a:ext cx="213600" cy="620519"/>
            <a:chOff x="1345609" y="1907022"/>
            <a:chExt cx="213600" cy="620519"/>
          </a:xfrm>
        </p:grpSpPr>
        <p:sp>
          <p:nvSpPr>
            <p:cNvPr id="1939" name="Google Shape;1939;p69"/>
            <p:cNvSpPr/>
            <p:nvPr/>
          </p:nvSpPr>
          <p:spPr>
            <a:xfrm>
              <a:off x="1345609" y="1907022"/>
              <a:ext cx="213600" cy="620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69"/>
            <p:cNvSpPr/>
            <p:nvPr/>
          </p:nvSpPr>
          <p:spPr>
            <a:xfrm>
              <a:off x="1345609" y="2357141"/>
              <a:ext cx="213600" cy="1704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69"/>
            <p:cNvSpPr txBox="1"/>
            <p:nvPr/>
          </p:nvSpPr>
          <p:spPr>
            <a:xfrm>
              <a:off x="1359237" y="2100736"/>
              <a:ext cx="1827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PC</a:t>
              </a:r>
              <a:endParaRPr b="0" i="0" sz="1000" u="none" cap="none" strike="noStrike">
                <a:solidFill>
                  <a:srgbClr val="000000"/>
                </a:solidFill>
                <a:latin typeface="Arial"/>
                <a:ea typeface="Arial"/>
                <a:cs typeface="Arial"/>
                <a:sym typeface="Arial"/>
              </a:endParaRPr>
            </a:p>
          </p:txBody>
        </p:sp>
      </p:grpSp>
      <p:sp>
        <p:nvSpPr>
          <p:cNvPr id="1942" name="Google Shape;1942;p69"/>
          <p:cNvSpPr/>
          <p:nvPr/>
        </p:nvSpPr>
        <p:spPr>
          <a:xfrm>
            <a:off x="1367096" y="2170325"/>
            <a:ext cx="159901" cy="986030"/>
          </a:xfrm>
          <a:custGeom>
            <a:rect b="b" l="l" r="r" t="t"/>
            <a:pathLst>
              <a:path extrusionOk="0" h="40242" w="3065">
                <a:moveTo>
                  <a:pt x="0" y="0"/>
                </a:moveTo>
                <a:lnTo>
                  <a:pt x="0" y="40242"/>
                </a:lnTo>
                <a:lnTo>
                  <a:pt x="3065" y="40242"/>
                </a:lnTo>
              </a:path>
            </a:pathLst>
          </a:custGeom>
          <a:noFill/>
          <a:ln cap="flat" cmpd="sng" w="9525">
            <a:solidFill>
              <a:schemeClr val="dk1"/>
            </a:solidFill>
            <a:prstDash val="solid"/>
            <a:round/>
            <a:headEnd len="sm" w="sm" type="none"/>
            <a:tailEnd len="med" w="med" type="triangle"/>
          </a:ln>
        </p:spPr>
      </p:sp>
      <p:grpSp>
        <p:nvGrpSpPr>
          <p:cNvPr id="1943" name="Google Shape;1943;p69"/>
          <p:cNvGrpSpPr/>
          <p:nvPr/>
        </p:nvGrpSpPr>
        <p:grpSpPr>
          <a:xfrm>
            <a:off x="8359974" y="2776540"/>
            <a:ext cx="148800" cy="891300"/>
            <a:chOff x="8466575" y="2776540"/>
            <a:chExt cx="148800" cy="891300"/>
          </a:xfrm>
        </p:grpSpPr>
        <p:sp>
          <p:nvSpPr>
            <p:cNvPr id="1944" name="Google Shape;1944;p69"/>
            <p:cNvSpPr/>
            <p:nvPr/>
          </p:nvSpPr>
          <p:spPr>
            <a:xfrm rot="5400000">
              <a:off x="8095325" y="3147790"/>
              <a:ext cx="891300" cy="148800"/>
            </a:xfrm>
            <a:prstGeom prst="trapezoid">
              <a:avLst>
                <a:gd fmla="val 4135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69"/>
            <p:cNvSpPr txBox="1"/>
            <p:nvPr/>
          </p:nvSpPr>
          <p:spPr>
            <a:xfrm>
              <a:off x="8476069" y="3139310"/>
              <a:ext cx="1290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2</a:t>
              </a:r>
              <a:endParaRPr b="0" i="0" sz="1000" u="none" cap="none" strike="noStrike">
                <a:solidFill>
                  <a:srgbClr val="000000"/>
                </a:solidFill>
                <a:latin typeface="Arial"/>
                <a:ea typeface="Arial"/>
                <a:cs typeface="Arial"/>
                <a:sym typeface="Arial"/>
              </a:endParaRPr>
            </a:p>
          </p:txBody>
        </p:sp>
        <p:sp>
          <p:nvSpPr>
            <p:cNvPr id="1946" name="Google Shape;1946;p69"/>
            <p:cNvSpPr txBox="1"/>
            <p:nvPr/>
          </p:nvSpPr>
          <p:spPr>
            <a:xfrm>
              <a:off x="8476069" y="3367910"/>
              <a:ext cx="1290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0</a:t>
              </a:r>
              <a:endParaRPr b="0" i="0" sz="1000" u="none" cap="none" strike="noStrike">
                <a:solidFill>
                  <a:srgbClr val="000000"/>
                </a:solidFill>
                <a:latin typeface="Arial"/>
                <a:ea typeface="Arial"/>
                <a:cs typeface="Arial"/>
                <a:sym typeface="Arial"/>
              </a:endParaRPr>
            </a:p>
          </p:txBody>
        </p:sp>
        <p:sp>
          <p:nvSpPr>
            <p:cNvPr id="1947" name="Google Shape;1947;p69"/>
            <p:cNvSpPr txBox="1"/>
            <p:nvPr/>
          </p:nvSpPr>
          <p:spPr>
            <a:xfrm>
              <a:off x="8476069" y="2910710"/>
              <a:ext cx="1290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1</a:t>
              </a:r>
              <a:endParaRPr b="0" i="0" sz="1000" u="none" cap="none" strike="noStrike">
                <a:solidFill>
                  <a:srgbClr val="000000"/>
                </a:solidFill>
                <a:latin typeface="Arial"/>
                <a:ea typeface="Arial"/>
                <a:cs typeface="Arial"/>
                <a:sym typeface="Arial"/>
              </a:endParaRPr>
            </a:p>
          </p:txBody>
        </p:sp>
      </p:grpSp>
      <p:sp>
        <p:nvSpPr>
          <p:cNvPr id="1948" name="Google Shape;1948;p69"/>
          <p:cNvSpPr/>
          <p:nvPr/>
        </p:nvSpPr>
        <p:spPr>
          <a:xfrm>
            <a:off x="7997848" y="1614017"/>
            <a:ext cx="359575" cy="1609838"/>
          </a:xfrm>
          <a:custGeom>
            <a:rect b="b" l="l" r="r" t="t"/>
            <a:pathLst>
              <a:path extrusionOk="0" h="46958" w="14383">
                <a:moveTo>
                  <a:pt x="0" y="0"/>
                </a:moveTo>
                <a:lnTo>
                  <a:pt x="0" y="46958"/>
                </a:lnTo>
                <a:lnTo>
                  <a:pt x="14383" y="46958"/>
                </a:lnTo>
              </a:path>
            </a:pathLst>
          </a:custGeom>
          <a:noFill/>
          <a:ln cap="flat" cmpd="sng" w="9525">
            <a:solidFill>
              <a:schemeClr val="dk1"/>
            </a:solidFill>
            <a:prstDash val="solid"/>
            <a:round/>
            <a:headEnd len="sm" w="sm" type="none"/>
            <a:tailEnd len="med" w="med" type="triangle"/>
          </a:ln>
        </p:spPr>
      </p:sp>
      <p:grpSp>
        <p:nvGrpSpPr>
          <p:cNvPr id="1949" name="Google Shape;1949;p69"/>
          <p:cNvGrpSpPr/>
          <p:nvPr/>
        </p:nvGrpSpPr>
        <p:grpSpPr>
          <a:xfrm>
            <a:off x="750814" y="1920097"/>
            <a:ext cx="127800" cy="547800"/>
            <a:chOff x="455175" y="2672151"/>
            <a:chExt cx="127800" cy="547800"/>
          </a:xfrm>
        </p:grpSpPr>
        <p:sp>
          <p:nvSpPr>
            <p:cNvPr id="1950" name="Google Shape;1950;p69"/>
            <p:cNvSpPr/>
            <p:nvPr/>
          </p:nvSpPr>
          <p:spPr>
            <a:xfrm rot="5400000">
              <a:off x="245175" y="2882151"/>
              <a:ext cx="547800" cy="127800"/>
            </a:xfrm>
            <a:prstGeom prst="trapezoid">
              <a:avLst>
                <a:gd fmla="val 4162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69"/>
            <p:cNvSpPr txBox="1"/>
            <p:nvPr/>
          </p:nvSpPr>
          <p:spPr>
            <a:xfrm>
              <a:off x="466012" y="2762047"/>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0</a:t>
              </a:r>
              <a:endParaRPr b="0" i="0" sz="900" u="none" cap="none" strike="noStrike">
                <a:solidFill>
                  <a:srgbClr val="000000"/>
                </a:solidFill>
                <a:latin typeface="Arial"/>
                <a:ea typeface="Arial"/>
                <a:cs typeface="Arial"/>
                <a:sym typeface="Arial"/>
              </a:endParaRPr>
            </a:p>
          </p:txBody>
        </p:sp>
        <p:sp>
          <p:nvSpPr>
            <p:cNvPr id="1952" name="Google Shape;1952;p69"/>
            <p:cNvSpPr txBox="1"/>
            <p:nvPr/>
          </p:nvSpPr>
          <p:spPr>
            <a:xfrm>
              <a:off x="466012" y="2993978"/>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1</a:t>
              </a:r>
              <a:endParaRPr b="0" i="0" sz="900" u="none" cap="none" strike="noStrike">
                <a:solidFill>
                  <a:srgbClr val="000000"/>
                </a:solidFill>
                <a:latin typeface="Arial"/>
                <a:ea typeface="Arial"/>
                <a:cs typeface="Arial"/>
                <a:sym typeface="Arial"/>
              </a:endParaRPr>
            </a:p>
          </p:txBody>
        </p:sp>
      </p:grpSp>
      <p:grpSp>
        <p:nvGrpSpPr>
          <p:cNvPr id="1953" name="Google Shape;1953;p69"/>
          <p:cNvGrpSpPr/>
          <p:nvPr/>
        </p:nvGrpSpPr>
        <p:grpSpPr>
          <a:xfrm>
            <a:off x="5659021" y="2372303"/>
            <a:ext cx="127800" cy="547800"/>
            <a:chOff x="455175" y="2672151"/>
            <a:chExt cx="127800" cy="547800"/>
          </a:xfrm>
        </p:grpSpPr>
        <p:sp>
          <p:nvSpPr>
            <p:cNvPr id="1954" name="Google Shape;1954;p69"/>
            <p:cNvSpPr/>
            <p:nvPr/>
          </p:nvSpPr>
          <p:spPr>
            <a:xfrm rot="5400000">
              <a:off x="245175" y="2882151"/>
              <a:ext cx="547800" cy="127800"/>
            </a:xfrm>
            <a:prstGeom prst="trapezoid">
              <a:avLst>
                <a:gd fmla="val 4162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69"/>
            <p:cNvSpPr txBox="1"/>
            <p:nvPr/>
          </p:nvSpPr>
          <p:spPr>
            <a:xfrm>
              <a:off x="466012" y="2762047"/>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1</a:t>
              </a:r>
              <a:endParaRPr b="0" i="0" sz="900" u="none" cap="none" strike="noStrike">
                <a:solidFill>
                  <a:srgbClr val="000000"/>
                </a:solidFill>
                <a:latin typeface="Arial"/>
                <a:ea typeface="Arial"/>
                <a:cs typeface="Arial"/>
                <a:sym typeface="Arial"/>
              </a:endParaRPr>
            </a:p>
          </p:txBody>
        </p:sp>
        <p:sp>
          <p:nvSpPr>
            <p:cNvPr id="1956" name="Google Shape;1956;p69"/>
            <p:cNvSpPr txBox="1"/>
            <p:nvPr/>
          </p:nvSpPr>
          <p:spPr>
            <a:xfrm>
              <a:off x="466012" y="2993978"/>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0</a:t>
              </a:r>
              <a:endParaRPr b="0" i="0" sz="900" u="none" cap="none" strike="noStrike">
                <a:solidFill>
                  <a:srgbClr val="000000"/>
                </a:solidFill>
                <a:latin typeface="Arial"/>
                <a:ea typeface="Arial"/>
                <a:cs typeface="Arial"/>
                <a:sym typeface="Arial"/>
              </a:endParaRPr>
            </a:p>
          </p:txBody>
        </p:sp>
      </p:grpSp>
      <p:grpSp>
        <p:nvGrpSpPr>
          <p:cNvPr id="1957" name="Google Shape;1957;p69"/>
          <p:cNvGrpSpPr/>
          <p:nvPr/>
        </p:nvGrpSpPr>
        <p:grpSpPr>
          <a:xfrm>
            <a:off x="5658171" y="3326653"/>
            <a:ext cx="127800" cy="547800"/>
            <a:chOff x="455175" y="2672151"/>
            <a:chExt cx="127800" cy="547800"/>
          </a:xfrm>
        </p:grpSpPr>
        <p:sp>
          <p:nvSpPr>
            <p:cNvPr id="1958" name="Google Shape;1958;p69"/>
            <p:cNvSpPr/>
            <p:nvPr/>
          </p:nvSpPr>
          <p:spPr>
            <a:xfrm rot="5400000">
              <a:off x="245175" y="2882151"/>
              <a:ext cx="547800" cy="127800"/>
            </a:xfrm>
            <a:prstGeom prst="trapezoid">
              <a:avLst>
                <a:gd fmla="val 4162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69"/>
            <p:cNvSpPr txBox="1"/>
            <p:nvPr/>
          </p:nvSpPr>
          <p:spPr>
            <a:xfrm>
              <a:off x="466012" y="2762047"/>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0</a:t>
              </a:r>
              <a:endParaRPr b="0" i="0" sz="900" u="none" cap="none" strike="noStrike">
                <a:solidFill>
                  <a:srgbClr val="000000"/>
                </a:solidFill>
                <a:latin typeface="Arial"/>
                <a:ea typeface="Arial"/>
                <a:cs typeface="Arial"/>
                <a:sym typeface="Arial"/>
              </a:endParaRPr>
            </a:p>
          </p:txBody>
        </p:sp>
        <p:sp>
          <p:nvSpPr>
            <p:cNvPr id="1960" name="Google Shape;1960;p69"/>
            <p:cNvSpPr txBox="1"/>
            <p:nvPr/>
          </p:nvSpPr>
          <p:spPr>
            <a:xfrm>
              <a:off x="466012" y="2993978"/>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1</a:t>
              </a:r>
              <a:endParaRPr b="0" i="0" sz="900" u="none" cap="none" strike="noStrike">
                <a:solidFill>
                  <a:srgbClr val="000000"/>
                </a:solidFill>
                <a:latin typeface="Arial"/>
                <a:ea typeface="Arial"/>
                <a:cs typeface="Arial"/>
                <a:sym typeface="Arial"/>
              </a:endParaRPr>
            </a:p>
          </p:txBody>
        </p:sp>
      </p:grpSp>
      <p:sp>
        <p:nvSpPr>
          <p:cNvPr id="1961" name="Google Shape;1961;p69"/>
          <p:cNvSpPr/>
          <p:nvPr/>
        </p:nvSpPr>
        <p:spPr>
          <a:xfrm>
            <a:off x="4474749" y="3722700"/>
            <a:ext cx="1175101" cy="503416"/>
          </a:xfrm>
          <a:custGeom>
            <a:rect b="b" l="l" r="r" t="t"/>
            <a:pathLst>
              <a:path extrusionOk="0" h="14325" w="6330">
                <a:moveTo>
                  <a:pt x="0" y="14325"/>
                </a:moveTo>
                <a:lnTo>
                  <a:pt x="0" y="0"/>
                </a:lnTo>
                <a:lnTo>
                  <a:pt x="6330" y="0"/>
                </a:lnTo>
              </a:path>
            </a:pathLst>
          </a:custGeom>
          <a:noFill/>
          <a:ln cap="flat" cmpd="sng" w="9525">
            <a:solidFill>
              <a:schemeClr val="dk1"/>
            </a:solidFill>
            <a:prstDash val="solid"/>
            <a:round/>
            <a:headEnd len="sm" w="sm" type="none"/>
            <a:tailEnd len="med" w="med" type="triangle"/>
          </a:ln>
        </p:spPr>
      </p:sp>
      <p:sp>
        <p:nvSpPr>
          <p:cNvPr id="1962" name="Google Shape;1962;p69"/>
          <p:cNvSpPr/>
          <p:nvPr/>
        </p:nvSpPr>
        <p:spPr>
          <a:xfrm>
            <a:off x="3783994" y="3852053"/>
            <a:ext cx="130800" cy="1275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69"/>
          <p:cNvSpPr/>
          <p:nvPr/>
        </p:nvSpPr>
        <p:spPr>
          <a:xfrm>
            <a:off x="1531974" y="2480743"/>
            <a:ext cx="456900" cy="1178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69"/>
          <p:cNvSpPr txBox="1"/>
          <p:nvPr/>
        </p:nvSpPr>
        <p:spPr>
          <a:xfrm>
            <a:off x="1533503" y="2487330"/>
            <a:ext cx="454200" cy="233100"/>
          </a:xfrm>
          <a:prstGeom prst="rect">
            <a:avLst/>
          </a:prstGeom>
          <a:noFill/>
          <a:ln>
            <a:noFill/>
          </a:ln>
        </p:spPr>
        <p:txBody>
          <a:bodyPr anchorCtr="0" anchor="t" bIns="91425" lIns="0" spcFirstLastPara="1" rIns="0" wrap="square" tIns="0">
            <a:no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IMEM</a:t>
            </a:r>
            <a:endParaRPr b="0" i="0" sz="1300" u="none" cap="none" strike="noStrike">
              <a:solidFill>
                <a:srgbClr val="000000"/>
              </a:solidFill>
              <a:latin typeface="Arial"/>
              <a:ea typeface="Arial"/>
              <a:cs typeface="Arial"/>
              <a:sym typeface="Arial"/>
            </a:endParaRPr>
          </a:p>
        </p:txBody>
      </p:sp>
      <p:sp>
        <p:nvSpPr>
          <p:cNvPr id="1965" name="Google Shape;1965;p69"/>
          <p:cNvSpPr txBox="1"/>
          <p:nvPr/>
        </p:nvSpPr>
        <p:spPr>
          <a:xfrm>
            <a:off x="1538649" y="3088013"/>
            <a:ext cx="192900" cy="138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PC</a:t>
            </a:r>
            <a:endParaRPr b="0" i="0" sz="900" u="none" cap="none" strike="noStrike">
              <a:solidFill>
                <a:srgbClr val="000000"/>
              </a:solidFill>
              <a:latin typeface="Arial"/>
              <a:ea typeface="Arial"/>
              <a:cs typeface="Arial"/>
              <a:sym typeface="Arial"/>
            </a:endParaRPr>
          </a:p>
        </p:txBody>
      </p:sp>
      <p:sp>
        <p:nvSpPr>
          <p:cNvPr id="1966" name="Google Shape;1966;p69"/>
          <p:cNvSpPr txBox="1"/>
          <p:nvPr/>
        </p:nvSpPr>
        <p:spPr>
          <a:xfrm>
            <a:off x="1724788" y="2905201"/>
            <a:ext cx="2466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inst</a:t>
            </a:r>
            <a:endParaRPr b="0" i="0" sz="900" u="none" cap="none" strike="noStrike">
              <a:solidFill>
                <a:srgbClr val="000000"/>
              </a:solidFill>
              <a:latin typeface="Arial"/>
              <a:ea typeface="Arial"/>
              <a:cs typeface="Arial"/>
              <a:sym typeface="Arial"/>
            </a:endParaRPr>
          </a:p>
        </p:txBody>
      </p:sp>
      <p:sp>
        <p:nvSpPr>
          <p:cNvPr id="1967" name="Google Shape;1967;p69"/>
          <p:cNvSpPr/>
          <p:nvPr/>
        </p:nvSpPr>
        <p:spPr>
          <a:xfrm>
            <a:off x="1779318" y="3529498"/>
            <a:ext cx="130800" cy="1275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69"/>
          <p:cNvSpPr/>
          <p:nvPr/>
        </p:nvSpPr>
        <p:spPr>
          <a:xfrm>
            <a:off x="2400300" y="1300175"/>
            <a:ext cx="6415100" cy="1933575"/>
          </a:xfrm>
          <a:custGeom>
            <a:rect b="b" l="l" r="r" t="t"/>
            <a:pathLst>
              <a:path extrusionOk="0" h="77343" w="256604">
                <a:moveTo>
                  <a:pt x="244412" y="77343"/>
                </a:moveTo>
                <a:lnTo>
                  <a:pt x="256604" y="77343"/>
                </a:lnTo>
                <a:lnTo>
                  <a:pt x="256604" y="0"/>
                </a:lnTo>
                <a:lnTo>
                  <a:pt x="0" y="0"/>
                </a:lnTo>
                <a:lnTo>
                  <a:pt x="0" y="49911"/>
                </a:lnTo>
                <a:lnTo>
                  <a:pt x="16383" y="49911"/>
                </a:lnTo>
              </a:path>
            </a:pathLst>
          </a:custGeom>
          <a:noFill/>
          <a:ln cap="flat" cmpd="sng" w="9525">
            <a:solidFill>
              <a:schemeClr val="dk1"/>
            </a:solidFill>
            <a:prstDash val="solid"/>
            <a:round/>
            <a:headEnd len="sm" w="sm" type="none"/>
            <a:tailEnd len="med" w="med" type="triangle"/>
          </a:ln>
        </p:spPr>
      </p:sp>
      <p:cxnSp>
        <p:nvCxnSpPr>
          <p:cNvPr id="1969" name="Google Shape;1969;p69"/>
          <p:cNvCxnSpPr/>
          <p:nvPr/>
        </p:nvCxnSpPr>
        <p:spPr>
          <a:xfrm>
            <a:off x="984400"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970" name="Google Shape;1970;p69"/>
          <p:cNvCxnSpPr/>
          <p:nvPr/>
        </p:nvCxnSpPr>
        <p:spPr>
          <a:xfrm>
            <a:off x="2175284"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971" name="Google Shape;1971;p69"/>
          <p:cNvCxnSpPr/>
          <p:nvPr/>
        </p:nvCxnSpPr>
        <p:spPr>
          <a:xfrm>
            <a:off x="2632484"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972" name="Google Shape;1972;p69"/>
          <p:cNvCxnSpPr/>
          <p:nvPr/>
        </p:nvCxnSpPr>
        <p:spPr>
          <a:xfrm>
            <a:off x="2856920"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973" name="Google Shape;1973;p69"/>
          <p:cNvCxnSpPr/>
          <p:nvPr/>
        </p:nvCxnSpPr>
        <p:spPr>
          <a:xfrm>
            <a:off x="3285391"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974" name="Google Shape;1974;p69"/>
          <p:cNvCxnSpPr/>
          <p:nvPr/>
        </p:nvCxnSpPr>
        <p:spPr>
          <a:xfrm>
            <a:off x="3662580" y="4712800"/>
            <a:ext cx="0" cy="144000"/>
          </a:xfrm>
          <a:prstGeom prst="straightConnector1">
            <a:avLst/>
          </a:prstGeom>
          <a:noFill/>
          <a:ln cap="flat" cmpd="sng" w="9525">
            <a:solidFill>
              <a:schemeClr val="dk1"/>
            </a:solidFill>
            <a:prstDash val="solid"/>
            <a:round/>
            <a:headEnd len="sm" w="sm" type="none"/>
            <a:tailEnd len="sm" w="sm" type="none"/>
          </a:ln>
        </p:spPr>
      </p:cxnSp>
      <p:cxnSp>
        <p:nvCxnSpPr>
          <p:cNvPr id="1975" name="Google Shape;1975;p69"/>
          <p:cNvCxnSpPr/>
          <p:nvPr/>
        </p:nvCxnSpPr>
        <p:spPr>
          <a:xfrm>
            <a:off x="4748601"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976" name="Google Shape;1976;p69"/>
          <p:cNvCxnSpPr/>
          <p:nvPr/>
        </p:nvCxnSpPr>
        <p:spPr>
          <a:xfrm>
            <a:off x="5013432"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977" name="Google Shape;1977;p69"/>
          <p:cNvCxnSpPr/>
          <p:nvPr/>
        </p:nvCxnSpPr>
        <p:spPr>
          <a:xfrm>
            <a:off x="5278256"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978" name="Google Shape;1978;p69"/>
          <p:cNvCxnSpPr/>
          <p:nvPr/>
        </p:nvCxnSpPr>
        <p:spPr>
          <a:xfrm>
            <a:off x="5521847"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979" name="Google Shape;1979;p69"/>
          <p:cNvCxnSpPr/>
          <p:nvPr/>
        </p:nvCxnSpPr>
        <p:spPr>
          <a:xfrm>
            <a:off x="5810823"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980" name="Google Shape;1980;p69"/>
          <p:cNvCxnSpPr/>
          <p:nvPr/>
        </p:nvCxnSpPr>
        <p:spPr>
          <a:xfrm>
            <a:off x="6058578"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981" name="Google Shape;1981;p69"/>
          <p:cNvCxnSpPr/>
          <p:nvPr/>
        </p:nvCxnSpPr>
        <p:spPr>
          <a:xfrm>
            <a:off x="6497876"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982" name="Google Shape;1982;p69"/>
          <p:cNvCxnSpPr/>
          <p:nvPr/>
        </p:nvCxnSpPr>
        <p:spPr>
          <a:xfrm>
            <a:off x="7019616"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983" name="Google Shape;1983;p69"/>
          <p:cNvCxnSpPr/>
          <p:nvPr/>
        </p:nvCxnSpPr>
        <p:spPr>
          <a:xfrm>
            <a:off x="7442671"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1984" name="Google Shape;1984;p69"/>
          <p:cNvCxnSpPr/>
          <p:nvPr/>
        </p:nvCxnSpPr>
        <p:spPr>
          <a:xfrm>
            <a:off x="8275041" y="4711275"/>
            <a:ext cx="0" cy="144000"/>
          </a:xfrm>
          <a:prstGeom prst="straightConnector1">
            <a:avLst/>
          </a:prstGeom>
          <a:noFill/>
          <a:ln cap="flat" cmpd="sng" w="9525">
            <a:solidFill>
              <a:schemeClr val="dk1"/>
            </a:solidFill>
            <a:prstDash val="solid"/>
            <a:round/>
            <a:headEnd len="sm" w="sm" type="none"/>
            <a:tailEnd len="sm" w="sm" type="none"/>
          </a:ln>
        </p:spPr>
      </p:cxnSp>
      <p:sp>
        <p:nvSpPr>
          <p:cNvPr id="1985" name="Google Shape;1985;p69"/>
          <p:cNvSpPr/>
          <p:nvPr/>
        </p:nvSpPr>
        <p:spPr>
          <a:xfrm>
            <a:off x="5293525" y="1229325"/>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1986" name="Google Shape;1986;p69"/>
          <p:cNvSpPr/>
          <p:nvPr/>
        </p:nvSpPr>
        <p:spPr>
          <a:xfrm>
            <a:off x="6487523" y="13926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1987" name="Google Shape;1987;p69"/>
          <p:cNvSpPr/>
          <p:nvPr/>
        </p:nvSpPr>
        <p:spPr>
          <a:xfrm flipH="1">
            <a:off x="7046125" y="13926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1988" name="Google Shape;1988;p69"/>
          <p:cNvSpPr/>
          <p:nvPr/>
        </p:nvSpPr>
        <p:spPr>
          <a:xfrm flipH="1" rot="-5400000">
            <a:off x="6773813" y="20022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1989" name="Google Shape;1989;p69"/>
          <p:cNvSpPr/>
          <p:nvPr/>
        </p:nvSpPr>
        <p:spPr>
          <a:xfrm flipH="1">
            <a:off x="1864525" y="15450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1990" name="Google Shape;1990;p69"/>
          <p:cNvSpPr/>
          <p:nvPr/>
        </p:nvSpPr>
        <p:spPr>
          <a:xfrm>
            <a:off x="1407325" y="15450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1991" name="Google Shape;1991;p69"/>
          <p:cNvSpPr txBox="1"/>
          <p:nvPr/>
        </p:nvSpPr>
        <p:spPr>
          <a:xfrm>
            <a:off x="4408054" y="1364209"/>
            <a:ext cx="1821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ALU</a:t>
            </a:r>
            <a:endParaRPr b="0" i="0" sz="700" u="none" cap="none" strike="noStrike">
              <a:solidFill>
                <a:srgbClr val="000000"/>
              </a:solidFill>
              <a:latin typeface="Arial"/>
              <a:ea typeface="Arial"/>
              <a:cs typeface="Arial"/>
              <a:sym typeface="Arial"/>
            </a:endParaRPr>
          </a:p>
        </p:txBody>
      </p:sp>
      <p:sp>
        <p:nvSpPr>
          <p:cNvPr id="1992" name="Google Shape;1992;p69"/>
          <p:cNvSpPr txBox="1"/>
          <p:nvPr/>
        </p:nvSpPr>
        <p:spPr>
          <a:xfrm>
            <a:off x="4364108" y="1520704"/>
            <a:ext cx="276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PC+4</a:t>
            </a:r>
            <a:endParaRPr b="0" i="0" sz="700" u="none" cap="none" strike="noStrike">
              <a:solidFill>
                <a:srgbClr val="000000"/>
              </a:solidFill>
              <a:latin typeface="Arial"/>
              <a:ea typeface="Arial"/>
              <a:cs typeface="Arial"/>
              <a:sym typeface="Arial"/>
            </a:endParaRPr>
          </a:p>
        </p:txBody>
      </p:sp>
      <p:grpSp>
        <p:nvGrpSpPr>
          <p:cNvPr id="1993" name="Google Shape;1993;p69"/>
          <p:cNvGrpSpPr/>
          <p:nvPr/>
        </p:nvGrpSpPr>
        <p:grpSpPr>
          <a:xfrm>
            <a:off x="2059266" y="2782975"/>
            <a:ext cx="120009" cy="399152"/>
            <a:chOff x="2058691" y="2893625"/>
            <a:chExt cx="120009" cy="399152"/>
          </a:xfrm>
        </p:grpSpPr>
        <p:sp>
          <p:nvSpPr>
            <p:cNvPr id="1994" name="Google Shape;1994;p69"/>
            <p:cNvSpPr/>
            <p:nvPr/>
          </p:nvSpPr>
          <p:spPr>
            <a:xfrm>
              <a:off x="2058700" y="2893625"/>
              <a:ext cx="120000" cy="3990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69"/>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96" name="Google Shape;1996;p69"/>
          <p:cNvGrpSpPr/>
          <p:nvPr/>
        </p:nvGrpSpPr>
        <p:grpSpPr>
          <a:xfrm>
            <a:off x="4057456" y="2563892"/>
            <a:ext cx="120009" cy="399152"/>
            <a:chOff x="2058691" y="2893625"/>
            <a:chExt cx="120009" cy="399152"/>
          </a:xfrm>
        </p:grpSpPr>
        <p:sp>
          <p:nvSpPr>
            <p:cNvPr id="1997" name="Google Shape;1997;p69"/>
            <p:cNvSpPr/>
            <p:nvPr/>
          </p:nvSpPr>
          <p:spPr>
            <a:xfrm>
              <a:off x="2058700" y="2893625"/>
              <a:ext cx="120000" cy="3990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69"/>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99" name="Google Shape;1999;p69"/>
          <p:cNvGrpSpPr/>
          <p:nvPr/>
        </p:nvGrpSpPr>
        <p:grpSpPr>
          <a:xfrm>
            <a:off x="4057456" y="3279380"/>
            <a:ext cx="120009" cy="399152"/>
            <a:chOff x="2058691" y="2893625"/>
            <a:chExt cx="120009" cy="399152"/>
          </a:xfrm>
        </p:grpSpPr>
        <p:sp>
          <p:nvSpPr>
            <p:cNvPr id="2000" name="Google Shape;2000;p69"/>
            <p:cNvSpPr/>
            <p:nvPr/>
          </p:nvSpPr>
          <p:spPr>
            <a:xfrm>
              <a:off x="2058700" y="2893625"/>
              <a:ext cx="120000" cy="3990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69"/>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02" name="Google Shape;2002;p69"/>
          <p:cNvGrpSpPr/>
          <p:nvPr/>
        </p:nvGrpSpPr>
        <p:grpSpPr>
          <a:xfrm>
            <a:off x="4057456" y="4026536"/>
            <a:ext cx="120009" cy="399152"/>
            <a:chOff x="2058691" y="2893625"/>
            <a:chExt cx="120009" cy="399152"/>
          </a:xfrm>
        </p:grpSpPr>
        <p:sp>
          <p:nvSpPr>
            <p:cNvPr id="2003" name="Google Shape;2003;p69"/>
            <p:cNvSpPr/>
            <p:nvPr/>
          </p:nvSpPr>
          <p:spPr>
            <a:xfrm>
              <a:off x="2058700" y="2893625"/>
              <a:ext cx="120000" cy="3990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69"/>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05" name="Google Shape;2005;p69"/>
          <p:cNvGrpSpPr/>
          <p:nvPr/>
        </p:nvGrpSpPr>
        <p:grpSpPr>
          <a:xfrm>
            <a:off x="6598729" y="3831865"/>
            <a:ext cx="120009" cy="399152"/>
            <a:chOff x="2058691" y="2893625"/>
            <a:chExt cx="120009" cy="399152"/>
          </a:xfrm>
        </p:grpSpPr>
        <p:sp>
          <p:nvSpPr>
            <p:cNvPr id="2006" name="Google Shape;2006;p69"/>
            <p:cNvSpPr/>
            <p:nvPr/>
          </p:nvSpPr>
          <p:spPr>
            <a:xfrm>
              <a:off x="2058700" y="2893625"/>
              <a:ext cx="120000" cy="3990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69"/>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08" name="Google Shape;2008;p69"/>
          <p:cNvGrpSpPr/>
          <p:nvPr/>
        </p:nvGrpSpPr>
        <p:grpSpPr>
          <a:xfrm>
            <a:off x="6598729" y="2760824"/>
            <a:ext cx="120009" cy="399152"/>
            <a:chOff x="2058691" y="2893625"/>
            <a:chExt cx="120009" cy="399152"/>
          </a:xfrm>
        </p:grpSpPr>
        <p:sp>
          <p:nvSpPr>
            <p:cNvPr id="2009" name="Google Shape;2009;p69"/>
            <p:cNvSpPr/>
            <p:nvPr/>
          </p:nvSpPr>
          <p:spPr>
            <a:xfrm>
              <a:off x="2058700" y="2893625"/>
              <a:ext cx="120000" cy="3990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69"/>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1" name="Google Shape;2011;p69"/>
          <p:cNvGrpSpPr/>
          <p:nvPr/>
        </p:nvGrpSpPr>
        <p:grpSpPr>
          <a:xfrm>
            <a:off x="8608214" y="3035164"/>
            <a:ext cx="120009" cy="399152"/>
            <a:chOff x="2058691" y="2893625"/>
            <a:chExt cx="120009" cy="399152"/>
          </a:xfrm>
        </p:grpSpPr>
        <p:sp>
          <p:nvSpPr>
            <p:cNvPr id="2012" name="Google Shape;2012;p69"/>
            <p:cNvSpPr/>
            <p:nvPr/>
          </p:nvSpPr>
          <p:spPr>
            <a:xfrm>
              <a:off x="2058700" y="2893625"/>
              <a:ext cx="120000" cy="3990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69"/>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4" name="Google Shape;2014;p69"/>
          <p:cNvGrpSpPr/>
          <p:nvPr/>
        </p:nvGrpSpPr>
        <p:grpSpPr>
          <a:xfrm>
            <a:off x="2059266" y="1517114"/>
            <a:ext cx="120009" cy="199354"/>
            <a:chOff x="2059266" y="1713078"/>
            <a:chExt cx="120009" cy="199354"/>
          </a:xfrm>
        </p:grpSpPr>
        <p:sp>
          <p:nvSpPr>
            <p:cNvPr id="2015" name="Google Shape;2015;p69"/>
            <p:cNvSpPr/>
            <p:nvPr/>
          </p:nvSpPr>
          <p:spPr>
            <a:xfrm>
              <a:off x="2059275" y="1713078"/>
              <a:ext cx="120000" cy="1992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69"/>
            <p:cNvSpPr/>
            <p:nvPr/>
          </p:nvSpPr>
          <p:spPr>
            <a:xfrm>
              <a:off x="2059266" y="1816732"/>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7" name="Google Shape;2017;p69"/>
          <p:cNvGrpSpPr/>
          <p:nvPr/>
        </p:nvGrpSpPr>
        <p:grpSpPr>
          <a:xfrm>
            <a:off x="4058626" y="1517114"/>
            <a:ext cx="120009" cy="199354"/>
            <a:chOff x="2059266" y="1713078"/>
            <a:chExt cx="120009" cy="199354"/>
          </a:xfrm>
        </p:grpSpPr>
        <p:sp>
          <p:nvSpPr>
            <p:cNvPr id="2018" name="Google Shape;2018;p69"/>
            <p:cNvSpPr/>
            <p:nvPr/>
          </p:nvSpPr>
          <p:spPr>
            <a:xfrm>
              <a:off x="2059275" y="1713078"/>
              <a:ext cx="120000" cy="1992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69"/>
            <p:cNvSpPr/>
            <p:nvPr/>
          </p:nvSpPr>
          <p:spPr>
            <a:xfrm>
              <a:off x="2059266" y="1816732"/>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20" name="Google Shape;2020;p69"/>
          <p:cNvGrpSpPr/>
          <p:nvPr/>
        </p:nvGrpSpPr>
        <p:grpSpPr>
          <a:xfrm>
            <a:off x="6598581" y="1517114"/>
            <a:ext cx="120009" cy="199354"/>
            <a:chOff x="2059266" y="1713078"/>
            <a:chExt cx="120009" cy="199354"/>
          </a:xfrm>
        </p:grpSpPr>
        <p:sp>
          <p:nvSpPr>
            <p:cNvPr id="2021" name="Google Shape;2021;p69"/>
            <p:cNvSpPr/>
            <p:nvPr/>
          </p:nvSpPr>
          <p:spPr>
            <a:xfrm>
              <a:off x="2059275" y="1713078"/>
              <a:ext cx="120000" cy="1992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69"/>
            <p:cNvSpPr/>
            <p:nvPr/>
          </p:nvSpPr>
          <p:spPr>
            <a:xfrm>
              <a:off x="2059266" y="1816732"/>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23" name="Google Shape;2023;p69"/>
          <p:cNvSpPr txBox="1"/>
          <p:nvPr/>
        </p:nvSpPr>
        <p:spPr>
          <a:xfrm>
            <a:off x="2005725" y="3183134"/>
            <a:ext cx="227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FF"/>
                </a:solidFill>
                <a:latin typeface="Arial"/>
                <a:ea typeface="Arial"/>
                <a:cs typeface="Arial"/>
                <a:sym typeface="Arial"/>
              </a:rPr>
              <a:t>inst</a:t>
            </a:r>
            <a:endParaRPr b="0" i="0" sz="800" u="none" cap="none" strike="noStrike">
              <a:solidFill>
                <a:srgbClr val="0000FF"/>
              </a:solidFill>
              <a:latin typeface="Arial"/>
              <a:ea typeface="Arial"/>
              <a:cs typeface="Arial"/>
              <a:sym typeface="Arial"/>
            </a:endParaRPr>
          </a:p>
        </p:txBody>
      </p:sp>
      <p:sp>
        <p:nvSpPr>
          <p:cNvPr id="2024" name="Google Shape;2024;p69"/>
          <p:cNvSpPr txBox="1"/>
          <p:nvPr/>
        </p:nvSpPr>
        <p:spPr>
          <a:xfrm>
            <a:off x="1949025" y="1718808"/>
            <a:ext cx="3405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FF"/>
                </a:solidFill>
                <a:latin typeface="Arial"/>
                <a:ea typeface="Arial"/>
                <a:cs typeface="Arial"/>
                <a:sym typeface="Arial"/>
              </a:rPr>
              <a:t>PC+4</a:t>
            </a:r>
            <a:endParaRPr b="0" i="0" sz="800" u="none" cap="none" strike="noStrike">
              <a:solidFill>
                <a:srgbClr val="0000FF"/>
              </a:solidFill>
              <a:latin typeface="Arial"/>
              <a:ea typeface="Arial"/>
              <a:cs typeface="Arial"/>
              <a:sym typeface="Arial"/>
            </a:endParaRPr>
          </a:p>
        </p:txBody>
      </p:sp>
      <p:sp>
        <p:nvSpPr>
          <p:cNvPr id="2025" name="Google Shape;2025;p69"/>
          <p:cNvSpPr txBox="1"/>
          <p:nvPr/>
        </p:nvSpPr>
        <p:spPr>
          <a:xfrm>
            <a:off x="3948385" y="1718808"/>
            <a:ext cx="3405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FF"/>
                </a:solidFill>
                <a:latin typeface="Arial"/>
                <a:ea typeface="Arial"/>
                <a:cs typeface="Arial"/>
                <a:sym typeface="Arial"/>
              </a:rPr>
              <a:t>PC+4</a:t>
            </a:r>
            <a:endParaRPr b="0" i="0" sz="800" u="none" cap="none" strike="noStrike">
              <a:solidFill>
                <a:srgbClr val="0000FF"/>
              </a:solidFill>
              <a:latin typeface="Arial"/>
              <a:ea typeface="Arial"/>
              <a:cs typeface="Arial"/>
              <a:sym typeface="Arial"/>
            </a:endParaRPr>
          </a:p>
        </p:txBody>
      </p:sp>
      <p:sp>
        <p:nvSpPr>
          <p:cNvPr id="2026" name="Google Shape;2026;p69"/>
          <p:cNvSpPr txBox="1"/>
          <p:nvPr/>
        </p:nvSpPr>
        <p:spPr>
          <a:xfrm>
            <a:off x="4013334" y="2966544"/>
            <a:ext cx="3870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FF"/>
                </a:solidFill>
                <a:latin typeface="Arial"/>
                <a:ea typeface="Arial"/>
                <a:cs typeface="Arial"/>
                <a:sym typeface="Arial"/>
              </a:rPr>
              <a:t>RegReadData1</a:t>
            </a:r>
            <a:endParaRPr b="0" i="0" sz="700" u="none" cap="none" strike="noStrike">
              <a:solidFill>
                <a:srgbClr val="0000FF"/>
              </a:solidFill>
              <a:latin typeface="Arial"/>
              <a:ea typeface="Arial"/>
              <a:cs typeface="Arial"/>
              <a:sym typeface="Arial"/>
            </a:endParaRPr>
          </a:p>
        </p:txBody>
      </p:sp>
      <p:sp>
        <p:nvSpPr>
          <p:cNvPr id="2027" name="Google Shape;2027;p69"/>
          <p:cNvSpPr txBox="1"/>
          <p:nvPr/>
        </p:nvSpPr>
        <p:spPr>
          <a:xfrm>
            <a:off x="4013334" y="3682804"/>
            <a:ext cx="3870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FF"/>
                </a:solidFill>
                <a:latin typeface="Arial"/>
                <a:ea typeface="Arial"/>
                <a:cs typeface="Arial"/>
                <a:sym typeface="Arial"/>
              </a:rPr>
              <a:t>RegReadData2</a:t>
            </a:r>
            <a:endParaRPr b="0" i="0" sz="700" u="none" cap="none" strike="noStrike">
              <a:solidFill>
                <a:srgbClr val="0000FF"/>
              </a:solidFill>
              <a:latin typeface="Arial"/>
              <a:ea typeface="Arial"/>
              <a:cs typeface="Arial"/>
              <a:sym typeface="Arial"/>
            </a:endParaRPr>
          </a:p>
        </p:txBody>
      </p:sp>
      <p:sp>
        <p:nvSpPr>
          <p:cNvPr id="2028" name="Google Shape;2028;p69"/>
          <p:cNvSpPr txBox="1"/>
          <p:nvPr/>
        </p:nvSpPr>
        <p:spPr>
          <a:xfrm>
            <a:off x="4005085" y="4428443"/>
            <a:ext cx="227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FF"/>
                </a:solidFill>
                <a:latin typeface="Arial"/>
                <a:ea typeface="Arial"/>
                <a:cs typeface="Arial"/>
                <a:sym typeface="Arial"/>
              </a:rPr>
              <a:t>imm</a:t>
            </a:r>
            <a:endParaRPr b="0" i="0" sz="800" u="none" cap="none" strike="noStrike">
              <a:solidFill>
                <a:srgbClr val="0000FF"/>
              </a:solidFill>
              <a:latin typeface="Arial"/>
              <a:ea typeface="Arial"/>
              <a:cs typeface="Arial"/>
              <a:sym typeface="Arial"/>
            </a:endParaRPr>
          </a:p>
        </p:txBody>
      </p:sp>
      <p:sp>
        <p:nvSpPr>
          <p:cNvPr id="2029" name="Google Shape;2029;p69"/>
          <p:cNvSpPr txBox="1"/>
          <p:nvPr/>
        </p:nvSpPr>
        <p:spPr>
          <a:xfrm>
            <a:off x="6464980" y="4236529"/>
            <a:ext cx="3870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FF"/>
                </a:solidFill>
                <a:latin typeface="Arial"/>
                <a:ea typeface="Arial"/>
                <a:cs typeface="Arial"/>
                <a:sym typeface="Arial"/>
              </a:rPr>
              <a:t>RegReadData2</a:t>
            </a:r>
            <a:endParaRPr b="0" i="0" sz="700" u="none" cap="none" strike="noStrike">
              <a:solidFill>
                <a:srgbClr val="0000FF"/>
              </a:solidFill>
              <a:latin typeface="Arial"/>
              <a:ea typeface="Arial"/>
              <a:cs typeface="Arial"/>
              <a:sym typeface="Arial"/>
            </a:endParaRPr>
          </a:p>
        </p:txBody>
      </p:sp>
      <p:sp>
        <p:nvSpPr>
          <p:cNvPr id="2030" name="Google Shape;2030;p69"/>
          <p:cNvSpPr txBox="1"/>
          <p:nvPr/>
        </p:nvSpPr>
        <p:spPr>
          <a:xfrm>
            <a:off x="6548335" y="3161700"/>
            <a:ext cx="2271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FF"/>
                </a:solidFill>
                <a:latin typeface="Arial"/>
                <a:ea typeface="Arial"/>
                <a:cs typeface="Arial"/>
                <a:sym typeface="Arial"/>
              </a:rPr>
              <a:t>ALU Out</a:t>
            </a:r>
            <a:endParaRPr b="0" i="0" sz="700" u="none" cap="none" strike="noStrike">
              <a:solidFill>
                <a:srgbClr val="0000FF"/>
              </a:solidFill>
              <a:latin typeface="Arial"/>
              <a:ea typeface="Arial"/>
              <a:cs typeface="Arial"/>
              <a:sym typeface="Arial"/>
            </a:endParaRPr>
          </a:p>
        </p:txBody>
      </p:sp>
      <p:sp>
        <p:nvSpPr>
          <p:cNvPr id="2031" name="Google Shape;2031;p69"/>
          <p:cNvSpPr txBox="1"/>
          <p:nvPr/>
        </p:nvSpPr>
        <p:spPr>
          <a:xfrm>
            <a:off x="6488340" y="1718808"/>
            <a:ext cx="3405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FF"/>
                </a:solidFill>
                <a:latin typeface="Arial"/>
                <a:ea typeface="Arial"/>
                <a:cs typeface="Arial"/>
                <a:sym typeface="Arial"/>
              </a:rPr>
              <a:t>PC+4</a:t>
            </a:r>
            <a:endParaRPr b="0" i="0" sz="800" u="none" cap="none" strike="noStrike">
              <a:solidFill>
                <a:srgbClr val="0000FF"/>
              </a:solidFill>
              <a:latin typeface="Arial"/>
              <a:ea typeface="Arial"/>
              <a:cs typeface="Arial"/>
              <a:sym typeface="Arial"/>
            </a:endParaRPr>
          </a:p>
        </p:txBody>
      </p:sp>
      <p:sp>
        <p:nvSpPr>
          <p:cNvPr id="2032" name="Google Shape;2032;p69"/>
          <p:cNvSpPr txBox="1"/>
          <p:nvPr/>
        </p:nvSpPr>
        <p:spPr>
          <a:xfrm>
            <a:off x="8474725" y="3434323"/>
            <a:ext cx="387000" cy="323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FF"/>
                </a:solidFill>
                <a:latin typeface="Arial"/>
                <a:ea typeface="Arial"/>
                <a:cs typeface="Arial"/>
                <a:sym typeface="Arial"/>
              </a:rPr>
              <a:t>Reg Write Data</a:t>
            </a:r>
            <a:endParaRPr b="0" i="0" sz="700" u="none" cap="none" strike="noStrike">
              <a:solidFill>
                <a:srgbClr val="0000FF"/>
              </a:solidFill>
              <a:latin typeface="Arial"/>
              <a:ea typeface="Arial"/>
              <a:cs typeface="Arial"/>
              <a:sym typeface="Arial"/>
            </a:endParaRPr>
          </a:p>
        </p:txBody>
      </p:sp>
      <p:sp>
        <p:nvSpPr>
          <p:cNvPr id="2033" name="Google Shape;2033;p69"/>
          <p:cNvSpPr txBox="1"/>
          <p:nvPr/>
        </p:nvSpPr>
        <p:spPr>
          <a:xfrm>
            <a:off x="6598575" y="104025"/>
            <a:ext cx="2411100" cy="7851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Inter"/>
                <a:ea typeface="Inter"/>
                <a:cs typeface="Inter"/>
                <a:sym typeface="Inter"/>
              </a:rPr>
              <a:t>Add registers between each stage to “hold” a signal until the next rising edge.</a:t>
            </a:r>
            <a:endParaRPr b="0" i="0" sz="1300" u="none" cap="none" strike="noStrike">
              <a:solidFill>
                <a:srgbClr val="000000"/>
              </a:solidFill>
              <a:latin typeface="Inter"/>
              <a:ea typeface="Inter"/>
              <a:cs typeface="Inter"/>
              <a:sym typeface="Inter"/>
            </a:endParaRPr>
          </a:p>
        </p:txBody>
      </p:sp>
      <p:grpSp>
        <p:nvGrpSpPr>
          <p:cNvPr id="2034" name="Google Shape;2034;p69"/>
          <p:cNvGrpSpPr/>
          <p:nvPr/>
        </p:nvGrpSpPr>
        <p:grpSpPr>
          <a:xfrm>
            <a:off x="2059266" y="1969583"/>
            <a:ext cx="120009" cy="399152"/>
            <a:chOff x="2058691" y="2893625"/>
            <a:chExt cx="120009" cy="399152"/>
          </a:xfrm>
        </p:grpSpPr>
        <p:sp>
          <p:nvSpPr>
            <p:cNvPr id="2035" name="Google Shape;2035;p69"/>
            <p:cNvSpPr/>
            <p:nvPr/>
          </p:nvSpPr>
          <p:spPr>
            <a:xfrm>
              <a:off x="2058700" y="2893625"/>
              <a:ext cx="120000" cy="3990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69"/>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7" name="Google Shape;2037;p69"/>
          <p:cNvGrpSpPr/>
          <p:nvPr/>
        </p:nvGrpSpPr>
        <p:grpSpPr>
          <a:xfrm>
            <a:off x="4057456" y="1968238"/>
            <a:ext cx="120009" cy="399152"/>
            <a:chOff x="2058691" y="2893625"/>
            <a:chExt cx="120009" cy="399152"/>
          </a:xfrm>
        </p:grpSpPr>
        <p:sp>
          <p:nvSpPr>
            <p:cNvPr id="2038" name="Google Shape;2038;p69"/>
            <p:cNvSpPr/>
            <p:nvPr/>
          </p:nvSpPr>
          <p:spPr>
            <a:xfrm>
              <a:off x="2058700" y="2893625"/>
              <a:ext cx="120000" cy="3990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69"/>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40" name="Google Shape;2040;p69"/>
          <p:cNvSpPr txBox="1"/>
          <p:nvPr/>
        </p:nvSpPr>
        <p:spPr>
          <a:xfrm>
            <a:off x="2005725" y="2370145"/>
            <a:ext cx="227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FF"/>
                </a:solidFill>
                <a:latin typeface="Arial"/>
                <a:ea typeface="Arial"/>
                <a:cs typeface="Arial"/>
                <a:sym typeface="Arial"/>
              </a:rPr>
              <a:t>PC</a:t>
            </a:r>
            <a:endParaRPr b="0" i="0" sz="800" u="none" cap="none" strike="noStrike">
              <a:solidFill>
                <a:srgbClr val="0000FF"/>
              </a:solidFill>
              <a:latin typeface="Arial"/>
              <a:ea typeface="Arial"/>
              <a:cs typeface="Arial"/>
              <a:sym typeface="Arial"/>
            </a:endParaRPr>
          </a:p>
        </p:txBody>
      </p:sp>
      <p:sp>
        <p:nvSpPr>
          <p:cNvPr id="2041" name="Google Shape;2041;p69"/>
          <p:cNvSpPr txBox="1"/>
          <p:nvPr/>
        </p:nvSpPr>
        <p:spPr>
          <a:xfrm>
            <a:off x="4005085" y="2370145"/>
            <a:ext cx="227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FF"/>
                </a:solidFill>
                <a:latin typeface="Arial"/>
                <a:ea typeface="Arial"/>
                <a:cs typeface="Arial"/>
                <a:sym typeface="Arial"/>
              </a:rPr>
              <a:t>PC</a:t>
            </a:r>
            <a:endParaRPr b="0" i="0" sz="800" u="none" cap="none" strike="noStrike">
              <a:solidFill>
                <a:srgbClr val="0000FF"/>
              </a:solidFill>
              <a:latin typeface="Arial"/>
              <a:ea typeface="Arial"/>
              <a:cs typeface="Arial"/>
              <a:sym typeface="Arial"/>
            </a:endParaRPr>
          </a:p>
        </p:txBody>
      </p:sp>
      <p:cxnSp>
        <p:nvCxnSpPr>
          <p:cNvPr id="2042" name="Google Shape;2042;p69"/>
          <p:cNvCxnSpPr>
            <a:stCxn id="1859" idx="3"/>
            <a:endCxn id="2003" idx="1"/>
          </p:cNvCxnSpPr>
          <p:nvPr/>
        </p:nvCxnSpPr>
        <p:spPr>
          <a:xfrm flipH="1" rot="10800000">
            <a:off x="3708709" y="4226136"/>
            <a:ext cx="348900" cy="6000"/>
          </a:xfrm>
          <a:prstGeom prst="straightConnector1">
            <a:avLst/>
          </a:prstGeom>
          <a:noFill/>
          <a:ln cap="flat" cmpd="sng" w="9525">
            <a:solidFill>
              <a:srgbClr val="000000"/>
            </a:solidFill>
            <a:prstDash val="solid"/>
            <a:round/>
            <a:headEnd len="sm" w="sm" type="none"/>
            <a:tailEnd len="med" w="med" type="triangle"/>
          </a:ln>
        </p:spPr>
      </p:cxnSp>
      <p:cxnSp>
        <p:nvCxnSpPr>
          <p:cNvPr id="2043" name="Google Shape;2043;p69"/>
          <p:cNvCxnSpPr>
            <a:stCxn id="2003" idx="3"/>
          </p:cNvCxnSpPr>
          <p:nvPr/>
        </p:nvCxnSpPr>
        <p:spPr>
          <a:xfrm flipH="1" rot="10800000">
            <a:off x="4177465" y="4225736"/>
            <a:ext cx="302100" cy="30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7" name="Shape 2047"/>
        <p:cNvGrpSpPr/>
        <p:nvPr/>
      </p:nvGrpSpPr>
      <p:grpSpPr>
        <a:xfrm>
          <a:off x="0" y="0"/>
          <a:ext cx="0" cy="0"/>
          <a:chOff x="0" y="0"/>
          <a:chExt cx="0" cy="0"/>
        </a:xfrm>
      </p:grpSpPr>
      <p:sp>
        <p:nvSpPr>
          <p:cNvPr id="2048" name="Google Shape;2048;p70"/>
          <p:cNvSpPr/>
          <p:nvPr/>
        </p:nvSpPr>
        <p:spPr>
          <a:xfrm>
            <a:off x="356925" y="1617225"/>
            <a:ext cx="1308950" cy="458300"/>
          </a:xfrm>
          <a:custGeom>
            <a:rect b="b" l="l" r="r" t="t"/>
            <a:pathLst>
              <a:path extrusionOk="0" h="18332" w="52358">
                <a:moveTo>
                  <a:pt x="52358" y="8045"/>
                </a:moveTo>
                <a:lnTo>
                  <a:pt x="52358" y="0"/>
                </a:lnTo>
                <a:lnTo>
                  <a:pt x="0" y="0"/>
                </a:lnTo>
                <a:lnTo>
                  <a:pt x="0" y="18332"/>
                </a:lnTo>
                <a:lnTo>
                  <a:pt x="15474" y="18332"/>
                </a:lnTo>
              </a:path>
            </a:pathLst>
          </a:custGeom>
          <a:noFill/>
          <a:ln cap="flat" cmpd="sng" w="9525">
            <a:solidFill>
              <a:schemeClr val="dk1"/>
            </a:solidFill>
            <a:prstDash val="solid"/>
            <a:round/>
            <a:headEnd len="sm" w="sm" type="none"/>
            <a:tailEnd len="med" w="med" type="triangle"/>
          </a:ln>
        </p:spPr>
      </p:sp>
      <p:cxnSp>
        <p:nvCxnSpPr>
          <p:cNvPr id="2049" name="Google Shape;2049;p70"/>
          <p:cNvCxnSpPr/>
          <p:nvPr/>
        </p:nvCxnSpPr>
        <p:spPr>
          <a:xfrm>
            <a:off x="1296766" y="2169639"/>
            <a:ext cx="6030600" cy="0"/>
          </a:xfrm>
          <a:prstGeom prst="straightConnector1">
            <a:avLst/>
          </a:prstGeom>
          <a:noFill/>
          <a:ln cap="flat" cmpd="sng" w="9525">
            <a:solidFill>
              <a:srgbClr val="000000"/>
            </a:solidFill>
            <a:prstDash val="solid"/>
            <a:round/>
            <a:headEnd len="sm" w="sm" type="none"/>
            <a:tailEnd len="sm" w="sm" type="none"/>
          </a:ln>
        </p:spPr>
      </p:cxnSp>
      <p:cxnSp>
        <p:nvCxnSpPr>
          <p:cNvPr id="2050" name="Google Shape;2050;p70"/>
          <p:cNvCxnSpPr/>
          <p:nvPr/>
        </p:nvCxnSpPr>
        <p:spPr>
          <a:xfrm>
            <a:off x="3992549" y="3479475"/>
            <a:ext cx="1661700" cy="0"/>
          </a:xfrm>
          <a:prstGeom prst="straightConnector1">
            <a:avLst/>
          </a:prstGeom>
          <a:noFill/>
          <a:ln cap="flat" cmpd="sng" w="9525">
            <a:solidFill>
              <a:srgbClr val="000000"/>
            </a:solidFill>
            <a:prstDash val="solid"/>
            <a:round/>
            <a:headEnd len="sm" w="sm" type="none"/>
            <a:tailEnd len="med" w="med" type="triangle"/>
          </a:ln>
        </p:spPr>
      </p:cxnSp>
      <p:sp>
        <p:nvSpPr>
          <p:cNvPr id="2051" name="Google Shape;2051;p7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Pipelining Datapath</a:t>
            </a:r>
            <a:endParaRPr/>
          </a:p>
        </p:txBody>
      </p:sp>
      <p:sp>
        <p:nvSpPr>
          <p:cNvPr id="2052" name="Google Shape;2052;p70"/>
          <p:cNvSpPr/>
          <p:nvPr/>
        </p:nvSpPr>
        <p:spPr>
          <a:xfrm>
            <a:off x="2808567" y="2254025"/>
            <a:ext cx="1183200" cy="1725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53" name="Google Shape;2053;p70"/>
          <p:cNvGrpSpPr/>
          <p:nvPr/>
        </p:nvGrpSpPr>
        <p:grpSpPr>
          <a:xfrm>
            <a:off x="4819741" y="2893635"/>
            <a:ext cx="644400" cy="314700"/>
            <a:chOff x="4736879" y="2893635"/>
            <a:chExt cx="644400" cy="314700"/>
          </a:xfrm>
        </p:grpSpPr>
        <p:sp>
          <p:nvSpPr>
            <p:cNvPr id="2054" name="Google Shape;2054;p70"/>
            <p:cNvSpPr/>
            <p:nvPr/>
          </p:nvSpPr>
          <p:spPr>
            <a:xfrm rot="5400000">
              <a:off x="4901729" y="2728785"/>
              <a:ext cx="314700" cy="644400"/>
            </a:xfrm>
            <a:prstGeom prst="trapezoid">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70"/>
            <p:cNvSpPr txBox="1"/>
            <p:nvPr/>
          </p:nvSpPr>
          <p:spPr>
            <a:xfrm>
              <a:off x="4849944" y="2893636"/>
              <a:ext cx="419700" cy="307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Branch Comp</a:t>
              </a:r>
              <a:endParaRPr b="0" i="0" sz="1000" u="none" cap="none" strike="noStrike">
                <a:solidFill>
                  <a:srgbClr val="000000"/>
                </a:solidFill>
                <a:latin typeface="Arial"/>
                <a:ea typeface="Arial"/>
                <a:cs typeface="Arial"/>
                <a:sym typeface="Arial"/>
              </a:endParaRPr>
            </a:p>
          </p:txBody>
        </p:sp>
      </p:grpSp>
      <p:grpSp>
        <p:nvGrpSpPr>
          <p:cNvPr id="2056" name="Google Shape;2056;p70"/>
          <p:cNvGrpSpPr/>
          <p:nvPr/>
        </p:nvGrpSpPr>
        <p:grpSpPr>
          <a:xfrm>
            <a:off x="3273701" y="4057784"/>
            <a:ext cx="486408" cy="319500"/>
            <a:chOff x="4447206" y="4057784"/>
            <a:chExt cx="426300" cy="319500"/>
          </a:xfrm>
        </p:grpSpPr>
        <p:sp>
          <p:nvSpPr>
            <p:cNvPr id="2057" name="Google Shape;2057;p70"/>
            <p:cNvSpPr/>
            <p:nvPr/>
          </p:nvSpPr>
          <p:spPr>
            <a:xfrm rot="5400000">
              <a:off x="4500606" y="4004384"/>
              <a:ext cx="319500" cy="426300"/>
            </a:xfrm>
            <a:prstGeom prst="trapezoid">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70"/>
            <p:cNvSpPr txBox="1"/>
            <p:nvPr/>
          </p:nvSpPr>
          <p:spPr>
            <a:xfrm>
              <a:off x="4453925" y="4066223"/>
              <a:ext cx="410400" cy="307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Imm Gen</a:t>
              </a:r>
              <a:endParaRPr b="0" i="0" sz="1000" u="none" cap="none" strike="noStrike">
                <a:solidFill>
                  <a:srgbClr val="000000"/>
                </a:solidFill>
                <a:latin typeface="Arial"/>
                <a:ea typeface="Arial"/>
                <a:cs typeface="Arial"/>
                <a:sym typeface="Arial"/>
              </a:endParaRPr>
            </a:p>
          </p:txBody>
        </p:sp>
      </p:grpSp>
      <p:sp>
        <p:nvSpPr>
          <p:cNvPr id="2059" name="Google Shape;2059;p70"/>
          <p:cNvSpPr txBox="1"/>
          <p:nvPr/>
        </p:nvSpPr>
        <p:spPr>
          <a:xfrm>
            <a:off x="2816618" y="2245326"/>
            <a:ext cx="1175100" cy="215400"/>
          </a:xfrm>
          <a:prstGeom prst="rect">
            <a:avLst/>
          </a:prstGeom>
          <a:noFill/>
          <a:ln>
            <a:noFill/>
          </a:ln>
        </p:spPr>
        <p:txBody>
          <a:bodyPr anchorCtr="0" anchor="t" bIns="0" lIns="0" spcFirstLastPara="1" rIns="91425" wrap="square" tIns="0">
            <a:no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RegFile</a:t>
            </a:r>
            <a:endParaRPr b="0" i="0" sz="1300" u="none" cap="none" strike="noStrike">
              <a:solidFill>
                <a:srgbClr val="000000"/>
              </a:solidFill>
              <a:latin typeface="Arial"/>
              <a:ea typeface="Arial"/>
              <a:cs typeface="Arial"/>
              <a:sym typeface="Arial"/>
            </a:endParaRPr>
          </a:p>
        </p:txBody>
      </p:sp>
      <p:grpSp>
        <p:nvGrpSpPr>
          <p:cNvPr id="2060" name="Google Shape;2060;p70"/>
          <p:cNvGrpSpPr/>
          <p:nvPr/>
        </p:nvGrpSpPr>
        <p:grpSpPr>
          <a:xfrm>
            <a:off x="1518883" y="1816758"/>
            <a:ext cx="295200" cy="153900"/>
            <a:chOff x="1777884" y="1816758"/>
            <a:chExt cx="295200" cy="153900"/>
          </a:xfrm>
        </p:grpSpPr>
        <p:sp>
          <p:nvSpPr>
            <p:cNvPr id="2061" name="Google Shape;2061;p70"/>
            <p:cNvSpPr/>
            <p:nvPr/>
          </p:nvSpPr>
          <p:spPr>
            <a:xfrm rot="5400000">
              <a:off x="1850784" y="1746039"/>
              <a:ext cx="149400" cy="295200"/>
            </a:xfrm>
            <a:prstGeom prst="trapezoid">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70"/>
            <p:cNvSpPr txBox="1"/>
            <p:nvPr/>
          </p:nvSpPr>
          <p:spPr>
            <a:xfrm>
              <a:off x="1784816" y="1816758"/>
              <a:ext cx="2826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+4</a:t>
              </a:r>
              <a:endParaRPr b="0" i="0" sz="1000" u="none" cap="none" strike="noStrike">
                <a:solidFill>
                  <a:srgbClr val="000000"/>
                </a:solidFill>
                <a:latin typeface="Arial"/>
                <a:ea typeface="Arial"/>
                <a:cs typeface="Arial"/>
                <a:sym typeface="Arial"/>
              </a:endParaRPr>
            </a:p>
          </p:txBody>
        </p:sp>
      </p:grpSp>
      <p:cxnSp>
        <p:nvCxnSpPr>
          <p:cNvPr id="2063" name="Google Shape;2063;p70"/>
          <p:cNvCxnSpPr/>
          <p:nvPr/>
        </p:nvCxnSpPr>
        <p:spPr>
          <a:xfrm>
            <a:off x="2249675" y="3308025"/>
            <a:ext cx="0" cy="1399800"/>
          </a:xfrm>
          <a:prstGeom prst="straightConnector1">
            <a:avLst/>
          </a:prstGeom>
          <a:noFill/>
          <a:ln cap="flat" cmpd="sng" w="9525">
            <a:solidFill>
              <a:srgbClr val="000000"/>
            </a:solidFill>
            <a:prstDash val="solid"/>
            <a:round/>
            <a:headEnd len="sm" w="sm" type="none"/>
            <a:tailEnd len="med" w="med" type="triangle"/>
          </a:ln>
        </p:spPr>
      </p:cxnSp>
      <p:cxnSp>
        <p:nvCxnSpPr>
          <p:cNvPr id="2064" name="Google Shape;2064;p70"/>
          <p:cNvCxnSpPr>
            <a:endCxn id="2058" idx="1"/>
          </p:cNvCxnSpPr>
          <p:nvPr/>
        </p:nvCxnSpPr>
        <p:spPr>
          <a:xfrm flipH="1" rot="10800000">
            <a:off x="2251468" y="4220123"/>
            <a:ext cx="1029900" cy="5400"/>
          </a:xfrm>
          <a:prstGeom prst="straightConnector1">
            <a:avLst/>
          </a:prstGeom>
          <a:noFill/>
          <a:ln cap="flat" cmpd="sng" w="9525">
            <a:solidFill>
              <a:srgbClr val="000000"/>
            </a:solidFill>
            <a:prstDash val="solid"/>
            <a:round/>
            <a:headEnd len="sm" w="sm" type="none"/>
            <a:tailEnd len="med" w="med" type="triangle"/>
          </a:ln>
        </p:spPr>
      </p:cxnSp>
      <p:cxnSp>
        <p:nvCxnSpPr>
          <p:cNvPr id="2065" name="Google Shape;2065;p70"/>
          <p:cNvCxnSpPr/>
          <p:nvPr/>
        </p:nvCxnSpPr>
        <p:spPr>
          <a:xfrm>
            <a:off x="2250699" y="3672375"/>
            <a:ext cx="556500" cy="0"/>
          </a:xfrm>
          <a:prstGeom prst="straightConnector1">
            <a:avLst/>
          </a:prstGeom>
          <a:noFill/>
          <a:ln cap="flat" cmpd="sng" w="9525">
            <a:solidFill>
              <a:srgbClr val="000000"/>
            </a:solidFill>
            <a:prstDash val="solid"/>
            <a:round/>
            <a:headEnd len="sm" w="sm" type="none"/>
            <a:tailEnd len="med" w="med" type="triangle"/>
          </a:ln>
        </p:spPr>
      </p:cxnSp>
      <p:cxnSp>
        <p:nvCxnSpPr>
          <p:cNvPr id="2066" name="Google Shape;2066;p70"/>
          <p:cNvCxnSpPr/>
          <p:nvPr/>
        </p:nvCxnSpPr>
        <p:spPr>
          <a:xfrm>
            <a:off x="5786430" y="2651751"/>
            <a:ext cx="275700" cy="0"/>
          </a:xfrm>
          <a:prstGeom prst="straightConnector1">
            <a:avLst/>
          </a:prstGeom>
          <a:noFill/>
          <a:ln cap="flat" cmpd="sng" w="9525">
            <a:solidFill>
              <a:srgbClr val="000000"/>
            </a:solidFill>
            <a:prstDash val="solid"/>
            <a:round/>
            <a:headEnd len="sm" w="sm" type="none"/>
            <a:tailEnd len="med" w="med" type="triangle"/>
          </a:ln>
        </p:spPr>
      </p:cxnSp>
      <p:cxnSp>
        <p:nvCxnSpPr>
          <p:cNvPr id="2067" name="Google Shape;2067;p70"/>
          <p:cNvCxnSpPr/>
          <p:nvPr/>
        </p:nvCxnSpPr>
        <p:spPr>
          <a:xfrm>
            <a:off x="6549589" y="2961848"/>
            <a:ext cx="413100" cy="0"/>
          </a:xfrm>
          <a:prstGeom prst="straightConnector1">
            <a:avLst/>
          </a:prstGeom>
          <a:noFill/>
          <a:ln cap="flat" cmpd="sng" w="9525">
            <a:solidFill>
              <a:srgbClr val="000000"/>
            </a:solidFill>
            <a:prstDash val="solid"/>
            <a:round/>
            <a:headEnd len="sm" w="sm" type="none"/>
            <a:tailEnd len="med" w="med" type="triangle"/>
          </a:ln>
        </p:spPr>
      </p:cxnSp>
      <p:cxnSp>
        <p:nvCxnSpPr>
          <p:cNvPr id="2068" name="Google Shape;2068;p70"/>
          <p:cNvCxnSpPr/>
          <p:nvPr/>
        </p:nvCxnSpPr>
        <p:spPr>
          <a:xfrm>
            <a:off x="7915949" y="3448725"/>
            <a:ext cx="442200" cy="0"/>
          </a:xfrm>
          <a:prstGeom prst="straightConnector1">
            <a:avLst/>
          </a:prstGeom>
          <a:noFill/>
          <a:ln cap="flat" cmpd="sng" w="9525">
            <a:solidFill>
              <a:srgbClr val="000000"/>
            </a:solidFill>
            <a:prstDash val="solid"/>
            <a:round/>
            <a:headEnd len="sm" w="sm" type="none"/>
            <a:tailEnd len="med" w="med" type="triangle"/>
          </a:ln>
        </p:spPr>
      </p:cxnSp>
      <p:cxnSp>
        <p:nvCxnSpPr>
          <p:cNvPr id="2069" name="Google Shape;2069;p70"/>
          <p:cNvCxnSpPr/>
          <p:nvPr/>
        </p:nvCxnSpPr>
        <p:spPr>
          <a:xfrm>
            <a:off x="3992549" y="2765100"/>
            <a:ext cx="1664100" cy="0"/>
          </a:xfrm>
          <a:prstGeom prst="straightConnector1">
            <a:avLst/>
          </a:prstGeom>
          <a:noFill/>
          <a:ln cap="flat" cmpd="sng" w="9525">
            <a:solidFill>
              <a:srgbClr val="000000"/>
            </a:solidFill>
            <a:prstDash val="solid"/>
            <a:round/>
            <a:headEnd len="sm" w="sm" type="none"/>
            <a:tailEnd len="med" w="med" type="triangle"/>
          </a:ln>
        </p:spPr>
      </p:cxnSp>
      <p:cxnSp>
        <p:nvCxnSpPr>
          <p:cNvPr id="2070" name="Google Shape;2070;p70"/>
          <p:cNvCxnSpPr/>
          <p:nvPr/>
        </p:nvCxnSpPr>
        <p:spPr>
          <a:xfrm>
            <a:off x="305949" y="1460975"/>
            <a:ext cx="7771800" cy="0"/>
          </a:xfrm>
          <a:prstGeom prst="straightConnector1">
            <a:avLst/>
          </a:prstGeom>
          <a:noFill/>
          <a:ln cap="flat" cmpd="sng" w="9525">
            <a:solidFill>
              <a:srgbClr val="000000"/>
            </a:solidFill>
            <a:prstDash val="solid"/>
            <a:round/>
            <a:headEnd len="sm" w="sm" type="none"/>
            <a:tailEnd len="sm" w="sm" type="none"/>
          </a:ln>
        </p:spPr>
      </p:cxnSp>
      <p:cxnSp>
        <p:nvCxnSpPr>
          <p:cNvPr id="2071" name="Google Shape;2071;p70"/>
          <p:cNvCxnSpPr/>
          <p:nvPr/>
        </p:nvCxnSpPr>
        <p:spPr>
          <a:xfrm rot="10800000">
            <a:off x="6809774" y="1459105"/>
            <a:ext cx="0" cy="1499700"/>
          </a:xfrm>
          <a:prstGeom prst="straightConnector1">
            <a:avLst/>
          </a:prstGeom>
          <a:noFill/>
          <a:ln cap="flat" cmpd="sng" w="9525">
            <a:solidFill>
              <a:srgbClr val="000000"/>
            </a:solidFill>
            <a:prstDash val="solid"/>
            <a:round/>
            <a:headEnd len="sm" w="sm" type="none"/>
            <a:tailEnd len="sm" w="sm" type="none"/>
          </a:ln>
        </p:spPr>
      </p:cxnSp>
      <p:sp>
        <p:nvSpPr>
          <p:cNvPr id="2072" name="Google Shape;2072;p70"/>
          <p:cNvSpPr/>
          <p:nvPr/>
        </p:nvSpPr>
        <p:spPr>
          <a:xfrm>
            <a:off x="657925" y="4710549"/>
            <a:ext cx="7964400" cy="145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73" name="Google Shape;2073;p70"/>
          <p:cNvCxnSpPr/>
          <p:nvPr/>
        </p:nvCxnSpPr>
        <p:spPr>
          <a:xfrm>
            <a:off x="8447474" y="3637350"/>
            <a:ext cx="0" cy="1070100"/>
          </a:xfrm>
          <a:prstGeom prst="straightConnector1">
            <a:avLst/>
          </a:prstGeom>
          <a:noFill/>
          <a:ln cap="flat" cmpd="sng" w="9525">
            <a:solidFill>
              <a:srgbClr val="000000"/>
            </a:solidFill>
            <a:prstDash val="solid"/>
            <a:round/>
            <a:headEnd len="med" w="med" type="triangle"/>
            <a:tailEnd len="sm" w="sm" type="none"/>
          </a:ln>
        </p:spPr>
      </p:cxnSp>
      <p:cxnSp>
        <p:nvCxnSpPr>
          <p:cNvPr id="2074" name="Google Shape;2074;p70"/>
          <p:cNvCxnSpPr/>
          <p:nvPr/>
        </p:nvCxnSpPr>
        <p:spPr>
          <a:xfrm>
            <a:off x="7228549" y="4379125"/>
            <a:ext cx="0" cy="329700"/>
          </a:xfrm>
          <a:prstGeom prst="straightConnector1">
            <a:avLst/>
          </a:prstGeom>
          <a:noFill/>
          <a:ln cap="flat" cmpd="sng" w="9525">
            <a:solidFill>
              <a:srgbClr val="000000"/>
            </a:solidFill>
            <a:prstDash val="solid"/>
            <a:round/>
            <a:headEnd len="med" w="med" type="triangle"/>
            <a:tailEnd len="sm" w="sm" type="none"/>
          </a:ln>
        </p:spPr>
      </p:cxnSp>
      <p:cxnSp>
        <p:nvCxnSpPr>
          <p:cNvPr id="2075" name="Google Shape;2075;p70"/>
          <p:cNvCxnSpPr/>
          <p:nvPr/>
        </p:nvCxnSpPr>
        <p:spPr>
          <a:xfrm>
            <a:off x="3479770" y="4378975"/>
            <a:ext cx="0" cy="330000"/>
          </a:xfrm>
          <a:prstGeom prst="straightConnector1">
            <a:avLst/>
          </a:prstGeom>
          <a:noFill/>
          <a:ln cap="flat" cmpd="sng" w="9525">
            <a:solidFill>
              <a:srgbClr val="000000"/>
            </a:solidFill>
            <a:prstDash val="solid"/>
            <a:round/>
            <a:headEnd len="med" w="med" type="triangle"/>
            <a:tailEnd len="sm" w="sm" type="none"/>
          </a:ln>
        </p:spPr>
      </p:cxnSp>
      <p:cxnSp>
        <p:nvCxnSpPr>
          <p:cNvPr id="2076" name="Google Shape;2076;p70"/>
          <p:cNvCxnSpPr/>
          <p:nvPr/>
        </p:nvCxnSpPr>
        <p:spPr>
          <a:xfrm>
            <a:off x="821424" y="2447650"/>
            <a:ext cx="0" cy="2262000"/>
          </a:xfrm>
          <a:prstGeom prst="straightConnector1">
            <a:avLst/>
          </a:prstGeom>
          <a:noFill/>
          <a:ln cap="flat" cmpd="sng" w="9525">
            <a:solidFill>
              <a:srgbClr val="000000"/>
            </a:solidFill>
            <a:prstDash val="solid"/>
            <a:round/>
            <a:headEnd len="med" w="med" type="triangle"/>
            <a:tailEnd len="sm" w="sm" type="none"/>
          </a:ln>
        </p:spPr>
      </p:cxnSp>
      <p:cxnSp>
        <p:nvCxnSpPr>
          <p:cNvPr id="2077" name="Google Shape;2077;p70"/>
          <p:cNvCxnSpPr/>
          <p:nvPr/>
        </p:nvCxnSpPr>
        <p:spPr>
          <a:xfrm>
            <a:off x="5386841" y="3210231"/>
            <a:ext cx="0" cy="1492800"/>
          </a:xfrm>
          <a:prstGeom prst="straightConnector1">
            <a:avLst/>
          </a:prstGeom>
          <a:noFill/>
          <a:ln cap="flat" cmpd="sng" w="9525">
            <a:solidFill>
              <a:srgbClr val="000000"/>
            </a:solidFill>
            <a:prstDash val="solid"/>
            <a:round/>
            <a:headEnd len="sm" w="sm" type="none"/>
            <a:tailEnd len="med" w="med" type="triangle"/>
          </a:ln>
        </p:spPr>
      </p:cxnSp>
      <p:cxnSp>
        <p:nvCxnSpPr>
          <p:cNvPr id="2078" name="Google Shape;2078;p70"/>
          <p:cNvCxnSpPr/>
          <p:nvPr/>
        </p:nvCxnSpPr>
        <p:spPr>
          <a:xfrm>
            <a:off x="5141272" y="3210231"/>
            <a:ext cx="0" cy="1494300"/>
          </a:xfrm>
          <a:prstGeom prst="straightConnector1">
            <a:avLst/>
          </a:prstGeom>
          <a:noFill/>
          <a:ln cap="flat" cmpd="sng" w="9525">
            <a:solidFill>
              <a:srgbClr val="000000"/>
            </a:solidFill>
            <a:prstDash val="solid"/>
            <a:round/>
            <a:headEnd len="sm" w="sm" type="none"/>
            <a:tailEnd len="med" w="med" type="triangle"/>
          </a:ln>
        </p:spPr>
      </p:cxnSp>
      <p:sp>
        <p:nvSpPr>
          <p:cNvPr id="2079" name="Google Shape;2079;p70"/>
          <p:cNvSpPr txBox="1"/>
          <p:nvPr/>
        </p:nvSpPr>
        <p:spPr>
          <a:xfrm>
            <a:off x="5531600" y="4719976"/>
            <a:ext cx="2673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BSel</a:t>
            </a:r>
            <a:endParaRPr b="0" i="0" sz="800" u="none" cap="none" strike="noStrike">
              <a:solidFill>
                <a:srgbClr val="000000"/>
              </a:solidFill>
              <a:latin typeface="Arial"/>
              <a:ea typeface="Arial"/>
              <a:cs typeface="Arial"/>
              <a:sym typeface="Arial"/>
            </a:endParaRPr>
          </a:p>
        </p:txBody>
      </p:sp>
      <p:cxnSp>
        <p:nvCxnSpPr>
          <p:cNvPr id="2080" name="Google Shape;2080;p70"/>
          <p:cNvCxnSpPr/>
          <p:nvPr/>
        </p:nvCxnSpPr>
        <p:spPr>
          <a:xfrm>
            <a:off x="6293049" y="3819725"/>
            <a:ext cx="0" cy="888300"/>
          </a:xfrm>
          <a:prstGeom prst="straightConnector1">
            <a:avLst/>
          </a:prstGeom>
          <a:noFill/>
          <a:ln cap="flat" cmpd="sng" w="9525">
            <a:solidFill>
              <a:srgbClr val="000000"/>
            </a:solidFill>
            <a:prstDash val="solid"/>
            <a:round/>
            <a:headEnd len="med" w="med" type="triangle"/>
            <a:tailEnd len="sm" w="sm" type="none"/>
          </a:ln>
        </p:spPr>
      </p:cxnSp>
      <p:cxnSp>
        <p:nvCxnSpPr>
          <p:cNvPr id="2081" name="Google Shape;2081;p70"/>
          <p:cNvCxnSpPr/>
          <p:nvPr/>
        </p:nvCxnSpPr>
        <p:spPr>
          <a:xfrm>
            <a:off x="3073075" y="3979576"/>
            <a:ext cx="0" cy="729300"/>
          </a:xfrm>
          <a:prstGeom prst="straightConnector1">
            <a:avLst/>
          </a:prstGeom>
          <a:noFill/>
          <a:ln cap="flat" cmpd="sng" w="9525">
            <a:solidFill>
              <a:srgbClr val="000000"/>
            </a:solidFill>
            <a:prstDash val="solid"/>
            <a:round/>
            <a:headEnd len="med" w="med" type="triangle"/>
            <a:tailEnd len="sm" w="sm" type="none"/>
          </a:ln>
        </p:spPr>
      </p:cxnSp>
      <p:sp>
        <p:nvSpPr>
          <p:cNvPr id="2082" name="Google Shape;2082;p70"/>
          <p:cNvSpPr txBox="1"/>
          <p:nvPr/>
        </p:nvSpPr>
        <p:spPr>
          <a:xfrm>
            <a:off x="2816206" y="2477476"/>
            <a:ext cx="7266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RegWriteData</a:t>
            </a:r>
            <a:endParaRPr b="0" i="0" sz="900" u="none" cap="none" strike="noStrike">
              <a:solidFill>
                <a:srgbClr val="000000"/>
              </a:solidFill>
              <a:latin typeface="Arial"/>
              <a:ea typeface="Arial"/>
              <a:cs typeface="Arial"/>
              <a:sym typeface="Arial"/>
            </a:endParaRPr>
          </a:p>
        </p:txBody>
      </p:sp>
      <p:sp>
        <p:nvSpPr>
          <p:cNvPr id="2083" name="Google Shape;2083;p70"/>
          <p:cNvSpPr txBox="1"/>
          <p:nvPr/>
        </p:nvSpPr>
        <p:spPr>
          <a:xfrm>
            <a:off x="2817369" y="2911838"/>
            <a:ext cx="7800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RegWriteIndex</a:t>
            </a:r>
            <a:endParaRPr b="0" i="0" sz="900" u="none" cap="none" strike="noStrike">
              <a:solidFill>
                <a:srgbClr val="000000"/>
              </a:solidFill>
              <a:latin typeface="Arial"/>
              <a:ea typeface="Arial"/>
              <a:cs typeface="Arial"/>
              <a:sym typeface="Arial"/>
            </a:endParaRPr>
          </a:p>
        </p:txBody>
      </p:sp>
      <p:sp>
        <p:nvSpPr>
          <p:cNvPr id="2084" name="Google Shape;2084;p70"/>
          <p:cNvSpPr txBox="1"/>
          <p:nvPr/>
        </p:nvSpPr>
        <p:spPr>
          <a:xfrm>
            <a:off x="2816876" y="3236460"/>
            <a:ext cx="8265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RegReadIndex1</a:t>
            </a:r>
            <a:endParaRPr b="0" i="0" sz="900" u="none" cap="none" strike="noStrike">
              <a:solidFill>
                <a:srgbClr val="000000"/>
              </a:solidFill>
              <a:latin typeface="Arial"/>
              <a:ea typeface="Arial"/>
              <a:cs typeface="Arial"/>
              <a:sym typeface="Arial"/>
            </a:endParaRPr>
          </a:p>
        </p:txBody>
      </p:sp>
      <p:sp>
        <p:nvSpPr>
          <p:cNvPr id="2085" name="Google Shape;2085;p70"/>
          <p:cNvSpPr txBox="1"/>
          <p:nvPr/>
        </p:nvSpPr>
        <p:spPr>
          <a:xfrm>
            <a:off x="2818230" y="3600510"/>
            <a:ext cx="8325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RegReadIndex2</a:t>
            </a:r>
            <a:endParaRPr b="0" i="0" sz="900" u="none" cap="none" strike="noStrike">
              <a:solidFill>
                <a:srgbClr val="000000"/>
              </a:solidFill>
              <a:latin typeface="Arial"/>
              <a:ea typeface="Arial"/>
              <a:cs typeface="Arial"/>
              <a:sym typeface="Arial"/>
            </a:endParaRPr>
          </a:p>
        </p:txBody>
      </p:sp>
      <p:sp>
        <p:nvSpPr>
          <p:cNvPr id="2086" name="Google Shape;2086;p70"/>
          <p:cNvSpPr txBox="1"/>
          <p:nvPr/>
        </p:nvSpPr>
        <p:spPr>
          <a:xfrm>
            <a:off x="3186845" y="2695698"/>
            <a:ext cx="7926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RegReadData1</a:t>
            </a:r>
            <a:endParaRPr b="0" i="0" sz="900" u="none" cap="none" strike="noStrike">
              <a:solidFill>
                <a:srgbClr val="000000"/>
              </a:solidFill>
              <a:latin typeface="Arial"/>
              <a:ea typeface="Arial"/>
              <a:cs typeface="Arial"/>
              <a:sym typeface="Arial"/>
            </a:endParaRPr>
          </a:p>
        </p:txBody>
      </p:sp>
      <p:sp>
        <p:nvSpPr>
          <p:cNvPr id="2087" name="Google Shape;2087;p70"/>
          <p:cNvSpPr txBox="1"/>
          <p:nvPr/>
        </p:nvSpPr>
        <p:spPr>
          <a:xfrm>
            <a:off x="8082954" y="2902021"/>
            <a:ext cx="1821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ALU</a:t>
            </a:r>
            <a:endParaRPr b="0" i="0" sz="700" u="none" cap="none" strike="noStrike">
              <a:solidFill>
                <a:srgbClr val="000000"/>
              </a:solidFill>
              <a:latin typeface="Arial"/>
              <a:ea typeface="Arial"/>
              <a:cs typeface="Arial"/>
              <a:sym typeface="Arial"/>
            </a:endParaRPr>
          </a:p>
        </p:txBody>
      </p:sp>
      <p:sp>
        <p:nvSpPr>
          <p:cNvPr id="2088" name="Google Shape;2088;p70"/>
          <p:cNvSpPr txBox="1"/>
          <p:nvPr/>
        </p:nvSpPr>
        <p:spPr>
          <a:xfrm>
            <a:off x="7998933" y="3127733"/>
            <a:ext cx="276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PC+4</a:t>
            </a:r>
            <a:endParaRPr b="0" i="0" sz="700" u="none" cap="none" strike="noStrike">
              <a:solidFill>
                <a:srgbClr val="000000"/>
              </a:solidFill>
              <a:latin typeface="Arial"/>
              <a:ea typeface="Arial"/>
              <a:cs typeface="Arial"/>
              <a:sym typeface="Arial"/>
            </a:endParaRPr>
          </a:p>
        </p:txBody>
      </p:sp>
      <p:sp>
        <p:nvSpPr>
          <p:cNvPr id="2089" name="Google Shape;2089;p70"/>
          <p:cNvSpPr txBox="1"/>
          <p:nvPr/>
        </p:nvSpPr>
        <p:spPr>
          <a:xfrm>
            <a:off x="8024796" y="3346975"/>
            <a:ext cx="276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Mem</a:t>
            </a:r>
            <a:endParaRPr b="0" i="0" sz="700" u="none" cap="none" strike="noStrike">
              <a:solidFill>
                <a:srgbClr val="000000"/>
              </a:solidFill>
              <a:latin typeface="Arial"/>
              <a:ea typeface="Arial"/>
              <a:cs typeface="Arial"/>
              <a:sym typeface="Arial"/>
            </a:endParaRPr>
          </a:p>
        </p:txBody>
      </p:sp>
      <p:sp>
        <p:nvSpPr>
          <p:cNvPr id="2090" name="Google Shape;2090;p70"/>
          <p:cNvSpPr txBox="1"/>
          <p:nvPr/>
        </p:nvSpPr>
        <p:spPr>
          <a:xfrm>
            <a:off x="3179682" y="3420254"/>
            <a:ext cx="7959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RegReadData2</a:t>
            </a:r>
            <a:endParaRPr b="0" i="0" sz="900" u="none" cap="none" strike="noStrike">
              <a:solidFill>
                <a:srgbClr val="000000"/>
              </a:solidFill>
              <a:latin typeface="Arial"/>
              <a:ea typeface="Arial"/>
              <a:cs typeface="Arial"/>
              <a:sym typeface="Arial"/>
            </a:endParaRPr>
          </a:p>
        </p:txBody>
      </p:sp>
      <p:sp>
        <p:nvSpPr>
          <p:cNvPr id="2091" name="Google Shape;2091;p70"/>
          <p:cNvSpPr txBox="1"/>
          <p:nvPr/>
        </p:nvSpPr>
        <p:spPr>
          <a:xfrm>
            <a:off x="2272428" y="3558585"/>
            <a:ext cx="442500" cy="107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inst[24:20]</a:t>
            </a:r>
            <a:endParaRPr b="0" i="0" sz="700" u="none" cap="none" strike="noStrike">
              <a:solidFill>
                <a:srgbClr val="000000"/>
              </a:solidFill>
              <a:latin typeface="Arial"/>
              <a:ea typeface="Arial"/>
              <a:cs typeface="Arial"/>
              <a:sym typeface="Arial"/>
            </a:endParaRPr>
          </a:p>
        </p:txBody>
      </p:sp>
      <p:sp>
        <p:nvSpPr>
          <p:cNvPr id="2092" name="Google Shape;2092;p70"/>
          <p:cNvSpPr txBox="1"/>
          <p:nvPr/>
        </p:nvSpPr>
        <p:spPr>
          <a:xfrm>
            <a:off x="2272227" y="3191179"/>
            <a:ext cx="437700" cy="107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inst[19:15]</a:t>
            </a:r>
            <a:endParaRPr b="0" i="0" sz="700" u="none" cap="none" strike="noStrike">
              <a:solidFill>
                <a:srgbClr val="000000"/>
              </a:solidFill>
              <a:latin typeface="Arial"/>
              <a:ea typeface="Arial"/>
              <a:cs typeface="Arial"/>
              <a:sym typeface="Arial"/>
            </a:endParaRPr>
          </a:p>
        </p:txBody>
      </p:sp>
      <p:cxnSp>
        <p:nvCxnSpPr>
          <p:cNvPr id="2093" name="Google Shape;2093;p70"/>
          <p:cNvCxnSpPr/>
          <p:nvPr/>
        </p:nvCxnSpPr>
        <p:spPr>
          <a:xfrm>
            <a:off x="5786430" y="3639970"/>
            <a:ext cx="275700" cy="0"/>
          </a:xfrm>
          <a:prstGeom prst="straightConnector1">
            <a:avLst/>
          </a:prstGeom>
          <a:noFill/>
          <a:ln cap="flat" cmpd="sng" w="9525">
            <a:solidFill>
              <a:srgbClr val="000000"/>
            </a:solidFill>
            <a:prstDash val="solid"/>
            <a:round/>
            <a:headEnd len="sm" w="sm" type="none"/>
            <a:tailEnd len="med" w="med" type="triangle"/>
          </a:ln>
        </p:spPr>
      </p:cxnSp>
      <p:sp>
        <p:nvSpPr>
          <p:cNvPr id="2094" name="Google Shape;2094;p70"/>
          <p:cNvSpPr/>
          <p:nvPr/>
        </p:nvSpPr>
        <p:spPr>
          <a:xfrm>
            <a:off x="6059599" y="2239850"/>
            <a:ext cx="486777" cy="1718950"/>
          </a:xfrm>
          <a:custGeom>
            <a:rect b="b" l="l" r="r" t="t"/>
            <a:pathLst>
              <a:path extrusionOk="0" h="68758" w="25718">
                <a:moveTo>
                  <a:pt x="0" y="30915"/>
                </a:moveTo>
                <a:lnTo>
                  <a:pt x="0" y="0"/>
                </a:lnTo>
                <a:lnTo>
                  <a:pt x="25718" y="11327"/>
                </a:lnTo>
                <a:lnTo>
                  <a:pt x="25718" y="57965"/>
                </a:lnTo>
                <a:lnTo>
                  <a:pt x="133" y="68758"/>
                </a:lnTo>
                <a:lnTo>
                  <a:pt x="133" y="38643"/>
                </a:lnTo>
                <a:lnTo>
                  <a:pt x="7196" y="34246"/>
                </a:lnTo>
                <a:close/>
              </a:path>
            </a:pathLst>
          </a:custGeom>
          <a:noFill/>
          <a:ln cap="flat" cmpd="sng" w="9525">
            <a:solidFill>
              <a:schemeClr val="dk1"/>
            </a:solidFill>
            <a:prstDash val="solid"/>
            <a:round/>
            <a:headEnd len="sm" w="sm" type="none"/>
            <a:tailEnd len="sm" w="sm" type="none"/>
          </a:ln>
        </p:spPr>
      </p:sp>
      <p:sp>
        <p:nvSpPr>
          <p:cNvPr id="2095" name="Google Shape;2095;p70"/>
          <p:cNvSpPr txBox="1"/>
          <p:nvPr/>
        </p:nvSpPr>
        <p:spPr>
          <a:xfrm>
            <a:off x="6198231" y="2995400"/>
            <a:ext cx="333900" cy="200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ALU</a:t>
            </a:r>
            <a:endParaRPr b="0" i="0" sz="1300" u="none" cap="none" strike="noStrike">
              <a:solidFill>
                <a:srgbClr val="000000"/>
              </a:solidFill>
              <a:latin typeface="Arial"/>
              <a:ea typeface="Arial"/>
              <a:cs typeface="Arial"/>
              <a:sym typeface="Arial"/>
            </a:endParaRPr>
          </a:p>
        </p:txBody>
      </p:sp>
      <p:sp>
        <p:nvSpPr>
          <p:cNvPr id="2096" name="Google Shape;2096;p70"/>
          <p:cNvSpPr txBox="1"/>
          <p:nvPr/>
        </p:nvSpPr>
        <p:spPr>
          <a:xfrm>
            <a:off x="6078874" y="2581350"/>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A</a:t>
            </a:r>
            <a:endParaRPr b="0" i="0" sz="900" u="none" cap="none" strike="noStrike">
              <a:solidFill>
                <a:srgbClr val="000000"/>
              </a:solidFill>
              <a:latin typeface="Arial"/>
              <a:ea typeface="Arial"/>
              <a:cs typeface="Arial"/>
              <a:sym typeface="Arial"/>
            </a:endParaRPr>
          </a:p>
        </p:txBody>
      </p:sp>
      <p:sp>
        <p:nvSpPr>
          <p:cNvPr id="2097" name="Google Shape;2097;p70"/>
          <p:cNvSpPr txBox="1"/>
          <p:nvPr/>
        </p:nvSpPr>
        <p:spPr>
          <a:xfrm>
            <a:off x="6076499" y="3569550"/>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B</a:t>
            </a:r>
            <a:endParaRPr b="0" i="0" sz="900" u="none" cap="none" strike="noStrike">
              <a:solidFill>
                <a:srgbClr val="000000"/>
              </a:solidFill>
              <a:latin typeface="Arial"/>
              <a:ea typeface="Arial"/>
              <a:cs typeface="Arial"/>
              <a:sym typeface="Arial"/>
            </a:endParaRPr>
          </a:p>
        </p:txBody>
      </p:sp>
      <p:cxnSp>
        <p:nvCxnSpPr>
          <p:cNvPr id="2098" name="Google Shape;2098;p70"/>
          <p:cNvCxnSpPr/>
          <p:nvPr/>
        </p:nvCxnSpPr>
        <p:spPr>
          <a:xfrm rot="10800000">
            <a:off x="5709906" y="3865925"/>
            <a:ext cx="0" cy="843600"/>
          </a:xfrm>
          <a:prstGeom prst="straightConnector1">
            <a:avLst/>
          </a:prstGeom>
          <a:noFill/>
          <a:ln cap="flat" cmpd="sng" w="9525">
            <a:solidFill>
              <a:schemeClr val="dk1"/>
            </a:solidFill>
            <a:prstDash val="solid"/>
            <a:round/>
            <a:headEnd len="sm" w="sm" type="none"/>
            <a:tailEnd len="med" w="med" type="triangle"/>
          </a:ln>
        </p:spPr>
      </p:cxnSp>
      <p:sp>
        <p:nvSpPr>
          <p:cNvPr id="2099" name="Google Shape;2099;p70"/>
          <p:cNvSpPr txBox="1"/>
          <p:nvPr/>
        </p:nvSpPr>
        <p:spPr>
          <a:xfrm>
            <a:off x="5824084" y="4719976"/>
            <a:ext cx="2187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ASel</a:t>
            </a:r>
            <a:endParaRPr b="0" i="0" sz="800" u="none" cap="none" strike="noStrike">
              <a:solidFill>
                <a:srgbClr val="000000"/>
              </a:solidFill>
              <a:latin typeface="Arial"/>
              <a:ea typeface="Arial"/>
              <a:cs typeface="Arial"/>
              <a:sym typeface="Arial"/>
            </a:endParaRPr>
          </a:p>
        </p:txBody>
      </p:sp>
      <p:sp>
        <p:nvSpPr>
          <p:cNvPr id="2100" name="Google Shape;2100;p70"/>
          <p:cNvSpPr txBox="1"/>
          <p:nvPr/>
        </p:nvSpPr>
        <p:spPr>
          <a:xfrm>
            <a:off x="5031500" y="4719976"/>
            <a:ext cx="227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BrEq</a:t>
            </a:r>
            <a:endParaRPr b="0" i="0" sz="800" u="none" cap="none" strike="noStrike">
              <a:solidFill>
                <a:srgbClr val="000000"/>
              </a:solidFill>
              <a:latin typeface="Arial"/>
              <a:ea typeface="Arial"/>
              <a:cs typeface="Arial"/>
              <a:sym typeface="Arial"/>
            </a:endParaRPr>
          </a:p>
        </p:txBody>
      </p:sp>
      <p:sp>
        <p:nvSpPr>
          <p:cNvPr id="2101" name="Google Shape;2101;p70"/>
          <p:cNvSpPr txBox="1"/>
          <p:nvPr/>
        </p:nvSpPr>
        <p:spPr>
          <a:xfrm>
            <a:off x="5290271" y="4719976"/>
            <a:ext cx="2187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BrLT</a:t>
            </a:r>
            <a:endParaRPr b="0" i="0" sz="800" u="none" cap="none" strike="noStrike">
              <a:solidFill>
                <a:srgbClr val="000000"/>
              </a:solidFill>
              <a:latin typeface="Arial"/>
              <a:ea typeface="Arial"/>
              <a:cs typeface="Arial"/>
              <a:sym typeface="Arial"/>
            </a:endParaRPr>
          </a:p>
        </p:txBody>
      </p:sp>
      <p:sp>
        <p:nvSpPr>
          <p:cNvPr id="2102" name="Google Shape;2102;p70"/>
          <p:cNvSpPr txBox="1"/>
          <p:nvPr/>
        </p:nvSpPr>
        <p:spPr>
          <a:xfrm>
            <a:off x="4761666" y="4719976"/>
            <a:ext cx="2376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BrUn</a:t>
            </a:r>
            <a:endParaRPr b="0" i="0" sz="800" u="none" cap="none" strike="noStrike">
              <a:solidFill>
                <a:srgbClr val="000000"/>
              </a:solidFill>
              <a:latin typeface="Arial"/>
              <a:ea typeface="Arial"/>
              <a:cs typeface="Arial"/>
              <a:sym typeface="Arial"/>
            </a:endParaRPr>
          </a:p>
        </p:txBody>
      </p:sp>
      <p:cxnSp>
        <p:nvCxnSpPr>
          <p:cNvPr id="2103" name="Google Shape;2103;p70"/>
          <p:cNvCxnSpPr/>
          <p:nvPr/>
        </p:nvCxnSpPr>
        <p:spPr>
          <a:xfrm rot="10800000">
            <a:off x="4894753" y="3210050"/>
            <a:ext cx="0" cy="1495800"/>
          </a:xfrm>
          <a:prstGeom prst="straightConnector1">
            <a:avLst/>
          </a:prstGeom>
          <a:noFill/>
          <a:ln cap="flat" cmpd="sng" w="9525">
            <a:solidFill>
              <a:schemeClr val="dk1"/>
            </a:solidFill>
            <a:prstDash val="solid"/>
            <a:round/>
            <a:headEnd len="sm" w="sm" type="none"/>
            <a:tailEnd len="med" w="med" type="triangle"/>
          </a:ln>
        </p:spPr>
      </p:cxnSp>
      <p:sp>
        <p:nvSpPr>
          <p:cNvPr id="2104" name="Google Shape;2104;p70"/>
          <p:cNvSpPr/>
          <p:nvPr/>
        </p:nvSpPr>
        <p:spPr>
          <a:xfrm>
            <a:off x="4583849" y="2768700"/>
            <a:ext cx="230758" cy="209875"/>
          </a:xfrm>
          <a:custGeom>
            <a:rect b="b" l="l" r="r" t="t"/>
            <a:pathLst>
              <a:path extrusionOk="0" h="8395" w="4597">
                <a:moveTo>
                  <a:pt x="0" y="0"/>
                </a:moveTo>
                <a:lnTo>
                  <a:pt x="0" y="8395"/>
                </a:lnTo>
                <a:lnTo>
                  <a:pt x="4597" y="8395"/>
                </a:lnTo>
              </a:path>
            </a:pathLst>
          </a:custGeom>
          <a:noFill/>
          <a:ln cap="flat" cmpd="sng" w="9525">
            <a:solidFill>
              <a:schemeClr val="dk1"/>
            </a:solidFill>
            <a:prstDash val="solid"/>
            <a:round/>
            <a:headEnd len="sm" w="sm" type="none"/>
            <a:tailEnd len="med" w="med" type="triangle"/>
          </a:ln>
        </p:spPr>
      </p:sp>
      <p:sp>
        <p:nvSpPr>
          <p:cNvPr id="2105" name="Google Shape;2105;p70"/>
          <p:cNvSpPr/>
          <p:nvPr/>
        </p:nvSpPr>
        <p:spPr>
          <a:xfrm>
            <a:off x="4583849" y="3125150"/>
            <a:ext cx="234194" cy="358125"/>
          </a:xfrm>
          <a:custGeom>
            <a:rect b="b" l="l" r="r" t="t"/>
            <a:pathLst>
              <a:path extrusionOk="0" h="14325" w="6330">
                <a:moveTo>
                  <a:pt x="0" y="14325"/>
                </a:moveTo>
                <a:lnTo>
                  <a:pt x="0" y="0"/>
                </a:lnTo>
                <a:lnTo>
                  <a:pt x="6330" y="0"/>
                </a:lnTo>
              </a:path>
            </a:pathLst>
          </a:custGeom>
          <a:noFill/>
          <a:ln cap="flat" cmpd="sng" w="9525">
            <a:solidFill>
              <a:schemeClr val="dk1"/>
            </a:solidFill>
            <a:prstDash val="solid"/>
            <a:round/>
            <a:headEnd len="sm" w="sm" type="none"/>
            <a:tailEnd len="med" w="med" type="triangle"/>
          </a:ln>
        </p:spPr>
      </p:sp>
      <p:grpSp>
        <p:nvGrpSpPr>
          <p:cNvPr id="2106" name="Google Shape;2106;p70"/>
          <p:cNvGrpSpPr/>
          <p:nvPr/>
        </p:nvGrpSpPr>
        <p:grpSpPr>
          <a:xfrm>
            <a:off x="6954434" y="2422225"/>
            <a:ext cx="964046" cy="1957200"/>
            <a:chOff x="7061035" y="2422225"/>
            <a:chExt cx="964046" cy="1957200"/>
          </a:xfrm>
        </p:grpSpPr>
        <p:sp>
          <p:nvSpPr>
            <p:cNvPr id="2107" name="Google Shape;2107;p70"/>
            <p:cNvSpPr/>
            <p:nvPr/>
          </p:nvSpPr>
          <p:spPr>
            <a:xfrm>
              <a:off x="7072325" y="2422225"/>
              <a:ext cx="949800" cy="1957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70"/>
            <p:cNvSpPr txBox="1"/>
            <p:nvPr/>
          </p:nvSpPr>
          <p:spPr>
            <a:xfrm>
              <a:off x="7072581" y="2425275"/>
              <a:ext cx="952500" cy="200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DMEM</a:t>
              </a:r>
              <a:endParaRPr b="0" i="0" sz="1300" u="none" cap="none" strike="noStrike">
                <a:solidFill>
                  <a:srgbClr val="000000"/>
                </a:solidFill>
                <a:latin typeface="Arial"/>
                <a:ea typeface="Arial"/>
                <a:cs typeface="Arial"/>
                <a:sym typeface="Arial"/>
              </a:endParaRPr>
            </a:p>
          </p:txBody>
        </p:sp>
        <p:sp>
          <p:nvSpPr>
            <p:cNvPr id="2109" name="Google Shape;2109;p70"/>
            <p:cNvSpPr txBox="1"/>
            <p:nvPr/>
          </p:nvSpPr>
          <p:spPr>
            <a:xfrm>
              <a:off x="7061035" y="4230613"/>
              <a:ext cx="548100" cy="138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MemWEn</a:t>
              </a:r>
              <a:endParaRPr b="0" i="0" sz="900" u="none" cap="none" strike="noStrike">
                <a:solidFill>
                  <a:srgbClr val="000000"/>
                </a:solidFill>
                <a:latin typeface="Arial"/>
                <a:ea typeface="Arial"/>
                <a:cs typeface="Arial"/>
                <a:sym typeface="Arial"/>
              </a:endParaRPr>
            </a:p>
          </p:txBody>
        </p:sp>
        <p:sp>
          <p:nvSpPr>
            <p:cNvPr id="2110" name="Google Shape;2110;p70"/>
            <p:cNvSpPr txBox="1"/>
            <p:nvPr/>
          </p:nvSpPr>
          <p:spPr>
            <a:xfrm>
              <a:off x="7170766" y="3377147"/>
              <a:ext cx="8178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MemReadData</a:t>
              </a:r>
              <a:endParaRPr b="0" i="0" sz="900" u="none" cap="none" strike="noStrike">
                <a:solidFill>
                  <a:srgbClr val="000000"/>
                </a:solidFill>
                <a:latin typeface="Arial"/>
                <a:ea typeface="Arial"/>
                <a:cs typeface="Arial"/>
                <a:sym typeface="Arial"/>
              </a:endParaRPr>
            </a:p>
          </p:txBody>
        </p:sp>
        <p:sp>
          <p:nvSpPr>
            <p:cNvPr id="2111" name="Google Shape;2111;p70"/>
            <p:cNvSpPr txBox="1"/>
            <p:nvPr/>
          </p:nvSpPr>
          <p:spPr>
            <a:xfrm>
              <a:off x="7080978" y="3958012"/>
              <a:ext cx="8535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MemWriteData</a:t>
              </a:r>
              <a:endParaRPr b="0" i="0" sz="900" u="none" cap="none" strike="noStrike">
                <a:solidFill>
                  <a:srgbClr val="000000"/>
                </a:solidFill>
                <a:latin typeface="Arial"/>
                <a:ea typeface="Arial"/>
                <a:cs typeface="Arial"/>
                <a:sym typeface="Arial"/>
              </a:endParaRPr>
            </a:p>
          </p:txBody>
        </p:sp>
        <p:sp>
          <p:nvSpPr>
            <p:cNvPr id="2112" name="Google Shape;2112;p70"/>
            <p:cNvSpPr txBox="1"/>
            <p:nvPr/>
          </p:nvSpPr>
          <p:spPr>
            <a:xfrm>
              <a:off x="7082866" y="2889510"/>
              <a:ext cx="7062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MemAddress</a:t>
              </a:r>
              <a:endParaRPr b="0" i="0" sz="900" u="none" cap="none" strike="noStrike">
                <a:solidFill>
                  <a:srgbClr val="000000"/>
                </a:solidFill>
                <a:latin typeface="Arial"/>
                <a:ea typeface="Arial"/>
                <a:cs typeface="Arial"/>
                <a:sym typeface="Arial"/>
              </a:endParaRPr>
            </a:p>
          </p:txBody>
        </p:sp>
        <p:sp>
          <p:nvSpPr>
            <p:cNvPr id="2113" name="Google Shape;2113;p70"/>
            <p:cNvSpPr/>
            <p:nvPr/>
          </p:nvSpPr>
          <p:spPr>
            <a:xfrm>
              <a:off x="7812970" y="4250489"/>
              <a:ext cx="130800" cy="1275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14" name="Google Shape;2114;p70"/>
          <p:cNvSpPr/>
          <p:nvPr/>
        </p:nvSpPr>
        <p:spPr>
          <a:xfrm>
            <a:off x="5469974" y="3482575"/>
            <a:ext cx="1489336" cy="550330"/>
          </a:xfrm>
          <a:custGeom>
            <a:rect b="b" l="l" r="r" t="t"/>
            <a:pathLst>
              <a:path extrusionOk="0" h="22652" w="63161">
                <a:moveTo>
                  <a:pt x="0" y="0"/>
                </a:moveTo>
                <a:lnTo>
                  <a:pt x="0" y="22652"/>
                </a:lnTo>
                <a:lnTo>
                  <a:pt x="63161" y="22652"/>
                </a:lnTo>
              </a:path>
            </a:pathLst>
          </a:custGeom>
          <a:noFill/>
          <a:ln cap="flat" cmpd="sng" w="9525">
            <a:solidFill>
              <a:schemeClr val="dk1"/>
            </a:solidFill>
            <a:prstDash val="solid"/>
            <a:round/>
            <a:headEnd len="sm" w="sm" type="none"/>
            <a:tailEnd len="med" w="med" type="triangle"/>
          </a:ln>
        </p:spPr>
      </p:sp>
      <p:sp>
        <p:nvSpPr>
          <p:cNvPr id="2115" name="Google Shape;2115;p70"/>
          <p:cNvSpPr/>
          <p:nvPr/>
        </p:nvSpPr>
        <p:spPr>
          <a:xfrm>
            <a:off x="5729374" y="2903225"/>
            <a:ext cx="190317" cy="1802514"/>
          </a:xfrm>
          <a:custGeom>
            <a:rect b="b" l="l" r="r" t="t"/>
            <a:pathLst>
              <a:path extrusionOk="0" h="93009" w="9861">
                <a:moveTo>
                  <a:pt x="9861" y="93009"/>
                </a:moveTo>
                <a:lnTo>
                  <a:pt x="9861" y="13325"/>
                </a:lnTo>
                <a:lnTo>
                  <a:pt x="0" y="13325"/>
                </a:lnTo>
                <a:lnTo>
                  <a:pt x="0" y="0"/>
                </a:lnTo>
              </a:path>
            </a:pathLst>
          </a:custGeom>
          <a:noFill/>
          <a:ln cap="flat" cmpd="sng" w="9525">
            <a:solidFill>
              <a:schemeClr val="dk1"/>
            </a:solidFill>
            <a:prstDash val="solid"/>
            <a:round/>
            <a:headEnd len="sm" w="sm" type="none"/>
            <a:tailEnd len="med" w="med" type="triangle"/>
          </a:ln>
        </p:spPr>
      </p:sp>
      <p:sp>
        <p:nvSpPr>
          <p:cNvPr id="2116" name="Google Shape;2116;p70"/>
          <p:cNvSpPr txBox="1"/>
          <p:nvPr/>
        </p:nvSpPr>
        <p:spPr>
          <a:xfrm>
            <a:off x="6065425" y="4719976"/>
            <a:ext cx="4164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ALUSel</a:t>
            </a:r>
            <a:endParaRPr b="0" i="0" sz="800" u="none" cap="none" strike="noStrike">
              <a:solidFill>
                <a:srgbClr val="000000"/>
              </a:solidFill>
              <a:latin typeface="Arial"/>
              <a:ea typeface="Arial"/>
              <a:cs typeface="Arial"/>
              <a:sym typeface="Arial"/>
            </a:endParaRPr>
          </a:p>
        </p:txBody>
      </p:sp>
      <p:cxnSp>
        <p:nvCxnSpPr>
          <p:cNvPr id="2117" name="Google Shape;2117;p70"/>
          <p:cNvCxnSpPr/>
          <p:nvPr/>
        </p:nvCxnSpPr>
        <p:spPr>
          <a:xfrm rot="10800000">
            <a:off x="1665449" y="1973700"/>
            <a:ext cx="0" cy="199200"/>
          </a:xfrm>
          <a:prstGeom prst="straightConnector1">
            <a:avLst/>
          </a:prstGeom>
          <a:noFill/>
          <a:ln cap="flat" cmpd="sng" w="9525">
            <a:solidFill>
              <a:schemeClr val="dk1"/>
            </a:solidFill>
            <a:prstDash val="solid"/>
            <a:round/>
            <a:headEnd len="sm" w="sm" type="none"/>
            <a:tailEnd len="med" w="med" type="triangle"/>
          </a:ln>
        </p:spPr>
      </p:cxnSp>
      <p:sp>
        <p:nvSpPr>
          <p:cNvPr id="2118" name="Google Shape;2118;p70"/>
          <p:cNvSpPr txBox="1"/>
          <p:nvPr/>
        </p:nvSpPr>
        <p:spPr>
          <a:xfrm>
            <a:off x="3305418" y="4723526"/>
            <a:ext cx="365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ImmSel</a:t>
            </a:r>
            <a:endParaRPr b="0" i="0" sz="800" u="none" cap="none" strike="noStrike">
              <a:solidFill>
                <a:srgbClr val="000000"/>
              </a:solidFill>
              <a:latin typeface="Arial"/>
              <a:ea typeface="Arial"/>
              <a:cs typeface="Arial"/>
              <a:sym typeface="Arial"/>
            </a:endParaRPr>
          </a:p>
        </p:txBody>
      </p:sp>
      <p:sp>
        <p:nvSpPr>
          <p:cNvPr id="2119" name="Google Shape;2119;p70"/>
          <p:cNvSpPr txBox="1"/>
          <p:nvPr/>
        </p:nvSpPr>
        <p:spPr>
          <a:xfrm>
            <a:off x="2864575" y="4719976"/>
            <a:ext cx="4122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RegWEn</a:t>
            </a:r>
            <a:endParaRPr b="0" i="0" sz="800" u="none" cap="none" strike="noStrike">
              <a:solidFill>
                <a:srgbClr val="000000"/>
              </a:solidFill>
              <a:latin typeface="Arial"/>
              <a:ea typeface="Arial"/>
              <a:cs typeface="Arial"/>
              <a:sym typeface="Arial"/>
            </a:endParaRPr>
          </a:p>
        </p:txBody>
      </p:sp>
      <p:sp>
        <p:nvSpPr>
          <p:cNvPr id="2120" name="Google Shape;2120;p70"/>
          <p:cNvSpPr txBox="1"/>
          <p:nvPr/>
        </p:nvSpPr>
        <p:spPr>
          <a:xfrm>
            <a:off x="7021631" y="4723307"/>
            <a:ext cx="4146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MemRW</a:t>
            </a:r>
            <a:endParaRPr b="0" i="0" sz="800" u="none" cap="none" strike="noStrike">
              <a:solidFill>
                <a:srgbClr val="000000"/>
              </a:solidFill>
              <a:latin typeface="Arial"/>
              <a:ea typeface="Arial"/>
              <a:cs typeface="Arial"/>
              <a:sym typeface="Arial"/>
            </a:endParaRPr>
          </a:p>
        </p:txBody>
      </p:sp>
      <p:sp>
        <p:nvSpPr>
          <p:cNvPr id="2121" name="Google Shape;2121;p70"/>
          <p:cNvSpPr txBox="1"/>
          <p:nvPr/>
        </p:nvSpPr>
        <p:spPr>
          <a:xfrm>
            <a:off x="8261639" y="4719976"/>
            <a:ext cx="3714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WBSel</a:t>
            </a:r>
            <a:endParaRPr b="0" i="0" sz="800" u="none" cap="none" strike="noStrike">
              <a:solidFill>
                <a:srgbClr val="000000"/>
              </a:solidFill>
              <a:latin typeface="Arial"/>
              <a:ea typeface="Arial"/>
              <a:cs typeface="Arial"/>
              <a:sym typeface="Arial"/>
            </a:endParaRPr>
          </a:p>
        </p:txBody>
      </p:sp>
      <p:sp>
        <p:nvSpPr>
          <p:cNvPr id="2122" name="Google Shape;2122;p70"/>
          <p:cNvSpPr txBox="1"/>
          <p:nvPr/>
        </p:nvSpPr>
        <p:spPr>
          <a:xfrm>
            <a:off x="2818317" y="3835326"/>
            <a:ext cx="462900" cy="138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RegWEn</a:t>
            </a:r>
            <a:endParaRPr b="0" i="0" sz="900" u="none" cap="none" strike="noStrike">
              <a:solidFill>
                <a:srgbClr val="000000"/>
              </a:solidFill>
              <a:latin typeface="Arial"/>
              <a:ea typeface="Arial"/>
              <a:cs typeface="Arial"/>
              <a:sym typeface="Arial"/>
            </a:endParaRPr>
          </a:p>
        </p:txBody>
      </p:sp>
      <p:sp>
        <p:nvSpPr>
          <p:cNvPr id="2123" name="Google Shape;2123;p70"/>
          <p:cNvSpPr txBox="1"/>
          <p:nvPr/>
        </p:nvSpPr>
        <p:spPr>
          <a:xfrm>
            <a:off x="369791" y="1971345"/>
            <a:ext cx="258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PC+4</a:t>
            </a:r>
            <a:endParaRPr b="0" i="0" sz="700" u="none" cap="none" strike="noStrike">
              <a:solidFill>
                <a:srgbClr val="000000"/>
              </a:solidFill>
              <a:latin typeface="Arial"/>
              <a:ea typeface="Arial"/>
              <a:cs typeface="Arial"/>
              <a:sym typeface="Arial"/>
            </a:endParaRPr>
          </a:p>
        </p:txBody>
      </p:sp>
      <p:cxnSp>
        <p:nvCxnSpPr>
          <p:cNvPr id="2124" name="Google Shape;2124;p70"/>
          <p:cNvCxnSpPr/>
          <p:nvPr/>
        </p:nvCxnSpPr>
        <p:spPr>
          <a:xfrm>
            <a:off x="881146" y="2184900"/>
            <a:ext cx="203400" cy="0"/>
          </a:xfrm>
          <a:prstGeom prst="straightConnector1">
            <a:avLst/>
          </a:prstGeom>
          <a:noFill/>
          <a:ln cap="flat" cmpd="sng" w="9525">
            <a:solidFill>
              <a:schemeClr val="dk1"/>
            </a:solidFill>
            <a:prstDash val="solid"/>
            <a:round/>
            <a:headEnd len="sm" w="sm" type="none"/>
            <a:tailEnd len="med" w="med" type="triangle"/>
          </a:ln>
        </p:spPr>
      </p:cxnSp>
      <p:sp>
        <p:nvSpPr>
          <p:cNvPr id="2125" name="Google Shape;2125;p70"/>
          <p:cNvSpPr/>
          <p:nvPr/>
        </p:nvSpPr>
        <p:spPr>
          <a:xfrm>
            <a:off x="8075885" y="1455777"/>
            <a:ext cx="283151" cy="1542420"/>
          </a:xfrm>
          <a:custGeom>
            <a:rect b="b" l="l" r="r" t="t"/>
            <a:pathLst>
              <a:path extrusionOk="0" h="37044" w="9328">
                <a:moveTo>
                  <a:pt x="0" y="0"/>
                </a:moveTo>
                <a:lnTo>
                  <a:pt x="0" y="37044"/>
                </a:lnTo>
                <a:lnTo>
                  <a:pt x="9328" y="37044"/>
                </a:lnTo>
              </a:path>
            </a:pathLst>
          </a:custGeom>
          <a:noFill/>
          <a:ln cap="flat" cmpd="sng" w="9525">
            <a:solidFill>
              <a:schemeClr val="dk1"/>
            </a:solidFill>
            <a:prstDash val="solid"/>
            <a:round/>
            <a:headEnd len="sm" w="sm" type="none"/>
            <a:tailEnd len="med" w="med" type="triangle"/>
          </a:ln>
        </p:spPr>
      </p:sp>
      <p:sp>
        <p:nvSpPr>
          <p:cNvPr id="2126" name="Google Shape;2126;p70"/>
          <p:cNvSpPr txBox="1"/>
          <p:nvPr/>
        </p:nvSpPr>
        <p:spPr>
          <a:xfrm>
            <a:off x="310649" y="2210618"/>
            <a:ext cx="3405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ALU</a:t>
            </a:r>
            <a:endParaRPr b="0" i="0" sz="700" u="none" cap="none" strike="noStrike">
              <a:solidFill>
                <a:srgbClr val="000000"/>
              </a:solidFill>
              <a:latin typeface="Arial"/>
              <a:ea typeface="Arial"/>
              <a:cs typeface="Arial"/>
              <a:sym typeface="Arial"/>
            </a:endParaRPr>
          </a:p>
        </p:txBody>
      </p:sp>
      <p:sp>
        <p:nvSpPr>
          <p:cNvPr id="2127" name="Google Shape;2127;p70"/>
          <p:cNvSpPr/>
          <p:nvPr/>
        </p:nvSpPr>
        <p:spPr>
          <a:xfrm>
            <a:off x="310649" y="1457425"/>
            <a:ext cx="434320" cy="856191"/>
          </a:xfrm>
          <a:custGeom>
            <a:rect b="b" l="l" r="r" t="t"/>
            <a:pathLst>
              <a:path extrusionOk="0" h="19521" w="8994">
                <a:moveTo>
                  <a:pt x="0" y="0"/>
                </a:moveTo>
                <a:lnTo>
                  <a:pt x="0" y="19521"/>
                </a:lnTo>
                <a:lnTo>
                  <a:pt x="8994" y="19521"/>
                </a:lnTo>
              </a:path>
            </a:pathLst>
          </a:custGeom>
          <a:noFill/>
          <a:ln cap="flat" cmpd="sng" w="9525">
            <a:solidFill>
              <a:schemeClr val="dk1"/>
            </a:solidFill>
            <a:prstDash val="solid"/>
            <a:round/>
            <a:headEnd len="sm" w="sm" type="none"/>
            <a:tailEnd len="med" w="med" type="triangle"/>
          </a:ln>
        </p:spPr>
      </p:sp>
      <p:sp>
        <p:nvSpPr>
          <p:cNvPr id="2128" name="Google Shape;2128;p70"/>
          <p:cNvSpPr txBox="1"/>
          <p:nvPr/>
        </p:nvSpPr>
        <p:spPr>
          <a:xfrm>
            <a:off x="666265" y="4719976"/>
            <a:ext cx="3099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PCSel</a:t>
            </a:r>
            <a:endParaRPr b="0" i="0" sz="800" u="none" cap="none" strike="noStrike">
              <a:solidFill>
                <a:srgbClr val="000000"/>
              </a:solidFill>
              <a:latin typeface="Arial"/>
              <a:ea typeface="Arial"/>
              <a:cs typeface="Arial"/>
              <a:sym typeface="Arial"/>
            </a:endParaRPr>
          </a:p>
        </p:txBody>
      </p:sp>
      <p:sp>
        <p:nvSpPr>
          <p:cNvPr id="2129" name="Google Shape;2129;p70"/>
          <p:cNvSpPr txBox="1"/>
          <p:nvPr/>
        </p:nvSpPr>
        <p:spPr>
          <a:xfrm>
            <a:off x="2145332" y="4719976"/>
            <a:ext cx="5127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inst[31:0]</a:t>
            </a:r>
            <a:endParaRPr b="0" i="0" sz="800" u="none" cap="none" strike="noStrike">
              <a:solidFill>
                <a:srgbClr val="000000"/>
              </a:solidFill>
              <a:latin typeface="Arial"/>
              <a:ea typeface="Arial"/>
              <a:cs typeface="Arial"/>
              <a:sym typeface="Arial"/>
            </a:endParaRPr>
          </a:p>
        </p:txBody>
      </p:sp>
      <p:grpSp>
        <p:nvGrpSpPr>
          <p:cNvPr id="2130" name="Google Shape;2130;p70"/>
          <p:cNvGrpSpPr/>
          <p:nvPr/>
        </p:nvGrpSpPr>
        <p:grpSpPr>
          <a:xfrm>
            <a:off x="1086608" y="1907022"/>
            <a:ext cx="213600" cy="620519"/>
            <a:chOff x="1345609" y="1907022"/>
            <a:chExt cx="213600" cy="620519"/>
          </a:xfrm>
        </p:grpSpPr>
        <p:sp>
          <p:nvSpPr>
            <p:cNvPr id="2131" name="Google Shape;2131;p70"/>
            <p:cNvSpPr/>
            <p:nvPr/>
          </p:nvSpPr>
          <p:spPr>
            <a:xfrm>
              <a:off x="1345609" y="1907022"/>
              <a:ext cx="213600" cy="620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70"/>
            <p:cNvSpPr/>
            <p:nvPr/>
          </p:nvSpPr>
          <p:spPr>
            <a:xfrm>
              <a:off x="1345609" y="2357141"/>
              <a:ext cx="213600" cy="1704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70"/>
            <p:cNvSpPr txBox="1"/>
            <p:nvPr/>
          </p:nvSpPr>
          <p:spPr>
            <a:xfrm>
              <a:off x="1359237" y="2100736"/>
              <a:ext cx="1827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PC</a:t>
              </a:r>
              <a:endParaRPr b="0" i="0" sz="1000" u="none" cap="none" strike="noStrike">
                <a:solidFill>
                  <a:srgbClr val="000000"/>
                </a:solidFill>
                <a:latin typeface="Arial"/>
                <a:ea typeface="Arial"/>
                <a:cs typeface="Arial"/>
                <a:sym typeface="Arial"/>
              </a:endParaRPr>
            </a:p>
          </p:txBody>
        </p:sp>
      </p:grpSp>
      <p:sp>
        <p:nvSpPr>
          <p:cNvPr id="2134" name="Google Shape;2134;p70"/>
          <p:cNvSpPr/>
          <p:nvPr/>
        </p:nvSpPr>
        <p:spPr>
          <a:xfrm>
            <a:off x="1367096" y="2170325"/>
            <a:ext cx="159901" cy="986030"/>
          </a:xfrm>
          <a:custGeom>
            <a:rect b="b" l="l" r="r" t="t"/>
            <a:pathLst>
              <a:path extrusionOk="0" h="40242" w="3065">
                <a:moveTo>
                  <a:pt x="0" y="0"/>
                </a:moveTo>
                <a:lnTo>
                  <a:pt x="0" y="40242"/>
                </a:lnTo>
                <a:lnTo>
                  <a:pt x="3065" y="40242"/>
                </a:lnTo>
              </a:path>
            </a:pathLst>
          </a:custGeom>
          <a:noFill/>
          <a:ln cap="flat" cmpd="sng" w="9525">
            <a:solidFill>
              <a:schemeClr val="dk1"/>
            </a:solidFill>
            <a:prstDash val="solid"/>
            <a:round/>
            <a:headEnd len="sm" w="sm" type="none"/>
            <a:tailEnd len="med" w="med" type="triangle"/>
          </a:ln>
        </p:spPr>
      </p:sp>
      <p:grpSp>
        <p:nvGrpSpPr>
          <p:cNvPr id="2135" name="Google Shape;2135;p70"/>
          <p:cNvGrpSpPr/>
          <p:nvPr/>
        </p:nvGrpSpPr>
        <p:grpSpPr>
          <a:xfrm>
            <a:off x="8359974" y="2776540"/>
            <a:ext cx="148800" cy="891300"/>
            <a:chOff x="8466575" y="2776540"/>
            <a:chExt cx="148800" cy="891300"/>
          </a:xfrm>
        </p:grpSpPr>
        <p:sp>
          <p:nvSpPr>
            <p:cNvPr id="2136" name="Google Shape;2136;p70"/>
            <p:cNvSpPr/>
            <p:nvPr/>
          </p:nvSpPr>
          <p:spPr>
            <a:xfrm rot="5400000">
              <a:off x="8095325" y="3147790"/>
              <a:ext cx="891300" cy="148800"/>
            </a:xfrm>
            <a:prstGeom prst="trapezoid">
              <a:avLst>
                <a:gd fmla="val 4135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70"/>
            <p:cNvSpPr txBox="1"/>
            <p:nvPr/>
          </p:nvSpPr>
          <p:spPr>
            <a:xfrm>
              <a:off x="8476069" y="3139310"/>
              <a:ext cx="1290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2</a:t>
              </a:r>
              <a:endParaRPr b="0" i="0" sz="1000" u="none" cap="none" strike="noStrike">
                <a:solidFill>
                  <a:srgbClr val="000000"/>
                </a:solidFill>
                <a:latin typeface="Arial"/>
                <a:ea typeface="Arial"/>
                <a:cs typeface="Arial"/>
                <a:sym typeface="Arial"/>
              </a:endParaRPr>
            </a:p>
          </p:txBody>
        </p:sp>
        <p:sp>
          <p:nvSpPr>
            <p:cNvPr id="2138" name="Google Shape;2138;p70"/>
            <p:cNvSpPr txBox="1"/>
            <p:nvPr/>
          </p:nvSpPr>
          <p:spPr>
            <a:xfrm>
              <a:off x="8476069" y="3367910"/>
              <a:ext cx="1290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0</a:t>
              </a:r>
              <a:endParaRPr b="0" i="0" sz="1000" u="none" cap="none" strike="noStrike">
                <a:solidFill>
                  <a:srgbClr val="000000"/>
                </a:solidFill>
                <a:latin typeface="Arial"/>
                <a:ea typeface="Arial"/>
                <a:cs typeface="Arial"/>
                <a:sym typeface="Arial"/>
              </a:endParaRPr>
            </a:p>
          </p:txBody>
        </p:sp>
        <p:sp>
          <p:nvSpPr>
            <p:cNvPr id="2139" name="Google Shape;2139;p70"/>
            <p:cNvSpPr txBox="1"/>
            <p:nvPr/>
          </p:nvSpPr>
          <p:spPr>
            <a:xfrm>
              <a:off x="8476069" y="2910710"/>
              <a:ext cx="1290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1</a:t>
              </a:r>
              <a:endParaRPr b="0" i="0" sz="1000" u="none" cap="none" strike="noStrike">
                <a:solidFill>
                  <a:srgbClr val="000000"/>
                </a:solidFill>
                <a:latin typeface="Arial"/>
                <a:ea typeface="Arial"/>
                <a:cs typeface="Arial"/>
                <a:sym typeface="Arial"/>
              </a:endParaRPr>
            </a:p>
          </p:txBody>
        </p:sp>
      </p:grpSp>
      <p:grpSp>
        <p:nvGrpSpPr>
          <p:cNvPr id="2140" name="Google Shape;2140;p70"/>
          <p:cNvGrpSpPr/>
          <p:nvPr/>
        </p:nvGrpSpPr>
        <p:grpSpPr>
          <a:xfrm>
            <a:off x="750814" y="1920097"/>
            <a:ext cx="127800" cy="547800"/>
            <a:chOff x="455175" y="2672151"/>
            <a:chExt cx="127800" cy="547800"/>
          </a:xfrm>
        </p:grpSpPr>
        <p:sp>
          <p:nvSpPr>
            <p:cNvPr id="2141" name="Google Shape;2141;p70"/>
            <p:cNvSpPr/>
            <p:nvPr/>
          </p:nvSpPr>
          <p:spPr>
            <a:xfrm rot="5400000">
              <a:off x="245175" y="2882151"/>
              <a:ext cx="547800" cy="127800"/>
            </a:xfrm>
            <a:prstGeom prst="trapezoid">
              <a:avLst>
                <a:gd fmla="val 4162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70"/>
            <p:cNvSpPr txBox="1"/>
            <p:nvPr/>
          </p:nvSpPr>
          <p:spPr>
            <a:xfrm>
              <a:off x="466012" y="2762047"/>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0</a:t>
              </a:r>
              <a:endParaRPr b="0" i="0" sz="900" u="none" cap="none" strike="noStrike">
                <a:solidFill>
                  <a:srgbClr val="000000"/>
                </a:solidFill>
                <a:latin typeface="Arial"/>
                <a:ea typeface="Arial"/>
                <a:cs typeface="Arial"/>
                <a:sym typeface="Arial"/>
              </a:endParaRPr>
            </a:p>
          </p:txBody>
        </p:sp>
        <p:sp>
          <p:nvSpPr>
            <p:cNvPr id="2143" name="Google Shape;2143;p70"/>
            <p:cNvSpPr txBox="1"/>
            <p:nvPr/>
          </p:nvSpPr>
          <p:spPr>
            <a:xfrm>
              <a:off x="466012" y="2993978"/>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1</a:t>
              </a:r>
              <a:endParaRPr b="0" i="0" sz="900" u="none" cap="none" strike="noStrike">
                <a:solidFill>
                  <a:srgbClr val="000000"/>
                </a:solidFill>
                <a:latin typeface="Arial"/>
                <a:ea typeface="Arial"/>
                <a:cs typeface="Arial"/>
                <a:sym typeface="Arial"/>
              </a:endParaRPr>
            </a:p>
          </p:txBody>
        </p:sp>
      </p:grpSp>
      <p:grpSp>
        <p:nvGrpSpPr>
          <p:cNvPr id="2144" name="Google Shape;2144;p70"/>
          <p:cNvGrpSpPr/>
          <p:nvPr/>
        </p:nvGrpSpPr>
        <p:grpSpPr>
          <a:xfrm>
            <a:off x="5659021" y="2372303"/>
            <a:ext cx="127800" cy="547800"/>
            <a:chOff x="455175" y="2672151"/>
            <a:chExt cx="127800" cy="547800"/>
          </a:xfrm>
        </p:grpSpPr>
        <p:sp>
          <p:nvSpPr>
            <p:cNvPr id="2145" name="Google Shape;2145;p70"/>
            <p:cNvSpPr/>
            <p:nvPr/>
          </p:nvSpPr>
          <p:spPr>
            <a:xfrm rot="5400000">
              <a:off x="245175" y="2882151"/>
              <a:ext cx="547800" cy="127800"/>
            </a:xfrm>
            <a:prstGeom prst="trapezoid">
              <a:avLst>
                <a:gd fmla="val 4162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p70"/>
            <p:cNvSpPr txBox="1"/>
            <p:nvPr/>
          </p:nvSpPr>
          <p:spPr>
            <a:xfrm>
              <a:off x="466012" y="2762047"/>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1</a:t>
              </a:r>
              <a:endParaRPr b="0" i="0" sz="900" u="none" cap="none" strike="noStrike">
                <a:solidFill>
                  <a:srgbClr val="000000"/>
                </a:solidFill>
                <a:latin typeface="Arial"/>
                <a:ea typeface="Arial"/>
                <a:cs typeface="Arial"/>
                <a:sym typeface="Arial"/>
              </a:endParaRPr>
            </a:p>
          </p:txBody>
        </p:sp>
        <p:sp>
          <p:nvSpPr>
            <p:cNvPr id="2147" name="Google Shape;2147;p70"/>
            <p:cNvSpPr txBox="1"/>
            <p:nvPr/>
          </p:nvSpPr>
          <p:spPr>
            <a:xfrm>
              <a:off x="466012" y="2993978"/>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0</a:t>
              </a:r>
              <a:endParaRPr b="0" i="0" sz="900" u="none" cap="none" strike="noStrike">
                <a:solidFill>
                  <a:srgbClr val="000000"/>
                </a:solidFill>
                <a:latin typeface="Arial"/>
                <a:ea typeface="Arial"/>
                <a:cs typeface="Arial"/>
                <a:sym typeface="Arial"/>
              </a:endParaRPr>
            </a:p>
          </p:txBody>
        </p:sp>
      </p:grpSp>
      <p:grpSp>
        <p:nvGrpSpPr>
          <p:cNvPr id="2148" name="Google Shape;2148;p70"/>
          <p:cNvGrpSpPr/>
          <p:nvPr/>
        </p:nvGrpSpPr>
        <p:grpSpPr>
          <a:xfrm>
            <a:off x="5658171" y="3326653"/>
            <a:ext cx="127800" cy="547800"/>
            <a:chOff x="455175" y="2672151"/>
            <a:chExt cx="127800" cy="547800"/>
          </a:xfrm>
        </p:grpSpPr>
        <p:sp>
          <p:nvSpPr>
            <p:cNvPr id="2149" name="Google Shape;2149;p70"/>
            <p:cNvSpPr/>
            <p:nvPr/>
          </p:nvSpPr>
          <p:spPr>
            <a:xfrm rot="5400000">
              <a:off x="245175" y="2882151"/>
              <a:ext cx="547800" cy="127800"/>
            </a:xfrm>
            <a:prstGeom prst="trapezoid">
              <a:avLst>
                <a:gd fmla="val 4162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p70"/>
            <p:cNvSpPr txBox="1"/>
            <p:nvPr/>
          </p:nvSpPr>
          <p:spPr>
            <a:xfrm>
              <a:off x="466012" y="2762047"/>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0</a:t>
              </a:r>
              <a:endParaRPr b="0" i="0" sz="900" u="none" cap="none" strike="noStrike">
                <a:solidFill>
                  <a:srgbClr val="000000"/>
                </a:solidFill>
                <a:latin typeface="Arial"/>
                <a:ea typeface="Arial"/>
                <a:cs typeface="Arial"/>
                <a:sym typeface="Arial"/>
              </a:endParaRPr>
            </a:p>
          </p:txBody>
        </p:sp>
        <p:sp>
          <p:nvSpPr>
            <p:cNvPr id="2151" name="Google Shape;2151;p70"/>
            <p:cNvSpPr txBox="1"/>
            <p:nvPr/>
          </p:nvSpPr>
          <p:spPr>
            <a:xfrm>
              <a:off x="466012" y="2993978"/>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1</a:t>
              </a:r>
              <a:endParaRPr b="0" i="0" sz="900" u="none" cap="none" strike="noStrike">
                <a:solidFill>
                  <a:srgbClr val="000000"/>
                </a:solidFill>
                <a:latin typeface="Arial"/>
                <a:ea typeface="Arial"/>
                <a:cs typeface="Arial"/>
                <a:sym typeface="Arial"/>
              </a:endParaRPr>
            </a:p>
          </p:txBody>
        </p:sp>
      </p:grpSp>
      <p:sp>
        <p:nvSpPr>
          <p:cNvPr id="2152" name="Google Shape;2152;p70"/>
          <p:cNvSpPr/>
          <p:nvPr/>
        </p:nvSpPr>
        <p:spPr>
          <a:xfrm>
            <a:off x="4553725" y="3722700"/>
            <a:ext cx="1096119" cy="502807"/>
          </a:xfrm>
          <a:custGeom>
            <a:rect b="b" l="l" r="r" t="t"/>
            <a:pathLst>
              <a:path extrusionOk="0" h="14325" w="6330">
                <a:moveTo>
                  <a:pt x="0" y="14325"/>
                </a:moveTo>
                <a:lnTo>
                  <a:pt x="0" y="0"/>
                </a:lnTo>
                <a:lnTo>
                  <a:pt x="6330" y="0"/>
                </a:lnTo>
              </a:path>
            </a:pathLst>
          </a:custGeom>
          <a:noFill/>
          <a:ln cap="flat" cmpd="sng" w="9525">
            <a:solidFill>
              <a:schemeClr val="dk1"/>
            </a:solidFill>
            <a:prstDash val="solid"/>
            <a:round/>
            <a:headEnd len="sm" w="sm" type="none"/>
            <a:tailEnd len="med" w="med" type="triangle"/>
          </a:ln>
        </p:spPr>
      </p:sp>
      <p:sp>
        <p:nvSpPr>
          <p:cNvPr id="2153" name="Google Shape;2153;p70"/>
          <p:cNvSpPr/>
          <p:nvPr/>
        </p:nvSpPr>
        <p:spPr>
          <a:xfrm>
            <a:off x="3783994" y="3852053"/>
            <a:ext cx="130800" cy="1275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p70"/>
          <p:cNvSpPr/>
          <p:nvPr/>
        </p:nvSpPr>
        <p:spPr>
          <a:xfrm>
            <a:off x="1531974" y="2480743"/>
            <a:ext cx="456900" cy="1178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70"/>
          <p:cNvSpPr txBox="1"/>
          <p:nvPr/>
        </p:nvSpPr>
        <p:spPr>
          <a:xfrm>
            <a:off x="1533503" y="2487330"/>
            <a:ext cx="454200" cy="233100"/>
          </a:xfrm>
          <a:prstGeom prst="rect">
            <a:avLst/>
          </a:prstGeom>
          <a:noFill/>
          <a:ln>
            <a:noFill/>
          </a:ln>
        </p:spPr>
        <p:txBody>
          <a:bodyPr anchorCtr="0" anchor="t" bIns="91425" lIns="0" spcFirstLastPara="1" rIns="0" wrap="square" tIns="0">
            <a:no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IMEM</a:t>
            </a:r>
            <a:endParaRPr b="0" i="0" sz="1300" u="none" cap="none" strike="noStrike">
              <a:solidFill>
                <a:srgbClr val="000000"/>
              </a:solidFill>
              <a:latin typeface="Arial"/>
              <a:ea typeface="Arial"/>
              <a:cs typeface="Arial"/>
              <a:sym typeface="Arial"/>
            </a:endParaRPr>
          </a:p>
        </p:txBody>
      </p:sp>
      <p:sp>
        <p:nvSpPr>
          <p:cNvPr id="2156" name="Google Shape;2156;p70"/>
          <p:cNvSpPr txBox="1"/>
          <p:nvPr/>
        </p:nvSpPr>
        <p:spPr>
          <a:xfrm>
            <a:off x="1538649" y="3088013"/>
            <a:ext cx="192900" cy="138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PC</a:t>
            </a:r>
            <a:endParaRPr b="0" i="0" sz="900" u="none" cap="none" strike="noStrike">
              <a:solidFill>
                <a:srgbClr val="000000"/>
              </a:solidFill>
              <a:latin typeface="Arial"/>
              <a:ea typeface="Arial"/>
              <a:cs typeface="Arial"/>
              <a:sym typeface="Arial"/>
            </a:endParaRPr>
          </a:p>
        </p:txBody>
      </p:sp>
      <p:sp>
        <p:nvSpPr>
          <p:cNvPr id="2157" name="Google Shape;2157;p70"/>
          <p:cNvSpPr/>
          <p:nvPr/>
        </p:nvSpPr>
        <p:spPr>
          <a:xfrm>
            <a:off x="1779318" y="3529498"/>
            <a:ext cx="130800" cy="1275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70"/>
          <p:cNvSpPr/>
          <p:nvPr/>
        </p:nvSpPr>
        <p:spPr>
          <a:xfrm>
            <a:off x="2400300" y="1300175"/>
            <a:ext cx="6415100" cy="1933575"/>
          </a:xfrm>
          <a:custGeom>
            <a:rect b="b" l="l" r="r" t="t"/>
            <a:pathLst>
              <a:path extrusionOk="0" h="77343" w="256604">
                <a:moveTo>
                  <a:pt x="244412" y="77343"/>
                </a:moveTo>
                <a:lnTo>
                  <a:pt x="256604" y="77343"/>
                </a:lnTo>
                <a:lnTo>
                  <a:pt x="256604" y="0"/>
                </a:lnTo>
                <a:lnTo>
                  <a:pt x="0" y="0"/>
                </a:lnTo>
                <a:lnTo>
                  <a:pt x="0" y="49911"/>
                </a:lnTo>
                <a:lnTo>
                  <a:pt x="16383" y="49911"/>
                </a:lnTo>
              </a:path>
            </a:pathLst>
          </a:custGeom>
          <a:noFill/>
          <a:ln cap="flat" cmpd="sng" w="9525">
            <a:solidFill>
              <a:schemeClr val="dk1"/>
            </a:solidFill>
            <a:prstDash val="solid"/>
            <a:round/>
            <a:headEnd len="sm" w="sm" type="none"/>
            <a:tailEnd len="med" w="med" type="triangle"/>
          </a:ln>
        </p:spPr>
      </p:sp>
      <p:cxnSp>
        <p:nvCxnSpPr>
          <p:cNvPr id="2159" name="Google Shape;2159;p70"/>
          <p:cNvCxnSpPr/>
          <p:nvPr/>
        </p:nvCxnSpPr>
        <p:spPr>
          <a:xfrm>
            <a:off x="984400"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2160" name="Google Shape;2160;p70"/>
          <p:cNvCxnSpPr/>
          <p:nvPr/>
        </p:nvCxnSpPr>
        <p:spPr>
          <a:xfrm>
            <a:off x="2175284"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2161" name="Google Shape;2161;p70"/>
          <p:cNvCxnSpPr/>
          <p:nvPr/>
        </p:nvCxnSpPr>
        <p:spPr>
          <a:xfrm>
            <a:off x="2632484"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2162" name="Google Shape;2162;p70"/>
          <p:cNvCxnSpPr/>
          <p:nvPr/>
        </p:nvCxnSpPr>
        <p:spPr>
          <a:xfrm>
            <a:off x="2856920"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2163" name="Google Shape;2163;p70"/>
          <p:cNvCxnSpPr/>
          <p:nvPr/>
        </p:nvCxnSpPr>
        <p:spPr>
          <a:xfrm>
            <a:off x="3285391"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2164" name="Google Shape;2164;p70"/>
          <p:cNvCxnSpPr/>
          <p:nvPr/>
        </p:nvCxnSpPr>
        <p:spPr>
          <a:xfrm>
            <a:off x="3690542" y="4712800"/>
            <a:ext cx="0" cy="144000"/>
          </a:xfrm>
          <a:prstGeom prst="straightConnector1">
            <a:avLst/>
          </a:prstGeom>
          <a:noFill/>
          <a:ln cap="flat" cmpd="sng" w="9525">
            <a:solidFill>
              <a:schemeClr val="dk1"/>
            </a:solidFill>
            <a:prstDash val="solid"/>
            <a:round/>
            <a:headEnd len="sm" w="sm" type="none"/>
            <a:tailEnd len="sm" w="sm" type="none"/>
          </a:ln>
        </p:spPr>
      </p:cxnSp>
      <p:cxnSp>
        <p:nvCxnSpPr>
          <p:cNvPr id="2165" name="Google Shape;2165;p70"/>
          <p:cNvCxnSpPr/>
          <p:nvPr/>
        </p:nvCxnSpPr>
        <p:spPr>
          <a:xfrm>
            <a:off x="4748601"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2166" name="Google Shape;2166;p70"/>
          <p:cNvCxnSpPr/>
          <p:nvPr/>
        </p:nvCxnSpPr>
        <p:spPr>
          <a:xfrm>
            <a:off x="5013432"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2167" name="Google Shape;2167;p70"/>
          <p:cNvCxnSpPr/>
          <p:nvPr/>
        </p:nvCxnSpPr>
        <p:spPr>
          <a:xfrm>
            <a:off x="5278256"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2168" name="Google Shape;2168;p70"/>
          <p:cNvCxnSpPr/>
          <p:nvPr/>
        </p:nvCxnSpPr>
        <p:spPr>
          <a:xfrm>
            <a:off x="5521847"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2169" name="Google Shape;2169;p70"/>
          <p:cNvCxnSpPr/>
          <p:nvPr/>
        </p:nvCxnSpPr>
        <p:spPr>
          <a:xfrm>
            <a:off x="5810823"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2170" name="Google Shape;2170;p70"/>
          <p:cNvCxnSpPr/>
          <p:nvPr/>
        </p:nvCxnSpPr>
        <p:spPr>
          <a:xfrm>
            <a:off x="6058578"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2171" name="Google Shape;2171;p70"/>
          <p:cNvCxnSpPr/>
          <p:nvPr/>
        </p:nvCxnSpPr>
        <p:spPr>
          <a:xfrm>
            <a:off x="6497876"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2172" name="Google Shape;2172;p70"/>
          <p:cNvCxnSpPr/>
          <p:nvPr/>
        </p:nvCxnSpPr>
        <p:spPr>
          <a:xfrm>
            <a:off x="7019616"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2173" name="Google Shape;2173;p70"/>
          <p:cNvCxnSpPr/>
          <p:nvPr/>
        </p:nvCxnSpPr>
        <p:spPr>
          <a:xfrm>
            <a:off x="7442671" y="4711275"/>
            <a:ext cx="0" cy="144000"/>
          </a:xfrm>
          <a:prstGeom prst="straightConnector1">
            <a:avLst/>
          </a:prstGeom>
          <a:noFill/>
          <a:ln cap="flat" cmpd="sng" w="9525">
            <a:solidFill>
              <a:schemeClr val="dk1"/>
            </a:solidFill>
            <a:prstDash val="solid"/>
            <a:round/>
            <a:headEnd len="sm" w="sm" type="none"/>
            <a:tailEnd len="sm" w="sm" type="none"/>
          </a:ln>
        </p:spPr>
      </p:cxnSp>
      <p:cxnSp>
        <p:nvCxnSpPr>
          <p:cNvPr id="2174" name="Google Shape;2174;p70"/>
          <p:cNvCxnSpPr/>
          <p:nvPr/>
        </p:nvCxnSpPr>
        <p:spPr>
          <a:xfrm>
            <a:off x="8275041" y="4711275"/>
            <a:ext cx="0" cy="144000"/>
          </a:xfrm>
          <a:prstGeom prst="straightConnector1">
            <a:avLst/>
          </a:prstGeom>
          <a:noFill/>
          <a:ln cap="flat" cmpd="sng" w="9525">
            <a:solidFill>
              <a:schemeClr val="dk1"/>
            </a:solidFill>
            <a:prstDash val="solid"/>
            <a:round/>
            <a:headEnd len="sm" w="sm" type="none"/>
            <a:tailEnd len="sm" w="sm" type="none"/>
          </a:ln>
        </p:spPr>
      </p:cxnSp>
      <p:sp>
        <p:nvSpPr>
          <p:cNvPr id="2175" name="Google Shape;2175;p70"/>
          <p:cNvSpPr/>
          <p:nvPr/>
        </p:nvSpPr>
        <p:spPr>
          <a:xfrm>
            <a:off x="5293525" y="1229325"/>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2176" name="Google Shape;2176;p70"/>
          <p:cNvSpPr/>
          <p:nvPr/>
        </p:nvSpPr>
        <p:spPr>
          <a:xfrm>
            <a:off x="6487523" y="13926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2177" name="Google Shape;2177;p70"/>
          <p:cNvSpPr/>
          <p:nvPr/>
        </p:nvSpPr>
        <p:spPr>
          <a:xfrm flipH="1">
            <a:off x="7046125" y="13926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2178" name="Google Shape;2178;p70"/>
          <p:cNvSpPr/>
          <p:nvPr/>
        </p:nvSpPr>
        <p:spPr>
          <a:xfrm flipH="1" rot="-5400000">
            <a:off x="6773813" y="20022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2179" name="Google Shape;2179;p70"/>
          <p:cNvSpPr txBox="1"/>
          <p:nvPr/>
        </p:nvSpPr>
        <p:spPr>
          <a:xfrm>
            <a:off x="4408054" y="1364209"/>
            <a:ext cx="1821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ALU</a:t>
            </a:r>
            <a:endParaRPr b="0" i="0" sz="700" u="none" cap="none" strike="noStrike">
              <a:solidFill>
                <a:srgbClr val="000000"/>
              </a:solidFill>
              <a:latin typeface="Arial"/>
              <a:ea typeface="Arial"/>
              <a:cs typeface="Arial"/>
              <a:sym typeface="Arial"/>
            </a:endParaRPr>
          </a:p>
        </p:txBody>
      </p:sp>
      <p:grpSp>
        <p:nvGrpSpPr>
          <p:cNvPr id="2180" name="Google Shape;2180;p70"/>
          <p:cNvGrpSpPr/>
          <p:nvPr/>
        </p:nvGrpSpPr>
        <p:grpSpPr>
          <a:xfrm>
            <a:off x="2059266" y="1969583"/>
            <a:ext cx="120009" cy="399152"/>
            <a:chOff x="2058691" y="2893625"/>
            <a:chExt cx="120009" cy="399152"/>
          </a:xfrm>
        </p:grpSpPr>
        <p:sp>
          <p:nvSpPr>
            <p:cNvPr id="2181" name="Google Shape;2181;p70"/>
            <p:cNvSpPr/>
            <p:nvPr/>
          </p:nvSpPr>
          <p:spPr>
            <a:xfrm>
              <a:off x="2058700" y="2893625"/>
              <a:ext cx="120000" cy="3990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70"/>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83" name="Google Shape;2183;p70"/>
          <p:cNvGrpSpPr/>
          <p:nvPr/>
        </p:nvGrpSpPr>
        <p:grpSpPr>
          <a:xfrm>
            <a:off x="4057456" y="1968238"/>
            <a:ext cx="120009" cy="399152"/>
            <a:chOff x="2058691" y="2893625"/>
            <a:chExt cx="120009" cy="399152"/>
          </a:xfrm>
        </p:grpSpPr>
        <p:sp>
          <p:nvSpPr>
            <p:cNvPr id="2184" name="Google Shape;2184;p70"/>
            <p:cNvSpPr/>
            <p:nvPr/>
          </p:nvSpPr>
          <p:spPr>
            <a:xfrm>
              <a:off x="2058700" y="2893625"/>
              <a:ext cx="120000" cy="3990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p70"/>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86" name="Google Shape;2186;p70"/>
          <p:cNvGrpSpPr/>
          <p:nvPr/>
        </p:nvGrpSpPr>
        <p:grpSpPr>
          <a:xfrm>
            <a:off x="4057456" y="2563892"/>
            <a:ext cx="120009" cy="399152"/>
            <a:chOff x="2058691" y="2893625"/>
            <a:chExt cx="120009" cy="399152"/>
          </a:xfrm>
        </p:grpSpPr>
        <p:sp>
          <p:nvSpPr>
            <p:cNvPr id="2187" name="Google Shape;2187;p70"/>
            <p:cNvSpPr/>
            <p:nvPr/>
          </p:nvSpPr>
          <p:spPr>
            <a:xfrm>
              <a:off x="2058700" y="2893625"/>
              <a:ext cx="120000" cy="3990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70"/>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89" name="Google Shape;2189;p70"/>
          <p:cNvGrpSpPr/>
          <p:nvPr/>
        </p:nvGrpSpPr>
        <p:grpSpPr>
          <a:xfrm>
            <a:off x="4057456" y="3279380"/>
            <a:ext cx="120009" cy="399152"/>
            <a:chOff x="2058691" y="2893625"/>
            <a:chExt cx="120009" cy="399152"/>
          </a:xfrm>
        </p:grpSpPr>
        <p:sp>
          <p:nvSpPr>
            <p:cNvPr id="2190" name="Google Shape;2190;p70"/>
            <p:cNvSpPr/>
            <p:nvPr/>
          </p:nvSpPr>
          <p:spPr>
            <a:xfrm>
              <a:off x="2058700" y="2893625"/>
              <a:ext cx="120000" cy="3990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70"/>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2" name="Google Shape;2192;p70"/>
          <p:cNvGrpSpPr/>
          <p:nvPr/>
        </p:nvGrpSpPr>
        <p:grpSpPr>
          <a:xfrm>
            <a:off x="4057456" y="4026536"/>
            <a:ext cx="120009" cy="399152"/>
            <a:chOff x="2058691" y="2893625"/>
            <a:chExt cx="120009" cy="399152"/>
          </a:xfrm>
        </p:grpSpPr>
        <p:sp>
          <p:nvSpPr>
            <p:cNvPr id="2193" name="Google Shape;2193;p70"/>
            <p:cNvSpPr/>
            <p:nvPr/>
          </p:nvSpPr>
          <p:spPr>
            <a:xfrm>
              <a:off x="2058700" y="2893625"/>
              <a:ext cx="120000" cy="3990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70"/>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5" name="Google Shape;2195;p70"/>
          <p:cNvGrpSpPr/>
          <p:nvPr/>
        </p:nvGrpSpPr>
        <p:grpSpPr>
          <a:xfrm>
            <a:off x="6598729" y="3831865"/>
            <a:ext cx="120009" cy="399152"/>
            <a:chOff x="2058691" y="2893625"/>
            <a:chExt cx="120009" cy="399152"/>
          </a:xfrm>
        </p:grpSpPr>
        <p:sp>
          <p:nvSpPr>
            <p:cNvPr id="2196" name="Google Shape;2196;p70"/>
            <p:cNvSpPr/>
            <p:nvPr/>
          </p:nvSpPr>
          <p:spPr>
            <a:xfrm>
              <a:off x="2058700" y="2893625"/>
              <a:ext cx="120000" cy="3990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p70"/>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8" name="Google Shape;2198;p70"/>
          <p:cNvGrpSpPr/>
          <p:nvPr/>
        </p:nvGrpSpPr>
        <p:grpSpPr>
          <a:xfrm>
            <a:off x="6598729" y="2760824"/>
            <a:ext cx="120009" cy="399152"/>
            <a:chOff x="2058691" y="2893625"/>
            <a:chExt cx="120009" cy="399152"/>
          </a:xfrm>
        </p:grpSpPr>
        <p:sp>
          <p:nvSpPr>
            <p:cNvPr id="2199" name="Google Shape;2199;p70"/>
            <p:cNvSpPr/>
            <p:nvPr/>
          </p:nvSpPr>
          <p:spPr>
            <a:xfrm>
              <a:off x="2058700" y="2893625"/>
              <a:ext cx="120000" cy="3990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p70"/>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01" name="Google Shape;2201;p70"/>
          <p:cNvGrpSpPr/>
          <p:nvPr/>
        </p:nvGrpSpPr>
        <p:grpSpPr>
          <a:xfrm>
            <a:off x="8608214" y="3035164"/>
            <a:ext cx="120009" cy="399152"/>
            <a:chOff x="2058691" y="2893625"/>
            <a:chExt cx="120009" cy="399152"/>
          </a:xfrm>
        </p:grpSpPr>
        <p:sp>
          <p:nvSpPr>
            <p:cNvPr id="2202" name="Google Shape;2202;p70"/>
            <p:cNvSpPr/>
            <p:nvPr/>
          </p:nvSpPr>
          <p:spPr>
            <a:xfrm>
              <a:off x="2058700" y="2893625"/>
              <a:ext cx="120000" cy="3990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p70"/>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04" name="Google Shape;2204;p70"/>
          <p:cNvSpPr txBox="1"/>
          <p:nvPr/>
        </p:nvSpPr>
        <p:spPr>
          <a:xfrm>
            <a:off x="2005725" y="2370145"/>
            <a:ext cx="227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FF"/>
                </a:solidFill>
                <a:latin typeface="Arial"/>
                <a:ea typeface="Arial"/>
                <a:cs typeface="Arial"/>
                <a:sym typeface="Arial"/>
              </a:rPr>
              <a:t>PC</a:t>
            </a:r>
            <a:endParaRPr b="0" i="0" sz="800" u="none" cap="none" strike="noStrike">
              <a:solidFill>
                <a:srgbClr val="0000FF"/>
              </a:solidFill>
              <a:latin typeface="Arial"/>
              <a:ea typeface="Arial"/>
              <a:cs typeface="Arial"/>
              <a:sym typeface="Arial"/>
            </a:endParaRPr>
          </a:p>
        </p:txBody>
      </p:sp>
      <p:sp>
        <p:nvSpPr>
          <p:cNvPr id="2205" name="Google Shape;2205;p70"/>
          <p:cNvSpPr txBox="1"/>
          <p:nvPr/>
        </p:nvSpPr>
        <p:spPr>
          <a:xfrm>
            <a:off x="4005085" y="2370145"/>
            <a:ext cx="227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FF"/>
                </a:solidFill>
                <a:latin typeface="Arial"/>
                <a:ea typeface="Arial"/>
                <a:cs typeface="Arial"/>
                <a:sym typeface="Arial"/>
              </a:rPr>
              <a:t>PC</a:t>
            </a:r>
            <a:endParaRPr b="0" i="0" sz="800" u="none" cap="none" strike="noStrike">
              <a:solidFill>
                <a:srgbClr val="0000FF"/>
              </a:solidFill>
              <a:latin typeface="Arial"/>
              <a:ea typeface="Arial"/>
              <a:cs typeface="Arial"/>
              <a:sym typeface="Arial"/>
            </a:endParaRPr>
          </a:p>
        </p:txBody>
      </p:sp>
      <p:sp>
        <p:nvSpPr>
          <p:cNvPr id="2206" name="Google Shape;2206;p70"/>
          <p:cNvSpPr txBox="1"/>
          <p:nvPr/>
        </p:nvSpPr>
        <p:spPr>
          <a:xfrm>
            <a:off x="4013334" y="2966544"/>
            <a:ext cx="3870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FF"/>
                </a:solidFill>
                <a:latin typeface="Arial"/>
                <a:ea typeface="Arial"/>
                <a:cs typeface="Arial"/>
                <a:sym typeface="Arial"/>
              </a:rPr>
              <a:t>RegReadData1</a:t>
            </a:r>
            <a:endParaRPr b="0" i="0" sz="700" u="none" cap="none" strike="noStrike">
              <a:solidFill>
                <a:srgbClr val="0000FF"/>
              </a:solidFill>
              <a:latin typeface="Arial"/>
              <a:ea typeface="Arial"/>
              <a:cs typeface="Arial"/>
              <a:sym typeface="Arial"/>
            </a:endParaRPr>
          </a:p>
        </p:txBody>
      </p:sp>
      <p:sp>
        <p:nvSpPr>
          <p:cNvPr id="2207" name="Google Shape;2207;p70"/>
          <p:cNvSpPr txBox="1"/>
          <p:nvPr/>
        </p:nvSpPr>
        <p:spPr>
          <a:xfrm>
            <a:off x="4013334" y="3682804"/>
            <a:ext cx="3870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FF"/>
                </a:solidFill>
                <a:latin typeface="Arial"/>
                <a:ea typeface="Arial"/>
                <a:cs typeface="Arial"/>
                <a:sym typeface="Arial"/>
              </a:rPr>
              <a:t>RegReadData2</a:t>
            </a:r>
            <a:endParaRPr b="0" i="0" sz="700" u="none" cap="none" strike="noStrike">
              <a:solidFill>
                <a:srgbClr val="0000FF"/>
              </a:solidFill>
              <a:latin typeface="Arial"/>
              <a:ea typeface="Arial"/>
              <a:cs typeface="Arial"/>
              <a:sym typeface="Arial"/>
            </a:endParaRPr>
          </a:p>
        </p:txBody>
      </p:sp>
      <p:sp>
        <p:nvSpPr>
          <p:cNvPr id="2208" name="Google Shape;2208;p70"/>
          <p:cNvSpPr txBox="1"/>
          <p:nvPr/>
        </p:nvSpPr>
        <p:spPr>
          <a:xfrm>
            <a:off x="4005085" y="4428443"/>
            <a:ext cx="227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FF"/>
                </a:solidFill>
                <a:latin typeface="Arial"/>
                <a:ea typeface="Arial"/>
                <a:cs typeface="Arial"/>
                <a:sym typeface="Arial"/>
              </a:rPr>
              <a:t>imm</a:t>
            </a:r>
            <a:endParaRPr b="0" i="0" sz="800" u="none" cap="none" strike="noStrike">
              <a:solidFill>
                <a:srgbClr val="0000FF"/>
              </a:solidFill>
              <a:latin typeface="Arial"/>
              <a:ea typeface="Arial"/>
              <a:cs typeface="Arial"/>
              <a:sym typeface="Arial"/>
            </a:endParaRPr>
          </a:p>
        </p:txBody>
      </p:sp>
      <p:sp>
        <p:nvSpPr>
          <p:cNvPr id="2209" name="Google Shape;2209;p70"/>
          <p:cNvSpPr txBox="1"/>
          <p:nvPr/>
        </p:nvSpPr>
        <p:spPr>
          <a:xfrm>
            <a:off x="6464980" y="4236529"/>
            <a:ext cx="3870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FF"/>
                </a:solidFill>
                <a:latin typeface="Arial"/>
                <a:ea typeface="Arial"/>
                <a:cs typeface="Arial"/>
                <a:sym typeface="Arial"/>
              </a:rPr>
              <a:t>RegReadData2</a:t>
            </a:r>
            <a:endParaRPr b="0" i="0" sz="700" u="none" cap="none" strike="noStrike">
              <a:solidFill>
                <a:srgbClr val="0000FF"/>
              </a:solidFill>
              <a:latin typeface="Arial"/>
              <a:ea typeface="Arial"/>
              <a:cs typeface="Arial"/>
              <a:sym typeface="Arial"/>
            </a:endParaRPr>
          </a:p>
        </p:txBody>
      </p:sp>
      <p:sp>
        <p:nvSpPr>
          <p:cNvPr id="2210" name="Google Shape;2210;p70"/>
          <p:cNvSpPr txBox="1"/>
          <p:nvPr/>
        </p:nvSpPr>
        <p:spPr>
          <a:xfrm>
            <a:off x="6548335" y="3161700"/>
            <a:ext cx="2271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FF"/>
                </a:solidFill>
                <a:latin typeface="Arial"/>
                <a:ea typeface="Arial"/>
                <a:cs typeface="Arial"/>
                <a:sym typeface="Arial"/>
              </a:rPr>
              <a:t>ALU Out</a:t>
            </a:r>
            <a:endParaRPr b="0" i="0" sz="700" u="none" cap="none" strike="noStrike">
              <a:solidFill>
                <a:srgbClr val="0000FF"/>
              </a:solidFill>
              <a:latin typeface="Arial"/>
              <a:ea typeface="Arial"/>
              <a:cs typeface="Arial"/>
              <a:sym typeface="Arial"/>
            </a:endParaRPr>
          </a:p>
        </p:txBody>
      </p:sp>
      <p:sp>
        <p:nvSpPr>
          <p:cNvPr id="2211" name="Google Shape;2211;p70"/>
          <p:cNvSpPr txBox="1"/>
          <p:nvPr/>
        </p:nvSpPr>
        <p:spPr>
          <a:xfrm>
            <a:off x="8474725" y="3434323"/>
            <a:ext cx="387000" cy="323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FF"/>
                </a:solidFill>
                <a:latin typeface="Arial"/>
                <a:ea typeface="Arial"/>
                <a:cs typeface="Arial"/>
                <a:sym typeface="Arial"/>
              </a:rPr>
              <a:t>Reg Write Data</a:t>
            </a:r>
            <a:endParaRPr b="0" i="0" sz="700" u="none" cap="none" strike="noStrike">
              <a:solidFill>
                <a:srgbClr val="0000FF"/>
              </a:solidFill>
              <a:latin typeface="Arial"/>
              <a:ea typeface="Arial"/>
              <a:cs typeface="Arial"/>
              <a:sym typeface="Arial"/>
            </a:endParaRPr>
          </a:p>
        </p:txBody>
      </p:sp>
      <p:sp>
        <p:nvSpPr>
          <p:cNvPr id="2212" name="Google Shape;2212;p70"/>
          <p:cNvSpPr txBox="1"/>
          <p:nvPr/>
        </p:nvSpPr>
        <p:spPr>
          <a:xfrm>
            <a:off x="5469975" y="104025"/>
            <a:ext cx="3539700" cy="7851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Inter"/>
                <a:ea typeface="Inter"/>
                <a:cs typeface="Inter"/>
                <a:sym typeface="Inter"/>
              </a:rPr>
              <a:t>Optimization: Recalculate PC+4 from PC in Memory stage to avoid storing/sending both PC and PC+4 down the pipeline.</a:t>
            </a:r>
            <a:endParaRPr b="0" i="0" sz="1300" u="none" cap="none" strike="noStrike">
              <a:solidFill>
                <a:srgbClr val="000000"/>
              </a:solidFill>
              <a:latin typeface="Inter"/>
              <a:ea typeface="Inter"/>
              <a:cs typeface="Inter"/>
              <a:sym typeface="Inter"/>
            </a:endParaRPr>
          </a:p>
        </p:txBody>
      </p:sp>
      <p:sp>
        <p:nvSpPr>
          <p:cNvPr id="2213" name="Google Shape;2213;p70"/>
          <p:cNvSpPr/>
          <p:nvPr/>
        </p:nvSpPr>
        <p:spPr>
          <a:xfrm>
            <a:off x="5103650" y="2169075"/>
            <a:ext cx="541525" cy="365850"/>
          </a:xfrm>
          <a:custGeom>
            <a:rect b="b" l="l" r="r" t="t"/>
            <a:pathLst>
              <a:path extrusionOk="0" h="14634" w="21661">
                <a:moveTo>
                  <a:pt x="0" y="0"/>
                </a:moveTo>
                <a:lnTo>
                  <a:pt x="0" y="14634"/>
                </a:lnTo>
                <a:lnTo>
                  <a:pt x="21661" y="14634"/>
                </a:lnTo>
              </a:path>
            </a:pathLst>
          </a:custGeom>
          <a:noFill/>
          <a:ln cap="flat" cmpd="sng" w="9525">
            <a:solidFill>
              <a:schemeClr val="dk1"/>
            </a:solidFill>
            <a:prstDash val="solid"/>
            <a:round/>
            <a:headEnd len="sm" w="sm" type="none"/>
            <a:tailEnd len="med" w="med" type="triangle"/>
          </a:ln>
        </p:spPr>
      </p:sp>
      <p:grpSp>
        <p:nvGrpSpPr>
          <p:cNvPr id="2214" name="Google Shape;2214;p70"/>
          <p:cNvGrpSpPr/>
          <p:nvPr/>
        </p:nvGrpSpPr>
        <p:grpSpPr>
          <a:xfrm>
            <a:off x="7329108" y="2093108"/>
            <a:ext cx="295200" cy="153900"/>
            <a:chOff x="1777884" y="1816758"/>
            <a:chExt cx="295200" cy="153900"/>
          </a:xfrm>
        </p:grpSpPr>
        <p:sp>
          <p:nvSpPr>
            <p:cNvPr id="2215" name="Google Shape;2215;p70"/>
            <p:cNvSpPr/>
            <p:nvPr/>
          </p:nvSpPr>
          <p:spPr>
            <a:xfrm rot="5400000">
              <a:off x="1850784" y="1746039"/>
              <a:ext cx="149400" cy="295200"/>
            </a:xfrm>
            <a:prstGeom prst="trapezoid">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70"/>
            <p:cNvSpPr txBox="1"/>
            <p:nvPr/>
          </p:nvSpPr>
          <p:spPr>
            <a:xfrm>
              <a:off x="1784816" y="1816758"/>
              <a:ext cx="2826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+4</a:t>
              </a:r>
              <a:endParaRPr b="0" i="0" sz="1000" u="none" cap="none" strike="noStrike">
                <a:solidFill>
                  <a:srgbClr val="000000"/>
                </a:solidFill>
                <a:latin typeface="Arial"/>
                <a:ea typeface="Arial"/>
                <a:cs typeface="Arial"/>
                <a:sym typeface="Arial"/>
              </a:endParaRPr>
            </a:p>
          </p:txBody>
        </p:sp>
      </p:grpSp>
      <p:grpSp>
        <p:nvGrpSpPr>
          <p:cNvPr id="2217" name="Google Shape;2217;p70"/>
          <p:cNvGrpSpPr/>
          <p:nvPr/>
        </p:nvGrpSpPr>
        <p:grpSpPr>
          <a:xfrm>
            <a:off x="6597412" y="1968238"/>
            <a:ext cx="120009" cy="399152"/>
            <a:chOff x="2058691" y="2893625"/>
            <a:chExt cx="120009" cy="399152"/>
          </a:xfrm>
        </p:grpSpPr>
        <p:sp>
          <p:nvSpPr>
            <p:cNvPr id="2218" name="Google Shape;2218;p70"/>
            <p:cNvSpPr/>
            <p:nvPr/>
          </p:nvSpPr>
          <p:spPr>
            <a:xfrm>
              <a:off x="2058700" y="2893625"/>
              <a:ext cx="120000" cy="3990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p70"/>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20" name="Google Shape;2220;p70"/>
          <p:cNvSpPr txBox="1"/>
          <p:nvPr/>
        </p:nvSpPr>
        <p:spPr>
          <a:xfrm>
            <a:off x="6545041" y="2370145"/>
            <a:ext cx="227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FF"/>
                </a:solidFill>
                <a:latin typeface="Arial"/>
                <a:ea typeface="Arial"/>
                <a:cs typeface="Arial"/>
                <a:sym typeface="Arial"/>
              </a:rPr>
              <a:t>PC</a:t>
            </a:r>
            <a:endParaRPr b="0" i="0" sz="800" u="none" cap="none" strike="noStrike">
              <a:solidFill>
                <a:srgbClr val="0000FF"/>
              </a:solidFill>
              <a:latin typeface="Arial"/>
              <a:ea typeface="Arial"/>
              <a:cs typeface="Arial"/>
              <a:sym typeface="Arial"/>
            </a:endParaRPr>
          </a:p>
        </p:txBody>
      </p:sp>
      <p:sp>
        <p:nvSpPr>
          <p:cNvPr id="2221" name="Google Shape;2221;p70"/>
          <p:cNvSpPr/>
          <p:nvPr/>
        </p:nvSpPr>
        <p:spPr>
          <a:xfrm>
            <a:off x="7623775" y="2170100"/>
            <a:ext cx="729000" cy="1053725"/>
          </a:xfrm>
          <a:custGeom>
            <a:rect b="b" l="l" r="r" t="t"/>
            <a:pathLst>
              <a:path extrusionOk="0" h="42149" w="29160">
                <a:moveTo>
                  <a:pt x="0" y="0"/>
                </a:moveTo>
                <a:lnTo>
                  <a:pt x="14954" y="0"/>
                </a:lnTo>
                <a:lnTo>
                  <a:pt x="14954" y="42149"/>
                </a:lnTo>
                <a:lnTo>
                  <a:pt x="29160" y="42149"/>
                </a:lnTo>
              </a:path>
            </a:pathLst>
          </a:custGeom>
          <a:noFill/>
          <a:ln cap="flat" cmpd="sng" w="9525">
            <a:solidFill>
              <a:schemeClr val="dk1"/>
            </a:solidFill>
            <a:prstDash val="solid"/>
            <a:round/>
            <a:headEnd len="sm" w="sm" type="none"/>
            <a:tailEnd len="med" w="med" type="triangle"/>
          </a:ln>
        </p:spPr>
      </p:sp>
      <p:cxnSp>
        <p:nvCxnSpPr>
          <p:cNvPr id="2222" name="Google Shape;2222;p70"/>
          <p:cNvCxnSpPr/>
          <p:nvPr/>
        </p:nvCxnSpPr>
        <p:spPr>
          <a:xfrm>
            <a:off x="2249674" y="2984825"/>
            <a:ext cx="0" cy="1722900"/>
          </a:xfrm>
          <a:prstGeom prst="straightConnector1">
            <a:avLst/>
          </a:prstGeom>
          <a:noFill/>
          <a:ln cap="flat" cmpd="sng" w="9525">
            <a:solidFill>
              <a:srgbClr val="000000"/>
            </a:solidFill>
            <a:prstDash val="solid"/>
            <a:round/>
            <a:headEnd len="sm" w="sm" type="none"/>
            <a:tailEnd len="med" w="med" type="triangle"/>
          </a:ln>
        </p:spPr>
      </p:cxnSp>
      <p:cxnSp>
        <p:nvCxnSpPr>
          <p:cNvPr id="2223" name="Google Shape;2223;p70"/>
          <p:cNvCxnSpPr/>
          <p:nvPr/>
        </p:nvCxnSpPr>
        <p:spPr>
          <a:xfrm>
            <a:off x="1990674" y="2982550"/>
            <a:ext cx="816600" cy="0"/>
          </a:xfrm>
          <a:prstGeom prst="straightConnector1">
            <a:avLst/>
          </a:prstGeom>
          <a:noFill/>
          <a:ln cap="flat" cmpd="sng" w="9525">
            <a:solidFill>
              <a:srgbClr val="000000"/>
            </a:solidFill>
            <a:prstDash val="solid"/>
            <a:round/>
            <a:headEnd len="sm" w="sm" type="none"/>
            <a:tailEnd len="med" w="med" type="triangle"/>
          </a:ln>
        </p:spPr>
      </p:cxnSp>
      <p:sp>
        <p:nvSpPr>
          <p:cNvPr id="2224" name="Google Shape;2224;p70"/>
          <p:cNvSpPr txBox="1"/>
          <p:nvPr/>
        </p:nvSpPr>
        <p:spPr>
          <a:xfrm>
            <a:off x="2272979" y="2865094"/>
            <a:ext cx="384600" cy="107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inst[11:7]</a:t>
            </a:r>
            <a:endParaRPr b="0" i="0" sz="700" u="none" cap="none" strike="noStrike">
              <a:solidFill>
                <a:srgbClr val="000000"/>
              </a:solidFill>
              <a:latin typeface="Arial"/>
              <a:ea typeface="Arial"/>
              <a:cs typeface="Arial"/>
              <a:sym typeface="Arial"/>
            </a:endParaRPr>
          </a:p>
        </p:txBody>
      </p:sp>
      <p:sp>
        <p:nvSpPr>
          <p:cNvPr id="2225" name="Google Shape;2225;p70"/>
          <p:cNvSpPr txBox="1"/>
          <p:nvPr/>
        </p:nvSpPr>
        <p:spPr>
          <a:xfrm>
            <a:off x="1724788" y="2905201"/>
            <a:ext cx="2466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inst</a:t>
            </a:r>
            <a:endParaRPr b="0" i="0" sz="900" u="none" cap="none" strike="noStrike">
              <a:solidFill>
                <a:srgbClr val="000000"/>
              </a:solidFill>
              <a:latin typeface="Arial"/>
              <a:ea typeface="Arial"/>
              <a:cs typeface="Arial"/>
              <a:sym typeface="Arial"/>
            </a:endParaRPr>
          </a:p>
        </p:txBody>
      </p:sp>
      <p:grpSp>
        <p:nvGrpSpPr>
          <p:cNvPr id="2226" name="Google Shape;2226;p70"/>
          <p:cNvGrpSpPr/>
          <p:nvPr/>
        </p:nvGrpSpPr>
        <p:grpSpPr>
          <a:xfrm>
            <a:off x="2059266" y="2782975"/>
            <a:ext cx="120009" cy="399152"/>
            <a:chOff x="2058691" y="2893625"/>
            <a:chExt cx="120009" cy="399152"/>
          </a:xfrm>
        </p:grpSpPr>
        <p:sp>
          <p:nvSpPr>
            <p:cNvPr id="2227" name="Google Shape;2227;p70"/>
            <p:cNvSpPr/>
            <p:nvPr/>
          </p:nvSpPr>
          <p:spPr>
            <a:xfrm>
              <a:off x="2058700" y="2893625"/>
              <a:ext cx="120000" cy="3990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p70"/>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29" name="Google Shape;2229;p70"/>
          <p:cNvSpPr txBox="1"/>
          <p:nvPr/>
        </p:nvSpPr>
        <p:spPr>
          <a:xfrm>
            <a:off x="2005725" y="3183134"/>
            <a:ext cx="227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FF"/>
                </a:solidFill>
                <a:latin typeface="Arial"/>
                <a:ea typeface="Arial"/>
                <a:cs typeface="Arial"/>
                <a:sym typeface="Arial"/>
              </a:rPr>
              <a:t>inst</a:t>
            </a:r>
            <a:endParaRPr b="0" i="0" sz="800" u="none" cap="none" strike="noStrike">
              <a:solidFill>
                <a:srgbClr val="0000FF"/>
              </a:solidFill>
              <a:latin typeface="Arial"/>
              <a:ea typeface="Arial"/>
              <a:cs typeface="Arial"/>
              <a:sym typeface="Arial"/>
            </a:endParaRPr>
          </a:p>
        </p:txBody>
      </p:sp>
      <p:cxnSp>
        <p:nvCxnSpPr>
          <p:cNvPr id="2230" name="Google Shape;2230;p70"/>
          <p:cNvCxnSpPr/>
          <p:nvPr/>
        </p:nvCxnSpPr>
        <p:spPr>
          <a:xfrm>
            <a:off x="2251549" y="3307600"/>
            <a:ext cx="555600" cy="0"/>
          </a:xfrm>
          <a:prstGeom prst="straightConnector1">
            <a:avLst/>
          </a:prstGeom>
          <a:noFill/>
          <a:ln cap="flat" cmpd="sng" w="9525">
            <a:solidFill>
              <a:srgbClr val="000000"/>
            </a:solidFill>
            <a:prstDash val="solid"/>
            <a:round/>
            <a:headEnd len="sm" w="sm" type="none"/>
            <a:tailEnd len="med" w="med" type="triangle"/>
          </a:ln>
        </p:spPr>
      </p:cxnSp>
      <p:cxnSp>
        <p:nvCxnSpPr>
          <p:cNvPr id="2231" name="Google Shape;2231;p70"/>
          <p:cNvCxnSpPr/>
          <p:nvPr/>
        </p:nvCxnSpPr>
        <p:spPr>
          <a:xfrm flipH="1" rot="10800000">
            <a:off x="4177465" y="4223636"/>
            <a:ext cx="380400" cy="2400"/>
          </a:xfrm>
          <a:prstGeom prst="straightConnector1">
            <a:avLst/>
          </a:prstGeom>
          <a:noFill/>
          <a:ln cap="flat" cmpd="sng" w="9525">
            <a:solidFill>
              <a:schemeClr val="dk1"/>
            </a:solidFill>
            <a:prstDash val="solid"/>
            <a:round/>
            <a:headEnd len="sm" w="sm" type="none"/>
            <a:tailEnd len="sm" w="sm" type="none"/>
          </a:ln>
        </p:spPr>
      </p:cxnSp>
      <p:cxnSp>
        <p:nvCxnSpPr>
          <p:cNvPr id="2232" name="Google Shape;2232;p70"/>
          <p:cNvCxnSpPr>
            <a:stCxn id="2058" idx="3"/>
            <a:endCxn id="2193" idx="1"/>
          </p:cNvCxnSpPr>
          <p:nvPr/>
        </p:nvCxnSpPr>
        <p:spPr>
          <a:xfrm>
            <a:off x="3749634" y="4220123"/>
            <a:ext cx="307800" cy="6000"/>
          </a:xfrm>
          <a:prstGeom prst="straightConnector1">
            <a:avLst/>
          </a:prstGeom>
          <a:noFill/>
          <a:ln cap="flat" cmpd="sng" w="9525">
            <a:solidFill>
              <a:schemeClr val="dk1"/>
            </a:solidFill>
            <a:prstDash val="solid"/>
            <a:round/>
            <a:headEnd len="sm" w="sm" type="non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6" name="Shape 2236"/>
        <p:cNvGrpSpPr/>
        <p:nvPr/>
      </p:nvGrpSpPr>
      <p:grpSpPr>
        <a:xfrm>
          <a:off x="0" y="0"/>
          <a:ext cx="0" cy="0"/>
          <a:chOff x="0" y="0"/>
          <a:chExt cx="0" cy="0"/>
        </a:xfrm>
      </p:grpSpPr>
      <p:sp>
        <p:nvSpPr>
          <p:cNvPr id="2237" name="Google Shape;2237;p7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Pipelining Control Logic</a:t>
            </a:r>
            <a:endParaRPr/>
          </a:p>
        </p:txBody>
      </p:sp>
      <p:sp>
        <p:nvSpPr>
          <p:cNvPr id="2238" name="Google Shape;2238;p71"/>
          <p:cNvSpPr txBox="1"/>
          <p:nvPr>
            <p:ph idx="1" type="body"/>
          </p:nvPr>
        </p:nvSpPr>
        <p:spPr>
          <a:xfrm>
            <a:off x="198500" y="1246825"/>
            <a:ext cx="8520600" cy="2553600"/>
          </a:xfrm>
          <a:prstGeom prst="rect">
            <a:avLst/>
          </a:prstGeom>
          <a:noFill/>
          <a:ln>
            <a:noFill/>
          </a:ln>
        </p:spPr>
        <p:txBody>
          <a:bodyPr anchorCtr="0" anchor="t" bIns="91425" lIns="91425" spcFirstLastPara="1" rIns="91425" wrap="square" tIns="91425">
            <a:normAutofit fontScale="85000" lnSpcReduction="10000"/>
          </a:bodyPr>
          <a:lstStyle/>
          <a:p>
            <a:pPr indent="-358140" lvl="0" marL="457200" rtl="0" algn="l">
              <a:lnSpc>
                <a:spcPct val="115000"/>
              </a:lnSpc>
              <a:spcBef>
                <a:spcPts val="0"/>
              </a:spcBef>
              <a:spcAft>
                <a:spcPts val="0"/>
              </a:spcAft>
              <a:buSzPct val="100000"/>
              <a:buChar char="●"/>
            </a:pPr>
            <a:r>
              <a:rPr lang="tr" sz="2400"/>
              <a:t>Approach #1: One control logic subcircuit per stage</a:t>
            </a:r>
            <a:endParaRPr sz="2400"/>
          </a:p>
          <a:p>
            <a:pPr indent="-336550" lvl="1" marL="914400" rtl="0" algn="l">
              <a:lnSpc>
                <a:spcPct val="115000"/>
              </a:lnSpc>
              <a:spcBef>
                <a:spcPts val="0"/>
              </a:spcBef>
              <a:spcAft>
                <a:spcPts val="0"/>
              </a:spcAft>
              <a:buSzPct val="100000"/>
              <a:buChar char="○"/>
            </a:pPr>
            <a:r>
              <a:rPr lang="tr" sz="2000"/>
              <a:t>Store and send the instruction through the pipeline stages</a:t>
            </a:r>
            <a:endParaRPr sz="2000"/>
          </a:p>
          <a:p>
            <a:pPr indent="-336550" lvl="1" marL="914400" rtl="0" algn="l">
              <a:lnSpc>
                <a:spcPct val="115000"/>
              </a:lnSpc>
              <a:spcBef>
                <a:spcPts val="0"/>
              </a:spcBef>
              <a:spcAft>
                <a:spcPts val="0"/>
              </a:spcAft>
              <a:buSzPct val="100000"/>
              <a:buChar char="○"/>
            </a:pPr>
            <a:r>
              <a:rPr lang="tr" sz="2000"/>
              <a:t>Calculate relevant signals in each stage</a:t>
            </a:r>
            <a:endParaRPr sz="2000"/>
          </a:p>
          <a:p>
            <a:pPr indent="-336550" lvl="1" marL="914400" rtl="0" algn="l">
              <a:lnSpc>
                <a:spcPct val="115000"/>
              </a:lnSpc>
              <a:spcBef>
                <a:spcPts val="0"/>
              </a:spcBef>
              <a:spcAft>
                <a:spcPts val="0"/>
              </a:spcAft>
              <a:buSzPct val="100000"/>
              <a:buChar char="○"/>
            </a:pPr>
            <a:r>
              <a:rPr lang="tr" sz="2000"/>
              <a:t>Seen on the previous slides</a:t>
            </a:r>
            <a:endParaRPr sz="2000"/>
          </a:p>
          <a:p>
            <a:pPr indent="0" lvl="0" marL="914400" rtl="0" algn="l">
              <a:lnSpc>
                <a:spcPct val="115000"/>
              </a:lnSpc>
              <a:spcBef>
                <a:spcPts val="0"/>
              </a:spcBef>
              <a:spcAft>
                <a:spcPts val="0"/>
              </a:spcAft>
              <a:buNone/>
            </a:pPr>
            <a:r>
              <a:t/>
            </a:r>
            <a:endParaRPr sz="2000"/>
          </a:p>
          <a:p>
            <a:pPr indent="-358140" lvl="0" marL="457200" rtl="0" algn="l">
              <a:lnSpc>
                <a:spcPct val="115000"/>
              </a:lnSpc>
              <a:spcBef>
                <a:spcPts val="0"/>
              </a:spcBef>
              <a:spcAft>
                <a:spcPts val="0"/>
              </a:spcAft>
              <a:buSzPct val="100000"/>
              <a:buChar char="●"/>
            </a:pPr>
            <a:r>
              <a:rPr lang="tr" sz="2400"/>
              <a:t>Approach #2: One control logic subcircuit</a:t>
            </a:r>
            <a:endParaRPr sz="2400"/>
          </a:p>
          <a:p>
            <a:pPr indent="-348220" lvl="1" marL="914400" rtl="0" algn="l">
              <a:lnSpc>
                <a:spcPct val="115000"/>
              </a:lnSpc>
              <a:spcBef>
                <a:spcPts val="0"/>
              </a:spcBef>
              <a:spcAft>
                <a:spcPts val="0"/>
              </a:spcAft>
              <a:buSzPct val="100000"/>
              <a:buChar char="○"/>
            </a:pPr>
            <a:r>
              <a:rPr lang="tr" sz="2216"/>
              <a:t>Calculate all the control logic signals in the decode (ID) stage</a:t>
            </a:r>
            <a:endParaRPr sz="2216"/>
          </a:p>
          <a:p>
            <a:pPr indent="-348220" lvl="1" marL="914400" rtl="0" algn="l">
              <a:lnSpc>
                <a:spcPct val="115000"/>
              </a:lnSpc>
              <a:spcBef>
                <a:spcPts val="0"/>
              </a:spcBef>
              <a:spcAft>
                <a:spcPts val="0"/>
              </a:spcAft>
              <a:buSzPct val="100000"/>
              <a:buChar char="○"/>
            </a:pPr>
            <a:r>
              <a:rPr lang="tr" sz="2216"/>
              <a:t>Store and send the control logic signals through the pipeline stages</a:t>
            </a:r>
            <a:endParaRPr sz="2216"/>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2" name="Shape 2242"/>
        <p:cNvGrpSpPr/>
        <p:nvPr/>
      </p:nvGrpSpPr>
      <p:grpSpPr>
        <a:xfrm>
          <a:off x="0" y="0"/>
          <a:ext cx="0" cy="0"/>
          <a:chOff x="0" y="0"/>
          <a:chExt cx="0" cy="0"/>
        </a:xfrm>
      </p:grpSpPr>
      <p:sp>
        <p:nvSpPr>
          <p:cNvPr id="2243" name="Google Shape;2243;p72"/>
          <p:cNvSpPr/>
          <p:nvPr/>
        </p:nvSpPr>
        <p:spPr>
          <a:xfrm>
            <a:off x="3959200" y="4939150"/>
            <a:ext cx="2528400" cy="145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p72"/>
          <p:cNvSpPr/>
          <p:nvPr/>
        </p:nvSpPr>
        <p:spPr>
          <a:xfrm>
            <a:off x="7019625" y="4939150"/>
            <a:ext cx="832500" cy="145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p72"/>
          <p:cNvSpPr/>
          <p:nvPr/>
        </p:nvSpPr>
        <p:spPr>
          <a:xfrm>
            <a:off x="2175275" y="4939150"/>
            <a:ext cx="1489200" cy="145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p72"/>
          <p:cNvSpPr/>
          <p:nvPr/>
        </p:nvSpPr>
        <p:spPr>
          <a:xfrm>
            <a:off x="356925" y="1617225"/>
            <a:ext cx="1308950" cy="458300"/>
          </a:xfrm>
          <a:custGeom>
            <a:rect b="b" l="l" r="r" t="t"/>
            <a:pathLst>
              <a:path extrusionOk="0" h="18332" w="52358">
                <a:moveTo>
                  <a:pt x="52358" y="8045"/>
                </a:moveTo>
                <a:lnTo>
                  <a:pt x="52358" y="0"/>
                </a:lnTo>
                <a:lnTo>
                  <a:pt x="0" y="0"/>
                </a:lnTo>
                <a:lnTo>
                  <a:pt x="0" y="18332"/>
                </a:lnTo>
                <a:lnTo>
                  <a:pt x="15474" y="18332"/>
                </a:lnTo>
              </a:path>
            </a:pathLst>
          </a:custGeom>
          <a:noFill/>
          <a:ln cap="flat" cmpd="sng" w="9525">
            <a:solidFill>
              <a:schemeClr val="dk1"/>
            </a:solidFill>
            <a:prstDash val="solid"/>
            <a:round/>
            <a:headEnd len="sm" w="sm" type="none"/>
            <a:tailEnd len="med" w="med" type="triangle"/>
          </a:ln>
        </p:spPr>
      </p:sp>
      <p:cxnSp>
        <p:nvCxnSpPr>
          <p:cNvPr id="2247" name="Google Shape;2247;p72"/>
          <p:cNvCxnSpPr/>
          <p:nvPr/>
        </p:nvCxnSpPr>
        <p:spPr>
          <a:xfrm>
            <a:off x="1296766" y="2169639"/>
            <a:ext cx="6030600" cy="0"/>
          </a:xfrm>
          <a:prstGeom prst="straightConnector1">
            <a:avLst/>
          </a:prstGeom>
          <a:noFill/>
          <a:ln cap="flat" cmpd="sng" w="9525">
            <a:solidFill>
              <a:srgbClr val="000000"/>
            </a:solidFill>
            <a:prstDash val="solid"/>
            <a:round/>
            <a:headEnd len="sm" w="sm" type="none"/>
            <a:tailEnd len="sm" w="sm" type="none"/>
          </a:ln>
        </p:spPr>
      </p:cxnSp>
      <p:cxnSp>
        <p:nvCxnSpPr>
          <p:cNvPr id="2248" name="Google Shape;2248;p72"/>
          <p:cNvCxnSpPr/>
          <p:nvPr/>
        </p:nvCxnSpPr>
        <p:spPr>
          <a:xfrm>
            <a:off x="3992549" y="3479475"/>
            <a:ext cx="1661700" cy="0"/>
          </a:xfrm>
          <a:prstGeom prst="straightConnector1">
            <a:avLst/>
          </a:prstGeom>
          <a:noFill/>
          <a:ln cap="flat" cmpd="sng" w="9525">
            <a:solidFill>
              <a:srgbClr val="000000"/>
            </a:solidFill>
            <a:prstDash val="solid"/>
            <a:round/>
            <a:headEnd len="sm" w="sm" type="none"/>
            <a:tailEnd len="med" w="med" type="triangle"/>
          </a:ln>
        </p:spPr>
      </p:cxnSp>
      <p:sp>
        <p:nvSpPr>
          <p:cNvPr id="2249" name="Google Shape;2249;p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Pipelining Datapath</a:t>
            </a:r>
            <a:endParaRPr/>
          </a:p>
        </p:txBody>
      </p:sp>
      <p:sp>
        <p:nvSpPr>
          <p:cNvPr id="2250" name="Google Shape;2250;p72"/>
          <p:cNvSpPr/>
          <p:nvPr/>
        </p:nvSpPr>
        <p:spPr>
          <a:xfrm>
            <a:off x="2808567" y="2254025"/>
            <a:ext cx="1183200" cy="1725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51" name="Google Shape;2251;p72"/>
          <p:cNvGrpSpPr/>
          <p:nvPr/>
        </p:nvGrpSpPr>
        <p:grpSpPr>
          <a:xfrm>
            <a:off x="4819741" y="2893635"/>
            <a:ext cx="644400" cy="314700"/>
            <a:chOff x="4736879" y="2893635"/>
            <a:chExt cx="644400" cy="314700"/>
          </a:xfrm>
        </p:grpSpPr>
        <p:sp>
          <p:nvSpPr>
            <p:cNvPr id="2252" name="Google Shape;2252;p72"/>
            <p:cNvSpPr/>
            <p:nvPr/>
          </p:nvSpPr>
          <p:spPr>
            <a:xfrm rot="5400000">
              <a:off x="4901729" y="2728785"/>
              <a:ext cx="314700" cy="644400"/>
            </a:xfrm>
            <a:prstGeom prst="trapezoid">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72"/>
            <p:cNvSpPr txBox="1"/>
            <p:nvPr/>
          </p:nvSpPr>
          <p:spPr>
            <a:xfrm>
              <a:off x="4849944" y="2893636"/>
              <a:ext cx="419700" cy="307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Branch Comp</a:t>
              </a:r>
              <a:endParaRPr b="0" i="0" sz="1000" u="none" cap="none" strike="noStrike">
                <a:solidFill>
                  <a:srgbClr val="000000"/>
                </a:solidFill>
                <a:latin typeface="Arial"/>
                <a:ea typeface="Arial"/>
                <a:cs typeface="Arial"/>
                <a:sym typeface="Arial"/>
              </a:endParaRPr>
            </a:p>
          </p:txBody>
        </p:sp>
      </p:grpSp>
      <p:grpSp>
        <p:nvGrpSpPr>
          <p:cNvPr id="2254" name="Google Shape;2254;p72"/>
          <p:cNvGrpSpPr/>
          <p:nvPr/>
        </p:nvGrpSpPr>
        <p:grpSpPr>
          <a:xfrm>
            <a:off x="3349901" y="4057784"/>
            <a:ext cx="486408" cy="319500"/>
            <a:chOff x="4447206" y="4057784"/>
            <a:chExt cx="426300" cy="319500"/>
          </a:xfrm>
        </p:grpSpPr>
        <p:sp>
          <p:nvSpPr>
            <p:cNvPr id="2255" name="Google Shape;2255;p72"/>
            <p:cNvSpPr/>
            <p:nvPr/>
          </p:nvSpPr>
          <p:spPr>
            <a:xfrm rot="5400000">
              <a:off x="4500606" y="4004384"/>
              <a:ext cx="319500" cy="426300"/>
            </a:xfrm>
            <a:prstGeom prst="trapezoid">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p72"/>
            <p:cNvSpPr txBox="1"/>
            <p:nvPr/>
          </p:nvSpPr>
          <p:spPr>
            <a:xfrm>
              <a:off x="4453925" y="4066223"/>
              <a:ext cx="410400" cy="307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Imm Gen</a:t>
              </a:r>
              <a:endParaRPr b="0" i="0" sz="1000" u="none" cap="none" strike="noStrike">
                <a:solidFill>
                  <a:srgbClr val="000000"/>
                </a:solidFill>
                <a:latin typeface="Arial"/>
                <a:ea typeface="Arial"/>
                <a:cs typeface="Arial"/>
                <a:sym typeface="Arial"/>
              </a:endParaRPr>
            </a:p>
          </p:txBody>
        </p:sp>
      </p:grpSp>
      <p:sp>
        <p:nvSpPr>
          <p:cNvPr id="2257" name="Google Shape;2257;p72"/>
          <p:cNvSpPr txBox="1"/>
          <p:nvPr/>
        </p:nvSpPr>
        <p:spPr>
          <a:xfrm>
            <a:off x="2816618" y="2245326"/>
            <a:ext cx="1175100" cy="215400"/>
          </a:xfrm>
          <a:prstGeom prst="rect">
            <a:avLst/>
          </a:prstGeom>
          <a:noFill/>
          <a:ln>
            <a:noFill/>
          </a:ln>
        </p:spPr>
        <p:txBody>
          <a:bodyPr anchorCtr="0" anchor="t" bIns="0" lIns="0" spcFirstLastPara="1" rIns="91425" wrap="square" tIns="0">
            <a:no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RegFile</a:t>
            </a:r>
            <a:endParaRPr b="0" i="0" sz="1300" u="none" cap="none" strike="noStrike">
              <a:solidFill>
                <a:srgbClr val="000000"/>
              </a:solidFill>
              <a:latin typeface="Arial"/>
              <a:ea typeface="Arial"/>
              <a:cs typeface="Arial"/>
              <a:sym typeface="Arial"/>
            </a:endParaRPr>
          </a:p>
        </p:txBody>
      </p:sp>
      <p:grpSp>
        <p:nvGrpSpPr>
          <p:cNvPr id="2258" name="Google Shape;2258;p72"/>
          <p:cNvGrpSpPr/>
          <p:nvPr/>
        </p:nvGrpSpPr>
        <p:grpSpPr>
          <a:xfrm>
            <a:off x="1518883" y="1816758"/>
            <a:ext cx="295200" cy="153900"/>
            <a:chOff x="1777884" y="1816758"/>
            <a:chExt cx="295200" cy="153900"/>
          </a:xfrm>
        </p:grpSpPr>
        <p:sp>
          <p:nvSpPr>
            <p:cNvPr id="2259" name="Google Shape;2259;p72"/>
            <p:cNvSpPr/>
            <p:nvPr/>
          </p:nvSpPr>
          <p:spPr>
            <a:xfrm rot="5400000">
              <a:off x="1850784" y="1746039"/>
              <a:ext cx="149400" cy="295200"/>
            </a:xfrm>
            <a:prstGeom prst="trapezoid">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p72"/>
            <p:cNvSpPr txBox="1"/>
            <p:nvPr/>
          </p:nvSpPr>
          <p:spPr>
            <a:xfrm>
              <a:off x="1784816" y="1816758"/>
              <a:ext cx="2826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+4</a:t>
              </a:r>
              <a:endParaRPr b="0" i="0" sz="1000" u="none" cap="none" strike="noStrike">
                <a:solidFill>
                  <a:srgbClr val="000000"/>
                </a:solidFill>
                <a:latin typeface="Arial"/>
                <a:ea typeface="Arial"/>
                <a:cs typeface="Arial"/>
                <a:sym typeface="Arial"/>
              </a:endParaRPr>
            </a:p>
          </p:txBody>
        </p:sp>
      </p:grpSp>
      <p:cxnSp>
        <p:nvCxnSpPr>
          <p:cNvPr id="2261" name="Google Shape;2261;p72"/>
          <p:cNvCxnSpPr/>
          <p:nvPr/>
        </p:nvCxnSpPr>
        <p:spPr>
          <a:xfrm>
            <a:off x="2251549" y="4566471"/>
            <a:ext cx="6891900" cy="0"/>
          </a:xfrm>
          <a:prstGeom prst="straightConnector1">
            <a:avLst/>
          </a:prstGeom>
          <a:noFill/>
          <a:ln cap="flat" cmpd="sng" w="9525">
            <a:solidFill>
              <a:srgbClr val="000000"/>
            </a:solidFill>
            <a:prstDash val="solid"/>
            <a:round/>
            <a:headEnd len="sm" w="sm" type="none"/>
            <a:tailEnd len="sm" w="sm" type="none"/>
          </a:ln>
        </p:spPr>
      </p:cxnSp>
      <p:cxnSp>
        <p:nvCxnSpPr>
          <p:cNvPr id="2262" name="Google Shape;2262;p72"/>
          <p:cNvCxnSpPr/>
          <p:nvPr/>
        </p:nvCxnSpPr>
        <p:spPr>
          <a:xfrm>
            <a:off x="2250699" y="3672375"/>
            <a:ext cx="556500" cy="0"/>
          </a:xfrm>
          <a:prstGeom prst="straightConnector1">
            <a:avLst/>
          </a:prstGeom>
          <a:noFill/>
          <a:ln cap="flat" cmpd="sng" w="9525">
            <a:solidFill>
              <a:srgbClr val="000000"/>
            </a:solidFill>
            <a:prstDash val="solid"/>
            <a:round/>
            <a:headEnd len="sm" w="sm" type="none"/>
            <a:tailEnd len="med" w="med" type="triangle"/>
          </a:ln>
        </p:spPr>
      </p:cxnSp>
      <p:cxnSp>
        <p:nvCxnSpPr>
          <p:cNvPr id="2263" name="Google Shape;2263;p72"/>
          <p:cNvCxnSpPr/>
          <p:nvPr/>
        </p:nvCxnSpPr>
        <p:spPr>
          <a:xfrm>
            <a:off x="5786430" y="2651751"/>
            <a:ext cx="275700" cy="0"/>
          </a:xfrm>
          <a:prstGeom prst="straightConnector1">
            <a:avLst/>
          </a:prstGeom>
          <a:noFill/>
          <a:ln cap="flat" cmpd="sng" w="9525">
            <a:solidFill>
              <a:srgbClr val="000000"/>
            </a:solidFill>
            <a:prstDash val="solid"/>
            <a:round/>
            <a:headEnd len="sm" w="sm" type="none"/>
            <a:tailEnd len="med" w="med" type="triangle"/>
          </a:ln>
        </p:spPr>
      </p:cxnSp>
      <p:cxnSp>
        <p:nvCxnSpPr>
          <p:cNvPr id="2264" name="Google Shape;2264;p72"/>
          <p:cNvCxnSpPr/>
          <p:nvPr/>
        </p:nvCxnSpPr>
        <p:spPr>
          <a:xfrm>
            <a:off x="6549589" y="2961848"/>
            <a:ext cx="413100" cy="0"/>
          </a:xfrm>
          <a:prstGeom prst="straightConnector1">
            <a:avLst/>
          </a:prstGeom>
          <a:noFill/>
          <a:ln cap="flat" cmpd="sng" w="9525">
            <a:solidFill>
              <a:srgbClr val="000000"/>
            </a:solidFill>
            <a:prstDash val="solid"/>
            <a:round/>
            <a:headEnd len="sm" w="sm" type="none"/>
            <a:tailEnd len="med" w="med" type="triangle"/>
          </a:ln>
        </p:spPr>
      </p:cxnSp>
      <p:cxnSp>
        <p:nvCxnSpPr>
          <p:cNvPr id="2265" name="Google Shape;2265;p72"/>
          <p:cNvCxnSpPr/>
          <p:nvPr/>
        </p:nvCxnSpPr>
        <p:spPr>
          <a:xfrm>
            <a:off x="7915949" y="3448725"/>
            <a:ext cx="442200" cy="0"/>
          </a:xfrm>
          <a:prstGeom prst="straightConnector1">
            <a:avLst/>
          </a:prstGeom>
          <a:noFill/>
          <a:ln cap="flat" cmpd="sng" w="9525">
            <a:solidFill>
              <a:srgbClr val="000000"/>
            </a:solidFill>
            <a:prstDash val="solid"/>
            <a:round/>
            <a:headEnd len="sm" w="sm" type="none"/>
            <a:tailEnd len="med" w="med" type="triangle"/>
          </a:ln>
        </p:spPr>
      </p:cxnSp>
      <p:cxnSp>
        <p:nvCxnSpPr>
          <p:cNvPr id="2266" name="Google Shape;2266;p72"/>
          <p:cNvCxnSpPr/>
          <p:nvPr/>
        </p:nvCxnSpPr>
        <p:spPr>
          <a:xfrm>
            <a:off x="3992549" y="2765100"/>
            <a:ext cx="1664100" cy="0"/>
          </a:xfrm>
          <a:prstGeom prst="straightConnector1">
            <a:avLst/>
          </a:prstGeom>
          <a:noFill/>
          <a:ln cap="flat" cmpd="sng" w="9525">
            <a:solidFill>
              <a:srgbClr val="000000"/>
            </a:solidFill>
            <a:prstDash val="solid"/>
            <a:round/>
            <a:headEnd len="sm" w="sm" type="none"/>
            <a:tailEnd len="med" w="med" type="triangle"/>
          </a:ln>
        </p:spPr>
      </p:cxnSp>
      <p:cxnSp>
        <p:nvCxnSpPr>
          <p:cNvPr id="2267" name="Google Shape;2267;p72"/>
          <p:cNvCxnSpPr/>
          <p:nvPr/>
        </p:nvCxnSpPr>
        <p:spPr>
          <a:xfrm>
            <a:off x="305949" y="1460975"/>
            <a:ext cx="7771800" cy="0"/>
          </a:xfrm>
          <a:prstGeom prst="straightConnector1">
            <a:avLst/>
          </a:prstGeom>
          <a:noFill/>
          <a:ln cap="flat" cmpd="sng" w="9525">
            <a:solidFill>
              <a:srgbClr val="000000"/>
            </a:solidFill>
            <a:prstDash val="solid"/>
            <a:round/>
            <a:headEnd len="sm" w="sm" type="none"/>
            <a:tailEnd len="sm" w="sm" type="none"/>
          </a:ln>
        </p:spPr>
      </p:cxnSp>
      <p:cxnSp>
        <p:nvCxnSpPr>
          <p:cNvPr id="2268" name="Google Shape;2268;p72"/>
          <p:cNvCxnSpPr/>
          <p:nvPr/>
        </p:nvCxnSpPr>
        <p:spPr>
          <a:xfrm rot="10800000">
            <a:off x="6809774" y="1459105"/>
            <a:ext cx="0" cy="1499700"/>
          </a:xfrm>
          <a:prstGeom prst="straightConnector1">
            <a:avLst/>
          </a:prstGeom>
          <a:noFill/>
          <a:ln cap="flat" cmpd="sng" w="9525">
            <a:solidFill>
              <a:srgbClr val="000000"/>
            </a:solidFill>
            <a:prstDash val="solid"/>
            <a:round/>
            <a:headEnd len="sm" w="sm" type="none"/>
            <a:tailEnd len="sm" w="sm" type="none"/>
          </a:ln>
        </p:spPr>
      </p:cxnSp>
      <p:cxnSp>
        <p:nvCxnSpPr>
          <p:cNvPr id="2269" name="Google Shape;2269;p72"/>
          <p:cNvCxnSpPr/>
          <p:nvPr/>
        </p:nvCxnSpPr>
        <p:spPr>
          <a:xfrm>
            <a:off x="7228549" y="4379125"/>
            <a:ext cx="0" cy="561300"/>
          </a:xfrm>
          <a:prstGeom prst="straightConnector1">
            <a:avLst/>
          </a:prstGeom>
          <a:noFill/>
          <a:ln cap="flat" cmpd="sng" w="9525">
            <a:solidFill>
              <a:srgbClr val="000000"/>
            </a:solidFill>
            <a:prstDash val="solid"/>
            <a:round/>
            <a:headEnd len="med" w="med" type="triangle"/>
            <a:tailEnd len="sm" w="sm" type="none"/>
          </a:ln>
        </p:spPr>
      </p:cxnSp>
      <p:cxnSp>
        <p:nvCxnSpPr>
          <p:cNvPr id="2270" name="Google Shape;2270;p72"/>
          <p:cNvCxnSpPr/>
          <p:nvPr/>
        </p:nvCxnSpPr>
        <p:spPr>
          <a:xfrm>
            <a:off x="3508020" y="4379963"/>
            <a:ext cx="0" cy="556500"/>
          </a:xfrm>
          <a:prstGeom prst="straightConnector1">
            <a:avLst/>
          </a:prstGeom>
          <a:noFill/>
          <a:ln cap="flat" cmpd="sng" w="9525">
            <a:solidFill>
              <a:srgbClr val="000000"/>
            </a:solidFill>
            <a:prstDash val="solid"/>
            <a:round/>
            <a:headEnd len="med" w="med" type="triangle"/>
            <a:tailEnd len="sm" w="sm" type="none"/>
          </a:ln>
        </p:spPr>
      </p:cxnSp>
      <p:cxnSp>
        <p:nvCxnSpPr>
          <p:cNvPr id="2271" name="Google Shape;2271;p72"/>
          <p:cNvCxnSpPr/>
          <p:nvPr/>
        </p:nvCxnSpPr>
        <p:spPr>
          <a:xfrm>
            <a:off x="821424" y="2447650"/>
            <a:ext cx="0" cy="2489400"/>
          </a:xfrm>
          <a:prstGeom prst="straightConnector1">
            <a:avLst/>
          </a:prstGeom>
          <a:noFill/>
          <a:ln cap="flat" cmpd="sng" w="9525">
            <a:solidFill>
              <a:srgbClr val="000000"/>
            </a:solidFill>
            <a:prstDash val="solid"/>
            <a:round/>
            <a:headEnd len="med" w="med" type="triangle"/>
            <a:tailEnd len="sm" w="sm" type="none"/>
          </a:ln>
        </p:spPr>
      </p:cxnSp>
      <p:cxnSp>
        <p:nvCxnSpPr>
          <p:cNvPr id="2272" name="Google Shape;2272;p72"/>
          <p:cNvCxnSpPr/>
          <p:nvPr/>
        </p:nvCxnSpPr>
        <p:spPr>
          <a:xfrm>
            <a:off x="5386841" y="3210231"/>
            <a:ext cx="0" cy="1723500"/>
          </a:xfrm>
          <a:prstGeom prst="straightConnector1">
            <a:avLst/>
          </a:prstGeom>
          <a:noFill/>
          <a:ln cap="flat" cmpd="sng" w="9525">
            <a:solidFill>
              <a:srgbClr val="000000"/>
            </a:solidFill>
            <a:prstDash val="solid"/>
            <a:round/>
            <a:headEnd len="sm" w="sm" type="none"/>
            <a:tailEnd len="med" w="med" type="triangle"/>
          </a:ln>
        </p:spPr>
      </p:cxnSp>
      <p:cxnSp>
        <p:nvCxnSpPr>
          <p:cNvPr id="2273" name="Google Shape;2273;p72"/>
          <p:cNvCxnSpPr/>
          <p:nvPr/>
        </p:nvCxnSpPr>
        <p:spPr>
          <a:xfrm>
            <a:off x="5141272" y="3210231"/>
            <a:ext cx="0" cy="1723800"/>
          </a:xfrm>
          <a:prstGeom prst="straightConnector1">
            <a:avLst/>
          </a:prstGeom>
          <a:noFill/>
          <a:ln cap="flat" cmpd="sng" w="9525">
            <a:solidFill>
              <a:srgbClr val="000000"/>
            </a:solidFill>
            <a:prstDash val="solid"/>
            <a:round/>
            <a:headEnd len="sm" w="sm" type="none"/>
            <a:tailEnd len="med" w="med" type="triangle"/>
          </a:ln>
        </p:spPr>
      </p:cxnSp>
      <p:sp>
        <p:nvSpPr>
          <p:cNvPr id="2274" name="Google Shape;2274;p72"/>
          <p:cNvSpPr txBox="1"/>
          <p:nvPr/>
        </p:nvSpPr>
        <p:spPr>
          <a:xfrm>
            <a:off x="5531600" y="4948576"/>
            <a:ext cx="2673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BSel</a:t>
            </a:r>
            <a:endParaRPr b="0" i="0" sz="800" u="none" cap="none" strike="noStrike">
              <a:solidFill>
                <a:srgbClr val="000000"/>
              </a:solidFill>
              <a:latin typeface="Arial"/>
              <a:ea typeface="Arial"/>
              <a:cs typeface="Arial"/>
              <a:sym typeface="Arial"/>
            </a:endParaRPr>
          </a:p>
        </p:txBody>
      </p:sp>
      <p:cxnSp>
        <p:nvCxnSpPr>
          <p:cNvPr id="2275" name="Google Shape;2275;p72"/>
          <p:cNvCxnSpPr/>
          <p:nvPr/>
        </p:nvCxnSpPr>
        <p:spPr>
          <a:xfrm>
            <a:off x="6293049" y="3819725"/>
            <a:ext cx="0" cy="1117500"/>
          </a:xfrm>
          <a:prstGeom prst="straightConnector1">
            <a:avLst/>
          </a:prstGeom>
          <a:noFill/>
          <a:ln cap="flat" cmpd="sng" w="9525">
            <a:solidFill>
              <a:srgbClr val="000000"/>
            </a:solidFill>
            <a:prstDash val="solid"/>
            <a:round/>
            <a:headEnd len="med" w="med" type="triangle"/>
            <a:tailEnd len="sm" w="sm" type="none"/>
          </a:ln>
        </p:spPr>
      </p:cxnSp>
      <p:cxnSp>
        <p:nvCxnSpPr>
          <p:cNvPr id="2276" name="Google Shape;2276;p72"/>
          <p:cNvCxnSpPr/>
          <p:nvPr/>
        </p:nvCxnSpPr>
        <p:spPr>
          <a:xfrm>
            <a:off x="3073075" y="3979576"/>
            <a:ext cx="0" cy="958500"/>
          </a:xfrm>
          <a:prstGeom prst="straightConnector1">
            <a:avLst/>
          </a:prstGeom>
          <a:noFill/>
          <a:ln cap="flat" cmpd="sng" w="9525">
            <a:solidFill>
              <a:srgbClr val="000000"/>
            </a:solidFill>
            <a:prstDash val="solid"/>
            <a:round/>
            <a:headEnd len="med" w="med" type="triangle"/>
            <a:tailEnd len="sm" w="sm" type="none"/>
          </a:ln>
        </p:spPr>
      </p:cxnSp>
      <p:sp>
        <p:nvSpPr>
          <p:cNvPr id="2277" name="Google Shape;2277;p72"/>
          <p:cNvSpPr txBox="1"/>
          <p:nvPr/>
        </p:nvSpPr>
        <p:spPr>
          <a:xfrm>
            <a:off x="2816206" y="2477476"/>
            <a:ext cx="7266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RegWriteData</a:t>
            </a:r>
            <a:endParaRPr b="0" i="0" sz="900" u="none" cap="none" strike="noStrike">
              <a:solidFill>
                <a:srgbClr val="000000"/>
              </a:solidFill>
              <a:latin typeface="Arial"/>
              <a:ea typeface="Arial"/>
              <a:cs typeface="Arial"/>
              <a:sym typeface="Arial"/>
            </a:endParaRPr>
          </a:p>
        </p:txBody>
      </p:sp>
      <p:sp>
        <p:nvSpPr>
          <p:cNvPr id="2278" name="Google Shape;2278;p72"/>
          <p:cNvSpPr txBox="1"/>
          <p:nvPr/>
        </p:nvSpPr>
        <p:spPr>
          <a:xfrm>
            <a:off x="2817369" y="2911838"/>
            <a:ext cx="7800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RegWriteIndex</a:t>
            </a:r>
            <a:endParaRPr b="0" i="0" sz="900" u="none" cap="none" strike="noStrike">
              <a:solidFill>
                <a:srgbClr val="000000"/>
              </a:solidFill>
              <a:latin typeface="Arial"/>
              <a:ea typeface="Arial"/>
              <a:cs typeface="Arial"/>
              <a:sym typeface="Arial"/>
            </a:endParaRPr>
          </a:p>
        </p:txBody>
      </p:sp>
      <p:sp>
        <p:nvSpPr>
          <p:cNvPr id="2279" name="Google Shape;2279;p72"/>
          <p:cNvSpPr txBox="1"/>
          <p:nvPr/>
        </p:nvSpPr>
        <p:spPr>
          <a:xfrm>
            <a:off x="2816876" y="3236460"/>
            <a:ext cx="8265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RegReadIndex1</a:t>
            </a:r>
            <a:endParaRPr b="0" i="0" sz="900" u="none" cap="none" strike="noStrike">
              <a:solidFill>
                <a:srgbClr val="000000"/>
              </a:solidFill>
              <a:latin typeface="Arial"/>
              <a:ea typeface="Arial"/>
              <a:cs typeface="Arial"/>
              <a:sym typeface="Arial"/>
            </a:endParaRPr>
          </a:p>
        </p:txBody>
      </p:sp>
      <p:sp>
        <p:nvSpPr>
          <p:cNvPr id="2280" name="Google Shape;2280;p72"/>
          <p:cNvSpPr txBox="1"/>
          <p:nvPr/>
        </p:nvSpPr>
        <p:spPr>
          <a:xfrm>
            <a:off x="2818230" y="3600510"/>
            <a:ext cx="8325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RegReadIndex2</a:t>
            </a:r>
            <a:endParaRPr b="0" i="0" sz="900" u="none" cap="none" strike="noStrike">
              <a:solidFill>
                <a:srgbClr val="000000"/>
              </a:solidFill>
              <a:latin typeface="Arial"/>
              <a:ea typeface="Arial"/>
              <a:cs typeface="Arial"/>
              <a:sym typeface="Arial"/>
            </a:endParaRPr>
          </a:p>
        </p:txBody>
      </p:sp>
      <p:sp>
        <p:nvSpPr>
          <p:cNvPr id="2281" name="Google Shape;2281;p72"/>
          <p:cNvSpPr txBox="1"/>
          <p:nvPr/>
        </p:nvSpPr>
        <p:spPr>
          <a:xfrm>
            <a:off x="3186845" y="2695698"/>
            <a:ext cx="7926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RegReadData1</a:t>
            </a:r>
            <a:endParaRPr b="0" i="0" sz="900" u="none" cap="none" strike="noStrike">
              <a:solidFill>
                <a:srgbClr val="000000"/>
              </a:solidFill>
              <a:latin typeface="Arial"/>
              <a:ea typeface="Arial"/>
              <a:cs typeface="Arial"/>
              <a:sym typeface="Arial"/>
            </a:endParaRPr>
          </a:p>
        </p:txBody>
      </p:sp>
      <p:sp>
        <p:nvSpPr>
          <p:cNvPr id="2282" name="Google Shape;2282;p72"/>
          <p:cNvSpPr txBox="1"/>
          <p:nvPr/>
        </p:nvSpPr>
        <p:spPr>
          <a:xfrm>
            <a:off x="8082954" y="2902021"/>
            <a:ext cx="1821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ALU</a:t>
            </a:r>
            <a:endParaRPr b="0" i="0" sz="700" u="none" cap="none" strike="noStrike">
              <a:solidFill>
                <a:srgbClr val="000000"/>
              </a:solidFill>
              <a:latin typeface="Arial"/>
              <a:ea typeface="Arial"/>
              <a:cs typeface="Arial"/>
              <a:sym typeface="Arial"/>
            </a:endParaRPr>
          </a:p>
        </p:txBody>
      </p:sp>
      <p:sp>
        <p:nvSpPr>
          <p:cNvPr id="2283" name="Google Shape;2283;p72"/>
          <p:cNvSpPr txBox="1"/>
          <p:nvPr/>
        </p:nvSpPr>
        <p:spPr>
          <a:xfrm>
            <a:off x="7998933" y="3127733"/>
            <a:ext cx="276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PC+4</a:t>
            </a:r>
            <a:endParaRPr b="0" i="0" sz="700" u="none" cap="none" strike="noStrike">
              <a:solidFill>
                <a:srgbClr val="000000"/>
              </a:solidFill>
              <a:latin typeface="Arial"/>
              <a:ea typeface="Arial"/>
              <a:cs typeface="Arial"/>
              <a:sym typeface="Arial"/>
            </a:endParaRPr>
          </a:p>
        </p:txBody>
      </p:sp>
      <p:sp>
        <p:nvSpPr>
          <p:cNvPr id="2284" name="Google Shape;2284;p72"/>
          <p:cNvSpPr txBox="1"/>
          <p:nvPr/>
        </p:nvSpPr>
        <p:spPr>
          <a:xfrm>
            <a:off x="8024796" y="3346975"/>
            <a:ext cx="276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Mem</a:t>
            </a:r>
            <a:endParaRPr b="0" i="0" sz="700" u="none" cap="none" strike="noStrike">
              <a:solidFill>
                <a:srgbClr val="000000"/>
              </a:solidFill>
              <a:latin typeface="Arial"/>
              <a:ea typeface="Arial"/>
              <a:cs typeface="Arial"/>
              <a:sym typeface="Arial"/>
            </a:endParaRPr>
          </a:p>
        </p:txBody>
      </p:sp>
      <p:sp>
        <p:nvSpPr>
          <p:cNvPr id="2285" name="Google Shape;2285;p72"/>
          <p:cNvSpPr txBox="1"/>
          <p:nvPr/>
        </p:nvSpPr>
        <p:spPr>
          <a:xfrm>
            <a:off x="3179682" y="3420254"/>
            <a:ext cx="7959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RegReadData2</a:t>
            </a:r>
            <a:endParaRPr b="0" i="0" sz="900" u="none" cap="none" strike="noStrike">
              <a:solidFill>
                <a:srgbClr val="000000"/>
              </a:solidFill>
              <a:latin typeface="Arial"/>
              <a:ea typeface="Arial"/>
              <a:cs typeface="Arial"/>
              <a:sym typeface="Arial"/>
            </a:endParaRPr>
          </a:p>
        </p:txBody>
      </p:sp>
      <p:sp>
        <p:nvSpPr>
          <p:cNvPr id="2286" name="Google Shape;2286;p72"/>
          <p:cNvSpPr txBox="1"/>
          <p:nvPr/>
        </p:nvSpPr>
        <p:spPr>
          <a:xfrm>
            <a:off x="2272428" y="3558585"/>
            <a:ext cx="442500" cy="107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inst[24:20]</a:t>
            </a:r>
            <a:endParaRPr b="0" i="0" sz="700" u="none" cap="none" strike="noStrike">
              <a:solidFill>
                <a:srgbClr val="000000"/>
              </a:solidFill>
              <a:latin typeface="Arial"/>
              <a:ea typeface="Arial"/>
              <a:cs typeface="Arial"/>
              <a:sym typeface="Arial"/>
            </a:endParaRPr>
          </a:p>
        </p:txBody>
      </p:sp>
      <p:sp>
        <p:nvSpPr>
          <p:cNvPr id="2287" name="Google Shape;2287;p72"/>
          <p:cNvSpPr txBox="1"/>
          <p:nvPr/>
        </p:nvSpPr>
        <p:spPr>
          <a:xfrm>
            <a:off x="2272227" y="3191179"/>
            <a:ext cx="437700" cy="107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inst[19:15]</a:t>
            </a:r>
            <a:endParaRPr b="0" i="0" sz="700" u="none" cap="none" strike="noStrike">
              <a:solidFill>
                <a:srgbClr val="000000"/>
              </a:solidFill>
              <a:latin typeface="Arial"/>
              <a:ea typeface="Arial"/>
              <a:cs typeface="Arial"/>
              <a:sym typeface="Arial"/>
            </a:endParaRPr>
          </a:p>
        </p:txBody>
      </p:sp>
      <p:cxnSp>
        <p:nvCxnSpPr>
          <p:cNvPr id="2288" name="Google Shape;2288;p72"/>
          <p:cNvCxnSpPr/>
          <p:nvPr/>
        </p:nvCxnSpPr>
        <p:spPr>
          <a:xfrm>
            <a:off x="5786430" y="3639970"/>
            <a:ext cx="275700" cy="0"/>
          </a:xfrm>
          <a:prstGeom prst="straightConnector1">
            <a:avLst/>
          </a:prstGeom>
          <a:noFill/>
          <a:ln cap="flat" cmpd="sng" w="9525">
            <a:solidFill>
              <a:srgbClr val="000000"/>
            </a:solidFill>
            <a:prstDash val="solid"/>
            <a:round/>
            <a:headEnd len="sm" w="sm" type="none"/>
            <a:tailEnd len="med" w="med" type="triangle"/>
          </a:ln>
        </p:spPr>
      </p:cxnSp>
      <p:sp>
        <p:nvSpPr>
          <p:cNvPr id="2289" name="Google Shape;2289;p72"/>
          <p:cNvSpPr/>
          <p:nvPr/>
        </p:nvSpPr>
        <p:spPr>
          <a:xfrm>
            <a:off x="6059599" y="2239850"/>
            <a:ext cx="486777" cy="1718950"/>
          </a:xfrm>
          <a:custGeom>
            <a:rect b="b" l="l" r="r" t="t"/>
            <a:pathLst>
              <a:path extrusionOk="0" h="68758" w="25718">
                <a:moveTo>
                  <a:pt x="0" y="30915"/>
                </a:moveTo>
                <a:lnTo>
                  <a:pt x="0" y="0"/>
                </a:lnTo>
                <a:lnTo>
                  <a:pt x="25718" y="11327"/>
                </a:lnTo>
                <a:lnTo>
                  <a:pt x="25718" y="57965"/>
                </a:lnTo>
                <a:lnTo>
                  <a:pt x="133" y="68758"/>
                </a:lnTo>
                <a:lnTo>
                  <a:pt x="133" y="38643"/>
                </a:lnTo>
                <a:lnTo>
                  <a:pt x="7196" y="34246"/>
                </a:lnTo>
                <a:close/>
              </a:path>
            </a:pathLst>
          </a:custGeom>
          <a:noFill/>
          <a:ln cap="flat" cmpd="sng" w="9525">
            <a:solidFill>
              <a:schemeClr val="dk1"/>
            </a:solidFill>
            <a:prstDash val="solid"/>
            <a:round/>
            <a:headEnd len="sm" w="sm" type="none"/>
            <a:tailEnd len="sm" w="sm" type="none"/>
          </a:ln>
        </p:spPr>
      </p:sp>
      <p:sp>
        <p:nvSpPr>
          <p:cNvPr id="2290" name="Google Shape;2290;p72"/>
          <p:cNvSpPr txBox="1"/>
          <p:nvPr/>
        </p:nvSpPr>
        <p:spPr>
          <a:xfrm>
            <a:off x="6198231" y="2995400"/>
            <a:ext cx="333900" cy="200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ALU</a:t>
            </a:r>
            <a:endParaRPr b="0" i="0" sz="1300" u="none" cap="none" strike="noStrike">
              <a:solidFill>
                <a:srgbClr val="000000"/>
              </a:solidFill>
              <a:latin typeface="Arial"/>
              <a:ea typeface="Arial"/>
              <a:cs typeface="Arial"/>
              <a:sym typeface="Arial"/>
            </a:endParaRPr>
          </a:p>
        </p:txBody>
      </p:sp>
      <p:sp>
        <p:nvSpPr>
          <p:cNvPr id="2291" name="Google Shape;2291;p72"/>
          <p:cNvSpPr txBox="1"/>
          <p:nvPr/>
        </p:nvSpPr>
        <p:spPr>
          <a:xfrm>
            <a:off x="6078874" y="2581350"/>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A</a:t>
            </a:r>
            <a:endParaRPr b="0" i="0" sz="900" u="none" cap="none" strike="noStrike">
              <a:solidFill>
                <a:srgbClr val="000000"/>
              </a:solidFill>
              <a:latin typeface="Arial"/>
              <a:ea typeface="Arial"/>
              <a:cs typeface="Arial"/>
              <a:sym typeface="Arial"/>
            </a:endParaRPr>
          </a:p>
        </p:txBody>
      </p:sp>
      <p:sp>
        <p:nvSpPr>
          <p:cNvPr id="2292" name="Google Shape;2292;p72"/>
          <p:cNvSpPr txBox="1"/>
          <p:nvPr/>
        </p:nvSpPr>
        <p:spPr>
          <a:xfrm>
            <a:off x="6076499" y="3569550"/>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B</a:t>
            </a:r>
            <a:endParaRPr b="0" i="0" sz="900" u="none" cap="none" strike="noStrike">
              <a:solidFill>
                <a:srgbClr val="000000"/>
              </a:solidFill>
              <a:latin typeface="Arial"/>
              <a:ea typeface="Arial"/>
              <a:cs typeface="Arial"/>
              <a:sym typeface="Arial"/>
            </a:endParaRPr>
          </a:p>
        </p:txBody>
      </p:sp>
      <p:cxnSp>
        <p:nvCxnSpPr>
          <p:cNvPr id="2293" name="Google Shape;2293;p72"/>
          <p:cNvCxnSpPr/>
          <p:nvPr/>
        </p:nvCxnSpPr>
        <p:spPr>
          <a:xfrm rot="10800000">
            <a:off x="5709900" y="3865975"/>
            <a:ext cx="0" cy="1069800"/>
          </a:xfrm>
          <a:prstGeom prst="straightConnector1">
            <a:avLst/>
          </a:prstGeom>
          <a:noFill/>
          <a:ln cap="flat" cmpd="sng" w="9525">
            <a:solidFill>
              <a:schemeClr val="dk1"/>
            </a:solidFill>
            <a:prstDash val="solid"/>
            <a:round/>
            <a:headEnd len="sm" w="sm" type="none"/>
            <a:tailEnd len="med" w="med" type="triangle"/>
          </a:ln>
        </p:spPr>
      </p:cxnSp>
      <p:sp>
        <p:nvSpPr>
          <p:cNvPr id="2294" name="Google Shape;2294;p72"/>
          <p:cNvSpPr txBox="1"/>
          <p:nvPr/>
        </p:nvSpPr>
        <p:spPr>
          <a:xfrm>
            <a:off x="5824084" y="4948576"/>
            <a:ext cx="2187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ASel</a:t>
            </a:r>
            <a:endParaRPr b="0" i="0" sz="800" u="none" cap="none" strike="noStrike">
              <a:solidFill>
                <a:srgbClr val="000000"/>
              </a:solidFill>
              <a:latin typeface="Arial"/>
              <a:ea typeface="Arial"/>
              <a:cs typeface="Arial"/>
              <a:sym typeface="Arial"/>
            </a:endParaRPr>
          </a:p>
        </p:txBody>
      </p:sp>
      <p:sp>
        <p:nvSpPr>
          <p:cNvPr id="2295" name="Google Shape;2295;p72"/>
          <p:cNvSpPr txBox="1"/>
          <p:nvPr/>
        </p:nvSpPr>
        <p:spPr>
          <a:xfrm>
            <a:off x="5031500" y="4948576"/>
            <a:ext cx="227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BrEq</a:t>
            </a:r>
            <a:endParaRPr b="0" i="0" sz="800" u="none" cap="none" strike="noStrike">
              <a:solidFill>
                <a:srgbClr val="000000"/>
              </a:solidFill>
              <a:latin typeface="Arial"/>
              <a:ea typeface="Arial"/>
              <a:cs typeface="Arial"/>
              <a:sym typeface="Arial"/>
            </a:endParaRPr>
          </a:p>
        </p:txBody>
      </p:sp>
      <p:sp>
        <p:nvSpPr>
          <p:cNvPr id="2296" name="Google Shape;2296;p72"/>
          <p:cNvSpPr txBox="1"/>
          <p:nvPr/>
        </p:nvSpPr>
        <p:spPr>
          <a:xfrm>
            <a:off x="5290271" y="4948576"/>
            <a:ext cx="2187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BrLT</a:t>
            </a:r>
            <a:endParaRPr b="0" i="0" sz="800" u="none" cap="none" strike="noStrike">
              <a:solidFill>
                <a:srgbClr val="000000"/>
              </a:solidFill>
              <a:latin typeface="Arial"/>
              <a:ea typeface="Arial"/>
              <a:cs typeface="Arial"/>
              <a:sym typeface="Arial"/>
            </a:endParaRPr>
          </a:p>
        </p:txBody>
      </p:sp>
      <p:sp>
        <p:nvSpPr>
          <p:cNvPr id="2297" name="Google Shape;2297;p72"/>
          <p:cNvSpPr txBox="1"/>
          <p:nvPr/>
        </p:nvSpPr>
        <p:spPr>
          <a:xfrm>
            <a:off x="4761666" y="4948576"/>
            <a:ext cx="2376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BrUn</a:t>
            </a:r>
            <a:endParaRPr b="0" i="0" sz="800" u="none" cap="none" strike="noStrike">
              <a:solidFill>
                <a:srgbClr val="000000"/>
              </a:solidFill>
              <a:latin typeface="Arial"/>
              <a:ea typeface="Arial"/>
              <a:cs typeface="Arial"/>
              <a:sym typeface="Arial"/>
            </a:endParaRPr>
          </a:p>
        </p:txBody>
      </p:sp>
      <p:cxnSp>
        <p:nvCxnSpPr>
          <p:cNvPr id="2298" name="Google Shape;2298;p72"/>
          <p:cNvCxnSpPr/>
          <p:nvPr/>
        </p:nvCxnSpPr>
        <p:spPr>
          <a:xfrm rot="10800000">
            <a:off x="4894750" y="3209950"/>
            <a:ext cx="0" cy="1727400"/>
          </a:xfrm>
          <a:prstGeom prst="straightConnector1">
            <a:avLst/>
          </a:prstGeom>
          <a:noFill/>
          <a:ln cap="flat" cmpd="sng" w="9525">
            <a:solidFill>
              <a:schemeClr val="dk1"/>
            </a:solidFill>
            <a:prstDash val="solid"/>
            <a:round/>
            <a:headEnd len="sm" w="sm" type="none"/>
            <a:tailEnd len="med" w="med" type="triangle"/>
          </a:ln>
        </p:spPr>
      </p:cxnSp>
      <p:sp>
        <p:nvSpPr>
          <p:cNvPr id="2299" name="Google Shape;2299;p72"/>
          <p:cNvSpPr/>
          <p:nvPr/>
        </p:nvSpPr>
        <p:spPr>
          <a:xfrm>
            <a:off x="4583849" y="2768700"/>
            <a:ext cx="230758" cy="209875"/>
          </a:xfrm>
          <a:custGeom>
            <a:rect b="b" l="l" r="r" t="t"/>
            <a:pathLst>
              <a:path extrusionOk="0" h="8395" w="4597">
                <a:moveTo>
                  <a:pt x="0" y="0"/>
                </a:moveTo>
                <a:lnTo>
                  <a:pt x="0" y="8395"/>
                </a:lnTo>
                <a:lnTo>
                  <a:pt x="4597" y="8395"/>
                </a:lnTo>
              </a:path>
            </a:pathLst>
          </a:custGeom>
          <a:noFill/>
          <a:ln cap="flat" cmpd="sng" w="9525">
            <a:solidFill>
              <a:schemeClr val="dk1"/>
            </a:solidFill>
            <a:prstDash val="solid"/>
            <a:round/>
            <a:headEnd len="sm" w="sm" type="none"/>
            <a:tailEnd len="med" w="med" type="triangle"/>
          </a:ln>
        </p:spPr>
      </p:sp>
      <p:sp>
        <p:nvSpPr>
          <p:cNvPr id="2300" name="Google Shape;2300;p72"/>
          <p:cNvSpPr/>
          <p:nvPr/>
        </p:nvSpPr>
        <p:spPr>
          <a:xfrm>
            <a:off x="4583849" y="3125150"/>
            <a:ext cx="234194" cy="358125"/>
          </a:xfrm>
          <a:custGeom>
            <a:rect b="b" l="l" r="r" t="t"/>
            <a:pathLst>
              <a:path extrusionOk="0" h="14325" w="6330">
                <a:moveTo>
                  <a:pt x="0" y="14325"/>
                </a:moveTo>
                <a:lnTo>
                  <a:pt x="0" y="0"/>
                </a:lnTo>
                <a:lnTo>
                  <a:pt x="6330" y="0"/>
                </a:lnTo>
              </a:path>
            </a:pathLst>
          </a:custGeom>
          <a:noFill/>
          <a:ln cap="flat" cmpd="sng" w="9525">
            <a:solidFill>
              <a:schemeClr val="dk1"/>
            </a:solidFill>
            <a:prstDash val="solid"/>
            <a:round/>
            <a:headEnd len="sm" w="sm" type="none"/>
            <a:tailEnd len="med" w="med" type="triangle"/>
          </a:ln>
        </p:spPr>
      </p:sp>
      <p:grpSp>
        <p:nvGrpSpPr>
          <p:cNvPr id="2301" name="Google Shape;2301;p72"/>
          <p:cNvGrpSpPr/>
          <p:nvPr/>
        </p:nvGrpSpPr>
        <p:grpSpPr>
          <a:xfrm>
            <a:off x="6954434" y="2422225"/>
            <a:ext cx="964046" cy="1957200"/>
            <a:chOff x="7061035" y="2422225"/>
            <a:chExt cx="964046" cy="1957200"/>
          </a:xfrm>
        </p:grpSpPr>
        <p:sp>
          <p:nvSpPr>
            <p:cNvPr id="2302" name="Google Shape;2302;p72"/>
            <p:cNvSpPr/>
            <p:nvPr/>
          </p:nvSpPr>
          <p:spPr>
            <a:xfrm>
              <a:off x="7072325" y="2422225"/>
              <a:ext cx="949800" cy="1957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p72"/>
            <p:cNvSpPr txBox="1"/>
            <p:nvPr/>
          </p:nvSpPr>
          <p:spPr>
            <a:xfrm>
              <a:off x="7072581" y="2425275"/>
              <a:ext cx="952500" cy="200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DMEM</a:t>
              </a:r>
              <a:endParaRPr b="0" i="0" sz="1300" u="none" cap="none" strike="noStrike">
                <a:solidFill>
                  <a:srgbClr val="000000"/>
                </a:solidFill>
                <a:latin typeface="Arial"/>
                <a:ea typeface="Arial"/>
                <a:cs typeface="Arial"/>
                <a:sym typeface="Arial"/>
              </a:endParaRPr>
            </a:p>
          </p:txBody>
        </p:sp>
        <p:sp>
          <p:nvSpPr>
            <p:cNvPr id="2304" name="Google Shape;2304;p72"/>
            <p:cNvSpPr txBox="1"/>
            <p:nvPr/>
          </p:nvSpPr>
          <p:spPr>
            <a:xfrm>
              <a:off x="7061035" y="4230613"/>
              <a:ext cx="548100" cy="138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MemWEn</a:t>
              </a:r>
              <a:endParaRPr b="0" i="0" sz="900" u="none" cap="none" strike="noStrike">
                <a:solidFill>
                  <a:srgbClr val="000000"/>
                </a:solidFill>
                <a:latin typeface="Arial"/>
                <a:ea typeface="Arial"/>
                <a:cs typeface="Arial"/>
                <a:sym typeface="Arial"/>
              </a:endParaRPr>
            </a:p>
          </p:txBody>
        </p:sp>
        <p:sp>
          <p:nvSpPr>
            <p:cNvPr id="2305" name="Google Shape;2305;p72"/>
            <p:cNvSpPr txBox="1"/>
            <p:nvPr/>
          </p:nvSpPr>
          <p:spPr>
            <a:xfrm>
              <a:off x="7170766" y="3377147"/>
              <a:ext cx="8178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MemReadData</a:t>
              </a:r>
              <a:endParaRPr b="0" i="0" sz="900" u="none" cap="none" strike="noStrike">
                <a:solidFill>
                  <a:srgbClr val="000000"/>
                </a:solidFill>
                <a:latin typeface="Arial"/>
                <a:ea typeface="Arial"/>
                <a:cs typeface="Arial"/>
                <a:sym typeface="Arial"/>
              </a:endParaRPr>
            </a:p>
          </p:txBody>
        </p:sp>
        <p:sp>
          <p:nvSpPr>
            <p:cNvPr id="2306" name="Google Shape;2306;p72"/>
            <p:cNvSpPr txBox="1"/>
            <p:nvPr/>
          </p:nvSpPr>
          <p:spPr>
            <a:xfrm>
              <a:off x="7080978" y="3958012"/>
              <a:ext cx="8535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MemWriteData</a:t>
              </a:r>
              <a:endParaRPr b="0" i="0" sz="900" u="none" cap="none" strike="noStrike">
                <a:solidFill>
                  <a:srgbClr val="000000"/>
                </a:solidFill>
                <a:latin typeface="Arial"/>
                <a:ea typeface="Arial"/>
                <a:cs typeface="Arial"/>
                <a:sym typeface="Arial"/>
              </a:endParaRPr>
            </a:p>
          </p:txBody>
        </p:sp>
        <p:sp>
          <p:nvSpPr>
            <p:cNvPr id="2307" name="Google Shape;2307;p72"/>
            <p:cNvSpPr txBox="1"/>
            <p:nvPr/>
          </p:nvSpPr>
          <p:spPr>
            <a:xfrm>
              <a:off x="7082866" y="2889510"/>
              <a:ext cx="7062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MemAddress</a:t>
              </a:r>
              <a:endParaRPr b="0" i="0" sz="900" u="none" cap="none" strike="noStrike">
                <a:solidFill>
                  <a:srgbClr val="000000"/>
                </a:solidFill>
                <a:latin typeface="Arial"/>
                <a:ea typeface="Arial"/>
                <a:cs typeface="Arial"/>
                <a:sym typeface="Arial"/>
              </a:endParaRPr>
            </a:p>
          </p:txBody>
        </p:sp>
        <p:sp>
          <p:nvSpPr>
            <p:cNvPr id="2308" name="Google Shape;2308;p72"/>
            <p:cNvSpPr/>
            <p:nvPr/>
          </p:nvSpPr>
          <p:spPr>
            <a:xfrm>
              <a:off x="7812970" y="4250489"/>
              <a:ext cx="130800" cy="1275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09" name="Google Shape;2309;p72"/>
          <p:cNvSpPr/>
          <p:nvPr/>
        </p:nvSpPr>
        <p:spPr>
          <a:xfrm>
            <a:off x="5469974" y="3482575"/>
            <a:ext cx="1489336" cy="550330"/>
          </a:xfrm>
          <a:custGeom>
            <a:rect b="b" l="l" r="r" t="t"/>
            <a:pathLst>
              <a:path extrusionOk="0" h="22652" w="63161">
                <a:moveTo>
                  <a:pt x="0" y="0"/>
                </a:moveTo>
                <a:lnTo>
                  <a:pt x="0" y="22652"/>
                </a:lnTo>
                <a:lnTo>
                  <a:pt x="63161" y="22652"/>
                </a:lnTo>
              </a:path>
            </a:pathLst>
          </a:custGeom>
          <a:noFill/>
          <a:ln cap="flat" cmpd="sng" w="9525">
            <a:solidFill>
              <a:schemeClr val="dk1"/>
            </a:solidFill>
            <a:prstDash val="solid"/>
            <a:round/>
            <a:headEnd len="sm" w="sm" type="none"/>
            <a:tailEnd len="med" w="med" type="triangle"/>
          </a:ln>
        </p:spPr>
      </p:sp>
      <p:sp>
        <p:nvSpPr>
          <p:cNvPr id="2310" name="Google Shape;2310;p72"/>
          <p:cNvSpPr txBox="1"/>
          <p:nvPr/>
        </p:nvSpPr>
        <p:spPr>
          <a:xfrm>
            <a:off x="6065425" y="4948576"/>
            <a:ext cx="4164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ALUSel</a:t>
            </a:r>
            <a:endParaRPr b="0" i="0" sz="800" u="none" cap="none" strike="noStrike">
              <a:solidFill>
                <a:srgbClr val="000000"/>
              </a:solidFill>
              <a:latin typeface="Arial"/>
              <a:ea typeface="Arial"/>
              <a:cs typeface="Arial"/>
              <a:sym typeface="Arial"/>
            </a:endParaRPr>
          </a:p>
        </p:txBody>
      </p:sp>
      <p:cxnSp>
        <p:nvCxnSpPr>
          <p:cNvPr id="2311" name="Google Shape;2311;p72"/>
          <p:cNvCxnSpPr/>
          <p:nvPr/>
        </p:nvCxnSpPr>
        <p:spPr>
          <a:xfrm rot="10800000">
            <a:off x="1665449" y="1973700"/>
            <a:ext cx="0" cy="199200"/>
          </a:xfrm>
          <a:prstGeom prst="straightConnector1">
            <a:avLst/>
          </a:prstGeom>
          <a:noFill/>
          <a:ln cap="flat" cmpd="sng" w="9525">
            <a:solidFill>
              <a:schemeClr val="dk1"/>
            </a:solidFill>
            <a:prstDash val="solid"/>
            <a:round/>
            <a:headEnd len="sm" w="sm" type="none"/>
            <a:tailEnd len="med" w="med" type="triangle"/>
          </a:ln>
        </p:spPr>
      </p:cxnSp>
      <p:sp>
        <p:nvSpPr>
          <p:cNvPr id="2312" name="Google Shape;2312;p72"/>
          <p:cNvSpPr txBox="1"/>
          <p:nvPr/>
        </p:nvSpPr>
        <p:spPr>
          <a:xfrm>
            <a:off x="3291430" y="4944576"/>
            <a:ext cx="365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ImmSel</a:t>
            </a:r>
            <a:endParaRPr b="0" i="0" sz="800" u="none" cap="none" strike="noStrike">
              <a:solidFill>
                <a:srgbClr val="000000"/>
              </a:solidFill>
              <a:latin typeface="Arial"/>
              <a:ea typeface="Arial"/>
              <a:cs typeface="Arial"/>
              <a:sym typeface="Arial"/>
            </a:endParaRPr>
          </a:p>
        </p:txBody>
      </p:sp>
      <p:sp>
        <p:nvSpPr>
          <p:cNvPr id="2313" name="Google Shape;2313;p72"/>
          <p:cNvSpPr txBox="1"/>
          <p:nvPr/>
        </p:nvSpPr>
        <p:spPr>
          <a:xfrm>
            <a:off x="2864575" y="4948576"/>
            <a:ext cx="4122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RegWEn</a:t>
            </a:r>
            <a:endParaRPr b="0" i="0" sz="800" u="none" cap="none" strike="noStrike">
              <a:solidFill>
                <a:srgbClr val="000000"/>
              </a:solidFill>
              <a:latin typeface="Arial"/>
              <a:ea typeface="Arial"/>
              <a:cs typeface="Arial"/>
              <a:sym typeface="Arial"/>
            </a:endParaRPr>
          </a:p>
        </p:txBody>
      </p:sp>
      <p:sp>
        <p:nvSpPr>
          <p:cNvPr id="2314" name="Google Shape;2314;p72"/>
          <p:cNvSpPr txBox="1"/>
          <p:nvPr/>
        </p:nvSpPr>
        <p:spPr>
          <a:xfrm>
            <a:off x="7021631" y="4951907"/>
            <a:ext cx="4146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MemRW</a:t>
            </a:r>
            <a:endParaRPr b="0" i="0" sz="800" u="none" cap="none" strike="noStrike">
              <a:solidFill>
                <a:srgbClr val="000000"/>
              </a:solidFill>
              <a:latin typeface="Arial"/>
              <a:ea typeface="Arial"/>
              <a:cs typeface="Arial"/>
              <a:sym typeface="Arial"/>
            </a:endParaRPr>
          </a:p>
        </p:txBody>
      </p:sp>
      <p:sp>
        <p:nvSpPr>
          <p:cNvPr id="2315" name="Google Shape;2315;p72"/>
          <p:cNvSpPr txBox="1"/>
          <p:nvPr/>
        </p:nvSpPr>
        <p:spPr>
          <a:xfrm>
            <a:off x="8680672" y="4948576"/>
            <a:ext cx="3714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WBSel</a:t>
            </a:r>
            <a:endParaRPr b="0" i="0" sz="800" u="none" cap="none" strike="noStrike">
              <a:solidFill>
                <a:srgbClr val="000000"/>
              </a:solidFill>
              <a:latin typeface="Arial"/>
              <a:ea typeface="Arial"/>
              <a:cs typeface="Arial"/>
              <a:sym typeface="Arial"/>
            </a:endParaRPr>
          </a:p>
        </p:txBody>
      </p:sp>
      <p:sp>
        <p:nvSpPr>
          <p:cNvPr id="2316" name="Google Shape;2316;p72"/>
          <p:cNvSpPr txBox="1"/>
          <p:nvPr/>
        </p:nvSpPr>
        <p:spPr>
          <a:xfrm>
            <a:off x="2818317" y="3835326"/>
            <a:ext cx="462900" cy="138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RegWEn</a:t>
            </a:r>
            <a:endParaRPr b="0" i="0" sz="900" u="none" cap="none" strike="noStrike">
              <a:solidFill>
                <a:srgbClr val="000000"/>
              </a:solidFill>
              <a:latin typeface="Arial"/>
              <a:ea typeface="Arial"/>
              <a:cs typeface="Arial"/>
              <a:sym typeface="Arial"/>
            </a:endParaRPr>
          </a:p>
        </p:txBody>
      </p:sp>
      <p:sp>
        <p:nvSpPr>
          <p:cNvPr id="2317" name="Google Shape;2317;p72"/>
          <p:cNvSpPr txBox="1"/>
          <p:nvPr/>
        </p:nvSpPr>
        <p:spPr>
          <a:xfrm>
            <a:off x="369791" y="1971345"/>
            <a:ext cx="258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PC+4</a:t>
            </a:r>
            <a:endParaRPr b="0" i="0" sz="700" u="none" cap="none" strike="noStrike">
              <a:solidFill>
                <a:srgbClr val="000000"/>
              </a:solidFill>
              <a:latin typeface="Arial"/>
              <a:ea typeface="Arial"/>
              <a:cs typeface="Arial"/>
              <a:sym typeface="Arial"/>
            </a:endParaRPr>
          </a:p>
        </p:txBody>
      </p:sp>
      <p:cxnSp>
        <p:nvCxnSpPr>
          <p:cNvPr id="2318" name="Google Shape;2318;p72"/>
          <p:cNvCxnSpPr/>
          <p:nvPr/>
        </p:nvCxnSpPr>
        <p:spPr>
          <a:xfrm>
            <a:off x="881146" y="2184900"/>
            <a:ext cx="203400" cy="0"/>
          </a:xfrm>
          <a:prstGeom prst="straightConnector1">
            <a:avLst/>
          </a:prstGeom>
          <a:noFill/>
          <a:ln cap="flat" cmpd="sng" w="9525">
            <a:solidFill>
              <a:schemeClr val="dk1"/>
            </a:solidFill>
            <a:prstDash val="solid"/>
            <a:round/>
            <a:headEnd len="sm" w="sm" type="none"/>
            <a:tailEnd len="med" w="med" type="triangle"/>
          </a:ln>
        </p:spPr>
      </p:cxnSp>
      <p:sp>
        <p:nvSpPr>
          <p:cNvPr id="2319" name="Google Shape;2319;p72"/>
          <p:cNvSpPr/>
          <p:nvPr/>
        </p:nvSpPr>
        <p:spPr>
          <a:xfrm>
            <a:off x="8075885" y="1455777"/>
            <a:ext cx="283151" cy="1542420"/>
          </a:xfrm>
          <a:custGeom>
            <a:rect b="b" l="l" r="r" t="t"/>
            <a:pathLst>
              <a:path extrusionOk="0" h="37044" w="9328">
                <a:moveTo>
                  <a:pt x="0" y="0"/>
                </a:moveTo>
                <a:lnTo>
                  <a:pt x="0" y="37044"/>
                </a:lnTo>
                <a:lnTo>
                  <a:pt x="9328" y="37044"/>
                </a:lnTo>
              </a:path>
            </a:pathLst>
          </a:custGeom>
          <a:noFill/>
          <a:ln cap="flat" cmpd="sng" w="9525">
            <a:solidFill>
              <a:schemeClr val="dk1"/>
            </a:solidFill>
            <a:prstDash val="solid"/>
            <a:round/>
            <a:headEnd len="sm" w="sm" type="none"/>
            <a:tailEnd len="med" w="med" type="triangle"/>
          </a:ln>
        </p:spPr>
      </p:sp>
      <p:sp>
        <p:nvSpPr>
          <p:cNvPr id="2320" name="Google Shape;2320;p72"/>
          <p:cNvSpPr txBox="1"/>
          <p:nvPr/>
        </p:nvSpPr>
        <p:spPr>
          <a:xfrm>
            <a:off x="310649" y="2210618"/>
            <a:ext cx="3405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ALU</a:t>
            </a:r>
            <a:endParaRPr b="0" i="0" sz="700" u="none" cap="none" strike="noStrike">
              <a:solidFill>
                <a:srgbClr val="000000"/>
              </a:solidFill>
              <a:latin typeface="Arial"/>
              <a:ea typeface="Arial"/>
              <a:cs typeface="Arial"/>
              <a:sym typeface="Arial"/>
            </a:endParaRPr>
          </a:p>
        </p:txBody>
      </p:sp>
      <p:sp>
        <p:nvSpPr>
          <p:cNvPr id="2321" name="Google Shape;2321;p72"/>
          <p:cNvSpPr/>
          <p:nvPr/>
        </p:nvSpPr>
        <p:spPr>
          <a:xfrm>
            <a:off x="310649" y="1457425"/>
            <a:ext cx="434320" cy="856191"/>
          </a:xfrm>
          <a:custGeom>
            <a:rect b="b" l="l" r="r" t="t"/>
            <a:pathLst>
              <a:path extrusionOk="0" h="19521" w="8994">
                <a:moveTo>
                  <a:pt x="0" y="0"/>
                </a:moveTo>
                <a:lnTo>
                  <a:pt x="0" y="19521"/>
                </a:lnTo>
                <a:lnTo>
                  <a:pt x="8994" y="19521"/>
                </a:lnTo>
              </a:path>
            </a:pathLst>
          </a:custGeom>
          <a:noFill/>
          <a:ln cap="flat" cmpd="sng" w="9525">
            <a:solidFill>
              <a:schemeClr val="dk1"/>
            </a:solidFill>
            <a:prstDash val="solid"/>
            <a:round/>
            <a:headEnd len="sm" w="sm" type="none"/>
            <a:tailEnd len="med" w="med" type="triangle"/>
          </a:ln>
        </p:spPr>
      </p:sp>
      <p:sp>
        <p:nvSpPr>
          <p:cNvPr id="2322" name="Google Shape;2322;p72"/>
          <p:cNvSpPr txBox="1"/>
          <p:nvPr/>
        </p:nvSpPr>
        <p:spPr>
          <a:xfrm>
            <a:off x="666265" y="4948576"/>
            <a:ext cx="3099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PCSel</a:t>
            </a:r>
            <a:endParaRPr b="0" i="0" sz="800" u="none" cap="none" strike="noStrike">
              <a:solidFill>
                <a:srgbClr val="000000"/>
              </a:solidFill>
              <a:latin typeface="Arial"/>
              <a:ea typeface="Arial"/>
              <a:cs typeface="Arial"/>
              <a:sym typeface="Arial"/>
            </a:endParaRPr>
          </a:p>
        </p:txBody>
      </p:sp>
      <p:sp>
        <p:nvSpPr>
          <p:cNvPr id="2323" name="Google Shape;2323;p72"/>
          <p:cNvSpPr txBox="1"/>
          <p:nvPr/>
        </p:nvSpPr>
        <p:spPr>
          <a:xfrm>
            <a:off x="2175091" y="4948575"/>
            <a:ext cx="4032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inst (ID)</a:t>
            </a:r>
            <a:endParaRPr b="0" i="0" sz="800" u="none" cap="none" strike="noStrike">
              <a:solidFill>
                <a:srgbClr val="000000"/>
              </a:solidFill>
              <a:latin typeface="Arial"/>
              <a:ea typeface="Arial"/>
              <a:cs typeface="Arial"/>
              <a:sym typeface="Arial"/>
            </a:endParaRPr>
          </a:p>
        </p:txBody>
      </p:sp>
      <p:grpSp>
        <p:nvGrpSpPr>
          <p:cNvPr id="2324" name="Google Shape;2324;p72"/>
          <p:cNvGrpSpPr/>
          <p:nvPr/>
        </p:nvGrpSpPr>
        <p:grpSpPr>
          <a:xfrm>
            <a:off x="1086608" y="1907022"/>
            <a:ext cx="213600" cy="620519"/>
            <a:chOff x="1345609" y="1907022"/>
            <a:chExt cx="213600" cy="620519"/>
          </a:xfrm>
        </p:grpSpPr>
        <p:sp>
          <p:nvSpPr>
            <p:cNvPr id="2325" name="Google Shape;2325;p72"/>
            <p:cNvSpPr/>
            <p:nvPr/>
          </p:nvSpPr>
          <p:spPr>
            <a:xfrm>
              <a:off x="1345609" y="1907022"/>
              <a:ext cx="213600" cy="620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p72"/>
            <p:cNvSpPr/>
            <p:nvPr/>
          </p:nvSpPr>
          <p:spPr>
            <a:xfrm>
              <a:off x="1345609" y="2357141"/>
              <a:ext cx="213600" cy="1704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p72"/>
            <p:cNvSpPr txBox="1"/>
            <p:nvPr/>
          </p:nvSpPr>
          <p:spPr>
            <a:xfrm>
              <a:off x="1359237" y="2100736"/>
              <a:ext cx="1827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PC</a:t>
              </a:r>
              <a:endParaRPr b="0" i="0" sz="1000" u="none" cap="none" strike="noStrike">
                <a:solidFill>
                  <a:srgbClr val="000000"/>
                </a:solidFill>
                <a:latin typeface="Arial"/>
                <a:ea typeface="Arial"/>
                <a:cs typeface="Arial"/>
                <a:sym typeface="Arial"/>
              </a:endParaRPr>
            </a:p>
          </p:txBody>
        </p:sp>
      </p:grpSp>
      <p:sp>
        <p:nvSpPr>
          <p:cNvPr id="2328" name="Google Shape;2328;p72"/>
          <p:cNvSpPr/>
          <p:nvPr/>
        </p:nvSpPr>
        <p:spPr>
          <a:xfrm>
            <a:off x="1367096" y="2170325"/>
            <a:ext cx="159901" cy="986030"/>
          </a:xfrm>
          <a:custGeom>
            <a:rect b="b" l="l" r="r" t="t"/>
            <a:pathLst>
              <a:path extrusionOk="0" h="40242" w="3065">
                <a:moveTo>
                  <a:pt x="0" y="0"/>
                </a:moveTo>
                <a:lnTo>
                  <a:pt x="0" y="40242"/>
                </a:lnTo>
                <a:lnTo>
                  <a:pt x="3065" y="40242"/>
                </a:lnTo>
              </a:path>
            </a:pathLst>
          </a:custGeom>
          <a:noFill/>
          <a:ln cap="flat" cmpd="sng" w="9525">
            <a:solidFill>
              <a:schemeClr val="dk1"/>
            </a:solidFill>
            <a:prstDash val="solid"/>
            <a:round/>
            <a:headEnd len="sm" w="sm" type="none"/>
            <a:tailEnd len="med" w="med" type="triangle"/>
          </a:ln>
        </p:spPr>
      </p:sp>
      <p:grpSp>
        <p:nvGrpSpPr>
          <p:cNvPr id="2329" name="Google Shape;2329;p72"/>
          <p:cNvGrpSpPr/>
          <p:nvPr/>
        </p:nvGrpSpPr>
        <p:grpSpPr>
          <a:xfrm>
            <a:off x="8359974" y="2776540"/>
            <a:ext cx="148800" cy="891300"/>
            <a:chOff x="8466575" y="2776540"/>
            <a:chExt cx="148800" cy="891300"/>
          </a:xfrm>
        </p:grpSpPr>
        <p:sp>
          <p:nvSpPr>
            <p:cNvPr id="2330" name="Google Shape;2330;p72"/>
            <p:cNvSpPr/>
            <p:nvPr/>
          </p:nvSpPr>
          <p:spPr>
            <a:xfrm rot="5400000">
              <a:off x="8095325" y="3147790"/>
              <a:ext cx="891300" cy="148800"/>
            </a:xfrm>
            <a:prstGeom prst="trapezoid">
              <a:avLst>
                <a:gd fmla="val 4135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p72"/>
            <p:cNvSpPr txBox="1"/>
            <p:nvPr/>
          </p:nvSpPr>
          <p:spPr>
            <a:xfrm>
              <a:off x="8476069" y="3139310"/>
              <a:ext cx="1290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2</a:t>
              </a:r>
              <a:endParaRPr b="0" i="0" sz="1000" u="none" cap="none" strike="noStrike">
                <a:solidFill>
                  <a:srgbClr val="000000"/>
                </a:solidFill>
                <a:latin typeface="Arial"/>
                <a:ea typeface="Arial"/>
                <a:cs typeface="Arial"/>
                <a:sym typeface="Arial"/>
              </a:endParaRPr>
            </a:p>
          </p:txBody>
        </p:sp>
        <p:sp>
          <p:nvSpPr>
            <p:cNvPr id="2332" name="Google Shape;2332;p72"/>
            <p:cNvSpPr txBox="1"/>
            <p:nvPr/>
          </p:nvSpPr>
          <p:spPr>
            <a:xfrm>
              <a:off x="8476069" y="3367910"/>
              <a:ext cx="1290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0</a:t>
              </a:r>
              <a:endParaRPr b="0" i="0" sz="1000" u="none" cap="none" strike="noStrike">
                <a:solidFill>
                  <a:srgbClr val="000000"/>
                </a:solidFill>
                <a:latin typeface="Arial"/>
                <a:ea typeface="Arial"/>
                <a:cs typeface="Arial"/>
                <a:sym typeface="Arial"/>
              </a:endParaRPr>
            </a:p>
          </p:txBody>
        </p:sp>
        <p:sp>
          <p:nvSpPr>
            <p:cNvPr id="2333" name="Google Shape;2333;p72"/>
            <p:cNvSpPr txBox="1"/>
            <p:nvPr/>
          </p:nvSpPr>
          <p:spPr>
            <a:xfrm>
              <a:off x="8476069" y="2910710"/>
              <a:ext cx="1290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1</a:t>
              </a:r>
              <a:endParaRPr b="0" i="0" sz="1000" u="none" cap="none" strike="noStrike">
                <a:solidFill>
                  <a:srgbClr val="000000"/>
                </a:solidFill>
                <a:latin typeface="Arial"/>
                <a:ea typeface="Arial"/>
                <a:cs typeface="Arial"/>
                <a:sym typeface="Arial"/>
              </a:endParaRPr>
            </a:p>
          </p:txBody>
        </p:sp>
      </p:grpSp>
      <p:grpSp>
        <p:nvGrpSpPr>
          <p:cNvPr id="2334" name="Google Shape;2334;p72"/>
          <p:cNvGrpSpPr/>
          <p:nvPr/>
        </p:nvGrpSpPr>
        <p:grpSpPr>
          <a:xfrm>
            <a:off x="750814" y="1920097"/>
            <a:ext cx="127800" cy="547800"/>
            <a:chOff x="455175" y="2672151"/>
            <a:chExt cx="127800" cy="547800"/>
          </a:xfrm>
        </p:grpSpPr>
        <p:sp>
          <p:nvSpPr>
            <p:cNvPr id="2335" name="Google Shape;2335;p72"/>
            <p:cNvSpPr/>
            <p:nvPr/>
          </p:nvSpPr>
          <p:spPr>
            <a:xfrm rot="5400000">
              <a:off x="245175" y="2882151"/>
              <a:ext cx="547800" cy="127800"/>
            </a:xfrm>
            <a:prstGeom prst="trapezoid">
              <a:avLst>
                <a:gd fmla="val 4162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72"/>
            <p:cNvSpPr txBox="1"/>
            <p:nvPr/>
          </p:nvSpPr>
          <p:spPr>
            <a:xfrm>
              <a:off x="466012" y="2762047"/>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0</a:t>
              </a:r>
              <a:endParaRPr b="0" i="0" sz="900" u="none" cap="none" strike="noStrike">
                <a:solidFill>
                  <a:srgbClr val="000000"/>
                </a:solidFill>
                <a:latin typeface="Arial"/>
                <a:ea typeface="Arial"/>
                <a:cs typeface="Arial"/>
                <a:sym typeface="Arial"/>
              </a:endParaRPr>
            </a:p>
          </p:txBody>
        </p:sp>
        <p:sp>
          <p:nvSpPr>
            <p:cNvPr id="2337" name="Google Shape;2337;p72"/>
            <p:cNvSpPr txBox="1"/>
            <p:nvPr/>
          </p:nvSpPr>
          <p:spPr>
            <a:xfrm>
              <a:off x="466012" y="2993978"/>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1</a:t>
              </a:r>
              <a:endParaRPr b="0" i="0" sz="900" u="none" cap="none" strike="noStrike">
                <a:solidFill>
                  <a:srgbClr val="000000"/>
                </a:solidFill>
                <a:latin typeface="Arial"/>
                <a:ea typeface="Arial"/>
                <a:cs typeface="Arial"/>
                <a:sym typeface="Arial"/>
              </a:endParaRPr>
            </a:p>
          </p:txBody>
        </p:sp>
      </p:grpSp>
      <p:grpSp>
        <p:nvGrpSpPr>
          <p:cNvPr id="2338" name="Google Shape;2338;p72"/>
          <p:cNvGrpSpPr/>
          <p:nvPr/>
        </p:nvGrpSpPr>
        <p:grpSpPr>
          <a:xfrm>
            <a:off x="5659021" y="2372303"/>
            <a:ext cx="127800" cy="547800"/>
            <a:chOff x="455175" y="2672151"/>
            <a:chExt cx="127800" cy="547800"/>
          </a:xfrm>
        </p:grpSpPr>
        <p:sp>
          <p:nvSpPr>
            <p:cNvPr id="2339" name="Google Shape;2339;p72"/>
            <p:cNvSpPr/>
            <p:nvPr/>
          </p:nvSpPr>
          <p:spPr>
            <a:xfrm rot="5400000">
              <a:off x="245175" y="2882151"/>
              <a:ext cx="547800" cy="127800"/>
            </a:xfrm>
            <a:prstGeom prst="trapezoid">
              <a:avLst>
                <a:gd fmla="val 4162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p72"/>
            <p:cNvSpPr txBox="1"/>
            <p:nvPr/>
          </p:nvSpPr>
          <p:spPr>
            <a:xfrm>
              <a:off x="466012" y="2762047"/>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1</a:t>
              </a:r>
              <a:endParaRPr b="0" i="0" sz="900" u="none" cap="none" strike="noStrike">
                <a:solidFill>
                  <a:srgbClr val="000000"/>
                </a:solidFill>
                <a:latin typeface="Arial"/>
                <a:ea typeface="Arial"/>
                <a:cs typeface="Arial"/>
                <a:sym typeface="Arial"/>
              </a:endParaRPr>
            </a:p>
          </p:txBody>
        </p:sp>
        <p:sp>
          <p:nvSpPr>
            <p:cNvPr id="2341" name="Google Shape;2341;p72"/>
            <p:cNvSpPr txBox="1"/>
            <p:nvPr/>
          </p:nvSpPr>
          <p:spPr>
            <a:xfrm>
              <a:off x="466012" y="2993978"/>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0</a:t>
              </a:r>
              <a:endParaRPr b="0" i="0" sz="900" u="none" cap="none" strike="noStrike">
                <a:solidFill>
                  <a:srgbClr val="000000"/>
                </a:solidFill>
                <a:latin typeface="Arial"/>
                <a:ea typeface="Arial"/>
                <a:cs typeface="Arial"/>
                <a:sym typeface="Arial"/>
              </a:endParaRPr>
            </a:p>
          </p:txBody>
        </p:sp>
      </p:grpSp>
      <p:grpSp>
        <p:nvGrpSpPr>
          <p:cNvPr id="2342" name="Google Shape;2342;p72"/>
          <p:cNvGrpSpPr/>
          <p:nvPr/>
        </p:nvGrpSpPr>
        <p:grpSpPr>
          <a:xfrm>
            <a:off x="5658171" y="3326653"/>
            <a:ext cx="127800" cy="547800"/>
            <a:chOff x="455175" y="2672151"/>
            <a:chExt cx="127800" cy="547800"/>
          </a:xfrm>
        </p:grpSpPr>
        <p:sp>
          <p:nvSpPr>
            <p:cNvPr id="2343" name="Google Shape;2343;p72"/>
            <p:cNvSpPr/>
            <p:nvPr/>
          </p:nvSpPr>
          <p:spPr>
            <a:xfrm rot="5400000">
              <a:off x="245175" y="2882151"/>
              <a:ext cx="547800" cy="127800"/>
            </a:xfrm>
            <a:prstGeom prst="trapezoid">
              <a:avLst>
                <a:gd fmla="val 4162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p72"/>
            <p:cNvSpPr txBox="1"/>
            <p:nvPr/>
          </p:nvSpPr>
          <p:spPr>
            <a:xfrm>
              <a:off x="466012" y="2762047"/>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0</a:t>
              </a:r>
              <a:endParaRPr b="0" i="0" sz="900" u="none" cap="none" strike="noStrike">
                <a:solidFill>
                  <a:srgbClr val="000000"/>
                </a:solidFill>
                <a:latin typeface="Arial"/>
                <a:ea typeface="Arial"/>
                <a:cs typeface="Arial"/>
                <a:sym typeface="Arial"/>
              </a:endParaRPr>
            </a:p>
          </p:txBody>
        </p:sp>
        <p:sp>
          <p:nvSpPr>
            <p:cNvPr id="2345" name="Google Shape;2345;p72"/>
            <p:cNvSpPr txBox="1"/>
            <p:nvPr/>
          </p:nvSpPr>
          <p:spPr>
            <a:xfrm>
              <a:off x="466012" y="2993978"/>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1</a:t>
              </a:r>
              <a:endParaRPr b="0" i="0" sz="900" u="none" cap="none" strike="noStrike">
                <a:solidFill>
                  <a:srgbClr val="000000"/>
                </a:solidFill>
                <a:latin typeface="Arial"/>
                <a:ea typeface="Arial"/>
                <a:cs typeface="Arial"/>
                <a:sym typeface="Arial"/>
              </a:endParaRPr>
            </a:p>
          </p:txBody>
        </p:sp>
      </p:grpSp>
      <p:sp>
        <p:nvSpPr>
          <p:cNvPr id="2346" name="Google Shape;2346;p72"/>
          <p:cNvSpPr/>
          <p:nvPr/>
        </p:nvSpPr>
        <p:spPr>
          <a:xfrm>
            <a:off x="4580524" y="3722700"/>
            <a:ext cx="1069327" cy="336852"/>
          </a:xfrm>
          <a:custGeom>
            <a:rect b="b" l="l" r="r" t="t"/>
            <a:pathLst>
              <a:path extrusionOk="0" h="14325" w="6330">
                <a:moveTo>
                  <a:pt x="0" y="14325"/>
                </a:moveTo>
                <a:lnTo>
                  <a:pt x="0" y="0"/>
                </a:lnTo>
                <a:lnTo>
                  <a:pt x="6330" y="0"/>
                </a:lnTo>
              </a:path>
            </a:pathLst>
          </a:custGeom>
          <a:noFill/>
          <a:ln cap="flat" cmpd="sng" w="9525">
            <a:solidFill>
              <a:schemeClr val="dk1"/>
            </a:solidFill>
            <a:prstDash val="solid"/>
            <a:round/>
            <a:headEnd len="sm" w="sm" type="none"/>
            <a:tailEnd len="med" w="med" type="triangle"/>
          </a:ln>
        </p:spPr>
      </p:sp>
      <p:sp>
        <p:nvSpPr>
          <p:cNvPr id="2347" name="Google Shape;2347;p72"/>
          <p:cNvSpPr/>
          <p:nvPr/>
        </p:nvSpPr>
        <p:spPr>
          <a:xfrm>
            <a:off x="3783994" y="3852053"/>
            <a:ext cx="130800" cy="1275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p72"/>
          <p:cNvSpPr/>
          <p:nvPr/>
        </p:nvSpPr>
        <p:spPr>
          <a:xfrm>
            <a:off x="1531974" y="2480743"/>
            <a:ext cx="456900" cy="1178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p72"/>
          <p:cNvSpPr txBox="1"/>
          <p:nvPr/>
        </p:nvSpPr>
        <p:spPr>
          <a:xfrm>
            <a:off x="1533503" y="2487330"/>
            <a:ext cx="454200" cy="233100"/>
          </a:xfrm>
          <a:prstGeom prst="rect">
            <a:avLst/>
          </a:prstGeom>
          <a:noFill/>
          <a:ln>
            <a:noFill/>
          </a:ln>
        </p:spPr>
        <p:txBody>
          <a:bodyPr anchorCtr="0" anchor="t" bIns="91425" lIns="0" spcFirstLastPara="1" rIns="0" wrap="square" tIns="0">
            <a:no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IMEM</a:t>
            </a:r>
            <a:endParaRPr b="0" i="0" sz="1300" u="none" cap="none" strike="noStrike">
              <a:solidFill>
                <a:srgbClr val="000000"/>
              </a:solidFill>
              <a:latin typeface="Arial"/>
              <a:ea typeface="Arial"/>
              <a:cs typeface="Arial"/>
              <a:sym typeface="Arial"/>
            </a:endParaRPr>
          </a:p>
        </p:txBody>
      </p:sp>
      <p:sp>
        <p:nvSpPr>
          <p:cNvPr id="2350" name="Google Shape;2350;p72"/>
          <p:cNvSpPr txBox="1"/>
          <p:nvPr/>
        </p:nvSpPr>
        <p:spPr>
          <a:xfrm>
            <a:off x="1538649" y="3088013"/>
            <a:ext cx="192900" cy="138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PC</a:t>
            </a:r>
            <a:endParaRPr b="0" i="0" sz="900" u="none" cap="none" strike="noStrike">
              <a:solidFill>
                <a:srgbClr val="000000"/>
              </a:solidFill>
              <a:latin typeface="Arial"/>
              <a:ea typeface="Arial"/>
              <a:cs typeface="Arial"/>
              <a:sym typeface="Arial"/>
            </a:endParaRPr>
          </a:p>
        </p:txBody>
      </p:sp>
      <p:sp>
        <p:nvSpPr>
          <p:cNvPr id="2351" name="Google Shape;2351;p72"/>
          <p:cNvSpPr/>
          <p:nvPr/>
        </p:nvSpPr>
        <p:spPr>
          <a:xfrm>
            <a:off x="1779318" y="3529498"/>
            <a:ext cx="130800" cy="1275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p72"/>
          <p:cNvSpPr/>
          <p:nvPr/>
        </p:nvSpPr>
        <p:spPr>
          <a:xfrm>
            <a:off x="2400300" y="1300175"/>
            <a:ext cx="6415100" cy="1933575"/>
          </a:xfrm>
          <a:custGeom>
            <a:rect b="b" l="l" r="r" t="t"/>
            <a:pathLst>
              <a:path extrusionOk="0" h="77343" w="256604">
                <a:moveTo>
                  <a:pt x="244412" y="77343"/>
                </a:moveTo>
                <a:lnTo>
                  <a:pt x="256604" y="77343"/>
                </a:lnTo>
                <a:lnTo>
                  <a:pt x="256604" y="0"/>
                </a:lnTo>
                <a:lnTo>
                  <a:pt x="0" y="0"/>
                </a:lnTo>
                <a:lnTo>
                  <a:pt x="0" y="49911"/>
                </a:lnTo>
                <a:lnTo>
                  <a:pt x="16383" y="49911"/>
                </a:lnTo>
              </a:path>
            </a:pathLst>
          </a:custGeom>
          <a:noFill/>
          <a:ln cap="flat" cmpd="sng" w="9525">
            <a:solidFill>
              <a:schemeClr val="dk1"/>
            </a:solidFill>
            <a:prstDash val="solid"/>
            <a:round/>
            <a:headEnd len="sm" w="sm" type="none"/>
            <a:tailEnd len="med" w="med" type="triangle"/>
          </a:ln>
        </p:spPr>
      </p:sp>
      <p:cxnSp>
        <p:nvCxnSpPr>
          <p:cNvPr id="2353" name="Google Shape;2353;p72"/>
          <p:cNvCxnSpPr/>
          <p:nvPr/>
        </p:nvCxnSpPr>
        <p:spPr>
          <a:xfrm>
            <a:off x="2578311"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2354" name="Google Shape;2354;p72"/>
          <p:cNvCxnSpPr/>
          <p:nvPr/>
        </p:nvCxnSpPr>
        <p:spPr>
          <a:xfrm>
            <a:off x="2856920"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2355" name="Google Shape;2355;p72"/>
          <p:cNvCxnSpPr/>
          <p:nvPr/>
        </p:nvCxnSpPr>
        <p:spPr>
          <a:xfrm>
            <a:off x="4369680"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2356" name="Google Shape;2356;p72"/>
          <p:cNvCxnSpPr/>
          <p:nvPr/>
        </p:nvCxnSpPr>
        <p:spPr>
          <a:xfrm>
            <a:off x="3288363" y="4934075"/>
            <a:ext cx="0" cy="144000"/>
          </a:xfrm>
          <a:prstGeom prst="straightConnector1">
            <a:avLst/>
          </a:prstGeom>
          <a:noFill/>
          <a:ln cap="flat" cmpd="sng" w="9525">
            <a:solidFill>
              <a:schemeClr val="dk1"/>
            </a:solidFill>
            <a:prstDash val="solid"/>
            <a:round/>
            <a:headEnd len="sm" w="sm" type="none"/>
            <a:tailEnd len="sm" w="sm" type="none"/>
          </a:ln>
        </p:spPr>
      </p:cxnSp>
      <p:cxnSp>
        <p:nvCxnSpPr>
          <p:cNvPr id="2357" name="Google Shape;2357;p72"/>
          <p:cNvCxnSpPr/>
          <p:nvPr/>
        </p:nvCxnSpPr>
        <p:spPr>
          <a:xfrm>
            <a:off x="5013432"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2358" name="Google Shape;2358;p72"/>
          <p:cNvCxnSpPr/>
          <p:nvPr/>
        </p:nvCxnSpPr>
        <p:spPr>
          <a:xfrm>
            <a:off x="5278256"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2359" name="Google Shape;2359;p72"/>
          <p:cNvCxnSpPr/>
          <p:nvPr/>
        </p:nvCxnSpPr>
        <p:spPr>
          <a:xfrm>
            <a:off x="5521847"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2360" name="Google Shape;2360;p72"/>
          <p:cNvCxnSpPr/>
          <p:nvPr/>
        </p:nvCxnSpPr>
        <p:spPr>
          <a:xfrm>
            <a:off x="5810823"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2361" name="Google Shape;2361;p72"/>
          <p:cNvCxnSpPr/>
          <p:nvPr/>
        </p:nvCxnSpPr>
        <p:spPr>
          <a:xfrm>
            <a:off x="6058578"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2362" name="Google Shape;2362;p72"/>
          <p:cNvCxnSpPr/>
          <p:nvPr/>
        </p:nvCxnSpPr>
        <p:spPr>
          <a:xfrm>
            <a:off x="7442671" y="4939875"/>
            <a:ext cx="0" cy="144000"/>
          </a:xfrm>
          <a:prstGeom prst="straightConnector1">
            <a:avLst/>
          </a:prstGeom>
          <a:noFill/>
          <a:ln cap="flat" cmpd="sng" w="9525">
            <a:solidFill>
              <a:schemeClr val="dk1"/>
            </a:solidFill>
            <a:prstDash val="solid"/>
            <a:round/>
            <a:headEnd len="sm" w="sm" type="none"/>
            <a:tailEnd len="sm" w="sm" type="none"/>
          </a:ln>
        </p:spPr>
      </p:cxnSp>
      <p:sp>
        <p:nvSpPr>
          <p:cNvPr id="2363" name="Google Shape;2363;p72"/>
          <p:cNvSpPr/>
          <p:nvPr/>
        </p:nvSpPr>
        <p:spPr>
          <a:xfrm>
            <a:off x="5293525" y="1229325"/>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2364" name="Google Shape;2364;p72"/>
          <p:cNvSpPr/>
          <p:nvPr/>
        </p:nvSpPr>
        <p:spPr>
          <a:xfrm>
            <a:off x="6487523" y="13926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2365" name="Google Shape;2365;p72"/>
          <p:cNvSpPr/>
          <p:nvPr/>
        </p:nvSpPr>
        <p:spPr>
          <a:xfrm flipH="1">
            <a:off x="7046125" y="13926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2366" name="Google Shape;2366;p72"/>
          <p:cNvSpPr/>
          <p:nvPr/>
        </p:nvSpPr>
        <p:spPr>
          <a:xfrm flipH="1" rot="-5400000">
            <a:off x="6773813" y="20022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2367" name="Google Shape;2367;p72"/>
          <p:cNvSpPr txBox="1"/>
          <p:nvPr/>
        </p:nvSpPr>
        <p:spPr>
          <a:xfrm>
            <a:off x="4408054" y="1364209"/>
            <a:ext cx="1821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ALU</a:t>
            </a:r>
            <a:endParaRPr b="0" i="0" sz="700" u="none" cap="none" strike="noStrike">
              <a:solidFill>
                <a:srgbClr val="000000"/>
              </a:solidFill>
              <a:latin typeface="Arial"/>
              <a:ea typeface="Arial"/>
              <a:cs typeface="Arial"/>
              <a:sym typeface="Arial"/>
            </a:endParaRPr>
          </a:p>
        </p:txBody>
      </p:sp>
      <p:grpSp>
        <p:nvGrpSpPr>
          <p:cNvPr id="2368" name="Google Shape;2368;p72"/>
          <p:cNvGrpSpPr/>
          <p:nvPr/>
        </p:nvGrpSpPr>
        <p:grpSpPr>
          <a:xfrm>
            <a:off x="2059266" y="1969583"/>
            <a:ext cx="120009" cy="399152"/>
            <a:chOff x="2058691" y="2893625"/>
            <a:chExt cx="120009" cy="399152"/>
          </a:xfrm>
        </p:grpSpPr>
        <p:sp>
          <p:nvSpPr>
            <p:cNvPr id="2369" name="Google Shape;2369;p72"/>
            <p:cNvSpPr/>
            <p:nvPr/>
          </p:nvSpPr>
          <p:spPr>
            <a:xfrm>
              <a:off x="2058700" y="2893625"/>
              <a:ext cx="120000" cy="3990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p72"/>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71" name="Google Shape;2371;p72"/>
          <p:cNvGrpSpPr/>
          <p:nvPr/>
        </p:nvGrpSpPr>
        <p:grpSpPr>
          <a:xfrm>
            <a:off x="4057456" y="1968238"/>
            <a:ext cx="120009" cy="399152"/>
            <a:chOff x="2058691" y="2893625"/>
            <a:chExt cx="120009" cy="399152"/>
          </a:xfrm>
        </p:grpSpPr>
        <p:sp>
          <p:nvSpPr>
            <p:cNvPr id="2372" name="Google Shape;2372;p72"/>
            <p:cNvSpPr/>
            <p:nvPr/>
          </p:nvSpPr>
          <p:spPr>
            <a:xfrm>
              <a:off x="2058700" y="2893625"/>
              <a:ext cx="120000" cy="3990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p72"/>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74" name="Google Shape;2374;p72"/>
          <p:cNvGrpSpPr/>
          <p:nvPr/>
        </p:nvGrpSpPr>
        <p:grpSpPr>
          <a:xfrm>
            <a:off x="4057456" y="2563892"/>
            <a:ext cx="120009" cy="399152"/>
            <a:chOff x="2058691" y="2893625"/>
            <a:chExt cx="120009" cy="399152"/>
          </a:xfrm>
        </p:grpSpPr>
        <p:sp>
          <p:nvSpPr>
            <p:cNvPr id="2375" name="Google Shape;2375;p72"/>
            <p:cNvSpPr/>
            <p:nvPr/>
          </p:nvSpPr>
          <p:spPr>
            <a:xfrm>
              <a:off x="2058700" y="2893625"/>
              <a:ext cx="120000" cy="3990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Google Shape;2376;p72"/>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77" name="Google Shape;2377;p72"/>
          <p:cNvGrpSpPr/>
          <p:nvPr/>
        </p:nvGrpSpPr>
        <p:grpSpPr>
          <a:xfrm>
            <a:off x="4057456" y="3279380"/>
            <a:ext cx="120009" cy="399152"/>
            <a:chOff x="2058691" y="2893625"/>
            <a:chExt cx="120009" cy="399152"/>
          </a:xfrm>
        </p:grpSpPr>
        <p:sp>
          <p:nvSpPr>
            <p:cNvPr id="2378" name="Google Shape;2378;p72"/>
            <p:cNvSpPr/>
            <p:nvPr/>
          </p:nvSpPr>
          <p:spPr>
            <a:xfrm>
              <a:off x="2058700" y="2893625"/>
              <a:ext cx="120000" cy="3990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Google Shape;2379;p72"/>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80" name="Google Shape;2380;p72"/>
          <p:cNvGrpSpPr/>
          <p:nvPr/>
        </p:nvGrpSpPr>
        <p:grpSpPr>
          <a:xfrm>
            <a:off x="4046006" y="4419658"/>
            <a:ext cx="120009" cy="399152"/>
            <a:chOff x="2058691" y="2893625"/>
            <a:chExt cx="120009" cy="399152"/>
          </a:xfrm>
        </p:grpSpPr>
        <p:sp>
          <p:nvSpPr>
            <p:cNvPr id="2381" name="Google Shape;2381;p72"/>
            <p:cNvSpPr/>
            <p:nvPr/>
          </p:nvSpPr>
          <p:spPr>
            <a:xfrm>
              <a:off x="2058700" y="2893625"/>
              <a:ext cx="120000" cy="3990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p72"/>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83" name="Google Shape;2383;p72"/>
          <p:cNvGrpSpPr/>
          <p:nvPr/>
        </p:nvGrpSpPr>
        <p:grpSpPr>
          <a:xfrm>
            <a:off x="6598729" y="3831865"/>
            <a:ext cx="120009" cy="399152"/>
            <a:chOff x="2058691" y="2893625"/>
            <a:chExt cx="120009" cy="399152"/>
          </a:xfrm>
        </p:grpSpPr>
        <p:sp>
          <p:nvSpPr>
            <p:cNvPr id="2384" name="Google Shape;2384;p72"/>
            <p:cNvSpPr/>
            <p:nvPr/>
          </p:nvSpPr>
          <p:spPr>
            <a:xfrm>
              <a:off x="2058700" y="2893625"/>
              <a:ext cx="120000" cy="3990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72"/>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86" name="Google Shape;2386;p72"/>
          <p:cNvGrpSpPr/>
          <p:nvPr/>
        </p:nvGrpSpPr>
        <p:grpSpPr>
          <a:xfrm>
            <a:off x="6598729" y="2760824"/>
            <a:ext cx="120009" cy="399152"/>
            <a:chOff x="2058691" y="2893625"/>
            <a:chExt cx="120009" cy="399152"/>
          </a:xfrm>
        </p:grpSpPr>
        <p:sp>
          <p:nvSpPr>
            <p:cNvPr id="2387" name="Google Shape;2387;p72"/>
            <p:cNvSpPr/>
            <p:nvPr/>
          </p:nvSpPr>
          <p:spPr>
            <a:xfrm>
              <a:off x="2058700" y="2893625"/>
              <a:ext cx="120000" cy="3990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72"/>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89" name="Google Shape;2389;p72"/>
          <p:cNvGrpSpPr/>
          <p:nvPr/>
        </p:nvGrpSpPr>
        <p:grpSpPr>
          <a:xfrm>
            <a:off x="8608214" y="3035164"/>
            <a:ext cx="120009" cy="399152"/>
            <a:chOff x="2058691" y="2893625"/>
            <a:chExt cx="120009" cy="399152"/>
          </a:xfrm>
        </p:grpSpPr>
        <p:sp>
          <p:nvSpPr>
            <p:cNvPr id="2390" name="Google Shape;2390;p72"/>
            <p:cNvSpPr/>
            <p:nvPr/>
          </p:nvSpPr>
          <p:spPr>
            <a:xfrm>
              <a:off x="2058700" y="2893625"/>
              <a:ext cx="120000" cy="3990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72"/>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92" name="Google Shape;2392;p72"/>
          <p:cNvSpPr txBox="1"/>
          <p:nvPr/>
        </p:nvSpPr>
        <p:spPr>
          <a:xfrm>
            <a:off x="2005725" y="2370145"/>
            <a:ext cx="227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FF"/>
                </a:solidFill>
                <a:latin typeface="Arial"/>
                <a:ea typeface="Arial"/>
                <a:cs typeface="Arial"/>
                <a:sym typeface="Arial"/>
              </a:rPr>
              <a:t>PC</a:t>
            </a:r>
            <a:endParaRPr b="0" i="0" sz="800" u="none" cap="none" strike="noStrike">
              <a:solidFill>
                <a:srgbClr val="0000FF"/>
              </a:solidFill>
              <a:latin typeface="Arial"/>
              <a:ea typeface="Arial"/>
              <a:cs typeface="Arial"/>
              <a:sym typeface="Arial"/>
            </a:endParaRPr>
          </a:p>
        </p:txBody>
      </p:sp>
      <p:sp>
        <p:nvSpPr>
          <p:cNvPr id="2393" name="Google Shape;2393;p72"/>
          <p:cNvSpPr txBox="1"/>
          <p:nvPr/>
        </p:nvSpPr>
        <p:spPr>
          <a:xfrm>
            <a:off x="4005085" y="2370145"/>
            <a:ext cx="227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FF"/>
                </a:solidFill>
                <a:latin typeface="Arial"/>
                <a:ea typeface="Arial"/>
                <a:cs typeface="Arial"/>
                <a:sym typeface="Arial"/>
              </a:rPr>
              <a:t>PC</a:t>
            </a:r>
            <a:endParaRPr b="0" i="0" sz="800" u="none" cap="none" strike="noStrike">
              <a:solidFill>
                <a:srgbClr val="0000FF"/>
              </a:solidFill>
              <a:latin typeface="Arial"/>
              <a:ea typeface="Arial"/>
              <a:cs typeface="Arial"/>
              <a:sym typeface="Arial"/>
            </a:endParaRPr>
          </a:p>
        </p:txBody>
      </p:sp>
      <p:sp>
        <p:nvSpPr>
          <p:cNvPr id="2394" name="Google Shape;2394;p72"/>
          <p:cNvSpPr txBox="1"/>
          <p:nvPr/>
        </p:nvSpPr>
        <p:spPr>
          <a:xfrm>
            <a:off x="4013334" y="2966544"/>
            <a:ext cx="3870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FF"/>
                </a:solidFill>
                <a:latin typeface="Arial"/>
                <a:ea typeface="Arial"/>
                <a:cs typeface="Arial"/>
                <a:sym typeface="Arial"/>
              </a:rPr>
              <a:t>RegReadData1</a:t>
            </a:r>
            <a:endParaRPr b="0" i="0" sz="700" u="none" cap="none" strike="noStrike">
              <a:solidFill>
                <a:srgbClr val="0000FF"/>
              </a:solidFill>
              <a:latin typeface="Arial"/>
              <a:ea typeface="Arial"/>
              <a:cs typeface="Arial"/>
              <a:sym typeface="Arial"/>
            </a:endParaRPr>
          </a:p>
        </p:txBody>
      </p:sp>
      <p:sp>
        <p:nvSpPr>
          <p:cNvPr id="2395" name="Google Shape;2395;p72"/>
          <p:cNvSpPr txBox="1"/>
          <p:nvPr/>
        </p:nvSpPr>
        <p:spPr>
          <a:xfrm>
            <a:off x="4013334" y="3682804"/>
            <a:ext cx="3870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FF"/>
                </a:solidFill>
                <a:latin typeface="Arial"/>
                <a:ea typeface="Arial"/>
                <a:cs typeface="Arial"/>
                <a:sym typeface="Arial"/>
              </a:rPr>
              <a:t>RegReadData2</a:t>
            </a:r>
            <a:endParaRPr b="0" i="0" sz="700" u="none" cap="none" strike="noStrike">
              <a:solidFill>
                <a:srgbClr val="0000FF"/>
              </a:solidFill>
              <a:latin typeface="Arial"/>
              <a:ea typeface="Arial"/>
              <a:cs typeface="Arial"/>
              <a:sym typeface="Arial"/>
            </a:endParaRPr>
          </a:p>
        </p:txBody>
      </p:sp>
      <p:sp>
        <p:nvSpPr>
          <p:cNvPr id="2396" name="Google Shape;2396;p72"/>
          <p:cNvSpPr txBox="1"/>
          <p:nvPr/>
        </p:nvSpPr>
        <p:spPr>
          <a:xfrm>
            <a:off x="3993635" y="4821565"/>
            <a:ext cx="227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FF"/>
                </a:solidFill>
                <a:latin typeface="Arial"/>
                <a:ea typeface="Arial"/>
                <a:cs typeface="Arial"/>
                <a:sym typeface="Arial"/>
              </a:rPr>
              <a:t>inst</a:t>
            </a:r>
            <a:endParaRPr b="0" i="0" sz="800" u="none" cap="none" strike="noStrike">
              <a:solidFill>
                <a:srgbClr val="0000FF"/>
              </a:solidFill>
              <a:latin typeface="Arial"/>
              <a:ea typeface="Arial"/>
              <a:cs typeface="Arial"/>
              <a:sym typeface="Arial"/>
            </a:endParaRPr>
          </a:p>
        </p:txBody>
      </p:sp>
      <p:sp>
        <p:nvSpPr>
          <p:cNvPr id="2397" name="Google Shape;2397;p72"/>
          <p:cNvSpPr txBox="1"/>
          <p:nvPr/>
        </p:nvSpPr>
        <p:spPr>
          <a:xfrm>
            <a:off x="6464980" y="4236529"/>
            <a:ext cx="3870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FF"/>
                </a:solidFill>
                <a:latin typeface="Arial"/>
                <a:ea typeface="Arial"/>
                <a:cs typeface="Arial"/>
                <a:sym typeface="Arial"/>
              </a:rPr>
              <a:t>RegReadData2</a:t>
            </a:r>
            <a:endParaRPr b="0" i="0" sz="700" u="none" cap="none" strike="noStrike">
              <a:solidFill>
                <a:srgbClr val="0000FF"/>
              </a:solidFill>
              <a:latin typeface="Arial"/>
              <a:ea typeface="Arial"/>
              <a:cs typeface="Arial"/>
              <a:sym typeface="Arial"/>
            </a:endParaRPr>
          </a:p>
        </p:txBody>
      </p:sp>
      <p:sp>
        <p:nvSpPr>
          <p:cNvPr id="2398" name="Google Shape;2398;p72"/>
          <p:cNvSpPr txBox="1"/>
          <p:nvPr/>
        </p:nvSpPr>
        <p:spPr>
          <a:xfrm>
            <a:off x="6548335" y="3161700"/>
            <a:ext cx="2271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FF"/>
                </a:solidFill>
                <a:latin typeface="Arial"/>
                <a:ea typeface="Arial"/>
                <a:cs typeface="Arial"/>
                <a:sym typeface="Arial"/>
              </a:rPr>
              <a:t>ALU Out</a:t>
            </a:r>
            <a:endParaRPr b="0" i="0" sz="700" u="none" cap="none" strike="noStrike">
              <a:solidFill>
                <a:srgbClr val="0000FF"/>
              </a:solidFill>
              <a:latin typeface="Arial"/>
              <a:ea typeface="Arial"/>
              <a:cs typeface="Arial"/>
              <a:sym typeface="Arial"/>
            </a:endParaRPr>
          </a:p>
        </p:txBody>
      </p:sp>
      <p:sp>
        <p:nvSpPr>
          <p:cNvPr id="2399" name="Google Shape;2399;p72"/>
          <p:cNvSpPr txBox="1"/>
          <p:nvPr/>
        </p:nvSpPr>
        <p:spPr>
          <a:xfrm>
            <a:off x="8474725" y="3434323"/>
            <a:ext cx="387000" cy="323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FF"/>
                </a:solidFill>
                <a:latin typeface="Arial"/>
                <a:ea typeface="Arial"/>
                <a:cs typeface="Arial"/>
                <a:sym typeface="Arial"/>
              </a:rPr>
              <a:t>Reg Write Data</a:t>
            </a:r>
            <a:endParaRPr b="0" i="0" sz="700" u="none" cap="none" strike="noStrike">
              <a:solidFill>
                <a:srgbClr val="0000FF"/>
              </a:solidFill>
              <a:latin typeface="Arial"/>
              <a:ea typeface="Arial"/>
              <a:cs typeface="Arial"/>
              <a:sym typeface="Arial"/>
            </a:endParaRPr>
          </a:p>
        </p:txBody>
      </p:sp>
      <p:sp>
        <p:nvSpPr>
          <p:cNvPr id="2400" name="Google Shape;2400;p72"/>
          <p:cNvSpPr txBox="1"/>
          <p:nvPr/>
        </p:nvSpPr>
        <p:spPr>
          <a:xfrm>
            <a:off x="5469975" y="104025"/>
            <a:ext cx="3539700" cy="9852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Inter"/>
                <a:ea typeface="Inter"/>
                <a:cs typeface="Inter"/>
                <a:sym typeface="Inter"/>
              </a:rPr>
              <a:t>Store/send instructions down the pipeline so control logic operates correctly in each stage.</a:t>
            </a:r>
            <a:endParaRPr b="0" i="0" sz="1300" u="none" cap="none" strike="noStrike">
              <a:solidFill>
                <a:srgbClr val="000000"/>
              </a:solidFill>
              <a:latin typeface="Inter"/>
              <a:ea typeface="Inter"/>
              <a:cs typeface="Inter"/>
              <a:sym typeface="Inter"/>
            </a:endParaRPr>
          </a:p>
          <a:p>
            <a:pPr indent="0" lvl="0" marL="0" marR="0" rtl="0" algn="l">
              <a:lnSpc>
                <a:spcPct val="100000"/>
              </a:lnSpc>
              <a:spcBef>
                <a:spcPts val="0"/>
              </a:spcBef>
              <a:spcAft>
                <a:spcPts val="0"/>
              </a:spcAft>
              <a:buClr>
                <a:schemeClr val="dk1"/>
              </a:buClr>
              <a:buSzPts val="1100"/>
              <a:buFont typeface="Arial"/>
              <a:buNone/>
            </a:pPr>
            <a:r>
              <a:rPr b="0" i="0" lang="tr" sz="1300" u="none" cap="none" strike="noStrike">
                <a:solidFill>
                  <a:schemeClr val="dk1"/>
                </a:solidFill>
                <a:latin typeface="Inter"/>
                <a:ea typeface="Inter"/>
                <a:cs typeface="Inter"/>
                <a:sym typeface="Inter"/>
              </a:rPr>
              <a:t>Is this pipeline functional?</a:t>
            </a:r>
            <a:endParaRPr b="0" i="0" sz="1300" u="none" cap="none" strike="noStrike">
              <a:solidFill>
                <a:srgbClr val="000000"/>
              </a:solidFill>
              <a:latin typeface="Inter"/>
              <a:ea typeface="Inter"/>
              <a:cs typeface="Inter"/>
              <a:sym typeface="Inter"/>
            </a:endParaRPr>
          </a:p>
        </p:txBody>
      </p:sp>
      <p:sp>
        <p:nvSpPr>
          <p:cNvPr id="2401" name="Google Shape;2401;p72"/>
          <p:cNvSpPr/>
          <p:nvPr/>
        </p:nvSpPr>
        <p:spPr>
          <a:xfrm>
            <a:off x="5103650" y="2169075"/>
            <a:ext cx="541525" cy="365850"/>
          </a:xfrm>
          <a:custGeom>
            <a:rect b="b" l="l" r="r" t="t"/>
            <a:pathLst>
              <a:path extrusionOk="0" h="14634" w="21661">
                <a:moveTo>
                  <a:pt x="0" y="0"/>
                </a:moveTo>
                <a:lnTo>
                  <a:pt x="0" y="14634"/>
                </a:lnTo>
                <a:lnTo>
                  <a:pt x="21661" y="14634"/>
                </a:lnTo>
              </a:path>
            </a:pathLst>
          </a:custGeom>
          <a:noFill/>
          <a:ln cap="flat" cmpd="sng" w="9525">
            <a:solidFill>
              <a:schemeClr val="dk1"/>
            </a:solidFill>
            <a:prstDash val="solid"/>
            <a:round/>
            <a:headEnd len="sm" w="sm" type="none"/>
            <a:tailEnd len="med" w="med" type="triangle"/>
          </a:ln>
        </p:spPr>
      </p:sp>
      <p:grpSp>
        <p:nvGrpSpPr>
          <p:cNvPr id="2402" name="Google Shape;2402;p72"/>
          <p:cNvGrpSpPr/>
          <p:nvPr/>
        </p:nvGrpSpPr>
        <p:grpSpPr>
          <a:xfrm>
            <a:off x="7329108" y="2093108"/>
            <a:ext cx="295200" cy="153900"/>
            <a:chOff x="1777884" y="1816758"/>
            <a:chExt cx="295200" cy="153900"/>
          </a:xfrm>
        </p:grpSpPr>
        <p:sp>
          <p:nvSpPr>
            <p:cNvPr id="2403" name="Google Shape;2403;p72"/>
            <p:cNvSpPr/>
            <p:nvPr/>
          </p:nvSpPr>
          <p:spPr>
            <a:xfrm rot="5400000">
              <a:off x="1850784" y="1746039"/>
              <a:ext cx="149400" cy="295200"/>
            </a:xfrm>
            <a:prstGeom prst="trapezoid">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p72"/>
            <p:cNvSpPr txBox="1"/>
            <p:nvPr/>
          </p:nvSpPr>
          <p:spPr>
            <a:xfrm>
              <a:off x="1784816" y="1816758"/>
              <a:ext cx="2826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+4</a:t>
              </a:r>
              <a:endParaRPr b="0" i="0" sz="1000" u="none" cap="none" strike="noStrike">
                <a:solidFill>
                  <a:srgbClr val="000000"/>
                </a:solidFill>
                <a:latin typeface="Arial"/>
                <a:ea typeface="Arial"/>
                <a:cs typeface="Arial"/>
                <a:sym typeface="Arial"/>
              </a:endParaRPr>
            </a:p>
          </p:txBody>
        </p:sp>
      </p:grpSp>
      <p:grpSp>
        <p:nvGrpSpPr>
          <p:cNvPr id="2405" name="Google Shape;2405;p72"/>
          <p:cNvGrpSpPr/>
          <p:nvPr/>
        </p:nvGrpSpPr>
        <p:grpSpPr>
          <a:xfrm>
            <a:off x="6597412" y="1968238"/>
            <a:ext cx="120009" cy="399152"/>
            <a:chOff x="2058691" y="2893625"/>
            <a:chExt cx="120009" cy="399152"/>
          </a:xfrm>
        </p:grpSpPr>
        <p:sp>
          <p:nvSpPr>
            <p:cNvPr id="2406" name="Google Shape;2406;p72"/>
            <p:cNvSpPr/>
            <p:nvPr/>
          </p:nvSpPr>
          <p:spPr>
            <a:xfrm>
              <a:off x="2058700" y="2893625"/>
              <a:ext cx="120000" cy="3990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p72"/>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08" name="Google Shape;2408;p72"/>
          <p:cNvSpPr txBox="1"/>
          <p:nvPr/>
        </p:nvSpPr>
        <p:spPr>
          <a:xfrm>
            <a:off x="6545041" y="2370145"/>
            <a:ext cx="227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FF"/>
                </a:solidFill>
                <a:latin typeface="Arial"/>
                <a:ea typeface="Arial"/>
                <a:cs typeface="Arial"/>
                <a:sym typeface="Arial"/>
              </a:rPr>
              <a:t>PC</a:t>
            </a:r>
            <a:endParaRPr b="0" i="0" sz="800" u="none" cap="none" strike="noStrike">
              <a:solidFill>
                <a:srgbClr val="0000FF"/>
              </a:solidFill>
              <a:latin typeface="Arial"/>
              <a:ea typeface="Arial"/>
              <a:cs typeface="Arial"/>
              <a:sym typeface="Arial"/>
            </a:endParaRPr>
          </a:p>
        </p:txBody>
      </p:sp>
      <p:sp>
        <p:nvSpPr>
          <p:cNvPr id="2409" name="Google Shape;2409;p72"/>
          <p:cNvSpPr/>
          <p:nvPr/>
        </p:nvSpPr>
        <p:spPr>
          <a:xfrm>
            <a:off x="7623775" y="2170100"/>
            <a:ext cx="729000" cy="1053725"/>
          </a:xfrm>
          <a:custGeom>
            <a:rect b="b" l="l" r="r" t="t"/>
            <a:pathLst>
              <a:path extrusionOk="0" h="42149" w="29160">
                <a:moveTo>
                  <a:pt x="0" y="0"/>
                </a:moveTo>
                <a:lnTo>
                  <a:pt x="14954" y="0"/>
                </a:lnTo>
                <a:lnTo>
                  <a:pt x="14954" y="42149"/>
                </a:lnTo>
                <a:lnTo>
                  <a:pt x="29160" y="42149"/>
                </a:lnTo>
              </a:path>
            </a:pathLst>
          </a:custGeom>
          <a:noFill/>
          <a:ln cap="flat" cmpd="sng" w="9525">
            <a:solidFill>
              <a:schemeClr val="dk1"/>
            </a:solidFill>
            <a:prstDash val="solid"/>
            <a:round/>
            <a:headEnd len="sm" w="sm" type="none"/>
            <a:tailEnd len="med" w="med" type="triangle"/>
          </a:ln>
        </p:spPr>
      </p:sp>
      <p:cxnSp>
        <p:nvCxnSpPr>
          <p:cNvPr id="2410" name="Google Shape;2410;p72"/>
          <p:cNvCxnSpPr/>
          <p:nvPr/>
        </p:nvCxnSpPr>
        <p:spPr>
          <a:xfrm>
            <a:off x="2249674" y="2984825"/>
            <a:ext cx="0" cy="1948200"/>
          </a:xfrm>
          <a:prstGeom prst="straightConnector1">
            <a:avLst/>
          </a:prstGeom>
          <a:noFill/>
          <a:ln cap="flat" cmpd="sng" w="9525">
            <a:solidFill>
              <a:srgbClr val="000000"/>
            </a:solidFill>
            <a:prstDash val="solid"/>
            <a:round/>
            <a:headEnd len="sm" w="sm" type="none"/>
            <a:tailEnd len="med" w="med" type="triangle"/>
          </a:ln>
        </p:spPr>
      </p:cxnSp>
      <p:cxnSp>
        <p:nvCxnSpPr>
          <p:cNvPr id="2411" name="Google Shape;2411;p72"/>
          <p:cNvCxnSpPr/>
          <p:nvPr/>
        </p:nvCxnSpPr>
        <p:spPr>
          <a:xfrm>
            <a:off x="1990674" y="2982550"/>
            <a:ext cx="816600" cy="0"/>
          </a:xfrm>
          <a:prstGeom prst="straightConnector1">
            <a:avLst/>
          </a:prstGeom>
          <a:noFill/>
          <a:ln cap="flat" cmpd="sng" w="9525">
            <a:solidFill>
              <a:srgbClr val="000000"/>
            </a:solidFill>
            <a:prstDash val="solid"/>
            <a:round/>
            <a:headEnd len="sm" w="sm" type="none"/>
            <a:tailEnd len="med" w="med" type="triangle"/>
          </a:ln>
        </p:spPr>
      </p:cxnSp>
      <p:sp>
        <p:nvSpPr>
          <p:cNvPr id="2412" name="Google Shape;2412;p72"/>
          <p:cNvSpPr txBox="1"/>
          <p:nvPr/>
        </p:nvSpPr>
        <p:spPr>
          <a:xfrm>
            <a:off x="2272979" y="2865094"/>
            <a:ext cx="384600" cy="107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inst[11:7]</a:t>
            </a:r>
            <a:endParaRPr b="0" i="0" sz="700" u="none" cap="none" strike="noStrike">
              <a:solidFill>
                <a:srgbClr val="000000"/>
              </a:solidFill>
              <a:latin typeface="Arial"/>
              <a:ea typeface="Arial"/>
              <a:cs typeface="Arial"/>
              <a:sym typeface="Arial"/>
            </a:endParaRPr>
          </a:p>
        </p:txBody>
      </p:sp>
      <p:sp>
        <p:nvSpPr>
          <p:cNvPr id="2413" name="Google Shape;2413;p72"/>
          <p:cNvSpPr txBox="1"/>
          <p:nvPr/>
        </p:nvSpPr>
        <p:spPr>
          <a:xfrm>
            <a:off x="1724788" y="2905201"/>
            <a:ext cx="2466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inst</a:t>
            </a:r>
            <a:endParaRPr b="0" i="0" sz="900" u="none" cap="none" strike="noStrike">
              <a:solidFill>
                <a:srgbClr val="000000"/>
              </a:solidFill>
              <a:latin typeface="Arial"/>
              <a:ea typeface="Arial"/>
              <a:cs typeface="Arial"/>
              <a:sym typeface="Arial"/>
            </a:endParaRPr>
          </a:p>
        </p:txBody>
      </p:sp>
      <p:grpSp>
        <p:nvGrpSpPr>
          <p:cNvPr id="2414" name="Google Shape;2414;p72"/>
          <p:cNvGrpSpPr/>
          <p:nvPr/>
        </p:nvGrpSpPr>
        <p:grpSpPr>
          <a:xfrm>
            <a:off x="2059266" y="2782975"/>
            <a:ext cx="120009" cy="399152"/>
            <a:chOff x="2058691" y="2893625"/>
            <a:chExt cx="120009" cy="399152"/>
          </a:xfrm>
        </p:grpSpPr>
        <p:sp>
          <p:nvSpPr>
            <p:cNvPr id="2415" name="Google Shape;2415;p72"/>
            <p:cNvSpPr/>
            <p:nvPr/>
          </p:nvSpPr>
          <p:spPr>
            <a:xfrm>
              <a:off x="2058700" y="2893625"/>
              <a:ext cx="120000" cy="3990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72"/>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17" name="Google Shape;2417;p72"/>
          <p:cNvSpPr txBox="1"/>
          <p:nvPr/>
        </p:nvSpPr>
        <p:spPr>
          <a:xfrm>
            <a:off x="2005725" y="3183134"/>
            <a:ext cx="227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FF"/>
                </a:solidFill>
                <a:latin typeface="Arial"/>
                <a:ea typeface="Arial"/>
                <a:cs typeface="Arial"/>
                <a:sym typeface="Arial"/>
              </a:rPr>
              <a:t>inst</a:t>
            </a:r>
            <a:endParaRPr b="0" i="0" sz="800" u="none" cap="none" strike="noStrike">
              <a:solidFill>
                <a:srgbClr val="0000FF"/>
              </a:solidFill>
              <a:latin typeface="Arial"/>
              <a:ea typeface="Arial"/>
              <a:cs typeface="Arial"/>
              <a:sym typeface="Arial"/>
            </a:endParaRPr>
          </a:p>
        </p:txBody>
      </p:sp>
      <p:cxnSp>
        <p:nvCxnSpPr>
          <p:cNvPr id="2418" name="Google Shape;2418;p72"/>
          <p:cNvCxnSpPr/>
          <p:nvPr/>
        </p:nvCxnSpPr>
        <p:spPr>
          <a:xfrm>
            <a:off x="2251549" y="3307600"/>
            <a:ext cx="555600" cy="0"/>
          </a:xfrm>
          <a:prstGeom prst="straightConnector1">
            <a:avLst/>
          </a:prstGeom>
          <a:noFill/>
          <a:ln cap="flat" cmpd="sng" w="9525">
            <a:solidFill>
              <a:srgbClr val="000000"/>
            </a:solidFill>
            <a:prstDash val="solid"/>
            <a:round/>
            <a:headEnd len="sm" w="sm" type="none"/>
            <a:tailEnd len="med" w="med" type="triangle"/>
          </a:ln>
        </p:spPr>
      </p:cxnSp>
      <p:sp>
        <p:nvSpPr>
          <p:cNvPr id="2419" name="Google Shape;2419;p72"/>
          <p:cNvSpPr/>
          <p:nvPr/>
        </p:nvSpPr>
        <p:spPr>
          <a:xfrm>
            <a:off x="5730025" y="2899975"/>
            <a:ext cx="189900" cy="2038925"/>
          </a:xfrm>
          <a:custGeom>
            <a:rect b="b" l="l" r="r" t="t"/>
            <a:pathLst>
              <a:path extrusionOk="0" h="81557" w="7596">
                <a:moveTo>
                  <a:pt x="7596" y="81557"/>
                </a:moveTo>
                <a:lnTo>
                  <a:pt x="7596" y="10453"/>
                </a:lnTo>
                <a:lnTo>
                  <a:pt x="0" y="10453"/>
                </a:lnTo>
                <a:lnTo>
                  <a:pt x="0" y="0"/>
                </a:lnTo>
              </a:path>
            </a:pathLst>
          </a:custGeom>
          <a:noFill/>
          <a:ln cap="flat" cmpd="sng" w="9525">
            <a:solidFill>
              <a:schemeClr val="dk1"/>
            </a:solidFill>
            <a:prstDash val="solid"/>
            <a:round/>
            <a:headEnd len="sm" w="sm" type="none"/>
            <a:tailEnd len="med" w="med" type="triangle"/>
          </a:ln>
        </p:spPr>
      </p:sp>
      <p:cxnSp>
        <p:nvCxnSpPr>
          <p:cNvPr id="2420" name="Google Shape;2420;p72"/>
          <p:cNvCxnSpPr/>
          <p:nvPr/>
        </p:nvCxnSpPr>
        <p:spPr>
          <a:xfrm>
            <a:off x="657237" y="4939875"/>
            <a:ext cx="0" cy="144000"/>
          </a:xfrm>
          <a:prstGeom prst="straightConnector1">
            <a:avLst/>
          </a:prstGeom>
          <a:noFill/>
          <a:ln cap="flat" cmpd="sng" w="9525">
            <a:solidFill>
              <a:schemeClr val="dk1"/>
            </a:solidFill>
            <a:prstDash val="solid"/>
            <a:round/>
            <a:headEnd len="sm" w="sm" type="none"/>
            <a:tailEnd len="sm" w="sm" type="none"/>
          </a:ln>
        </p:spPr>
      </p:cxnSp>
      <p:sp>
        <p:nvSpPr>
          <p:cNvPr id="2421" name="Google Shape;2421;p72"/>
          <p:cNvSpPr txBox="1"/>
          <p:nvPr/>
        </p:nvSpPr>
        <p:spPr>
          <a:xfrm>
            <a:off x="3966763" y="4948575"/>
            <a:ext cx="4032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inst (EX)</a:t>
            </a:r>
            <a:endParaRPr b="0" i="0" sz="800" u="none" cap="none" strike="noStrike">
              <a:solidFill>
                <a:srgbClr val="000000"/>
              </a:solidFill>
              <a:latin typeface="Arial"/>
              <a:ea typeface="Arial"/>
              <a:cs typeface="Arial"/>
              <a:sym typeface="Arial"/>
            </a:endParaRPr>
          </a:p>
        </p:txBody>
      </p:sp>
      <p:cxnSp>
        <p:nvCxnSpPr>
          <p:cNvPr id="2422" name="Google Shape;2422;p72"/>
          <p:cNvCxnSpPr/>
          <p:nvPr/>
        </p:nvCxnSpPr>
        <p:spPr>
          <a:xfrm>
            <a:off x="4296120" y="4565375"/>
            <a:ext cx="0" cy="367800"/>
          </a:xfrm>
          <a:prstGeom prst="straightConnector1">
            <a:avLst/>
          </a:prstGeom>
          <a:noFill/>
          <a:ln cap="flat" cmpd="sng" w="9525">
            <a:solidFill>
              <a:schemeClr val="dk1"/>
            </a:solidFill>
            <a:prstDash val="solid"/>
            <a:round/>
            <a:headEnd len="sm" w="sm" type="none"/>
            <a:tailEnd len="med" w="med" type="triangle"/>
          </a:ln>
        </p:spPr>
      </p:cxnSp>
      <p:sp>
        <p:nvSpPr>
          <p:cNvPr id="2423" name="Google Shape;2423;p72"/>
          <p:cNvSpPr/>
          <p:nvPr/>
        </p:nvSpPr>
        <p:spPr>
          <a:xfrm flipH="1" rot="5400000">
            <a:off x="4261834" y="3853506"/>
            <a:ext cx="208446" cy="423491"/>
          </a:xfrm>
          <a:custGeom>
            <a:rect b="b" l="l" r="r" t="t"/>
            <a:pathLst>
              <a:path extrusionOk="0" h="14380" w="4093">
                <a:moveTo>
                  <a:pt x="0" y="14380"/>
                </a:moveTo>
                <a:lnTo>
                  <a:pt x="0" y="0"/>
                </a:lnTo>
                <a:lnTo>
                  <a:pt x="4093" y="0"/>
                </a:lnTo>
              </a:path>
            </a:pathLst>
          </a:custGeom>
          <a:noFill/>
          <a:ln cap="flat" cmpd="sng" w="9525">
            <a:solidFill>
              <a:schemeClr val="dk1"/>
            </a:solidFill>
            <a:prstDash val="solid"/>
            <a:round/>
            <a:headEnd len="sm" w="sm" type="none"/>
            <a:tailEnd len="sm" w="sm" type="none"/>
          </a:ln>
        </p:spPr>
      </p:sp>
      <p:grpSp>
        <p:nvGrpSpPr>
          <p:cNvPr id="2424" name="Google Shape;2424;p72"/>
          <p:cNvGrpSpPr/>
          <p:nvPr/>
        </p:nvGrpSpPr>
        <p:grpSpPr>
          <a:xfrm>
            <a:off x="6599223" y="4451900"/>
            <a:ext cx="120002" cy="314810"/>
            <a:chOff x="2058691" y="2977967"/>
            <a:chExt cx="120002" cy="314810"/>
          </a:xfrm>
        </p:grpSpPr>
        <p:sp>
          <p:nvSpPr>
            <p:cNvPr id="2425" name="Google Shape;2425;p72"/>
            <p:cNvSpPr/>
            <p:nvPr/>
          </p:nvSpPr>
          <p:spPr>
            <a:xfrm>
              <a:off x="2058693" y="2977967"/>
              <a:ext cx="120000" cy="3147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p72"/>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27" name="Google Shape;2427;p72"/>
          <p:cNvSpPr txBox="1"/>
          <p:nvPr/>
        </p:nvSpPr>
        <p:spPr>
          <a:xfrm>
            <a:off x="6546852" y="4769465"/>
            <a:ext cx="227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FF"/>
                </a:solidFill>
                <a:latin typeface="Arial"/>
                <a:ea typeface="Arial"/>
                <a:cs typeface="Arial"/>
                <a:sym typeface="Arial"/>
              </a:rPr>
              <a:t>inst</a:t>
            </a:r>
            <a:endParaRPr b="0" i="0" sz="800" u="none" cap="none" strike="noStrike">
              <a:solidFill>
                <a:srgbClr val="0000FF"/>
              </a:solidFill>
              <a:latin typeface="Arial"/>
              <a:ea typeface="Arial"/>
              <a:cs typeface="Arial"/>
              <a:sym typeface="Arial"/>
            </a:endParaRPr>
          </a:p>
        </p:txBody>
      </p:sp>
      <p:sp>
        <p:nvSpPr>
          <p:cNvPr id="2428" name="Google Shape;2428;p72"/>
          <p:cNvSpPr txBox="1"/>
          <p:nvPr/>
        </p:nvSpPr>
        <p:spPr>
          <a:xfrm>
            <a:off x="7442852" y="4948575"/>
            <a:ext cx="4032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inst (M)</a:t>
            </a:r>
            <a:endParaRPr b="0" i="0" sz="800" u="none" cap="none" strike="noStrike">
              <a:solidFill>
                <a:srgbClr val="000000"/>
              </a:solidFill>
              <a:latin typeface="Arial"/>
              <a:ea typeface="Arial"/>
              <a:cs typeface="Arial"/>
              <a:sym typeface="Arial"/>
            </a:endParaRPr>
          </a:p>
        </p:txBody>
      </p:sp>
      <p:cxnSp>
        <p:nvCxnSpPr>
          <p:cNvPr id="2429" name="Google Shape;2429;p72"/>
          <p:cNvCxnSpPr/>
          <p:nvPr/>
        </p:nvCxnSpPr>
        <p:spPr>
          <a:xfrm>
            <a:off x="7643875" y="4566050"/>
            <a:ext cx="0" cy="369600"/>
          </a:xfrm>
          <a:prstGeom prst="straightConnector1">
            <a:avLst/>
          </a:prstGeom>
          <a:noFill/>
          <a:ln cap="flat" cmpd="sng" w="9525">
            <a:solidFill>
              <a:schemeClr val="dk1"/>
            </a:solidFill>
            <a:prstDash val="solid"/>
            <a:round/>
            <a:headEnd len="sm" w="sm" type="none"/>
            <a:tailEnd len="med" w="med" type="triangle"/>
          </a:ln>
        </p:spPr>
      </p:cxnSp>
      <p:grpSp>
        <p:nvGrpSpPr>
          <p:cNvPr id="2430" name="Google Shape;2430;p72"/>
          <p:cNvGrpSpPr/>
          <p:nvPr/>
        </p:nvGrpSpPr>
        <p:grpSpPr>
          <a:xfrm>
            <a:off x="8609534" y="4367558"/>
            <a:ext cx="120009" cy="399152"/>
            <a:chOff x="2058691" y="2893625"/>
            <a:chExt cx="120009" cy="399152"/>
          </a:xfrm>
        </p:grpSpPr>
        <p:sp>
          <p:nvSpPr>
            <p:cNvPr id="2431" name="Google Shape;2431;p72"/>
            <p:cNvSpPr/>
            <p:nvPr/>
          </p:nvSpPr>
          <p:spPr>
            <a:xfrm>
              <a:off x="2058700" y="2893625"/>
              <a:ext cx="120000" cy="3990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p72"/>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33" name="Google Shape;2433;p72"/>
          <p:cNvSpPr txBox="1"/>
          <p:nvPr/>
        </p:nvSpPr>
        <p:spPr>
          <a:xfrm>
            <a:off x="8557163" y="4769465"/>
            <a:ext cx="227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FF"/>
                </a:solidFill>
                <a:latin typeface="Arial"/>
                <a:ea typeface="Arial"/>
                <a:cs typeface="Arial"/>
                <a:sym typeface="Arial"/>
              </a:rPr>
              <a:t>inst</a:t>
            </a:r>
            <a:endParaRPr b="0" i="0" sz="800" u="none" cap="none" strike="noStrike">
              <a:solidFill>
                <a:srgbClr val="0000FF"/>
              </a:solidFill>
              <a:latin typeface="Arial"/>
              <a:ea typeface="Arial"/>
              <a:cs typeface="Arial"/>
              <a:sym typeface="Arial"/>
            </a:endParaRPr>
          </a:p>
        </p:txBody>
      </p:sp>
      <p:sp>
        <p:nvSpPr>
          <p:cNvPr id="2434" name="Google Shape;2434;p72"/>
          <p:cNvSpPr/>
          <p:nvPr/>
        </p:nvSpPr>
        <p:spPr>
          <a:xfrm>
            <a:off x="8447975" y="3637575"/>
            <a:ext cx="382150" cy="1300477"/>
          </a:xfrm>
          <a:custGeom>
            <a:rect b="b" l="l" r="r" t="t"/>
            <a:pathLst>
              <a:path extrusionOk="0" h="37019" w="15286">
                <a:moveTo>
                  <a:pt x="15286" y="37019"/>
                </a:moveTo>
                <a:lnTo>
                  <a:pt x="15286" y="15720"/>
                </a:lnTo>
                <a:lnTo>
                  <a:pt x="0" y="15720"/>
                </a:lnTo>
                <a:lnTo>
                  <a:pt x="0" y="0"/>
                </a:lnTo>
              </a:path>
            </a:pathLst>
          </a:custGeom>
          <a:noFill/>
          <a:ln cap="flat" cmpd="sng" w="9525">
            <a:solidFill>
              <a:schemeClr val="dk1"/>
            </a:solidFill>
            <a:prstDash val="solid"/>
            <a:round/>
            <a:headEnd len="sm" w="sm" type="none"/>
            <a:tailEnd len="med" w="med" type="triangle"/>
          </a:ln>
        </p:spPr>
      </p:sp>
      <p:sp>
        <p:nvSpPr>
          <p:cNvPr id="2435" name="Google Shape;2435;p72"/>
          <p:cNvSpPr/>
          <p:nvPr/>
        </p:nvSpPr>
        <p:spPr>
          <a:xfrm>
            <a:off x="8669850" y="4936431"/>
            <a:ext cx="475400" cy="147600"/>
          </a:xfrm>
          <a:custGeom>
            <a:rect b="b" l="l" r="r" t="t"/>
            <a:pathLst>
              <a:path extrusionOk="0" h="5904" w="19016">
                <a:moveTo>
                  <a:pt x="19016" y="0"/>
                </a:moveTo>
                <a:lnTo>
                  <a:pt x="0" y="0"/>
                </a:lnTo>
                <a:lnTo>
                  <a:pt x="0" y="5904"/>
                </a:lnTo>
                <a:lnTo>
                  <a:pt x="18944" y="5904"/>
                </a:lnTo>
              </a:path>
            </a:pathLst>
          </a:custGeom>
          <a:noFill/>
          <a:ln cap="flat" cmpd="sng" w="9525">
            <a:solidFill>
              <a:schemeClr val="dk1"/>
            </a:solidFill>
            <a:prstDash val="solid"/>
            <a:round/>
            <a:headEnd len="sm" w="sm" type="none"/>
            <a:tailEnd len="sm" w="sm" type="none"/>
          </a:ln>
        </p:spPr>
      </p:sp>
      <p:sp>
        <p:nvSpPr>
          <p:cNvPr id="2436" name="Google Shape;2436;p72"/>
          <p:cNvSpPr/>
          <p:nvPr/>
        </p:nvSpPr>
        <p:spPr>
          <a:xfrm>
            <a:off x="-541" y="4939450"/>
            <a:ext cx="984950" cy="144075"/>
          </a:xfrm>
          <a:custGeom>
            <a:rect b="b" l="l" r="r" t="t"/>
            <a:pathLst>
              <a:path extrusionOk="0" h="5763" w="39398">
                <a:moveTo>
                  <a:pt x="0" y="0"/>
                </a:moveTo>
                <a:lnTo>
                  <a:pt x="39398" y="0"/>
                </a:lnTo>
                <a:lnTo>
                  <a:pt x="39398" y="5763"/>
                </a:lnTo>
                <a:lnTo>
                  <a:pt x="24" y="5763"/>
                </a:lnTo>
              </a:path>
            </a:pathLst>
          </a:custGeom>
          <a:noFill/>
          <a:ln cap="flat" cmpd="sng" w="9525">
            <a:solidFill>
              <a:schemeClr val="dk1"/>
            </a:solidFill>
            <a:prstDash val="solid"/>
            <a:round/>
            <a:headEnd len="sm" w="sm" type="none"/>
            <a:tailEnd len="sm" w="sm" type="none"/>
          </a:ln>
        </p:spPr>
      </p:sp>
      <p:sp>
        <p:nvSpPr>
          <p:cNvPr id="2437" name="Google Shape;2437;p72"/>
          <p:cNvSpPr txBox="1"/>
          <p:nvPr/>
        </p:nvSpPr>
        <p:spPr>
          <a:xfrm>
            <a:off x="12926" y="4948575"/>
            <a:ext cx="4344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inst (WB)</a:t>
            </a:r>
            <a:endParaRPr b="0" i="0" sz="800" u="none" cap="none" strike="noStrike">
              <a:solidFill>
                <a:srgbClr val="000000"/>
              </a:solidFill>
              <a:latin typeface="Arial"/>
              <a:ea typeface="Arial"/>
              <a:cs typeface="Arial"/>
              <a:sym typeface="Arial"/>
            </a:endParaRPr>
          </a:p>
        </p:txBody>
      </p:sp>
      <p:cxnSp>
        <p:nvCxnSpPr>
          <p:cNvPr id="2438" name="Google Shape;2438;p72"/>
          <p:cNvCxnSpPr/>
          <p:nvPr/>
        </p:nvCxnSpPr>
        <p:spPr>
          <a:xfrm>
            <a:off x="458998" y="4939875"/>
            <a:ext cx="0" cy="144000"/>
          </a:xfrm>
          <a:prstGeom prst="straightConnector1">
            <a:avLst/>
          </a:prstGeom>
          <a:noFill/>
          <a:ln cap="flat" cmpd="sng" w="9525">
            <a:solidFill>
              <a:schemeClr val="dk1"/>
            </a:solidFill>
            <a:prstDash val="solid"/>
            <a:round/>
            <a:headEnd len="sm" w="sm" type="none"/>
            <a:tailEnd len="sm" w="sm" type="none"/>
          </a:ln>
        </p:spPr>
      </p:cxnSp>
      <p:sp>
        <p:nvSpPr>
          <p:cNvPr id="2439" name="Google Shape;2439;p72"/>
          <p:cNvSpPr/>
          <p:nvPr/>
        </p:nvSpPr>
        <p:spPr>
          <a:xfrm>
            <a:off x="100" y="4566550"/>
            <a:ext cx="226225" cy="371475"/>
          </a:xfrm>
          <a:custGeom>
            <a:rect b="b" l="l" r="r" t="t"/>
            <a:pathLst>
              <a:path extrusionOk="0" h="14859" w="9049">
                <a:moveTo>
                  <a:pt x="0" y="0"/>
                </a:moveTo>
                <a:lnTo>
                  <a:pt x="9049" y="0"/>
                </a:lnTo>
                <a:lnTo>
                  <a:pt x="9049" y="14859"/>
                </a:lnTo>
              </a:path>
            </a:pathLst>
          </a:custGeom>
          <a:noFill/>
          <a:ln cap="flat" cmpd="sng" w="9525">
            <a:solidFill>
              <a:schemeClr val="dk1"/>
            </a:solidFill>
            <a:prstDash val="solid"/>
            <a:round/>
            <a:headEnd len="sm" w="sm" type="none"/>
            <a:tailEnd len="med" w="med" type="triangle"/>
          </a:ln>
        </p:spPr>
      </p:sp>
      <p:cxnSp>
        <p:nvCxnSpPr>
          <p:cNvPr id="2440" name="Google Shape;2440;p72"/>
          <p:cNvCxnSpPr/>
          <p:nvPr/>
        </p:nvCxnSpPr>
        <p:spPr>
          <a:xfrm>
            <a:off x="9060982"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2441" name="Google Shape;2441;p72"/>
          <p:cNvCxnSpPr>
            <a:endCxn id="2256" idx="1"/>
          </p:cNvCxnSpPr>
          <p:nvPr/>
        </p:nvCxnSpPr>
        <p:spPr>
          <a:xfrm>
            <a:off x="2247268" y="4216823"/>
            <a:ext cx="1110300" cy="3300"/>
          </a:xfrm>
          <a:prstGeom prst="straightConnector1">
            <a:avLst/>
          </a:prstGeom>
          <a:noFill/>
          <a:ln cap="flat" cmpd="sng" w="9525">
            <a:solidFill>
              <a:schemeClr val="dk1"/>
            </a:solidFill>
            <a:prstDash val="solid"/>
            <a:round/>
            <a:headEnd len="sm" w="sm" type="none"/>
            <a:tailEnd len="med" w="med" type="triangle"/>
          </a:ln>
        </p:spPr>
      </p:cxnSp>
      <p:cxnSp>
        <p:nvCxnSpPr>
          <p:cNvPr id="2442" name="Google Shape;2442;p72"/>
          <p:cNvCxnSpPr/>
          <p:nvPr/>
        </p:nvCxnSpPr>
        <p:spPr>
          <a:xfrm>
            <a:off x="4755744" y="4941400"/>
            <a:ext cx="0" cy="144000"/>
          </a:xfrm>
          <a:prstGeom prst="straightConnector1">
            <a:avLst/>
          </a:prstGeom>
          <a:noFill/>
          <a:ln cap="flat" cmpd="sng" w="9525">
            <a:solidFill>
              <a:schemeClr val="dk1"/>
            </a:solidFill>
            <a:prstDash val="solid"/>
            <a:round/>
            <a:headEnd len="sm" w="sm" type="none"/>
            <a:tailEnd len="sm" w="sm" type="none"/>
          </a:ln>
        </p:spPr>
      </p:cxnSp>
      <p:grpSp>
        <p:nvGrpSpPr>
          <p:cNvPr id="2443" name="Google Shape;2443;p72"/>
          <p:cNvGrpSpPr/>
          <p:nvPr/>
        </p:nvGrpSpPr>
        <p:grpSpPr>
          <a:xfrm>
            <a:off x="4027981" y="3886883"/>
            <a:ext cx="120009" cy="399152"/>
            <a:chOff x="2058691" y="2893625"/>
            <a:chExt cx="120009" cy="399152"/>
          </a:xfrm>
        </p:grpSpPr>
        <p:sp>
          <p:nvSpPr>
            <p:cNvPr id="2444" name="Google Shape;2444;p72"/>
            <p:cNvSpPr/>
            <p:nvPr/>
          </p:nvSpPr>
          <p:spPr>
            <a:xfrm>
              <a:off x="2058700" y="2893625"/>
              <a:ext cx="120000" cy="3990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p72"/>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46" name="Google Shape;2446;p72"/>
          <p:cNvSpPr txBox="1"/>
          <p:nvPr/>
        </p:nvSpPr>
        <p:spPr>
          <a:xfrm>
            <a:off x="3964160" y="4291328"/>
            <a:ext cx="227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FF"/>
                </a:solidFill>
                <a:latin typeface="Arial"/>
                <a:ea typeface="Arial"/>
                <a:cs typeface="Arial"/>
                <a:sym typeface="Arial"/>
              </a:rPr>
              <a:t>imm</a:t>
            </a:r>
            <a:endParaRPr b="0" i="0" sz="800" u="none" cap="none" strike="noStrike">
              <a:solidFill>
                <a:srgbClr val="0000FF"/>
              </a:solidFill>
              <a:latin typeface="Arial"/>
              <a:ea typeface="Arial"/>
              <a:cs typeface="Arial"/>
              <a:sym typeface="Arial"/>
            </a:endParaRPr>
          </a:p>
        </p:txBody>
      </p:sp>
      <p:cxnSp>
        <p:nvCxnSpPr>
          <p:cNvPr id="2447" name="Google Shape;2447;p72"/>
          <p:cNvCxnSpPr>
            <a:endCxn id="2444" idx="1"/>
          </p:cNvCxnSpPr>
          <p:nvPr/>
        </p:nvCxnSpPr>
        <p:spPr>
          <a:xfrm flipH="1" rot="10800000">
            <a:off x="3825790" y="4086383"/>
            <a:ext cx="202200" cy="133800"/>
          </a:xfrm>
          <a:prstGeom prst="straightConnector1">
            <a:avLst/>
          </a:prstGeom>
          <a:noFill/>
          <a:ln cap="flat" cmpd="sng" w="9525">
            <a:solidFill>
              <a:schemeClr val="dk1"/>
            </a:solidFill>
            <a:prstDash val="solid"/>
            <a:round/>
            <a:headEnd len="sm" w="sm" type="none"/>
            <a:tailEnd len="med" w="med" type="triangle"/>
          </a:ln>
        </p:spPr>
      </p:cxnSp>
      <p:sp>
        <p:nvSpPr>
          <p:cNvPr id="2448" name="Google Shape;2448;p72"/>
          <p:cNvSpPr txBox="1"/>
          <p:nvPr/>
        </p:nvSpPr>
        <p:spPr>
          <a:xfrm>
            <a:off x="2741000" y="4723525"/>
            <a:ext cx="454200" cy="14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tr" sz="800" u="none" cap="none" strike="noStrike">
                <a:solidFill>
                  <a:schemeClr val="dk1"/>
                </a:solidFill>
                <a:latin typeface="Arial"/>
                <a:ea typeface="Arial"/>
                <a:cs typeface="Arial"/>
                <a:sym typeface="Arial"/>
              </a:rPr>
              <a:t>(WB)</a:t>
            </a:r>
            <a:endParaRPr b="0" i="0" sz="800" u="none" cap="none" strike="noStrike">
              <a:solidFill>
                <a:schemeClr val="dk1"/>
              </a:solidFill>
              <a:latin typeface="Arial"/>
              <a:ea typeface="Arial"/>
              <a:cs typeface="Arial"/>
              <a:sym typeface="Arial"/>
            </a:endParaRPr>
          </a:p>
        </p:txBody>
      </p:sp>
      <p:sp>
        <p:nvSpPr>
          <p:cNvPr id="2449" name="Google Shape;2449;p72"/>
          <p:cNvSpPr txBox="1"/>
          <p:nvPr/>
        </p:nvSpPr>
        <p:spPr>
          <a:xfrm>
            <a:off x="987825" y="3985350"/>
            <a:ext cx="1183200" cy="7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tr" sz="1700" u="none" cap="none" strike="noStrike">
                <a:solidFill>
                  <a:srgbClr val="0000FF"/>
                </a:solidFill>
                <a:latin typeface="Lexend"/>
                <a:ea typeface="Lexend"/>
                <a:cs typeface="Lexend"/>
                <a:sym typeface="Lexend"/>
              </a:rPr>
              <a:t>Option 1 Control Logic</a:t>
            </a:r>
            <a:endParaRPr b="1" i="0" sz="1700" u="none" cap="none" strike="noStrike">
              <a:solidFill>
                <a:srgbClr val="0000FF"/>
              </a:solidFill>
              <a:latin typeface="Lexend"/>
              <a:ea typeface="Lexend"/>
              <a:cs typeface="Lexend"/>
              <a:sym typeface="Lexen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3" name="Shape 2453"/>
        <p:cNvGrpSpPr/>
        <p:nvPr/>
      </p:nvGrpSpPr>
      <p:grpSpPr>
        <a:xfrm>
          <a:off x="0" y="0"/>
          <a:ext cx="0" cy="0"/>
          <a:chOff x="0" y="0"/>
          <a:chExt cx="0" cy="0"/>
        </a:xfrm>
      </p:grpSpPr>
      <p:sp>
        <p:nvSpPr>
          <p:cNvPr id="2454" name="Google Shape;2454;p7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Pipelining Datapath</a:t>
            </a:r>
            <a:endParaRPr/>
          </a:p>
        </p:txBody>
      </p:sp>
      <p:sp>
        <p:nvSpPr>
          <p:cNvPr id="2455" name="Google Shape;2455;p73"/>
          <p:cNvSpPr txBox="1"/>
          <p:nvPr/>
        </p:nvSpPr>
        <p:spPr>
          <a:xfrm>
            <a:off x="5469975" y="104025"/>
            <a:ext cx="3539700" cy="9852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Inter"/>
                <a:ea typeface="Inter"/>
                <a:cs typeface="Inter"/>
                <a:sym typeface="Inter"/>
              </a:rPr>
              <a:t>Store/send instructions down the pipeline so control logic operates correctly in each stage.</a:t>
            </a:r>
            <a:endParaRPr b="0" i="0" sz="1300" u="none" cap="none" strike="noStrike">
              <a:solidFill>
                <a:srgbClr val="000000"/>
              </a:solidFill>
              <a:latin typeface="Inter"/>
              <a:ea typeface="Inter"/>
              <a:cs typeface="Inter"/>
              <a:sym typeface="Inter"/>
            </a:endParaRPr>
          </a:p>
          <a:p>
            <a:pPr indent="0" lvl="0" marL="0" marR="0" rtl="0" algn="l">
              <a:lnSpc>
                <a:spcPct val="100000"/>
              </a:lnSpc>
              <a:spcBef>
                <a:spcPts val="0"/>
              </a:spcBef>
              <a:spcAft>
                <a:spcPts val="0"/>
              </a:spcAft>
              <a:buClr>
                <a:schemeClr val="dk1"/>
              </a:buClr>
              <a:buSzPts val="1100"/>
              <a:buFont typeface="Arial"/>
              <a:buNone/>
            </a:pPr>
            <a:r>
              <a:rPr b="0" i="0" lang="tr" sz="1300" u="none" cap="none" strike="noStrike">
                <a:solidFill>
                  <a:schemeClr val="dk1"/>
                </a:solidFill>
                <a:latin typeface="Inter"/>
                <a:ea typeface="Inter"/>
                <a:cs typeface="Inter"/>
                <a:sym typeface="Inter"/>
              </a:rPr>
              <a:t>Is this pipeline functional?</a:t>
            </a:r>
            <a:endParaRPr b="0" i="0" sz="1300" u="none" cap="none" strike="noStrike">
              <a:solidFill>
                <a:srgbClr val="000000"/>
              </a:solidFill>
              <a:latin typeface="Inter"/>
              <a:ea typeface="Inter"/>
              <a:cs typeface="Inter"/>
              <a:sym typeface="Inter"/>
            </a:endParaRPr>
          </a:p>
        </p:txBody>
      </p:sp>
      <p:sp>
        <p:nvSpPr>
          <p:cNvPr id="2456" name="Google Shape;2456;p73"/>
          <p:cNvSpPr/>
          <p:nvPr/>
        </p:nvSpPr>
        <p:spPr>
          <a:xfrm>
            <a:off x="3959200" y="4939150"/>
            <a:ext cx="2528400" cy="145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p73"/>
          <p:cNvSpPr/>
          <p:nvPr/>
        </p:nvSpPr>
        <p:spPr>
          <a:xfrm>
            <a:off x="7019625" y="4939150"/>
            <a:ext cx="832500" cy="145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p73"/>
          <p:cNvSpPr/>
          <p:nvPr/>
        </p:nvSpPr>
        <p:spPr>
          <a:xfrm>
            <a:off x="2175275" y="4939150"/>
            <a:ext cx="1489200" cy="145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73"/>
          <p:cNvSpPr/>
          <p:nvPr/>
        </p:nvSpPr>
        <p:spPr>
          <a:xfrm>
            <a:off x="356925" y="1617225"/>
            <a:ext cx="1308950" cy="458300"/>
          </a:xfrm>
          <a:custGeom>
            <a:rect b="b" l="l" r="r" t="t"/>
            <a:pathLst>
              <a:path extrusionOk="0" h="18332" w="52358">
                <a:moveTo>
                  <a:pt x="52358" y="8045"/>
                </a:moveTo>
                <a:lnTo>
                  <a:pt x="52358" y="0"/>
                </a:lnTo>
                <a:lnTo>
                  <a:pt x="0" y="0"/>
                </a:lnTo>
                <a:lnTo>
                  <a:pt x="0" y="18332"/>
                </a:lnTo>
                <a:lnTo>
                  <a:pt x="15474" y="18332"/>
                </a:lnTo>
              </a:path>
            </a:pathLst>
          </a:custGeom>
          <a:noFill/>
          <a:ln cap="flat" cmpd="sng" w="9525">
            <a:solidFill>
              <a:schemeClr val="dk1"/>
            </a:solidFill>
            <a:prstDash val="solid"/>
            <a:round/>
            <a:headEnd len="sm" w="sm" type="none"/>
            <a:tailEnd len="med" w="med" type="triangle"/>
          </a:ln>
        </p:spPr>
      </p:sp>
      <p:cxnSp>
        <p:nvCxnSpPr>
          <p:cNvPr id="2460" name="Google Shape;2460;p73"/>
          <p:cNvCxnSpPr/>
          <p:nvPr/>
        </p:nvCxnSpPr>
        <p:spPr>
          <a:xfrm>
            <a:off x="1296766" y="2169639"/>
            <a:ext cx="6030600" cy="0"/>
          </a:xfrm>
          <a:prstGeom prst="straightConnector1">
            <a:avLst/>
          </a:prstGeom>
          <a:noFill/>
          <a:ln cap="flat" cmpd="sng" w="9525">
            <a:solidFill>
              <a:srgbClr val="000000"/>
            </a:solidFill>
            <a:prstDash val="solid"/>
            <a:round/>
            <a:headEnd len="sm" w="sm" type="none"/>
            <a:tailEnd len="sm" w="sm" type="none"/>
          </a:ln>
        </p:spPr>
      </p:cxnSp>
      <p:cxnSp>
        <p:nvCxnSpPr>
          <p:cNvPr id="2461" name="Google Shape;2461;p73"/>
          <p:cNvCxnSpPr/>
          <p:nvPr/>
        </p:nvCxnSpPr>
        <p:spPr>
          <a:xfrm>
            <a:off x="3992549" y="3479475"/>
            <a:ext cx="1661700" cy="0"/>
          </a:xfrm>
          <a:prstGeom prst="straightConnector1">
            <a:avLst/>
          </a:prstGeom>
          <a:noFill/>
          <a:ln cap="flat" cmpd="sng" w="9525">
            <a:solidFill>
              <a:srgbClr val="000000"/>
            </a:solidFill>
            <a:prstDash val="solid"/>
            <a:round/>
            <a:headEnd len="sm" w="sm" type="none"/>
            <a:tailEnd len="med" w="med" type="triangle"/>
          </a:ln>
        </p:spPr>
      </p:cxnSp>
      <p:sp>
        <p:nvSpPr>
          <p:cNvPr id="2462" name="Google Shape;2462;p73"/>
          <p:cNvSpPr/>
          <p:nvPr/>
        </p:nvSpPr>
        <p:spPr>
          <a:xfrm>
            <a:off x="2808567" y="2254025"/>
            <a:ext cx="1183200" cy="1725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63" name="Google Shape;2463;p73"/>
          <p:cNvGrpSpPr/>
          <p:nvPr/>
        </p:nvGrpSpPr>
        <p:grpSpPr>
          <a:xfrm>
            <a:off x="4819741" y="2893635"/>
            <a:ext cx="644400" cy="314700"/>
            <a:chOff x="4736879" y="2893635"/>
            <a:chExt cx="644400" cy="314700"/>
          </a:xfrm>
        </p:grpSpPr>
        <p:sp>
          <p:nvSpPr>
            <p:cNvPr id="2464" name="Google Shape;2464;p73"/>
            <p:cNvSpPr/>
            <p:nvPr/>
          </p:nvSpPr>
          <p:spPr>
            <a:xfrm rot="5400000">
              <a:off x="4901729" y="2728785"/>
              <a:ext cx="314700" cy="644400"/>
            </a:xfrm>
            <a:prstGeom prst="trapezoid">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p73"/>
            <p:cNvSpPr txBox="1"/>
            <p:nvPr/>
          </p:nvSpPr>
          <p:spPr>
            <a:xfrm>
              <a:off x="4849944" y="2893636"/>
              <a:ext cx="419700" cy="307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Branch Comp</a:t>
              </a:r>
              <a:endParaRPr b="0" i="0" sz="1000" u="none" cap="none" strike="noStrike">
                <a:solidFill>
                  <a:srgbClr val="000000"/>
                </a:solidFill>
                <a:latin typeface="Arial"/>
                <a:ea typeface="Arial"/>
                <a:cs typeface="Arial"/>
                <a:sym typeface="Arial"/>
              </a:endParaRPr>
            </a:p>
          </p:txBody>
        </p:sp>
      </p:grpSp>
      <p:grpSp>
        <p:nvGrpSpPr>
          <p:cNvPr id="2466" name="Google Shape;2466;p73"/>
          <p:cNvGrpSpPr/>
          <p:nvPr/>
        </p:nvGrpSpPr>
        <p:grpSpPr>
          <a:xfrm>
            <a:off x="3349901" y="4057784"/>
            <a:ext cx="486408" cy="319500"/>
            <a:chOff x="4447206" y="4057784"/>
            <a:chExt cx="426300" cy="319500"/>
          </a:xfrm>
        </p:grpSpPr>
        <p:sp>
          <p:nvSpPr>
            <p:cNvPr id="2467" name="Google Shape;2467;p73"/>
            <p:cNvSpPr/>
            <p:nvPr/>
          </p:nvSpPr>
          <p:spPr>
            <a:xfrm rot="5400000">
              <a:off x="4500606" y="4004384"/>
              <a:ext cx="319500" cy="426300"/>
            </a:xfrm>
            <a:prstGeom prst="trapezoid">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p73"/>
            <p:cNvSpPr txBox="1"/>
            <p:nvPr/>
          </p:nvSpPr>
          <p:spPr>
            <a:xfrm>
              <a:off x="4453925" y="4066223"/>
              <a:ext cx="410400" cy="307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Imm Gen</a:t>
              </a:r>
              <a:endParaRPr b="0" i="0" sz="1000" u="none" cap="none" strike="noStrike">
                <a:solidFill>
                  <a:srgbClr val="000000"/>
                </a:solidFill>
                <a:latin typeface="Arial"/>
                <a:ea typeface="Arial"/>
                <a:cs typeface="Arial"/>
                <a:sym typeface="Arial"/>
              </a:endParaRPr>
            </a:p>
          </p:txBody>
        </p:sp>
      </p:grpSp>
      <p:sp>
        <p:nvSpPr>
          <p:cNvPr id="2469" name="Google Shape;2469;p73"/>
          <p:cNvSpPr txBox="1"/>
          <p:nvPr/>
        </p:nvSpPr>
        <p:spPr>
          <a:xfrm>
            <a:off x="2816618" y="2245326"/>
            <a:ext cx="1175100" cy="215400"/>
          </a:xfrm>
          <a:prstGeom prst="rect">
            <a:avLst/>
          </a:prstGeom>
          <a:noFill/>
          <a:ln>
            <a:noFill/>
          </a:ln>
        </p:spPr>
        <p:txBody>
          <a:bodyPr anchorCtr="0" anchor="t" bIns="0" lIns="0" spcFirstLastPara="1" rIns="91425" wrap="square" tIns="0">
            <a:no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RegFile</a:t>
            </a:r>
            <a:endParaRPr b="0" i="0" sz="1300" u="none" cap="none" strike="noStrike">
              <a:solidFill>
                <a:srgbClr val="000000"/>
              </a:solidFill>
              <a:latin typeface="Arial"/>
              <a:ea typeface="Arial"/>
              <a:cs typeface="Arial"/>
              <a:sym typeface="Arial"/>
            </a:endParaRPr>
          </a:p>
        </p:txBody>
      </p:sp>
      <p:grpSp>
        <p:nvGrpSpPr>
          <p:cNvPr id="2470" name="Google Shape;2470;p73"/>
          <p:cNvGrpSpPr/>
          <p:nvPr/>
        </p:nvGrpSpPr>
        <p:grpSpPr>
          <a:xfrm>
            <a:off x="1518883" y="1816758"/>
            <a:ext cx="295200" cy="153900"/>
            <a:chOff x="1777884" y="1816758"/>
            <a:chExt cx="295200" cy="153900"/>
          </a:xfrm>
        </p:grpSpPr>
        <p:sp>
          <p:nvSpPr>
            <p:cNvPr id="2471" name="Google Shape;2471;p73"/>
            <p:cNvSpPr/>
            <p:nvPr/>
          </p:nvSpPr>
          <p:spPr>
            <a:xfrm rot="5400000">
              <a:off x="1850784" y="1746039"/>
              <a:ext cx="149400" cy="295200"/>
            </a:xfrm>
            <a:prstGeom prst="trapezoid">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p73"/>
            <p:cNvSpPr txBox="1"/>
            <p:nvPr/>
          </p:nvSpPr>
          <p:spPr>
            <a:xfrm>
              <a:off x="1784816" y="1816758"/>
              <a:ext cx="2826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+4</a:t>
              </a:r>
              <a:endParaRPr b="0" i="0" sz="1000" u="none" cap="none" strike="noStrike">
                <a:solidFill>
                  <a:srgbClr val="000000"/>
                </a:solidFill>
                <a:latin typeface="Arial"/>
                <a:ea typeface="Arial"/>
                <a:cs typeface="Arial"/>
                <a:sym typeface="Arial"/>
              </a:endParaRPr>
            </a:p>
          </p:txBody>
        </p:sp>
      </p:grpSp>
      <p:cxnSp>
        <p:nvCxnSpPr>
          <p:cNvPr id="2473" name="Google Shape;2473;p73"/>
          <p:cNvCxnSpPr/>
          <p:nvPr/>
        </p:nvCxnSpPr>
        <p:spPr>
          <a:xfrm>
            <a:off x="2251549" y="4566471"/>
            <a:ext cx="6891900" cy="0"/>
          </a:xfrm>
          <a:prstGeom prst="straightConnector1">
            <a:avLst/>
          </a:prstGeom>
          <a:noFill/>
          <a:ln cap="flat" cmpd="sng" w="9525">
            <a:solidFill>
              <a:srgbClr val="000000"/>
            </a:solidFill>
            <a:prstDash val="solid"/>
            <a:round/>
            <a:headEnd len="sm" w="sm" type="none"/>
            <a:tailEnd len="sm" w="sm" type="none"/>
          </a:ln>
        </p:spPr>
      </p:cxnSp>
      <p:cxnSp>
        <p:nvCxnSpPr>
          <p:cNvPr id="2474" name="Google Shape;2474;p73"/>
          <p:cNvCxnSpPr/>
          <p:nvPr/>
        </p:nvCxnSpPr>
        <p:spPr>
          <a:xfrm>
            <a:off x="2250699" y="3672375"/>
            <a:ext cx="556500" cy="0"/>
          </a:xfrm>
          <a:prstGeom prst="straightConnector1">
            <a:avLst/>
          </a:prstGeom>
          <a:noFill/>
          <a:ln cap="flat" cmpd="sng" w="9525">
            <a:solidFill>
              <a:srgbClr val="000000"/>
            </a:solidFill>
            <a:prstDash val="solid"/>
            <a:round/>
            <a:headEnd len="sm" w="sm" type="none"/>
            <a:tailEnd len="med" w="med" type="triangle"/>
          </a:ln>
        </p:spPr>
      </p:cxnSp>
      <p:cxnSp>
        <p:nvCxnSpPr>
          <p:cNvPr id="2475" name="Google Shape;2475;p73"/>
          <p:cNvCxnSpPr/>
          <p:nvPr/>
        </p:nvCxnSpPr>
        <p:spPr>
          <a:xfrm>
            <a:off x="5786430" y="2651751"/>
            <a:ext cx="275700" cy="0"/>
          </a:xfrm>
          <a:prstGeom prst="straightConnector1">
            <a:avLst/>
          </a:prstGeom>
          <a:noFill/>
          <a:ln cap="flat" cmpd="sng" w="9525">
            <a:solidFill>
              <a:srgbClr val="000000"/>
            </a:solidFill>
            <a:prstDash val="solid"/>
            <a:round/>
            <a:headEnd len="sm" w="sm" type="none"/>
            <a:tailEnd len="med" w="med" type="triangle"/>
          </a:ln>
        </p:spPr>
      </p:cxnSp>
      <p:cxnSp>
        <p:nvCxnSpPr>
          <p:cNvPr id="2476" name="Google Shape;2476;p73"/>
          <p:cNvCxnSpPr/>
          <p:nvPr/>
        </p:nvCxnSpPr>
        <p:spPr>
          <a:xfrm>
            <a:off x="6549589" y="2961848"/>
            <a:ext cx="413100" cy="0"/>
          </a:xfrm>
          <a:prstGeom prst="straightConnector1">
            <a:avLst/>
          </a:prstGeom>
          <a:noFill/>
          <a:ln cap="flat" cmpd="sng" w="9525">
            <a:solidFill>
              <a:srgbClr val="000000"/>
            </a:solidFill>
            <a:prstDash val="solid"/>
            <a:round/>
            <a:headEnd len="sm" w="sm" type="none"/>
            <a:tailEnd len="med" w="med" type="triangle"/>
          </a:ln>
        </p:spPr>
      </p:cxnSp>
      <p:cxnSp>
        <p:nvCxnSpPr>
          <p:cNvPr id="2477" name="Google Shape;2477;p73"/>
          <p:cNvCxnSpPr/>
          <p:nvPr/>
        </p:nvCxnSpPr>
        <p:spPr>
          <a:xfrm>
            <a:off x="7915949" y="3448725"/>
            <a:ext cx="442200" cy="0"/>
          </a:xfrm>
          <a:prstGeom prst="straightConnector1">
            <a:avLst/>
          </a:prstGeom>
          <a:noFill/>
          <a:ln cap="flat" cmpd="sng" w="9525">
            <a:solidFill>
              <a:srgbClr val="000000"/>
            </a:solidFill>
            <a:prstDash val="solid"/>
            <a:round/>
            <a:headEnd len="sm" w="sm" type="none"/>
            <a:tailEnd len="med" w="med" type="triangle"/>
          </a:ln>
        </p:spPr>
      </p:cxnSp>
      <p:cxnSp>
        <p:nvCxnSpPr>
          <p:cNvPr id="2478" name="Google Shape;2478;p73"/>
          <p:cNvCxnSpPr/>
          <p:nvPr/>
        </p:nvCxnSpPr>
        <p:spPr>
          <a:xfrm>
            <a:off x="3992549" y="2765100"/>
            <a:ext cx="1664100" cy="0"/>
          </a:xfrm>
          <a:prstGeom prst="straightConnector1">
            <a:avLst/>
          </a:prstGeom>
          <a:noFill/>
          <a:ln cap="flat" cmpd="sng" w="9525">
            <a:solidFill>
              <a:srgbClr val="000000"/>
            </a:solidFill>
            <a:prstDash val="solid"/>
            <a:round/>
            <a:headEnd len="sm" w="sm" type="none"/>
            <a:tailEnd len="med" w="med" type="triangle"/>
          </a:ln>
        </p:spPr>
      </p:cxnSp>
      <p:cxnSp>
        <p:nvCxnSpPr>
          <p:cNvPr id="2479" name="Google Shape;2479;p73"/>
          <p:cNvCxnSpPr/>
          <p:nvPr/>
        </p:nvCxnSpPr>
        <p:spPr>
          <a:xfrm>
            <a:off x="305949" y="1460975"/>
            <a:ext cx="7771800" cy="0"/>
          </a:xfrm>
          <a:prstGeom prst="straightConnector1">
            <a:avLst/>
          </a:prstGeom>
          <a:noFill/>
          <a:ln cap="flat" cmpd="sng" w="9525">
            <a:solidFill>
              <a:srgbClr val="000000"/>
            </a:solidFill>
            <a:prstDash val="solid"/>
            <a:round/>
            <a:headEnd len="sm" w="sm" type="none"/>
            <a:tailEnd len="sm" w="sm" type="none"/>
          </a:ln>
        </p:spPr>
      </p:cxnSp>
      <p:cxnSp>
        <p:nvCxnSpPr>
          <p:cNvPr id="2480" name="Google Shape;2480;p73"/>
          <p:cNvCxnSpPr/>
          <p:nvPr/>
        </p:nvCxnSpPr>
        <p:spPr>
          <a:xfrm rot="10800000">
            <a:off x="6809774" y="1459105"/>
            <a:ext cx="0" cy="1499700"/>
          </a:xfrm>
          <a:prstGeom prst="straightConnector1">
            <a:avLst/>
          </a:prstGeom>
          <a:noFill/>
          <a:ln cap="flat" cmpd="sng" w="9525">
            <a:solidFill>
              <a:srgbClr val="000000"/>
            </a:solidFill>
            <a:prstDash val="solid"/>
            <a:round/>
            <a:headEnd len="sm" w="sm" type="none"/>
            <a:tailEnd len="sm" w="sm" type="none"/>
          </a:ln>
        </p:spPr>
      </p:cxnSp>
      <p:cxnSp>
        <p:nvCxnSpPr>
          <p:cNvPr id="2481" name="Google Shape;2481;p73"/>
          <p:cNvCxnSpPr/>
          <p:nvPr/>
        </p:nvCxnSpPr>
        <p:spPr>
          <a:xfrm>
            <a:off x="7228549" y="4379125"/>
            <a:ext cx="0" cy="561300"/>
          </a:xfrm>
          <a:prstGeom prst="straightConnector1">
            <a:avLst/>
          </a:prstGeom>
          <a:noFill/>
          <a:ln cap="flat" cmpd="sng" w="9525">
            <a:solidFill>
              <a:srgbClr val="000000"/>
            </a:solidFill>
            <a:prstDash val="solid"/>
            <a:round/>
            <a:headEnd len="med" w="med" type="triangle"/>
            <a:tailEnd len="sm" w="sm" type="none"/>
          </a:ln>
        </p:spPr>
      </p:cxnSp>
      <p:cxnSp>
        <p:nvCxnSpPr>
          <p:cNvPr id="2482" name="Google Shape;2482;p73"/>
          <p:cNvCxnSpPr/>
          <p:nvPr/>
        </p:nvCxnSpPr>
        <p:spPr>
          <a:xfrm>
            <a:off x="3508020" y="4379963"/>
            <a:ext cx="0" cy="556500"/>
          </a:xfrm>
          <a:prstGeom prst="straightConnector1">
            <a:avLst/>
          </a:prstGeom>
          <a:noFill/>
          <a:ln cap="flat" cmpd="sng" w="9525">
            <a:solidFill>
              <a:srgbClr val="000000"/>
            </a:solidFill>
            <a:prstDash val="solid"/>
            <a:round/>
            <a:headEnd len="med" w="med" type="triangle"/>
            <a:tailEnd len="sm" w="sm" type="none"/>
          </a:ln>
        </p:spPr>
      </p:cxnSp>
      <p:cxnSp>
        <p:nvCxnSpPr>
          <p:cNvPr id="2483" name="Google Shape;2483;p73"/>
          <p:cNvCxnSpPr/>
          <p:nvPr/>
        </p:nvCxnSpPr>
        <p:spPr>
          <a:xfrm>
            <a:off x="821424" y="2447650"/>
            <a:ext cx="0" cy="2489400"/>
          </a:xfrm>
          <a:prstGeom prst="straightConnector1">
            <a:avLst/>
          </a:prstGeom>
          <a:noFill/>
          <a:ln cap="flat" cmpd="sng" w="9525">
            <a:solidFill>
              <a:srgbClr val="000000"/>
            </a:solidFill>
            <a:prstDash val="solid"/>
            <a:round/>
            <a:headEnd len="med" w="med" type="triangle"/>
            <a:tailEnd len="sm" w="sm" type="none"/>
          </a:ln>
        </p:spPr>
      </p:cxnSp>
      <p:cxnSp>
        <p:nvCxnSpPr>
          <p:cNvPr id="2484" name="Google Shape;2484;p73"/>
          <p:cNvCxnSpPr/>
          <p:nvPr/>
        </p:nvCxnSpPr>
        <p:spPr>
          <a:xfrm>
            <a:off x="5386841" y="3210231"/>
            <a:ext cx="0" cy="1723500"/>
          </a:xfrm>
          <a:prstGeom prst="straightConnector1">
            <a:avLst/>
          </a:prstGeom>
          <a:noFill/>
          <a:ln cap="flat" cmpd="sng" w="9525">
            <a:solidFill>
              <a:srgbClr val="000000"/>
            </a:solidFill>
            <a:prstDash val="solid"/>
            <a:round/>
            <a:headEnd len="sm" w="sm" type="none"/>
            <a:tailEnd len="med" w="med" type="triangle"/>
          </a:ln>
        </p:spPr>
      </p:cxnSp>
      <p:cxnSp>
        <p:nvCxnSpPr>
          <p:cNvPr id="2485" name="Google Shape;2485;p73"/>
          <p:cNvCxnSpPr/>
          <p:nvPr/>
        </p:nvCxnSpPr>
        <p:spPr>
          <a:xfrm>
            <a:off x="5141272" y="3210231"/>
            <a:ext cx="0" cy="1723800"/>
          </a:xfrm>
          <a:prstGeom prst="straightConnector1">
            <a:avLst/>
          </a:prstGeom>
          <a:noFill/>
          <a:ln cap="flat" cmpd="sng" w="9525">
            <a:solidFill>
              <a:srgbClr val="000000"/>
            </a:solidFill>
            <a:prstDash val="solid"/>
            <a:round/>
            <a:headEnd len="sm" w="sm" type="none"/>
            <a:tailEnd len="med" w="med" type="triangle"/>
          </a:ln>
        </p:spPr>
      </p:cxnSp>
      <p:sp>
        <p:nvSpPr>
          <p:cNvPr id="2486" name="Google Shape;2486;p73"/>
          <p:cNvSpPr txBox="1"/>
          <p:nvPr/>
        </p:nvSpPr>
        <p:spPr>
          <a:xfrm>
            <a:off x="5531600" y="4948576"/>
            <a:ext cx="2673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BSel</a:t>
            </a:r>
            <a:endParaRPr b="0" i="0" sz="800" u="none" cap="none" strike="noStrike">
              <a:solidFill>
                <a:srgbClr val="000000"/>
              </a:solidFill>
              <a:latin typeface="Arial"/>
              <a:ea typeface="Arial"/>
              <a:cs typeface="Arial"/>
              <a:sym typeface="Arial"/>
            </a:endParaRPr>
          </a:p>
        </p:txBody>
      </p:sp>
      <p:cxnSp>
        <p:nvCxnSpPr>
          <p:cNvPr id="2487" name="Google Shape;2487;p73"/>
          <p:cNvCxnSpPr/>
          <p:nvPr/>
        </p:nvCxnSpPr>
        <p:spPr>
          <a:xfrm>
            <a:off x="6293049" y="3819725"/>
            <a:ext cx="0" cy="1117500"/>
          </a:xfrm>
          <a:prstGeom prst="straightConnector1">
            <a:avLst/>
          </a:prstGeom>
          <a:noFill/>
          <a:ln cap="flat" cmpd="sng" w="9525">
            <a:solidFill>
              <a:srgbClr val="000000"/>
            </a:solidFill>
            <a:prstDash val="solid"/>
            <a:round/>
            <a:headEnd len="med" w="med" type="triangle"/>
            <a:tailEnd len="sm" w="sm" type="none"/>
          </a:ln>
        </p:spPr>
      </p:cxnSp>
      <p:cxnSp>
        <p:nvCxnSpPr>
          <p:cNvPr id="2488" name="Google Shape;2488;p73"/>
          <p:cNvCxnSpPr/>
          <p:nvPr/>
        </p:nvCxnSpPr>
        <p:spPr>
          <a:xfrm>
            <a:off x="3073075" y="3979576"/>
            <a:ext cx="0" cy="958500"/>
          </a:xfrm>
          <a:prstGeom prst="straightConnector1">
            <a:avLst/>
          </a:prstGeom>
          <a:noFill/>
          <a:ln cap="flat" cmpd="sng" w="9525">
            <a:solidFill>
              <a:srgbClr val="000000"/>
            </a:solidFill>
            <a:prstDash val="solid"/>
            <a:round/>
            <a:headEnd len="med" w="med" type="triangle"/>
            <a:tailEnd len="sm" w="sm" type="none"/>
          </a:ln>
        </p:spPr>
      </p:cxnSp>
      <p:sp>
        <p:nvSpPr>
          <p:cNvPr id="2489" name="Google Shape;2489;p73"/>
          <p:cNvSpPr txBox="1"/>
          <p:nvPr/>
        </p:nvSpPr>
        <p:spPr>
          <a:xfrm>
            <a:off x="2816206" y="2477476"/>
            <a:ext cx="7266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RegWriteData</a:t>
            </a:r>
            <a:endParaRPr b="0" i="0" sz="900" u="none" cap="none" strike="noStrike">
              <a:solidFill>
                <a:srgbClr val="000000"/>
              </a:solidFill>
              <a:latin typeface="Arial"/>
              <a:ea typeface="Arial"/>
              <a:cs typeface="Arial"/>
              <a:sym typeface="Arial"/>
            </a:endParaRPr>
          </a:p>
        </p:txBody>
      </p:sp>
      <p:sp>
        <p:nvSpPr>
          <p:cNvPr id="2490" name="Google Shape;2490;p73"/>
          <p:cNvSpPr txBox="1"/>
          <p:nvPr/>
        </p:nvSpPr>
        <p:spPr>
          <a:xfrm>
            <a:off x="2817369" y="2911838"/>
            <a:ext cx="7800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RegWriteIndex</a:t>
            </a:r>
            <a:endParaRPr b="0" i="0" sz="900" u="none" cap="none" strike="noStrike">
              <a:solidFill>
                <a:srgbClr val="000000"/>
              </a:solidFill>
              <a:latin typeface="Arial"/>
              <a:ea typeface="Arial"/>
              <a:cs typeface="Arial"/>
              <a:sym typeface="Arial"/>
            </a:endParaRPr>
          </a:p>
        </p:txBody>
      </p:sp>
      <p:sp>
        <p:nvSpPr>
          <p:cNvPr id="2491" name="Google Shape;2491;p73"/>
          <p:cNvSpPr txBox="1"/>
          <p:nvPr/>
        </p:nvSpPr>
        <p:spPr>
          <a:xfrm>
            <a:off x="2816876" y="3236460"/>
            <a:ext cx="8265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RegReadIndex1</a:t>
            </a:r>
            <a:endParaRPr b="0" i="0" sz="900" u="none" cap="none" strike="noStrike">
              <a:solidFill>
                <a:srgbClr val="000000"/>
              </a:solidFill>
              <a:latin typeface="Arial"/>
              <a:ea typeface="Arial"/>
              <a:cs typeface="Arial"/>
              <a:sym typeface="Arial"/>
            </a:endParaRPr>
          </a:p>
        </p:txBody>
      </p:sp>
      <p:sp>
        <p:nvSpPr>
          <p:cNvPr id="2492" name="Google Shape;2492;p73"/>
          <p:cNvSpPr txBox="1"/>
          <p:nvPr/>
        </p:nvSpPr>
        <p:spPr>
          <a:xfrm>
            <a:off x="2818230" y="3600510"/>
            <a:ext cx="8325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RegReadIndex2</a:t>
            </a:r>
            <a:endParaRPr b="0" i="0" sz="900" u="none" cap="none" strike="noStrike">
              <a:solidFill>
                <a:srgbClr val="000000"/>
              </a:solidFill>
              <a:latin typeface="Arial"/>
              <a:ea typeface="Arial"/>
              <a:cs typeface="Arial"/>
              <a:sym typeface="Arial"/>
            </a:endParaRPr>
          </a:p>
        </p:txBody>
      </p:sp>
      <p:sp>
        <p:nvSpPr>
          <p:cNvPr id="2493" name="Google Shape;2493;p73"/>
          <p:cNvSpPr txBox="1"/>
          <p:nvPr/>
        </p:nvSpPr>
        <p:spPr>
          <a:xfrm>
            <a:off x="3186845" y="2695698"/>
            <a:ext cx="7926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RegReadData1</a:t>
            </a:r>
            <a:endParaRPr b="0" i="0" sz="900" u="none" cap="none" strike="noStrike">
              <a:solidFill>
                <a:srgbClr val="000000"/>
              </a:solidFill>
              <a:latin typeface="Arial"/>
              <a:ea typeface="Arial"/>
              <a:cs typeface="Arial"/>
              <a:sym typeface="Arial"/>
            </a:endParaRPr>
          </a:p>
        </p:txBody>
      </p:sp>
      <p:sp>
        <p:nvSpPr>
          <p:cNvPr id="2494" name="Google Shape;2494;p73"/>
          <p:cNvSpPr txBox="1"/>
          <p:nvPr/>
        </p:nvSpPr>
        <p:spPr>
          <a:xfrm>
            <a:off x="8082954" y="2902021"/>
            <a:ext cx="1821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ALU</a:t>
            </a:r>
            <a:endParaRPr b="0" i="0" sz="700" u="none" cap="none" strike="noStrike">
              <a:solidFill>
                <a:srgbClr val="000000"/>
              </a:solidFill>
              <a:latin typeface="Arial"/>
              <a:ea typeface="Arial"/>
              <a:cs typeface="Arial"/>
              <a:sym typeface="Arial"/>
            </a:endParaRPr>
          </a:p>
        </p:txBody>
      </p:sp>
      <p:sp>
        <p:nvSpPr>
          <p:cNvPr id="2495" name="Google Shape;2495;p73"/>
          <p:cNvSpPr txBox="1"/>
          <p:nvPr/>
        </p:nvSpPr>
        <p:spPr>
          <a:xfrm>
            <a:off x="7998933" y="3127733"/>
            <a:ext cx="276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PC+4</a:t>
            </a:r>
            <a:endParaRPr b="0" i="0" sz="700" u="none" cap="none" strike="noStrike">
              <a:solidFill>
                <a:srgbClr val="000000"/>
              </a:solidFill>
              <a:latin typeface="Arial"/>
              <a:ea typeface="Arial"/>
              <a:cs typeface="Arial"/>
              <a:sym typeface="Arial"/>
            </a:endParaRPr>
          </a:p>
        </p:txBody>
      </p:sp>
      <p:sp>
        <p:nvSpPr>
          <p:cNvPr id="2496" name="Google Shape;2496;p73"/>
          <p:cNvSpPr txBox="1"/>
          <p:nvPr/>
        </p:nvSpPr>
        <p:spPr>
          <a:xfrm>
            <a:off x="8024796" y="3346975"/>
            <a:ext cx="276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Mem</a:t>
            </a:r>
            <a:endParaRPr b="0" i="0" sz="700" u="none" cap="none" strike="noStrike">
              <a:solidFill>
                <a:srgbClr val="000000"/>
              </a:solidFill>
              <a:latin typeface="Arial"/>
              <a:ea typeface="Arial"/>
              <a:cs typeface="Arial"/>
              <a:sym typeface="Arial"/>
            </a:endParaRPr>
          </a:p>
        </p:txBody>
      </p:sp>
      <p:sp>
        <p:nvSpPr>
          <p:cNvPr id="2497" name="Google Shape;2497;p73"/>
          <p:cNvSpPr txBox="1"/>
          <p:nvPr/>
        </p:nvSpPr>
        <p:spPr>
          <a:xfrm>
            <a:off x="3179682" y="3420254"/>
            <a:ext cx="7959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RegReadData2</a:t>
            </a:r>
            <a:endParaRPr b="0" i="0" sz="900" u="none" cap="none" strike="noStrike">
              <a:solidFill>
                <a:srgbClr val="000000"/>
              </a:solidFill>
              <a:latin typeface="Arial"/>
              <a:ea typeface="Arial"/>
              <a:cs typeface="Arial"/>
              <a:sym typeface="Arial"/>
            </a:endParaRPr>
          </a:p>
        </p:txBody>
      </p:sp>
      <p:sp>
        <p:nvSpPr>
          <p:cNvPr id="2498" name="Google Shape;2498;p73"/>
          <p:cNvSpPr txBox="1"/>
          <p:nvPr/>
        </p:nvSpPr>
        <p:spPr>
          <a:xfrm>
            <a:off x="2272428" y="3558585"/>
            <a:ext cx="442500" cy="107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inst[24:20]</a:t>
            </a:r>
            <a:endParaRPr b="0" i="0" sz="700" u="none" cap="none" strike="noStrike">
              <a:solidFill>
                <a:srgbClr val="000000"/>
              </a:solidFill>
              <a:latin typeface="Arial"/>
              <a:ea typeface="Arial"/>
              <a:cs typeface="Arial"/>
              <a:sym typeface="Arial"/>
            </a:endParaRPr>
          </a:p>
        </p:txBody>
      </p:sp>
      <p:sp>
        <p:nvSpPr>
          <p:cNvPr id="2499" name="Google Shape;2499;p73"/>
          <p:cNvSpPr txBox="1"/>
          <p:nvPr/>
        </p:nvSpPr>
        <p:spPr>
          <a:xfrm>
            <a:off x="2272227" y="3191179"/>
            <a:ext cx="437700" cy="107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inst[19:15]</a:t>
            </a:r>
            <a:endParaRPr b="0" i="0" sz="700" u="none" cap="none" strike="noStrike">
              <a:solidFill>
                <a:srgbClr val="000000"/>
              </a:solidFill>
              <a:latin typeface="Arial"/>
              <a:ea typeface="Arial"/>
              <a:cs typeface="Arial"/>
              <a:sym typeface="Arial"/>
            </a:endParaRPr>
          </a:p>
        </p:txBody>
      </p:sp>
      <p:cxnSp>
        <p:nvCxnSpPr>
          <p:cNvPr id="2500" name="Google Shape;2500;p73"/>
          <p:cNvCxnSpPr/>
          <p:nvPr/>
        </p:nvCxnSpPr>
        <p:spPr>
          <a:xfrm>
            <a:off x="5786430" y="3639970"/>
            <a:ext cx="275700" cy="0"/>
          </a:xfrm>
          <a:prstGeom prst="straightConnector1">
            <a:avLst/>
          </a:prstGeom>
          <a:noFill/>
          <a:ln cap="flat" cmpd="sng" w="9525">
            <a:solidFill>
              <a:srgbClr val="000000"/>
            </a:solidFill>
            <a:prstDash val="solid"/>
            <a:round/>
            <a:headEnd len="sm" w="sm" type="none"/>
            <a:tailEnd len="med" w="med" type="triangle"/>
          </a:ln>
        </p:spPr>
      </p:cxnSp>
      <p:sp>
        <p:nvSpPr>
          <p:cNvPr id="2501" name="Google Shape;2501;p73"/>
          <p:cNvSpPr/>
          <p:nvPr/>
        </p:nvSpPr>
        <p:spPr>
          <a:xfrm>
            <a:off x="6059599" y="2239850"/>
            <a:ext cx="486777" cy="1718950"/>
          </a:xfrm>
          <a:custGeom>
            <a:rect b="b" l="l" r="r" t="t"/>
            <a:pathLst>
              <a:path extrusionOk="0" h="68758" w="25718">
                <a:moveTo>
                  <a:pt x="0" y="30915"/>
                </a:moveTo>
                <a:lnTo>
                  <a:pt x="0" y="0"/>
                </a:lnTo>
                <a:lnTo>
                  <a:pt x="25718" y="11327"/>
                </a:lnTo>
                <a:lnTo>
                  <a:pt x="25718" y="57965"/>
                </a:lnTo>
                <a:lnTo>
                  <a:pt x="133" y="68758"/>
                </a:lnTo>
                <a:lnTo>
                  <a:pt x="133" y="38643"/>
                </a:lnTo>
                <a:lnTo>
                  <a:pt x="7196" y="34246"/>
                </a:lnTo>
                <a:close/>
              </a:path>
            </a:pathLst>
          </a:custGeom>
          <a:noFill/>
          <a:ln cap="flat" cmpd="sng" w="9525">
            <a:solidFill>
              <a:schemeClr val="dk1"/>
            </a:solidFill>
            <a:prstDash val="solid"/>
            <a:round/>
            <a:headEnd len="sm" w="sm" type="none"/>
            <a:tailEnd len="sm" w="sm" type="none"/>
          </a:ln>
        </p:spPr>
      </p:sp>
      <p:sp>
        <p:nvSpPr>
          <p:cNvPr id="2502" name="Google Shape;2502;p73"/>
          <p:cNvSpPr txBox="1"/>
          <p:nvPr/>
        </p:nvSpPr>
        <p:spPr>
          <a:xfrm>
            <a:off x="6198231" y="2995400"/>
            <a:ext cx="333900" cy="200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ALU</a:t>
            </a:r>
            <a:endParaRPr b="0" i="0" sz="1300" u="none" cap="none" strike="noStrike">
              <a:solidFill>
                <a:srgbClr val="000000"/>
              </a:solidFill>
              <a:latin typeface="Arial"/>
              <a:ea typeface="Arial"/>
              <a:cs typeface="Arial"/>
              <a:sym typeface="Arial"/>
            </a:endParaRPr>
          </a:p>
        </p:txBody>
      </p:sp>
      <p:sp>
        <p:nvSpPr>
          <p:cNvPr id="2503" name="Google Shape;2503;p73"/>
          <p:cNvSpPr txBox="1"/>
          <p:nvPr/>
        </p:nvSpPr>
        <p:spPr>
          <a:xfrm>
            <a:off x="6078874" y="2581350"/>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A</a:t>
            </a:r>
            <a:endParaRPr b="0" i="0" sz="900" u="none" cap="none" strike="noStrike">
              <a:solidFill>
                <a:srgbClr val="000000"/>
              </a:solidFill>
              <a:latin typeface="Arial"/>
              <a:ea typeface="Arial"/>
              <a:cs typeface="Arial"/>
              <a:sym typeface="Arial"/>
            </a:endParaRPr>
          </a:p>
        </p:txBody>
      </p:sp>
      <p:sp>
        <p:nvSpPr>
          <p:cNvPr id="2504" name="Google Shape;2504;p73"/>
          <p:cNvSpPr txBox="1"/>
          <p:nvPr/>
        </p:nvSpPr>
        <p:spPr>
          <a:xfrm>
            <a:off x="6076499" y="3569550"/>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B</a:t>
            </a:r>
            <a:endParaRPr b="0" i="0" sz="900" u="none" cap="none" strike="noStrike">
              <a:solidFill>
                <a:srgbClr val="000000"/>
              </a:solidFill>
              <a:latin typeface="Arial"/>
              <a:ea typeface="Arial"/>
              <a:cs typeface="Arial"/>
              <a:sym typeface="Arial"/>
            </a:endParaRPr>
          </a:p>
        </p:txBody>
      </p:sp>
      <p:cxnSp>
        <p:nvCxnSpPr>
          <p:cNvPr id="2505" name="Google Shape;2505;p73"/>
          <p:cNvCxnSpPr/>
          <p:nvPr/>
        </p:nvCxnSpPr>
        <p:spPr>
          <a:xfrm rot="10800000">
            <a:off x="5709900" y="3865975"/>
            <a:ext cx="0" cy="1069800"/>
          </a:xfrm>
          <a:prstGeom prst="straightConnector1">
            <a:avLst/>
          </a:prstGeom>
          <a:noFill/>
          <a:ln cap="flat" cmpd="sng" w="9525">
            <a:solidFill>
              <a:schemeClr val="dk1"/>
            </a:solidFill>
            <a:prstDash val="solid"/>
            <a:round/>
            <a:headEnd len="sm" w="sm" type="none"/>
            <a:tailEnd len="med" w="med" type="triangle"/>
          </a:ln>
        </p:spPr>
      </p:cxnSp>
      <p:sp>
        <p:nvSpPr>
          <p:cNvPr id="2506" name="Google Shape;2506;p73"/>
          <p:cNvSpPr txBox="1"/>
          <p:nvPr/>
        </p:nvSpPr>
        <p:spPr>
          <a:xfrm>
            <a:off x="5824084" y="4948576"/>
            <a:ext cx="2187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ASel</a:t>
            </a:r>
            <a:endParaRPr b="0" i="0" sz="800" u="none" cap="none" strike="noStrike">
              <a:solidFill>
                <a:srgbClr val="000000"/>
              </a:solidFill>
              <a:latin typeface="Arial"/>
              <a:ea typeface="Arial"/>
              <a:cs typeface="Arial"/>
              <a:sym typeface="Arial"/>
            </a:endParaRPr>
          </a:p>
        </p:txBody>
      </p:sp>
      <p:sp>
        <p:nvSpPr>
          <p:cNvPr id="2507" name="Google Shape;2507;p73"/>
          <p:cNvSpPr txBox="1"/>
          <p:nvPr/>
        </p:nvSpPr>
        <p:spPr>
          <a:xfrm>
            <a:off x="5031500" y="4948576"/>
            <a:ext cx="227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BrEq</a:t>
            </a:r>
            <a:endParaRPr b="0" i="0" sz="800" u="none" cap="none" strike="noStrike">
              <a:solidFill>
                <a:srgbClr val="000000"/>
              </a:solidFill>
              <a:latin typeface="Arial"/>
              <a:ea typeface="Arial"/>
              <a:cs typeface="Arial"/>
              <a:sym typeface="Arial"/>
            </a:endParaRPr>
          </a:p>
        </p:txBody>
      </p:sp>
      <p:sp>
        <p:nvSpPr>
          <p:cNvPr id="2508" name="Google Shape;2508;p73"/>
          <p:cNvSpPr txBox="1"/>
          <p:nvPr/>
        </p:nvSpPr>
        <p:spPr>
          <a:xfrm>
            <a:off x="5290271" y="4948576"/>
            <a:ext cx="2187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BrLT</a:t>
            </a:r>
            <a:endParaRPr b="0" i="0" sz="800" u="none" cap="none" strike="noStrike">
              <a:solidFill>
                <a:srgbClr val="000000"/>
              </a:solidFill>
              <a:latin typeface="Arial"/>
              <a:ea typeface="Arial"/>
              <a:cs typeface="Arial"/>
              <a:sym typeface="Arial"/>
            </a:endParaRPr>
          </a:p>
        </p:txBody>
      </p:sp>
      <p:sp>
        <p:nvSpPr>
          <p:cNvPr id="2509" name="Google Shape;2509;p73"/>
          <p:cNvSpPr txBox="1"/>
          <p:nvPr/>
        </p:nvSpPr>
        <p:spPr>
          <a:xfrm>
            <a:off x="4761666" y="4948576"/>
            <a:ext cx="2376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BrUn</a:t>
            </a:r>
            <a:endParaRPr b="0" i="0" sz="800" u="none" cap="none" strike="noStrike">
              <a:solidFill>
                <a:srgbClr val="000000"/>
              </a:solidFill>
              <a:latin typeface="Arial"/>
              <a:ea typeface="Arial"/>
              <a:cs typeface="Arial"/>
              <a:sym typeface="Arial"/>
            </a:endParaRPr>
          </a:p>
        </p:txBody>
      </p:sp>
      <p:cxnSp>
        <p:nvCxnSpPr>
          <p:cNvPr id="2510" name="Google Shape;2510;p73"/>
          <p:cNvCxnSpPr/>
          <p:nvPr/>
        </p:nvCxnSpPr>
        <p:spPr>
          <a:xfrm rot="10800000">
            <a:off x="4894750" y="3209950"/>
            <a:ext cx="0" cy="1727400"/>
          </a:xfrm>
          <a:prstGeom prst="straightConnector1">
            <a:avLst/>
          </a:prstGeom>
          <a:noFill/>
          <a:ln cap="flat" cmpd="sng" w="9525">
            <a:solidFill>
              <a:schemeClr val="dk1"/>
            </a:solidFill>
            <a:prstDash val="solid"/>
            <a:round/>
            <a:headEnd len="sm" w="sm" type="none"/>
            <a:tailEnd len="med" w="med" type="triangle"/>
          </a:ln>
        </p:spPr>
      </p:cxnSp>
      <p:sp>
        <p:nvSpPr>
          <p:cNvPr id="2511" name="Google Shape;2511;p73"/>
          <p:cNvSpPr/>
          <p:nvPr/>
        </p:nvSpPr>
        <p:spPr>
          <a:xfrm>
            <a:off x="4583849" y="2768700"/>
            <a:ext cx="230758" cy="209875"/>
          </a:xfrm>
          <a:custGeom>
            <a:rect b="b" l="l" r="r" t="t"/>
            <a:pathLst>
              <a:path extrusionOk="0" h="8395" w="4597">
                <a:moveTo>
                  <a:pt x="0" y="0"/>
                </a:moveTo>
                <a:lnTo>
                  <a:pt x="0" y="8395"/>
                </a:lnTo>
                <a:lnTo>
                  <a:pt x="4597" y="8395"/>
                </a:lnTo>
              </a:path>
            </a:pathLst>
          </a:custGeom>
          <a:noFill/>
          <a:ln cap="flat" cmpd="sng" w="9525">
            <a:solidFill>
              <a:schemeClr val="dk1"/>
            </a:solidFill>
            <a:prstDash val="solid"/>
            <a:round/>
            <a:headEnd len="sm" w="sm" type="none"/>
            <a:tailEnd len="med" w="med" type="triangle"/>
          </a:ln>
        </p:spPr>
      </p:sp>
      <p:sp>
        <p:nvSpPr>
          <p:cNvPr id="2512" name="Google Shape;2512;p73"/>
          <p:cNvSpPr/>
          <p:nvPr/>
        </p:nvSpPr>
        <p:spPr>
          <a:xfrm>
            <a:off x="4583849" y="3125150"/>
            <a:ext cx="234194" cy="358125"/>
          </a:xfrm>
          <a:custGeom>
            <a:rect b="b" l="l" r="r" t="t"/>
            <a:pathLst>
              <a:path extrusionOk="0" h="14325" w="6330">
                <a:moveTo>
                  <a:pt x="0" y="14325"/>
                </a:moveTo>
                <a:lnTo>
                  <a:pt x="0" y="0"/>
                </a:lnTo>
                <a:lnTo>
                  <a:pt x="6330" y="0"/>
                </a:lnTo>
              </a:path>
            </a:pathLst>
          </a:custGeom>
          <a:noFill/>
          <a:ln cap="flat" cmpd="sng" w="9525">
            <a:solidFill>
              <a:schemeClr val="dk1"/>
            </a:solidFill>
            <a:prstDash val="solid"/>
            <a:round/>
            <a:headEnd len="sm" w="sm" type="none"/>
            <a:tailEnd len="med" w="med" type="triangle"/>
          </a:ln>
        </p:spPr>
      </p:sp>
      <p:grpSp>
        <p:nvGrpSpPr>
          <p:cNvPr id="2513" name="Google Shape;2513;p73"/>
          <p:cNvGrpSpPr/>
          <p:nvPr/>
        </p:nvGrpSpPr>
        <p:grpSpPr>
          <a:xfrm>
            <a:off x="6954434" y="2422225"/>
            <a:ext cx="964046" cy="1957200"/>
            <a:chOff x="7061035" y="2422225"/>
            <a:chExt cx="964046" cy="1957200"/>
          </a:xfrm>
        </p:grpSpPr>
        <p:sp>
          <p:nvSpPr>
            <p:cNvPr id="2514" name="Google Shape;2514;p73"/>
            <p:cNvSpPr/>
            <p:nvPr/>
          </p:nvSpPr>
          <p:spPr>
            <a:xfrm>
              <a:off x="7072325" y="2422225"/>
              <a:ext cx="949800" cy="1957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p73"/>
            <p:cNvSpPr txBox="1"/>
            <p:nvPr/>
          </p:nvSpPr>
          <p:spPr>
            <a:xfrm>
              <a:off x="7072581" y="2425275"/>
              <a:ext cx="952500" cy="200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DMEM</a:t>
              </a:r>
              <a:endParaRPr b="0" i="0" sz="1300" u="none" cap="none" strike="noStrike">
                <a:solidFill>
                  <a:srgbClr val="000000"/>
                </a:solidFill>
                <a:latin typeface="Arial"/>
                <a:ea typeface="Arial"/>
                <a:cs typeface="Arial"/>
                <a:sym typeface="Arial"/>
              </a:endParaRPr>
            </a:p>
          </p:txBody>
        </p:sp>
        <p:sp>
          <p:nvSpPr>
            <p:cNvPr id="2516" name="Google Shape;2516;p73"/>
            <p:cNvSpPr txBox="1"/>
            <p:nvPr/>
          </p:nvSpPr>
          <p:spPr>
            <a:xfrm>
              <a:off x="7061035" y="4230613"/>
              <a:ext cx="548100" cy="138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MemWEn</a:t>
              </a:r>
              <a:endParaRPr b="0" i="0" sz="900" u="none" cap="none" strike="noStrike">
                <a:solidFill>
                  <a:srgbClr val="000000"/>
                </a:solidFill>
                <a:latin typeface="Arial"/>
                <a:ea typeface="Arial"/>
                <a:cs typeface="Arial"/>
                <a:sym typeface="Arial"/>
              </a:endParaRPr>
            </a:p>
          </p:txBody>
        </p:sp>
        <p:sp>
          <p:nvSpPr>
            <p:cNvPr id="2517" name="Google Shape;2517;p73"/>
            <p:cNvSpPr txBox="1"/>
            <p:nvPr/>
          </p:nvSpPr>
          <p:spPr>
            <a:xfrm>
              <a:off x="7170766" y="3377147"/>
              <a:ext cx="8178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MemReadData</a:t>
              </a:r>
              <a:endParaRPr b="0" i="0" sz="900" u="none" cap="none" strike="noStrike">
                <a:solidFill>
                  <a:srgbClr val="000000"/>
                </a:solidFill>
                <a:latin typeface="Arial"/>
                <a:ea typeface="Arial"/>
                <a:cs typeface="Arial"/>
                <a:sym typeface="Arial"/>
              </a:endParaRPr>
            </a:p>
          </p:txBody>
        </p:sp>
        <p:sp>
          <p:nvSpPr>
            <p:cNvPr id="2518" name="Google Shape;2518;p73"/>
            <p:cNvSpPr txBox="1"/>
            <p:nvPr/>
          </p:nvSpPr>
          <p:spPr>
            <a:xfrm>
              <a:off x="7080978" y="3958012"/>
              <a:ext cx="8535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MemWriteData</a:t>
              </a:r>
              <a:endParaRPr b="0" i="0" sz="900" u="none" cap="none" strike="noStrike">
                <a:solidFill>
                  <a:srgbClr val="000000"/>
                </a:solidFill>
                <a:latin typeface="Arial"/>
                <a:ea typeface="Arial"/>
                <a:cs typeface="Arial"/>
                <a:sym typeface="Arial"/>
              </a:endParaRPr>
            </a:p>
          </p:txBody>
        </p:sp>
        <p:sp>
          <p:nvSpPr>
            <p:cNvPr id="2519" name="Google Shape;2519;p73"/>
            <p:cNvSpPr txBox="1"/>
            <p:nvPr/>
          </p:nvSpPr>
          <p:spPr>
            <a:xfrm>
              <a:off x="7082866" y="2889510"/>
              <a:ext cx="7062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MemAddress</a:t>
              </a:r>
              <a:endParaRPr b="0" i="0" sz="900" u="none" cap="none" strike="noStrike">
                <a:solidFill>
                  <a:srgbClr val="000000"/>
                </a:solidFill>
                <a:latin typeface="Arial"/>
                <a:ea typeface="Arial"/>
                <a:cs typeface="Arial"/>
                <a:sym typeface="Arial"/>
              </a:endParaRPr>
            </a:p>
          </p:txBody>
        </p:sp>
        <p:sp>
          <p:nvSpPr>
            <p:cNvPr id="2520" name="Google Shape;2520;p73"/>
            <p:cNvSpPr/>
            <p:nvPr/>
          </p:nvSpPr>
          <p:spPr>
            <a:xfrm>
              <a:off x="7812970" y="4250489"/>
              <a:ext cx="130800" cy="1275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21" name="Google Shape;2521;p73"/>
          <p:cNvSpPr/>
          <p:nvPr/>
        </p:nvSpPr>
        <p:spPr>
          <a:xfrm>
            <a:off x="5469974" y="3482575"/>
            <a:ext cx="1489336" cy="550330"/>
          </a:xfrm>
          <a:custGeom>
            <a:rect b="b" l="l" r="r" t="t"/>
            <a:pathLst>
              <a:path extrusionOk="0" h="22652" w="63161">
                <a:moveTo>
                  <a:pt x="0" y="0"/>
                </a:moveTo>
                <a:lnTo>
                  <a:pt x="0" y="22652"/>
                </a:lnTo>
                <a:lnTo>
                  <a:pt x="63161" y="22652"/>
                </a:lnTo>
              </a:path>
            </a:pathLst>
          </a:custGeom>
          <a:noFill/>
          <a:ln cap="flat" cmpd="sng" w="9525">
            <a:solidFill>
              <a:schemeClr val="dk1"/>
            </a:solidFill>
            <a:prstDash val="solid"/>
            <a:round/>
            <a:headEnd len="sm" w="sm" type="none"/>
            <a:tailEnd len="med" w="med" type="triangle"/>
          </a:ln>
        </p:spPr>
      </p:sp>
      <p:sp>
        <p:nvSpPr>
          <p:cNvPr id="2522" name="Google Shape;2522;p73"/>
          <p:cNvSpPr txBox="1"/>
          <p:nvPr/>
        </p:nvSpPr>
        <p:spPr>
          <a:xfrm>
            <a:off x="6065425" y="4948576"/>
            <a:ext cx="4164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ALUSel</a:t>
            </a:r>
            <a:endParaRPr b="0" i="0" sz="800" u="none" cap="none" strike="noStrike">
              <a:solidFill>
                <a:srgbClr val="000000"/>
              </a:solidFill>
              <a:latin typeface="Arial"/>
              <a:ea typeface="Arial"/>
              <a:cs typeface="Arial"/>
              <a:sym typeface="Arial"/>
            </a:endParaRPr>
          </a:p>
        </p:txBody>
      </p:sp>
      <p:cxnSp>
        <p:nvCxnSpPr>
          <p:cNvPr id="2523" name="Google Shape;2523;p73"/>
          <p:cNvCxnSpPr/>
          <p:nvPr/>
        </p:nvCxnSpPr>
        <p:spPr>
          <a:xfrm rot="10800000">
            <a:off x="1665449" y="1973700"/>
            <a:ext cx="0" cy="199200"/>
          </a:xfrm>
          <a:prstGeom prst="straightConnector1">
            <a:avLst/>
          </a:prstGeom>
          <a:noFill/>
          <a:ln cap="flat" cmpd="sng" w="9525">
            <a:solidFill>
              <a:schemeClr val="dk1"/>
            </a:solidFill>
            <a:prstDash val="solid"/>
            <a:round/>
            <a:headEnd len="sm" w="sm" type="none"/>
            <a:tailEnd len="med" w="med" type="triangle"/>
          </a:ln>
        </p:spPr>
      </p:cxnSp>
      <p:sp>
        <p:nvSpPr>
          <p:cNvPr id="2524" name="Google Shape;2524;p73"/>
          <p:cNvSpPr txBox="1"/>
          <p:nvPr/>
        </p:nvSpPr>
        <p:spPr>
          <a:xfrm>
            <a:off x="3291430" y="4944576"/>
            <a:ext cx="365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ImmSel</a:t>
            </a:r>
            <a:endParaRPr b="0" i="0" sz="800" u="none" cap="none" strike="noStrike">
              <a:solidFill>
                <a:srgbClr val="000000"/>
              </a:solidFill>
              <a:latin typeface="Arial"/>
              <a:ea typeface="Arial"/>
              <a:cs typeface="Arial"/>
              <a:sym typeface="Arial"/>
            </a:endParaRPr>
          </a:p>
        </p:txBody>
      </p:sp>
      <p:sp>
        <p:nvSpPr>
          <p:cNvPr id="2525" name="Google Shape;2525;p73"/>
          <p:cNvSpPr txBox="1"/>
          <p:nvPr/>
        </p:nvSpPr>
        <p:spPr>
          <a:xfrm>
            <a:off x="2864575" y="4948576"/>
            <a:ext cx="4122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RegWEn</a:t>
            </a:r>
            <a:endParaRPr b="0" i="0" sz="800" u="none" cap="none" strike="noStrike">
              <a:solidFill>
                <a:srgbClr val="000000"/>
              </a:solidFill>
              <a:latin typeface="Arial"/>
              <a:ea typeface="Arial"/>
              <a:cs typeface="Arial"/>
              <a:sym typeface="Arial"/>
            </a:endParaRPr>
          </a:p>
        </p:txBody>
      </p:sp>
      <p:sp>
        <p:nvSpPr>
          <p:cNvPr id="2526" name="Google Shape;2526;p73"/>
          <p:cNvSpPr txBox="1"/>
          <p:nvPr/>
        </p:nvSpPr>
        <p:spPr>
          <a:xfrm>
            <a:off x="7021631" y="4951907"/>
            <a:ext cx="4146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MemRW</a:t>
            </a:r>
            <a:endParaRPr b="0" i="0" sz="800" u="none" cap="none" strike="noStrike">
              <a:solidFill>
                <a:srgbClr val="000000"/>
              </a:solidFill>
              <a:latin typeface="Arial"/>
              <a:ea typeface="Arial"/>
              <a:cs typeface="Arial"/>
              <a:sym typeface="Arial"/>
            </a:endParaRPr>
          </a:p>
        </p:txBody>
      </p:sp>
      <p:sp>
        <p:nvSpPr>
          <p:cNvPr id="2527" name="Google Shape;2527;p73"/>
          <p:cNvSpPr txBox="1"/>
          <p:nvPr/>
        </p:nvSpPr>
        <p:spPr>
          <a:xfrm>
            <a:off x="8680672" y="4948576"/>
            <a:ext cx="3714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WBSel</a:t>
            </a:r>
            <a:endParaRPr b="0" i="0" sz="800" u="none" cap="none" strike="noStrike">
              <a:solidFill>
                <a:srgbClr val="000000"/>
              </a:solidFill>
              <a:latin typeface="Arial"/>
              <a:ea typeface="Arial"/>
              <a:cs typeface="Arial"/>
              <a:sym typeface="Arial"/>
            </a:endParaRPr>
          </a:p>
        </p:txBody>
      </p:sp>
      <p:sp>
        <p:nvSpPr>
          <p:cNvPr id="2528" name="Google Shape;2528;p73"/>
          <p:cNvSpPr txBox="1"/>
          <p:nvPr/>
        </p:nvSpPr>
        <p:spPr>
          <a:xfrm>
            <a:off x="2818317" y="3835326"/>
            <a:ext cx="462900" cy="138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RegWEn</a:t>
            </a:r>
            <a:endParaRPr b="0" i="0" sz="900" u="none" cap="none" strike="noStrike">
              <a:solidFill>
                <a:srgbClr val="000000"/>
              </a:solidFill>
              <a:latin typeface="Arial"/>
              <a:ea typeface="Arial"/>
              <a:cs typeface="Arial"/>
              <a:sym typeface="Arial"/>
            </a:endParaRPr>
          </a:p>
        </p:txBody>
      </p:sp>
      <p:sp>
        <p:nvSpPr>
          <p:cNvPr id="2529" name="Google Shape;2529;p73"/>
          <p:cNvSpPr txBox="1"/>
          <p:nvPr/>
        </p:nvSpPr>
        <p:spPr>
          <a:xfrm>
            <a:off x="369791" y="1971345"/>
            <a:ext cx="2580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PC+4</a:t>
            </a:r>
            <a:endParaRPr b="0" i="0" sz="700" u="none" cap="none" strike="noStrike">
              <a:solidFill>
                <a:srgbClr val="000000"/>
              </a:solidFill>
              <a:latin typeface="Arial"/>
              <a:ea typeface="Arial"/>
              <a:cs typeface="Arial"/>
              <a:sym typeface="Arial"/>
            </a:endParaRPr>
          </a:p>
        </p:txBody>
      </p:sp>
      <p:cxnSp>
        <p:nvCxnSpPr>
          <p:cNvPr id="2530" name="Google Shape;2530;p73"/>
          <p:cNvCxnSpPr/>
          <p:nvPr/>
        </p:nvCxnSpPr>
        <p:spPr>
          <a:xfrm>
            <a:off x="881146" y="2184900"/>
            <a:ext cx="203400" cy="0"/>
          </a:xfrm>
          <a:prstGeom prst="straightConnector1">
            <a:avLst/>
          </a:prstGeom>
          <a:noFill/>
          <a:ln cap="flat" cmpd="sng" w="9525">
            <a:solidFill>
              <a:schemeClr val="dk1"/>
            </a:solidFill>
            <a:prstDash val="solid"/>
            <a:round/>
            <a:headEnd len="sm" w="sm" type="none"/>
            <a:tailEnd len="med" w="med" type="triangle"/>
          </a:ln>
        </p:spPr>
      </p:cxnSp>
      <p:sp>
        <p:nvSpPr>
          <p:cNvPr id="2531" name="Google Shape;2531;p73"/>
          <p:cNvSpPr/>
          <p:nvPr/>
        </p:nvSpPr>
        <p:spPr>
          <a:xfrm>
            <a:off x="8075885" y="1455777"/>
            <a:ext cx="283151" cy="1542420"/>
          </a:xfrm>
          <a:custGeom>
            <a:rect b="b" l="l" r="r" t="t"/>
            <a:pathLst>
              <a:path extrusionOk="0" h="37044" w="9328">
                <a:moveTo>
                  <a:pt x="0" y="0"/>
                </a:moveTo>
                <a:lnTo>
                  <a:pt x="0" y="37044"/>
                </a:lnTo>
                <a:lnTo>
                  <a:pt x="9328" y="37044"/>
                </a:lnTo>
              </a:path>
            </a:pathLst>
          </a:custGeom>
          <a:noFill/>
          <a:ln cap="flat" cmpd="sng" w="9525">
            <a:solidFill>
              <a:schemeClr val="dk1"/>
            </a:solidFill>
            <a:prstDash val="solid"/>
            <a:round/>
            <a:headEnd len="sm" w="sm" type="none"/>
            <a:tailEnd len="med" w="med" type="triangle"/>
          </a:ln>
        </p:spPr>
      </p:sp>
      <p:sp>
        <p:nvSpPr>
          <p:cNvPr id="2532" name="Google Shape;2532;p73"/>
          <p:cNvSpPr txBox="1"/>
          <p:nvPr/>
        </p:nvSpPr>
        <p:spPr>
          <a:xfrm>
            <a:off x="310649" y="2210618"/>
            <a:ext cx="3405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ALU</a:t>
            </a:r>
            <a:endParaRPr b="0" i="0" sz="700" u="none" cap="none" strike="noStrike">
              <a:solidFill>
                <a:srgbClr val="000000"/>
              </a:solidFill>
              <a:latin typeface="Arial"/>
              <a:ea typeface="Arial"/>
              <a:cs typeface="Arial"/>
              <a:sym typeface="Arial"/>
            </a:endParaRPr>
          </a:p>
        </p:txBody>
      </p:sp>
      <p:sp>
        <p:nvSpPr>
          <p:cNvPr id="2533" name="Google Shape;2533;p73"/>
          <p:cNvSpPr/>
          <p:nvPr/>
        </p:nvSpPr>
        <p:spPr>
          <a:xfrm>
            <a:off x="310649" y="1457425"/>
            <a:ext cx="434320" cy="856191"/>
          </a:xfrm>
          <a:custGeom>
            <a:rect b="b" l="l" r="r" t="t"/>
            <a:pathLst>
              <a:path extrusionOk="0" h="19521" w="8994">
                <a:moveTo>
                  <a:pt x="0" y="0"/>
                </a:moveTo>
                <a:lnTo>
                  <a:pt x="0" y="19521"/>
                </a:lnTo>
                <a:lnTo>
                  <a:pt x="8994" y="19521"/>
                </a:lnTo>
              </a:path>
            </a:pathLst>
          </a:custGeom>
          <a:noFill/>
          <a:ln cap="flat" cmpd="sng" w="9525">
            <a:solidFill>
              <a:schemeClr val="dk1"/>
            </a:solidFill>
            <a:prstDash val="solid"/>
            <a:round/>
            <a:headEnd len="sm" w="sm" type="none"/>
            <a:tailEnd len="med" w="med" type="triangle"/>
          </a:ln>
        </p:spPr>
      </p:sp>
      <p:sp>
        <p:nvSpPr>
          <p:cNvPr id="2534" name="Google Shape;2534;p73"/>
          <p:cNvSpPr txBox="1"/>
          <p:nvPr/>
        </p:nvSpPr>
        <p:spPr>
          <a:xfrm>
            <a:off x="666265" y="4948576"/>
            <a:ext cx="3099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PCSel</a:t>
            </a:r>
            <a:endParaRPr b="0" i="0" sz="800" u="none" cap="none" strike="noStrike">
              <a:solidFill>
                <a:srgbClr val="000000"/>
              </a:solidFill>
              <a:latin typeface="Arial"/>
              <a:ea typeface="Arial"/>
              <a:cs typeface="Arial"/>
              <a:sym typeface="Arial"/>
            </a:endParaRPr>
          </a:p>
        </p:txBody>
      </p:sp>
      <p:sp>
        <p:nvSpPr>
          <p:cNvPr id="2535" name="Google Shape;2535;p73"/>
          <p:cNvSpPr txBox="1"/>
          <p:nvPr/>
        </p:nvSpPr>
        <p:spPr>
          <a:xfrm>
            <a:off x="2175091" y="4948575"/>
            <a:ext cx="4032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inst (ID)</a:t>
            </a:r>
            <a:endParaRPr b="0" i="0" sz="800" u="none" cap="none" strike="noStrike">
              <a:solidFill>
                <a:srgbClr val="000000"/>
              </a:solidFill>
              <a:latin typeface="Arial"/>
              <a:ea typeface="Arial"/>
              <a:cs typeface="Arial"/>
              <a:sym typeface="Arial"/>
            </a:endParaRPr>
          </a:p>
        </p:txBody>
      </p:sp>
      <p:grpSp>
        <p:nvGrpSpPr>
          <p:cNvPr id="2536" name="Google Shape;2536;p73"/>
          <p:cNvGrpSpPr/>
          <p:nvPr/>
        </p:nvGrpSpPr>
        <p:grpSpPr>
          <a:xfrm>
            <a:off x="1086608" y="1907022"/>
            <a:ext cx="213600" cy="620519"/>
            <a:chOff x="1345609" y="1907022"/>
            <a:chExt cx="213600" cy="620519"/>
          </a:xfrm>
        </p:grpSpPr>
        <p:sp>
          <p:nvSpPr>
            <p:cNvPr id="2537" name="Google Shape;2537;p73"/>
            <p:cNvSpPr/>
            <p:nvPr/>
          </p:nvSpPr>
          <p:spPr>
            <a:xfrm>
              <a:off x="1345609" y="1907022"/>
              <a:ext cx="213600" cy="620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p73"/>
            <p:cNvSpPr/>
            <p:nvPr/>
          </p:nvSpPr>
          <p:spPr>
            <a:xfrm>
              <a:off x="1345609" y="2357141"/>
              <a:ext cx="213600" cy="1704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73"/>
            <p:cNvSpPr txBox="1"/>
            <p:nvPr/>
          </p:nvSpPr>
          <p:spPr>
            <a:xfrm>
              <a:off x="1359237" y="2100736"/>
              <a:ext cx="1827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PC</a:t>
              </a:r>
              <a:endParaRPr b="0" i="0" sz="1000" u="none" cap="none" strike="noStrike">
                <a:solidFill>
                  <a:srgbClr val="000000"/>
                </a:solidFill>
                <a:latin typeface="Arial"/>
                <a:ea typeface="Arial"/>
                <a:cs typeface="Arial"/>
                <a:sym typeface="Arial"/>
              </a:endParaRPr>
            </a:p>
          </p:txBody>
        </p:sp>
      </p:grpSp>
      <p:sp>
        <p:nvSpPr>
          <p:cNvPr id="2540" name="Google Shape;2540;p73"/>
          <p:cNvSpPr/>
          <p:nvPr/>
        </p:nvSpPr>
        <p:spPr>
          <a:xfrm>
            <a:off x="1367096" y="2170325"/>
            <a:ext cx="159901" cy="986030"/>
          </a:xfrm>
          <a:custGeom>
            <a:rect b="b" l="l" r="r" t="t"/>
            <a:pathLst>
              <a:path extrusionOk="0" h="40242" w="3065">
                <a:moveTo>
                  <a:pt x="0" y="0"/>
                </a:moveTo>
                <a:lnTo>
                  <a:pt x="0" y="40242"/>
                </a:lnTo>
                <a:lnTo>
                  <a:pt x="3065" y="40242"/>
                </a:lnTo>
              </a:path>
            </a:pathLst>
          </a:custGeom>
          <a:noFill/>
          <a:ln cap="flat" cmpd="sng" w="9525">
            <a:solidFill>
              <a:schemeClr val="dk1"/>
            </a:solidFill>
            <a:prstDash val="solid"/>
            <a:round/>
            <a:headEnd len="sm" w="sm" type="none"/>
            <a:tailEnd len="med" w="med" type="triangle"/>
          </a:ln>
        </p:spPr>
      </p:sp>
      <p:grpSp>
        <p:nvGrpSpPr>
          <p:cNvPr id="2541" name="Google Shape;2541;p73"/>
          <p:cNvGrpSpPr/>
          <p:nvPr/>
        </p:nvGrpSpPr>
        <p:grpSpPr>
          <a:xfrm>
            <a:off x="8359974" y="2776540"/>
            <a:ext cx="148800" cy="891300"/>
            <a:chOff x="8466575" y="2776540"/>
            <a:chExt cx="148800" cy="891300"/>
          </a:xfrm>
        </p:grpSpPr>
        <p:sp>
          <p:nvSpPr>
            <p:cNvPr id="2542" name="Google Shape;2542;p73"/>
            <p:cNvSpPr/>
            <p:nvPr/>
          </p:nvSpPr>
          <p:spPr>
            <a:xfrm rot="5400000">
              <a:off x="8095325" y="3147790"/>
              <a:ext cx="891300" cy="148800"/>
            </a:xfrm>
            <a:prstGeom prst="trapezoid">
              <a:avLst>
                <a:gd fmla="val 4135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73"/>
            <p:cNvSpPr txBox="1"/>
            <p:nvPr/>
          </p:nvSpPr>
          <p:spPr>
            <a:xfrm>
              <a:off x="8476069" y="3139310"/>
              <a:ext cx="1290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2</a:t>
              </a:r>
              <a:endParaRPr b="0" i="0" sz="1000" u="none" cap="none" strike="noStrike">
                <a:solidFill>
                  <a:srgbClr val="000000"/>
                </a:solidFill>
                <a:latin typeface="Arial"/>
                <a:ea typeface="Arial"/>
                <a:cs typeface="Arial"/>
                <a:sym typeface="Arial"/>
              </a:endParaRPr>
            </a:p>
          </p:txBody>
        </p:sp>
        <p:sp>
          <p:nvSpPr>
            <p:cNvPr id="2544" name="Google Shape;2544;p73"/>
            <p:cNvSpPr txBox="1"/>
            <p:nvPr/>
          </p:nvSpPr>
          <p:spPr>
            <a:xfrm>
              <a:off x="8476069" y="3367910"/>
              <a:ext cx="1290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0</a:t>
              </a:r>
              <a:endParaRPr b="0" i="0" sz="1000" u="none" cap="none" strike="noStrike">
                <a:solidFill>
                  <a:srgbClr val="000000"/>
                </a:solidFill>
                <a:latin typeface="Arial"/>
                <a:ea typeface="Arial"/>
                <a:cs typeface="Arial"/>
                <a:sym typeface="Arial"/>
              </a:endParaRPr>
            </a:p>
          </p:txBody>
        </p:sp>
        <p:sp>
          <p:nvSpPr>
            <p:cNvPr id="2545" name="Google Shape;2545;p73"/>
            <p:cNvSpPr txBox="1"/>
            <p:nvPr/>
          </p:nvSpPr>
          <p:spPr>
            <a:xfrm>
              <a:off x="8476069" y="2910710"/>
              <a:ext cx="1290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1</a:t>
              </a:r>
              <a:endParaRPr b="0" i="0" sz="1000" u="none" cap="none" strike="noStrike">
                <a:solidFill>
                  <a:srgbClr val="000000"/>
                </a:solidFill>
                <a:latin typeface="Arial"/>
                <a:ea typeface="Arial"/>
                <a:cs typeface="Arial"/>
                <a:sym typeface="Arial"/>
              </a:endParaRPr>
            </a:p>
          </p:txBody>
        </p:sp>
      </p:grpSp>
      <p:grpSp>
        <p:nvGrpSpPr>
          <p:cNvPr id="2546" name="Google Shape;2546;p73"/>
          <p:cNvGrpSpPr/>
          <p:nvPr/>
        </p:nvGrpSpPr>
        <p:grpSpPr>
          <a:xfrm>
            <a:off x="750814" y="1920097"/>
            <a:ext cx="127800" cy="547800"/>
            <a:chOff x="455175" y="2672151"/>
            <a:chExt cx="127800" cy="547800"/>
          </a:xfrm>
        </p:grpSpPr>
        <p:sp>
          <p:nvSpPr>
            <p:cNvPr id="2547" name="Google Shape;2547;p73"/>
            <p:cNvSpPr/>
            <p:nvPr/>
          </p:nvSpPr>
          <p:spPr>
            <a:xfrm rot="5400000">
              <a:off x="245175" y="2882151"/>
              <a:ext cx="547800" cy="127800"/>
            </a:xfrm>
            <a:prstGeom prst="trapezoid">
              <a:avLst>
                <a:gd fmla="val 4162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p73"/>
            <p:cNvSpPr txBox="1"/>
            <p:nvPr/>
          </p:nvSpPr>
          <p:spPr>
            <a:xfrm>
              <a:off x="466012" y="2762047"/>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0</a:t>
              </a:r>
              <a:endParaRPr b="0" i="0" sz="900" u="none" cap="none" strike="noStrike">
                <a:solidFill>
                  <a:srgbClr val="000000"/>
                </a:solidFill>
                <a:latin typeface="Arial"/>
                <a:ea typeface="Arial"/>
                <a:cs typeface="Arial"/>
                <a:sym typeface="Arial"/>
              </a:endParaRPr>
            </a:p>
          </p:txBody>
        </p:sp>
        <p:sp>
          <p:nvSpPr>
            <p:cNvPr id="2549" name="Google Shape;2549;p73"/>
            <p:cNvSpPr txBox="1"/>
            <p:nvPr/>
          </p:nvSpPr>
          <p:spPr>
            <a:xfrm>
              <a:off x="466012" y="2993978"/>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1</a:t>
              </a:r>
              <a:endParaRPr b="0" i="0" sz="900" u="none" cap="none" strike="noStrike">
                <a:solidFill>
                  <a:srgbClr val="000000"/>
                </a:solidFill>
                <a:latin typeface="Arial"/>
                <a:ea typeface="Arial"/>
                <a:cs typeface="Arial"/>
                <a:sym typeface="Arial"/>
              </a:endParaRPr>
            </a:p>
          </p:txBody>
        </p:sp>
      </p:grpSp>
      <p:grpSp>
        <p:nvGrpSpPr>
          <p:cNvPr id="2550" name="Google Shape;2550;p73"/>
          <p:cNvGrpSpPr/>
          <p:nvPr/>
        </p:nvGrpSpPr>
        <p:grpSpPr>
          <a:xfrm>
            <a:off x="5659021" y="2372303"/>
            <a:ext cx="127800" cy="547800"/>
            <a:chOff x="455175" y="2672151"/>
            <a:chExt cx="127800" cy="547800"/>
          </a:xfrm>
        </p:grpSpPr>
        <p:sp>
          <p:nvSpPr>
            <p:cNvPr id="2551" name="Google Shape;2551;p73"/>
            <p:cNvSpPr/>
            <p:nvPr/>
          </p:nvSpPr>
          <p:spPr>
            <a:xfrm rot="5400000">
              <a:off x="245175" y="2882151"/>
              <a:ext cx="547800" cy="127800"/>
            </a:xfrm>
            <a:prstGeom prst="trapezoid">
              <a:avLst>
                <a:gd fmla="val 4162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73"/>
            <p:cNvSpPr txBox="1"/>
            <p:nvPr/>
          </p:nvSpPr>
          <p:spPr>
            <a:xfrm>
              <a:off x="466012" y="2762047"/>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1</a:t>
              </a:r>
              <a:endParaRPr b="0" i="0" sz="900" u="none" cap="none" strike="noStrike">
                <a:solidFill>
                  <a:srgbClr val="000000"/>
                </a:solidFill>
                <a:latin typeface="Arial"/>
                <a:ea typeface="Arial"/>
                <a:cs typeface="Arial"/>
                <a:sym typeface="Arial"/>
              </a:endParaRPr>
            </a:p>
          </p:txBody>
        </p:sp>
        <p:sp>
          <p:nvSpPr>
            <p:cNvPr id="2553" name="Google Shape;2553;p73"/>
            <p:cNvSpPr txBox="1"/>
            <p:nvPr/>
          </p:nvSpPr>
          <p:spPr>
            <a:xfrm>
              <a:off x="466012" y="2993978"/>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0</a:t>
              </a:r>
              <a:endParaRPr b="0" i="0" sz="900" u="none" cap="none" strike="noStrike">
                <a:solidFill>
                  <a:srgbClr val="000000"/>
                </a:solidFill>
                <a:latin typeface="Arial"/>
                <a:ea typeface="Arial"/>
                <a:cs typeface="Arial"/>
                <a:sym typeface="Arial"/>
              </a:endParaRPr>
            </a:p>
          </p:txBody>
        </p:sp>
      </p:grpSp>
      <p:grpSp>
        <p:nvGrpSpPr>
          <p:cNvPr id="2554" name="Google Shape;2554;p73"/>
          <p:cNvGrpSpPr/>
          <p:nvPr/>
        </p:nvGrpSpPr>
        <p:grpSpPr>
          <a:xfrm>
            <a:off x="5658171" y="3326653"/>
            <a:ext cx="127800" cy="547800"/>
            <a:chOff x="455175" y="2672151"/>
            <a:chExt cx="127800" cy="547800"/>
          </a:xfrm>
        </p:grpSpPr>
        <p:sp>
          <p:nvSpPr>
            <p:cNvPr id="2555" name="Google Shape;2555;p73"/>
            <p:cNvSpPr/>
            <p:nvPr/>
          </p:nvSpPr>
          <p:spPr>
            <a:xfrm rot="5400000">
              <a:off x="245175" y="2882151"/>
              <a:ext cx="547800" cy="127800"/>
            </a:xfrm>
            <a:prstGeom prst="trapezoid">
              <a:avLst>
                <a:gd fmla="val 41626"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p73"/>
            <p:cNvSpPr txBox="1"/>
            <p:nvPr/>
          </p:nvSpPr>
          <p:spPr>
            <a:xfrm>
              <a:off x="466012" y="2762047"/>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0</a:t>
              </a:r>
              <a:endParaRPr b="0" i="0" sz="900" u="none" cap="none" strike="noStrike">
                <a:solidFill>
                  <a:srgbClr val="000000"/>
                </a:solidFill>
                <a:latin typeface="Arial"/>
                <a:ea typeface="Arial"/>
                <a:cs typeface="Arial"/>
                <a:sym typeface="Arial"/>
              </a:endParaRPr>
            </a:p>
          </p:txBody>
        </p:sp>
        <p:sp>
          <p:nvSpPr>
            <p:cNvPr id="2557" name="Google Shape;2557;p73"/>
            <p:cNvSpPr txBox="1"/>
            <p:nvPr/>
          </p:nvSpPr>
          <p:spPr>
            <a:xfrm>
              <a:off x="466012" y="2993978"/>
              <a:ext cx="939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1</a:t>
              </a:r>
              <a:endParaRPr b="0" i="0" sz="900" u="none" cap="none" strike="noStrike">
                <a:solidFill>
                  <a:srgbClr val="000000"/>
                </a:solidFill>
                <a:latin typeface="Arial"/>
                <a:ea typeface="Arial"/>
                <a:cs typeface="Arial"/>
                <a:sym typeface="Arial"/>
              </a:endParaRPr>
            </a:p>
          </p:txBody>
        </p:sp>
      </p:grpSp>
      <p:sp>
        <p:nvSpPr>
          <p:cNvPr id="2558" name="Google Shape;2558;p73"/>
          <p:cNvSpPr/>
          <p:nvPr/>
        </p:nvSpPr>
        <p:spPr>
          <a:xfrm>
            <a:off x="4580524" y="3722700"/>
            <a:ext cx="1069327" cy="336852"/>
          </a:xfrm>
          <a:custGeom>
            <a:rect b="b" l="l" r="r" t="t"/>
            <a:pathLst>
              <a:path extrusionOk="0" h="14325" w="6330">
                <a:moveTo>
                  <a:pt x="0" y="14325"/>
                </a:moveTo>
                <a:lnTo>
                  <a:pt x="0" y="0"/>
                </a:lnTo>
                <a:lnTo>
                  <a:pt x="6330" y="0"/>
                </a:lnTo>
              </a:path>
            </a:pathLst>
          </a:custGeom>
          <a:noFill/>
          <a:ln cap="flat" cmpd="sng" w="9525">
            <a:solidFill>
              <a:schemeClr val="dk1"/>
            </a:solidFill>
            <a:prstDash val="solid"/>
            <a:round/>
            <a:headEnd len="sm" w="sm" type="none"/>
            <a:tailEnd len="med" w="med" type="triangle"/>
          </a:ln>
        </p:spPr>
      </p:sp>
      <p:sp>
        <p:nvSpPr>
          <p:cNvPr id="2559" name="Google Shape;2559;p73"/>
          <p:cNvSpPr/>
          <p:nvPr/>
        </p:nvSpPr>
        <p:spPr>
          <a:xfrm>
            <a:off x="3783994" y="3852053"/>
            <a:ext cx="130800" cy="1275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p73"/>
          <p:cNvSpPr/>
          <p:nvPr/>
        </p:nvSpPr>
        <p:spPr>
          <a:xfrm>
            <a:off x="1531974" y="2480743"/>
            <a:ext cx="456900" cy="1178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p73"/>
          <p:cNvSpPr txBox="1"/>
          <p:nvPr/>
        </p:nvSpPr>
        <p:spPr>
          <a:xfrm>
            <a:off x="1533503" y="2487330"/>
            <a:ext cx="454200" cy="233100"/>
          </a:xfrm>
          <a:prstGeom prst="rect">
            <a:avLst/>
          </a:prstGeom>
          <a:noFill/>
          <a:ln>
            <a:noFill/>
          </a:ln>
        </p:spPr>
        <p:txBody>
          <a:bodyPr anchorCtr="0" anchor="t" bIns="91425" lIns="0" spcFirstLastPara="1" rIns="0" wrap="square" tIns="0">
            <a:noAutofit/>
          </a:bodyPr>
          <a:lstStyle/>
          <a:p>
            <a:pPr indent="0" lvl="0" marL="0" marR="0" rtl="0" algn="ctr">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Arial"/>
                <a:ea typeface="Arial"/>
                <a:cs typeface="Arial"/>
                <a:sym typeface="Arial"/>
              </a:rPr>
              <a:t>IMEM</a:t>
            </a:r>
            <a:endParaRPr b="0" i="0" sz="1300" u="none" cap="none" strike="noStrike">
              <a:solidFill>
                <a:srgbClr val="000000"/>
              </a:solidFill>
              <a:latin typeface="Arial"/>
              <a:ea typeface="Arial"/>
              <a:cs typeface="Arial"/>
              <a:sym typeface="Arial"/>
            </a:endParaRPr>
          </a:p>
        </p:txBody>
      </p:sp>
      <p:sp>
        <p:nvSpPr>
          <p:cNvPr id="2562" name="Google Shape;2562;p73"/>
          <p:cNvSpPr txBox="1"/>
          <p:nvPr/>
        </p:nvSpPr>
        <p:spPr>
          <a:xfrm>
            <a:off x="1538649" y="3088013"/>
            <a:ext cx="192900" cy="138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PC</a:t>
            </a:r>
            <a:endParaRPr b="0" i="0" sz="900" u="none" cap="none" strike="noStrike">
              <a:solidFill>
                <a:srgbClr val="000000"/>
              </a:solidFill>
              <a:latin typeface="Arial"/>
              <a:ea typeface="Arial"/>
              <a:cs typeface="Arial"/>
              <a:sym typeface="Arial"/>
            </a:endParaRPr>
          </a:p>
        </p:txBody>
      </p:sp>
      <p:sp>
        <p:nvSpPr>
          <p:cNvPr id="2563" name="Google Shape;2563;p73"/>
          <p:cNvSpPr/>
          <p:nvPr/>
        </p:nvSpPr>
        <p:spPr>
          <a:xfrm>
            <a:off x="1779318" y="3529498"/>
            <a:ext cx="130800" cy="1275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73"/>
          <p:cNvSpPr/>
          <p:nvPr/>
        </p:nvSpPr>
        <p:spPr>
          <a:xfrm>
            <a:off x="2400300" y="1300175"/>
            <a:ext cx="6415100" cy="1933575"/>
          </a:xfrm>
          <a:custGeom>
            <a:rect b="b" l="l" r="r" t="t"/>
            <a:pathLst>
              <a:path extrusionOk="0" h="77343" w="256604">
                <a:moveTo>
                  <a:pt x="244412" y="77343"/>
                </a:moveTo>
                <a:lnTo>
                  <a:pt x="256604" y="77343"/>
                </a:lnTo>
                <a:lnTo>
                  <a:pt x="256604" y="0"/>
                </a:lnTo>
                <a:lnTo>
                  <a:pt x="0" y="0"/>
                </a:lnTo>
                <a:lnTo>
                  <a:pt x="0" y="49911"/>
                </a:lnTo>
                <a:lnTo>
                  <a:pt x="16383" y="49911"/>
                </a:lnTo>
              </a:path>
            </a:pathLst>
          </a:custGeom>
          <a:noFill/>
          <a:ln cap="flat" cmpd="sng" w="9525">
            <a:solidFill>
              <a:schemeClr val="dk1"/>
            </a:solidFill>
            <a:prstDash val="solid"/>
            <a:round/>
            <a:headEnd len="sm" w="sm" type="none"/>
            <a:tailEnd len="med" w="med" type="triangle"/>
          </a:ln>
        </p:spPr>
      </p:sp>
      <p:cxnSp>
        <p:nvCxnSpPr>
          <p:cNvPr id="2565" name="Google Shape;2565;p73"/>
          <p:cNvCxnSpPr/>
          <p:nvPr/>
        </p:nvCxnSpPr>
        <p:spPr>
          <a:xfrm>
            <a:off x="2578311"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2566" name="Google Shape;2566;p73"/>
          <p:cNvCxnSpPr/>
          <p:nvPr/>
        </p:nvCxnSpPr>
        <p:spPr>
          <a:xfrm>
            <a:off x="2856920"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2567" name="Google Shape;2567;p73"/>
          <p:cNvCxnSpPr/>
          <p:nvPr/>
        </p:nvCxnSpPr>
        <p:spPr>
          <a:xfrm>
            <a:off x="4369680"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2568" name="Google Shape;2568;p73"/>
          <p:cNvCxnSpPr/>
          <p:nvPr/>
        </p:nvCxnSpPr>
        <p:spPr>
          <a:xfrm>
            <a:off x="3288363" y="4934075"/>
            <a:ext cx="0" cy="144000"/>
          </a:xfrm>
          <a:prstGeom prst="straightConnector1">
            <a:avLst/>
          </a:prstGeom>
          <a:noFill/>
          <a:ln cap="flat" cmpd="sng" w="9525">
            <a:solidFill>
              <a:schemeClr val="dk1"/>
            </a:solidFill>
            <a:prstDash val="solid"/>
            <a:round/>
            <a:headEnd len="sm" w="sm" type="none"/>
            <a:tailEnd len="sm" w="sm" type="none"/>
          </a:ln>
        </p:spPr>
      </p:cxnSp>
      <p:cxnSp>
        <p:nvCxnSpPr>
          <p:cNvPr id="2569" name="Google Shape;2569;p73"/>
          <p:cNvCxnSpPr/>
          <p:nvPr/>
        </p:nvCxnSpPr>
        <p:spPr>
          <a:xfrm>
            <a:off x="5013432"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2570" name="Google Shape;2570;p73"/>
          <p:cNvCxnSpPr/>
          <p:nvPr/>
        </p:nvCxnSpPr>
        <p:spPr>
          <a:xfrm>
            <a:off x="5278256"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2571" name="Google Shape;2571;p73"/>
          <p:cNvCxnSpPr/>
          <p:nvPr/>
        </p:nvCxnSpPr>
        <p:spPr>
          <a:xfrm>
            <a:off x="5521847"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2572" name="Google Shape;2572;p73"/>
          <p:cNvCxnSpPr/>
          <p:nvPr/>
        </p:nvCxnSpPr>
        <p:spPr>
          <a:xfrm>
            <a:off x="5810823"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2573" name="Google Shape;2573;p73"/>
          <p:cNvCxnSpPr/>
          <p:nvPr/>
        </p:nvCxnSpPr>
        <p:spPr>
          <a:xfrm>
            <a:off x="6058578"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2574" name="Google Shape;2574;p73"/>
          <p:cNvCxnSpPr/>
          <p:nvPr/>
        </p:nvCxnSpPr>
        <p:spPr>
          <a:xfrm>
            <a:off x="7442671" y="4939875"/>
            <a:ext cx="0" cy="144000"/>
          </a:xfrm>
          <a:prstGeom prst="straightConnector1">
            <a:avLst/>
          </a:prstGeom>
          <a:noFill/>
          <a:ln cap="flat" cmpd="sng" w="9525">
            <a:solidFill>
              <a:schemeClr val="dk1"/>
            </a:solidFill>
            <a:prstDash val="solid"/>
            <a:round/>
            <a:headEnd len="sm" w="sm" type="none"/>
            <a:tailEnd len="sm" w="sm" type="none"/>
          </a:ln>
        </p:spPr>
      </p:cxnSp>
      <p:sp>
        <p:nvSpPr>
          <p:cNvPr id="2575" name="Google Shape;2575;p73"/>
          <p:cNvSpPr/>
          <p:nvPr/>
        </p:nvSpPr>
        <p:spPr>
          <a:xfrm>
            <a:off x="5293525" y="1229325"/>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2576" name="Google Shape;2576;p73"/>
          <p:cNvSpPr/>
          <p:nvPr/>
        </p:nvSpPr>
        <p:spPr>
          <a:xfrm>
            <a:off x="6487523" y="13926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2577" name="Google Shape;2577;p73"/>
          <p:cNvSpPr/>
          <p:nvPr/>
        </p:nvSpPr>
        <p:spPr>
          <a:xfrm flipH="1">
            <a:off x="7046125" y="13926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2578" name="Google Shape;2578;p73"/>
          <p:cNvSpPr/>
          <p:nvPr/>
        </p:nvSpPr>
        <p:spPr>
          <a:xfrm flipH="1" rot="-5400000">
            <a:off x="6773813" y="2002253"/>
            <a:ext cx="69650" cy="137800"/>
          </a:xfrm>
          <a:custGeom>
            <a:rect b="b" l="l" r="r" t="t"/>
            <a:pathLst>
              <a:path extrusionOk="0" h="5512" w="2786">
                <a:moveTo>
                  <a:pt x="2786" y="0"/>
                </a:moveTo>
                <a:lnTo>
                  <a:pt x="0" y="2786"/>
                </a:lnTo>
                <a:lnTo>
                  <a:pt x="2726" y="5512"/>
                </a:lnTo>
              </a:path>
            </a:pathLst>
          </a:custGeom>
          <a:noFill/>
          <a:ln cap="flat" cmpd="sng" w="9525">
            <a:solidFill>
              <a:schemeClr val="dk1"/>
            </a:solidFill>
            <a:prstDash val="solid"/>
            <a:round/>
            <a:headEnd len="sm" w="sm" type="none"/>
            <a:tailEnd len="sm" w="sm" type="none"/>
          </a:ln>
        </p:spPr>
      </p:sp>
      <p:sp>
        <p:nvSpPr>
          <p:cNvPr id="2579" name="Google Shape;2579;p73"/>
          <p:cNvSpPr txBox="1"/>
          <p:nvPr/>
        </p:nvSpPr>
        <p:spPr>
          <a:xfrm>
            <a:off x="4408054" y="1364209"/>
            <a:ext cx="182100" cy="107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ALU</a:t>
            </a:r>
            <a:endParaRPr b="0" i="0" sz="700" u="none" cap="none" strike="noStrike">
              <a:solidFill>
                <a:srgbClr val="000000"/>
              </a:solidFill>
              <a:latin typeface="Arial"/>
              <a:ea typeface="Arial"/>
              <a:cs typeface="Arial"/>
              <a:sym typeface="Arial"/>
            </a:endParaRPr>
          </a:p>
        </p:txBody>
      </p:sp>
      <p:grpSp>
        <p:nvGrpSpPr>
          <p:cNvPr id="2580" name="Google Shape;2580;p73"/>
          <p:cNvGrpSpPr/>
          <p:nvPr/>
        </p:nvGrpSpPr>
        <p:grpSpPr>
          <a:xfrm>
            <a:off x="2059266" y="1969583"/>
            <a:ext cx="120009" cy="399152"/>
            <a:chOff x="2058691" y="2893625"/>
            <a:chExt cx="120009" cy="399152"/>
          </a:xfrm>
        </p:grpSpPr>
        <p:sp>
          <p:nvSpPr>
            <p:cNvPr id="2581" name="Google Shape;2581;p73"/>
            <p:cNvSpPr/>
            <p:nvPr/>
          </p:nvSpPr>
          <p:spPr>
            <a:xfrm>
              <a:off x="2058700" y="2893625"/>
              <a:ext cx="120000" cy="3990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73"/>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83" name="Google Shape;2583;p73"/>
          <p:cNvGrpSpPr/>
          <p:nvPr/>
        </p:nvGrpSpPr>
        <p:grpSpPr>
          <a:xfrm>
            <a:off x="4057456" y="1968238"/>
            <a:ext cx="120009" cy="399152"/>
            <a:chOff x="2058691" y="2893625"/>
            <a:chExt cx="120009" cy="399152"/>
          </a:xfrm>
        </p:grpSpPr>
        <p:sp>
          <p:nvSpPr>
            <p:cNvPr id="2584" name="Google Shape;2584;p73"/>
            <p:cNvSpPr/>
            <p:nvPr/>
          </p:nvSpPr>
          <p:spPr>
            <a:xfrm>
              <a:off x="2058700" y="2893625"/>
              <a:ext cx="120000" cy="3990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p73"/>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86" name="Google Shape;2586;p73"/>
          <p:cNvGrpSpPr/>
          <p:nvPr/>
        </p:nvGrpSpPr>
        <p:grpSpPr>
          <a:xfrm>
            <a:off x="4057456" y="2563892"/>
            <a:ext cx="120009" cy="399152"/>
            <a:chOff x="2058691" y="2893625"/>
            <a:chExt cx="120009" cy="399152"/>
          </a:xfrm>
        </p:grpSpPr>
        <p:sp>
          <p:nvSpPr>
            <p:cNvPr id="2587" name="Google Shape;2587;p73"/>
            <p:cNvSpPr/>
            <p:nvPr/>
          </p:nvSpPr>
          <p:spPr>
            <a:xfrm>
              <a:off x="2058700" y="2893625"/>
              <a:ext cx="120000" cy="3990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Google Shape;2588;p73"/>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89" name="Google Shape;2589;p73"/>
          <p:cNvGrpSpPr/>
          <p:nvPr/>
        </p:nvGrpSpPr>
        <p:grpSpPr>
          <a:xfrm>
            <a:off x="4057456" y="3279380"/>
            <a:ext cx="120009" cy="399152"/>
            <a:chOff x="2058691" y="2893625"/>
            <a:chExt cx="120009" cy="399152"/>
          </a:xfrm>
        </p:grpSpPr>
        <p:sp>
          <p:nvSpPr>
            <p:cNvPr id="2590" name="Google Shape;2590;p73"/>
            <p:cNvSpPr/>
            <p:nvPr/>
          </p:nvSpPr>
          <p:spPr>
            <a:xfrm>
              <a:off x="2058700" y="2893625"/>
              <a:ext cx="120000" cy="3990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73"/>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2" name="Google Shape;2592;p73"/>
          <p:cNvGrpSpPr/>
          <p:nvPr/>
        </p:nvGrpSpPr>
        <p:grpSpPr>
          <a:xfrm>
            <a:off x="4046006" y="4419658"/>
            <a:ext cx="120009" cy="399152"/>
            <a:chOff x="2058691" y="2893625"/>
            <a:chExt cx="120009" cy="399152"/>
          </a:xfrm>
        </p:grpSpPr>
        <p:sp>
          <p:nvSpPr>
            <p:cNvPr id="2593" name="Google Shape;2593;p73"/>
            <p:cNvSpPr/>
            <p:nvPr/>
          </p:nvSpPr>
          <p:spPr>
            <a:xfrm>
              <a:off x="2058700" y="2893625"/>
              <a:ext cx="120000" cy="3990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p73"/>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5" name="Google Shape;2595;p73"/>
          <p:cNvGrpSpPr/>
          <p:nvPr/>
        </p:nvGrpSpPr>
        <p:grpSpPr>
          <a:xfrm>
            <a:off x="6598729" y="3831865"/>
            <a:ext cx="120009" cy="399152"/>
            <a:chOff x="2058691" y="2893625"/>
            <a:chExt cx="120009" cy="399152"/>
          </a:xfrm>
        </p:grpSpPr>
        <p:sp>
          <p:nvSpPr>
            <p:cNvPr id="2596" name="Google Shape;2596;p73"/>
            <p:cNvSpPr/>
            <p:nvPr/>
          </p:nvSpPr>
          <p:spPr>
            <a:xfrm>
              <a:off x="2058700" y="2893625"/>
              <a:ext cx="120000" cy="3990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Google Shape;2597;p73"/>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8" name="Google Shape;2598;p73"/>
          <p:cNvGrpSpPr/>
          <p:nvPr/>
        </p:nvGrpSpPr>
        <p:grpSpPr>
          <a:xfrm>
            <a:off x="6598729" y="2760824"/>
            <a:ext cx="120009" cy="399152"/>
            <a:chOff x="2058691" y="2893625"/>
            <a:chExt cx="120009" cy="399152"/>
          </a:xfrm>
        </p:grpSpPr>
        <p:sp>
          <p:nvSpPr>
            <p:cNvPr id="2599" name="Google Shape;2599;p73"/>
            <p:cNvSpPr/>
            <p:nvPr/>
          </p:nvSpPr>
          <p:spPr>
            <a:xfrm>
              <a:off x="2058700" y="2893625"/>
              <a:ext cx="120000" cy="3990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p73"/>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01" name="Google Shape;2601;p73"/>
          <p:cNvGrpSpPr/>
          <p:nvPr/>
        </p:nvGrpSpPr>
        <p:grpSpPr>
          <a:xfrm>
            <a:off x="8608214" y="3035164"/>
            <a:ext cx="120009" cy="399152"/>
            <a:chOff x="2058691" y="2893625"/>
            <a:chExt cx="120009" cy="399152"/>
          </a:xfrm>
        </p:grpSpPr>
        <p:sp>
          <p:nvSpPr>
            <p:cNvPr id="2602" name="Google Shape;2602;p73"/>
            <p:cNvSpPr/>
            <p:nvPr/>
          </p:nvSpPr>
          <p:spPr>
            <a:xfrm>
              <a:off x="2058700" y="2893625"/>
              <a:ext cx="120000" cy="3990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p73"/>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04" name="Google Shape;2604;p73"/>
          <p:cNvSpPr txBox="1"/>
          <p:nvPr/>
        </p:nvSpPr>
        <p:spPr>
          <a:xfrm>
            <a:off x="2005725" y="2370145"/>
            <a:ext cx="227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FF"/>
                </a:solidFill>
                <a:latin typeface="Arial"/>
                <a:ea typeface="Arial"/>
                <a:cs typeface="Arial"/>
                <a:sym typeface="Arial"/>
              </a:rPr>
              <a:t>PC</a:t>
            </a:r>
            <a:endParaRPr b="0" i="0" sz="800" u="none" cap="none" strike="noStrike">
              <a:solidFill>
                <a:srgbClr val="0000FF"/>
              </a:solidFill>
              <a:latin typeface="Arial"/>
              <a:ea typeface="Arial"/>
              <a:cs typeface="Arial"/>
              <a:sym typeface="Arial"/>
            </a:endParaRPr>
          </a:p>
        </p:txBody>
      </p:sp>
      <p:sp>
        <p:nvSpPr>
          <p:cNvPr id="2605" name="Google Shape;2605;p73"/>
          <p:cNvSpPr txBox="1"/>
          <p:nvPr/>
        </p:nvSpPr>
        <p:spPr>
          <a:xfrm>
            <a:off x="4005085" y="2370145"/>
            <a:ext cx="227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FF"/>
                </a:solidFill>
                <a:latin typeface="Arial"/>
                <a:ea typeface="Arial"/>
                <a:cs typeface="Arial"/>
                <a:sym typeface="Arial"/>
              </a:rPr>
              <a:t>PC</a:t>
            </a:r>
            <a:endParaRPr b="0" i="0" sz="800" u="none" cap="none" strike="noStrike">
              <a:solidFill>
                <a:srgbClr val="0000FF"/>
              </a:solidFill>
              <a:latin typeface="Arial"/>
              <a:ea typeface="Arial"/>
              <a:cs typeface="Arial"/>
              <a:sym typeface="Arial"/>
            </a:endParaRPr>
          </a:p>
        </p:txBody>
      </p:sp>
      <p:sp>
        <p:nvSpPr>
          <p:cNvPr id="2606" name="Google Shape;2606;p73"/>
          <p:cNvSpPr txBox="1"/>
          <p:nvPr/>
        </p:nvSpPr>
        <p:spPr>
          <a:xfrm>
            <a:off x="4013334" y="2966544"/>
            <a:ext cx="3870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FF"/>
                </a:solidFill>
                <a:latin typeface="Arial"/>
                <a:ea typeface="Arial"/>
                <a:cs typeface="Arial"/>
                <a:sym typeface="Arial"/>
              </a:rPr>
              <a:t>RegReadData1</a:t>
            </a:r>
            <a:endParaRPr b="0" i="0" sz="700" u="none" cap="none" strike="noStrike">
              <a:solidFill>
                <a:srgbClr val="0000FF"/>
              </a:solidFill>
              <a:latin typeface="Arial"/>
              <a:ea typeface="Arial"/>
              <a:cs typeface="Arial"/>
              <a:sym typeface="Arial"/>
            </a:endParaRPr>
          </a:p>
        </p:txBody>
      </p:sp>
      <p:sp>
        <p:nvSpPr>
          <p:cNvPr id="2607" name="Google Shape;2607;p73"/>
          <p:cNvSpPr txBox="1"/>
          <p:nvPr/>
        </p:nvSpPr>
        <p:spPr>
          <a:xfrm>
            <a:off x="4013334" y="3682804"/>
            <a:ext cx="3870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FF"/>
                </a:solidFill>
                <a:latin typeface="Arial"/>
                <a:ea typeface="Arial"/>
                <a:cs typeface="Arial"/>
                <a:sym typeface="Arial"/>
              </a:rPr>
              <a:t>RegReadData2</a:t>
            </a:r>
            <a:endParaRPr b="0" i="0" sz="700" u="none" cap="none" strike="noStrike">
              <a:solidFill>
                <a:srgbClr val="0000FF"/>
              </a:solidFill>
              <a:latin typeface="Arial"/>
              <a:ea typeface="Arial"/>
              <a:cs typeface="Arial"/>
              <a:sym typeface="Arial"/>
            </a:endParaRPr>
          </a:p>
        </p:txBody>
      </p:sp>
      <p:sp>
        <p:nvSpPr>
          <p:cNvPr id="2608" name="Google Shape;2608;p73"/>
          <p:cNvSpPr txBox="1"/>
          <p:nvPr/>
        </p:nvSpPr>
        <p:spPr>
          <a:xfrm>
            <a:off x="3993635" y="4821565"/>
            <a:ext cx="227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FF"/>
                </a:solidFill>
                <a:latin typeface="Arial"/>
                <a:ea typeface="Arial"/>
                <a:cs typeface="Arial"/>
                <a:sym typeface="Arial"/>
              </a:rPr>
              <a:t>inst</a:t>
            </a:r>
            <a:endParaRPr b="0" i="0" sz="800" u="none" cap="none" strike="noStrike">
              <a:solidFill>
                <a:srgbClr val="0000FF"/>
              </a:solidFill>
              <a:latin typeface="Arial"/>
              <a:ea typeface="Arial"/>
              <a:cs typeface="Arial"/>
              <a:sym typeface="Arial"/>
            </a:endParaRPr>
          </a:p>
        </p:txBody>
      </p:sp>
      <p:sp>
        <p:nvSpPr>
          <p:cNvPr id="2609" name="Google Shape;2609;p73"/>
          <p:cNvSpPr txBox="1"/>
          <p:nvPr/>
        </p:nvSpPr>
        <p:spPr>
          <a:xfrm>
            <a:off x="6464980" y="4236529"/>
            <a:ext cx="3870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FF"/>
                </a:solidFill>
                <a:latin typeface="Arial"/>
                <a:ea typeface="Arial"/>
                <a:cs typeface="Arial"/>
                <a:sym typeface="Arial"/>
              </a:rPr>
              <a:t>RegReadData2</a:t>
            </a:r>
            <a:endParaRPr b="0" i="0" sz="700" u="none" cap="none" strike="noStrike">
              <a:solidFill>
                <a:srgbClr val="0000FF"/>
              </a:solidFill>
              <a:latin typeface="Arial"/>
              <a:ea typeface="Arial"/>
              <a:cs typeface="Arial"/>
              <a:sym typeface="Arial"/>
            </a:endParaRPr>
          </a:p>
        </p:txBody>
      </p:sp>
      <p:sp>
        <p:nvSpPr>
          <p:cNvPr id="2610" name="Google Shape;2610;p73"/>
          <p:cNvSpPr txBox="1"/>
          <p:nvPr/>
        </p:nvSpPr>
        <p:spPr>
          <a:xfrm>
            <a:off x="6548335" y="3161700"/>
            <a:ext cx="2271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FF"/>
                </a:solidFill>
                <a:latin typeface="Arial"/>
                <a:ea typeface="Arial"/>
                <a:cs typeface="Arial"/>
                <a:sym typeface="Arial"/>
              </a:rPr>
              <a:t>ALU Out</a:t>
            </a:r>
            <a:endParaRPr b="0" i="0" sz="700" u="none" cap="none" strike="noStrike">
              <a:solidFill>
                <a:srgbClr val="0000FF"/>
              </a:solidFill>
              <a:latin typeface="Arial"/>
              <a:ea typeface="Arial"/>
              <a:cs typeface="Arial"/>
              <a:sym typeface="Arial"/>
            </a:endParaRPr>
          </a:p>
        </p:txBody>
      </p:sp>
      <p:sp>
        <p:nvSpPr>
          <p:cNvPr id="2611" name="Google Shape;2611;p73"/>
          <p:cNvSpPr txBox="1"/>
          <p:nvPr/>
        </p:nvSpPr>
        <p:spPr>
          <a:xfrm>
            <a:off x="8474725" y="3434323"/>
            <a:ext cx="387000" cy="323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
              <a:buFont typeface="Arial"/>
              <a:buNone/>
            </a:pPr>
            <a:r>
              <a:rPr b="0" i="0" lang="tr" sz="700" u="none" cap="none" strike="noStrike">
                <a:solidFill>
                  <a:srgbClr val="0000FF"/>
                </a:solidFill>
                <a:latin typeface="Arial"/>
                <a:ea typeface="Arial"/>
                <a:cs typeface="Arial"/>
                <a:sym typeface="Arial"/>
              </a:rPr>
              <a:t>Reg Write Data</a:t>
            </a:r>
            <a:endParaRPr b="0" i="0" sz="700" u="none" cap="none" strike="noStrike">
              <a:solidFill>
                <a:srgbClr val="0000FF"/>
              </a:solidFill>
              <a:latin typeface="Arial"/>
              <a:ea typeface="Arial"/>
              <a:cs typeface="Arial"/>
              <a:sym typeface="Arial"/>
            </a:endParaRPr>
          </a:p>
        </p:txBody>
      </p:sp>
      <p:sp>
        <p:nvSpPr>
          <p:cNvPr id="2612" name="Google Shape;2612;p73"/>
          <p:cNvSpPr/>
          <p:nvPr/>
        </p:nvSpPr>
        <p:spPr>
          <a:xfrm>
            <a:off x="5103650" y="2169075"/>
            <a:ext cx="541525" cy="365850"/>
          </a:xfrm>
          <a:custGeom>
            <a:rect b="b" l="l" r="r" t="t"/>
            <a:pathLst>
              <a:path extrusionOk="0" h="14634" w="21661">
                <a:moveTo>
                  <a:pt x="0" y="0"/>
                </a:moveTo>
                <a:lnTo>
                  <a:pt x="0" y="14634"/>
                </a:lnTo>
                <a:lnTo>
                  <a:pt x="21661" y="14634"/>
                </a:lnTo>
              </a:path>
            </a:pathLst>
          </a:custGeom>
          <a:noFill/>
          <a:ln cap="flat" cmpd="sng" w="9525">
            <a:solidFill>
              <a:schemeClr val="dk1"/>
            </a:solidFill>
            <a:prstDash val="solid"/>
            <a:round/>
            <a:headEnd len="sm" w="sm" type="none"/>
            <a:tailEnd len="med" w="med" type="triangle"/>
          </a:ln>
        </p:spPr>
      </p:sp>
      <p:grpSp>
        <p:nvGrpSpPr>
          <p:cNvPr id="2613" name="Google Shape;2613;p73"/>
          <p:cNvGrpSpPr/>
          <p:nvPr/>
        </p:nvGrpSpPr>
        <p:grpSpPr>
          <a:xfrm>
            <a:off x="7329108" y="2093108"/>
            <a:ext cx="295200" cy="153900"/>
            <a:chOff x="1777884" y="1816758"/>
            <a:chExt cx="295200" cy="153900"/>
          </a:xfrm>
        </p:grpSpPr>
        <p:sp>
          <p:nvSpPr>
            <p:cNvPr id="2614" name="Google Shape;2614;p73"/>
            <p:cNvSpPr/>
            <p:nvPr/>
          </p:nvSpPr>
          <p:spPr>
            <a:xfrm rot="5400000">
              <a:off x="1850784" y="1746039"/>
              <a:ext cx="149400" cy="295200"/>
            </a:xfrm>
            <a:prstGeom prst="trapezoid">
              <a:avLst>
                <a:gd fmla="val 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Google Shape;2615;p73"/>
            <p:cNvSpPr txBox="1"/>
            <p:nvPr/>
          </p:nvSpPr>
          <p:spPr>
            <a:xfrm>
              <a:off x="1784816" y="1816758"/>
              <a:ext cx="2826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+4</a:t>
              </a:r>
              <a:endParaRPr b="0" i="0" sz="1000" u="none" cap="none" strike="noStrike">
                <a:solidFill>
                  <a:srgbClr val="000000"/>
                </a:solidFill>
                <a:latin typeface="Arial"/>
                <a:ea typeface="Arial"/>
                <a:cs typeface="Arial"/>
                <a:sym typeface="Arial"/>
              </a:endParaRPr>
            </a:p>
          </p:txBody>
        </p:sp>
      </p:grpSp>
      <p:grpSp>
        <p:nvGrpSpPr>
          <p:cNvPr id="2616" name="Google Shape;2616;p73"/>
          <p:cNvGrpSpPr/>
          <p:nvPr/>
        </p:nvGrpSpPr>
        <p:grpSpPr>
          <a:xfrm>
            <a:off x="6597412" y="1968238"/>
            <a:ext cx="120009" cy="399152"/>
            <a:chOff x="2058691" y="2893625"/>
            <a:chExt cx="120009" cy="399152"/>
          </a:xfrm>
        </p:grpSpPr>
        <p:sp>
          <p:nvSpPr>
            <p:cNvPr id="2617" name="Google Shape;2617;p73"/>
            <p:cNvSpPr/>
            <p:nvPr/>
          </p:nvSpPr>
          <p:spPr>
            <a:xfrm>
              <a:off x="2058700" y="2893625"/>
              <a:ext cx="120000" cy="3990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Google Shape;2618;p73"/>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19" name="Google Shape;2619;p73"/>
          <p:cNvSpPr txBox="1"/>
          <p:nvPr/>
        </p:nvSpPr>
        <p:spPr>
          <a:xfrm>
            <a:off x="6545041" y="2370145"/>
            <a:ext cx="227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FF"/>
                </a:solidFill>
                <a:latin typeface="Arial"/>
                <a:ea typeface="Arial"/>
                <a:cs typeface="Arial"/>
                <a:sym typeface="Arial"/>
              </a:rPr>
              <a:t>PC</a:t>
            </a:r>
            <a:endParaRPr b="0" i="0" sz="800" u="none" cap="none" strike="noStrike">
              <a:solidFill>
                <a:srgbClr val="0000FF"/>
              </a:solidFill>
              <a:latin typeface="Arial"/>
              <a:ea typeface="Arial"/>
              <a:cs typeface="Arial"/>
              <a:sym typeface="Arial"/>
            </a:endParaRPr>
          </a:p>
        </p:txBody>
      </p:sp>
      <p:sp>
        <p:nvSpPr>
          <p:cNvPr id="2620" name="Google Shape;2620;p73"/>
          <p:cNvSpPr/>
          <p:nvPr/>
        </p:nvSpPr>
        <p:spPr>
          <a:xfrm>
            <a:off x="7623775" y="2170100"/>
            <a:ext cx="729000" cy="1053725"/>
          </a:xfrm>
          <a:custGeom>
            <a:rect b="b" l="l" r="r" t="t"/>
            <a:pathLst>
              <a:path extrusionOk="0" h="42149" w="29160">
                <a:moveTo>
                  <a:pt x="0" y="0"/>
                </a:moveTo>
                <a:lnTo>
                  <a:pt x="14954" y="0"/>
                </a:lnTo>
                <a:lnTo>
                  <a:pt x="14954" y="42149"/>
                </a:lnTo>
                <a:lnTo>
                  <a:pt x="29160" y="42149"/>
                </a:lnTo>
              </a:path>
            </a:pathLst>
          </a:custGeom>
          <a:noFill/>
          <a:ln cap="flat" cmpd="sng" w="9525">
            <a:solidFill>
              <a:schemeClr val="dk1"/>
            </a:solidFill>
            <a:prstDash val="solid"/>
            <a:round/>
            <a:headEnd len="sm" w="sm" type="none"/>
            <a:tailEnd len="med" w="med" type="triangle"/>
          </a:ln>
        </p:spPr>
      </p:sp>
      <p:cxnSp>
        <p:nvCxnSpPr>
          <p:cNvPr id="2621" name="Google Shape;2621;p73"/>
          <p:cNvCxnSpPr/>
          <p:nvPr/>
        </p:nvCxnSpPr>
        <p:spPr>
          <a:xfrm>
            <a:off x="2246150" y="3310550"/>
            <a:ext cx="3600" cy="1622400"/>
          </a:xfrm>
          <a:prstGeom prst="straightConnector1">
            <a:avLst/>
          </a:prstGeom>
          <a:noFill/>
          <a:ln cap="flat" cmpd="sng" w="9525">
            <a:solidFill>
              <a:srgbClr val="000000"/>
            </a:solidFill>
            <a:prstDash val="solid"/>
            <a:round/>
            <a:headEnd len="sm" w="sm" type="none"/>
            <a:tailEnd len="med" w="med" type="triangle"/>
          </a:ln>
        </p:spPr>
      </p:cxnSp>
      <p:cxnSp>
        <p:nvCxnSpPr>
          <p:cNvPr id="2622" name="Google Shape;2622;p73"/>
          <p:cNvCxnSpPr/>
          <p:nvPr/>
        </p:nvCxnSpPr>
        <p:spPr>
          <a:xfrm flipH="1" rot="10800000">
            <a:off x="2249325" y="2982600"/>
            <a:ext cx="557700" cy="5700"/>
          </a:xfrm>
          <a:prstGeom prst="straightConnector1">
            <a:avLst/>
          </a:prstGeom>
          <a:noFill/>
          <a:ln cap="flat" cmpd="sng" w="9525">
            <a:solidFill>
              <a:srgbClr val="000000"/>
            </a:solidFill>
            <a:prstDash val="solid"/>
            <a:round/>
            <a:headEnd len="sm" w="sm" type="none"/>
            <a:tailEnd len="med" w="med" type="triangle"/>
          </a:ln>
        </p:spPr>
      </p:cxnSp>
      <p:sp>
        <p:nvSpPr>
          <p:cNvPr id="2623" name="Google Shape;2623;p73"/>
          <p:cNvSpPr txBox="1"/>
          <p:nvPr/>
        </p:nvSpPr>
        <p:spPr>
          <a:xfrm>
            <a:off x="2299029" y="2867157"/>
            <a:ext cx="384600" cy="107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000000"/>
                </a:solidFill>
                <a:latin typeface="Arial"/>
                <a:ea typeface="Arial"/>
                <a:cs typeface="Arial"/>
                <a:sym typeface="Arial"/>
              </a:rPr>
              <a:t>inst[11:7]</a:t>
            </a:r>
            <a:endParaRPr b="0" i="0" sz="700" u="none" cap="none" strike="noStrike">
              <a:solidFill>
                <a:srgbClr val="000000"/>
              </a:solidFill>
              <a:latin typeface="Arial"/>
              <a:ea typeface="Arial"/>
              <a:cs typeface="Arial"/>
              <a:sym typeface="Arial"/>
            </a:endParaRPr>
          </a:p>
        </p:txBody>
      </p:sp>
      <p:sp>
        <p:nvSpPr>
          <p:cNvPr id="2624" name="Google Shape;2624;p73"/>
          <p:cNvSpPr txBox="1"/>
          <p:nvPr/>
        </p:nvSpPr>
        <p:spPr>
          <a:xfrm>
            <a:off x="1719713" y="3253326"/>
            <a:ext cx="246600" cy="1386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900"/>
              <a:buFont typeface="Arial"/>
              <a:buNone/>
            </a:pPr>
            <a:r>
              <a:rPr b="0" i="0" lang="tr" sz="900" u="none" cap="none" strike="noStrike">
                <a:solidFill>
                  <a:srgbClr val="000000"/>
                </a:solidFill>
                <a:latin typeface="Arial"/>
                <a:ea typeface="Arial"/>
                <a:cs typeface="Arial"/>
                <a:sym typeface="Arial"/>
              </a:rPr>
              <a:t>inst</a:t>
            </a:r>
            <a:endParaRPr b="0" i="0" sz="900" u="none" cap="none" strike="noStrike">
              <a:solidFill>
                <a:srgbClr val="000000"/>
              </a:solidFill>
              <a:latin typeface="Arial"/>
              <a:ea typeface="Arial"/>
              <a:cs typeface="Arial"/>
              <a:sym typeface="Arial"/>
            </a:endParaRPr>
          </a:p>
        </p:txBody>
      </p:sp>
      <p:grpSp>
        <p:nvGrpSpPr>
          <p:cNvPr id="2625" name="Google Shape;2625;p73"/>
          <p:cNvGrpSpPr/>
          <p:nvPr/>
        </p:nvGrpSpPr>
        <p:grpSpPr>
          <a:xfrm>
            <a:off x="2059266" y="3163975"/>
            <a:ext cx="120009" cy="399152"/>
            <a:chOff x="2058691" y="2893625"/>
            <a:chExt cx="120009" cy="399152"/>
          </a:xfrm>
        </p:grpSpPr>
        <p:sp>
          <p:nvSpPr>
            <p:cNvPr id="2626" name="Google Shape;2626;p73"/>
            <p:cNvSpPr/>
            <p:nvPr/>
          </p:nvSpPr>
          <p:spPr>
            <a:xfrm>
              <a:off x="2058700" y="2893625"/>
              <a:ext cx="120000" cy="3990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Google Shape;2627;p73"/>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28" name="Google Shape;2628;p73"/>
          <p:cNvSpPr txBox="1"/>
          <p:nvPr/>
        </p:nvSpPr>
        <p:spPr>
          <a:xfrm>
            <a:off x="2005725" y="3564134"/>
            <a:ext cx="227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FF"/>
                </a:solidFill>
                <a:latin typeface="Arial"/>
                <a:ea typeface="Arial"/>
                <a:cs typeface="Arial"/>
                <a:sym typeface="Arial"/>
              </a:rPr>
              <a:t>inst</a:t>
            </a:r>
            <a:endParaRPr b="0" i="0" sz="800" u="none" cap="none" strike="noStrike">
              <a:solidFill>
                <a:srgbClr val="0000FF"/>
              </a:solidFill>
              <a:latin typeface="Arial"/>
              <a:ea typeface="Arial"/>
              <a:cs typeface="Arial"/>
              <a:sym typeface="Arial"/>
            </a:endParaRPr>
          </a:p>
        </p:txBody>
      </p:sp>
      <p:cxnSp>
        <p:nvCxnSpPr>
          <p:cNvPr id="2629" name="Google Shape;2629;p73"/>
          <p:cNvCxnSpPr/>
          <p:nvPr/>
        </p:nvCxnSpPr>
        <p:spPr>
          <a:xfrm flipH="1" rot="10800000">
            <a:off x="2177925" y="3307525"/>
            <a:ext cx="629100" cy="300"/>
          </a:xfrm>
          <a:prstGeom prst="straightConnector1">
            <a:avLst/>
          </a:prstGeom>
          <a:noFill/>
          <a:ln cap="flat" cmpd="sng" w="9525">
            <a:solidFill>
              <a:srgbClr val="000000"/>
            </a:solidFill>
            <a:prstDash val="solid"/>
            <a:round/>
            <a:headEnd len="sm" w="sm" type="none"/>
            <a:tailEnd len="med" w="med" type="triangle"/>
          </a:ln>
        </p:spPr>
      </p:cxnSp>
      <p:sp>
        <p:nvSpPr>
          <p:cNvPr id="2630" name="Google Shape;2630;p73"/>
          <p:cNvSpPr/>
          <p:nvPr/>
        </p:nvSpPr>
        <p:spPr>
          <a:xfrm>
            <a:off x="5730025" y="2899975"/>
            <a:ext cx="189900" cy="2038925"/>
          </a:xfrm>
          <a:custGeom>
            <a:rect b="b" l="l" r="r" t="t"/>
            <a:pathLst>
              <a:path extrusionOk="0" h="81557" w="7596">
                <a:moveTo>
                  <a:pt x="7596" y="81557"/>
                </a:moveTo>
                <a:lnTo>
                  <a:pt x="7596" y="10453"/>
                </a:lnTo>
                <a:lnTo>
                  <a:pt x="0" y="10453"/>
                </a:lnTo>
                <a:lnTo>
                  <a:pt x="0" y="0"/>
                </a:lnTo>
              </a:path>
            </a:pathLst>
          </a:custGeom>
          <a:noFill/>
          <a:ln cap="flat" cmpd="sng" w="9525">
            <a:solidFill>
              <a:schemeClr val="dk1"/>
            </a:solidFill>
            <a:prstDash val="solid"/>
            <a:round/>
            <a:headEnd len="sm" w="sm" type="none"/>
            <a:tailEnd len="med" w="med" type="triangle"/>
          </a:ln>
        </p:spPr>
      </p:sp>
      <p:cxnSp>
        <p:nvCxnSpPr>
          <p:cNvPr id="2631" name="Google Shape;2631;p73"/>
          <p:cNvCxnSpPr/>
          <p:nvPr/>
        </p:nvCxnSpPr>
        <p:spPr>
          <a:xfrm>
            <a:off x="657237" y="4939875"/>
            <a:ext cx="0" cy="144000"/>
          </a:xfrm>
          <a:prstGeom prst="straightConnector1">
            <a:avLst/>
          </a:prstGeom>
          <a:noFill/>
          <a:ln cap="flat" cmpd="sng" w="9525">
            <a:solidFill>
              <a:schemeClr val="dk1"/>
            </a:solidFill>
            <a:prstDash val="solid"/>
            <a:round/>
            <a:headEnd len="sm" w="sm" type="none"/>
            <a:tailEnd len="sm" w="sm" type="none"/>
          </a:ln>
        </p:spPr>
      </p:cxnSp>
      <p:sp>
        <p:nvSpPr>
          <p:cNvPr id="2632" name="Google Shape;2632;p73"/>
          <p:cNvSpPr txBox="1"/>
          <p:nvPr/>
        </p:nvSpPr>
        <p:spPr>
          <a:xfrm>
            <a:off x="3966763" y="4948575"/>
            <a:ext cx="4032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inst (EX)</a:t>
            </a:r>
            <a:endParaRPr b="0" i="0" sz="800" u="none" cap="none" strike="noStrike">
              <a:solidFill>
                <a:srgbClr val="000000"/>
              </a:solidFill>
              <a:latin typeface="Arial"/>
              <a:ea typeface="Arial"/>
              <a:cs typeface="Arial"/>
              <a:sym typeface="Arial"/>
            </a:endParaRPr>
          </a:p>
        </p:txBody>
      </p:sp>
      <p:cxnSp>
        <p:nvCxnSpPr>
          <p:cNvPr id="2633" name="Google Shape;2633;p73"/>
          <p:cNvCxnSpPr/>
          <p:nvPr/>
        </p:nvCxnSpPr>
        <p:spPr>
          <a:xfrm>
            <a:off x="4296120" y="4565375"/>
            <a:ext cx="0" cy="367800"/>
          </a:xfrm>
          <a:prstGeom prst="straightConnector1">
            <a:avLst/>
          </a:prstGeom>
          <a:noFill/>
          <a:ln cap="flat" cmpd="sng" w="9525">
            <a:solidFill>
              <a:schemeClr val="dk1"/>
            </a:solidFill>
            <a:prstDash val="solid"/>
            <a:round/>
            <a:headEnd len="sm" w="sm" type="none"/>
            <a:tailEnd len="med" w="med" type="triangle"/>
          </a:ln>
        </p:spPr>
      </p:cxnSp>
      <p:sp>
        <p:nvSpPr>
          <p:cNvPr id="2634" name="Google Shape;2634;p73"/>
          <p:cNvSpPr/>
          <p:nvPr/>
        </p:nvSpPr>
        <p:spPr>
          <a:xfrm flipH="1" rot="5400000">
            <a:off x="4261834" y="3853506"/>
            <a:ext cx="208446" cy="423491"/>
          </a:xfrm>
          <a:custGeom>
            <a:rect b="b" l="l" r="r" t="t"/>
            <a:pathLst>
              <a:path extrusionOk="0" h="14380" w="4093">
                <a:moveTo>
                  <a:pt x="0" y="14380"/>
                </a:moveTo>
                <a:lnTo>
                  <a:pt x="0" y="0"/>
                </a:lnTo>
                <a:lnTo>
                  <a:pt x="4093" y="0"/>
                </a:lnTo>
              </a:path>
            </a:pathLst>
          </a:custGeom>
          <a:noFill/>
          <a:ln cap="flat" cmpd="sng" w="9525">
            <a:solidFill>
              <a:schemeClr val="dk1"/>
            </a:solidFill>
            <a:prstDash val="solid"/>
            <a:round/>
            <a:headEnd len="sm" w="sm" type="none"/>
            <a:tailEnd len="sm" w="sm" type="none"/>
          </a:ln>
        </p:spPr>
      </p:sp>
      <p:grpSp>
        <p:nvGrpSpPr>
          <p:cNvPr id="2635" name="Google Shape;2635;p73"/>
          <p:cNvGrpSpPr/>
          <p:nvPr/>
        </p:nvGrpSpPr>
        <p:grpSpPr>
          <a:xfrm>
            <a:off x="6599223" y="4451900"/>
            <a:ext cx="120002" cy="314810"/>
            <a:chOff x="2058691" y="2977967"/>
            <a:chExt cx="120002" cy="314810"/>
          </a:xfrm>
        </p:grpSpPr>
        <p:sp>
          <p:nvSpPr>
            <p:cNvPr id="2636" name="Google Shape;2636;p73"/>
            <p:cNvSpPr/>
            <p:nvPr/>
          </p:nvSpPr>
          <p:spPr>
            <a:xfrm>
              <a:off x="2058693" y="2977967"/>
              <a:ext cx="120000" cy="3147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p73"/>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38" name="Google Shape;2638;p73"/>
          <p:cNvSpPr txBox="1"/>
          <p:nvPr/>
        </p:nvSpPr>
        <p:spPr>
          <a:xfrm>
            <a:off x="6546852" y="4769465"/>
            <a:ext cx="227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FF"/>
                </a:solidFill>
                <a:latin typeface="Arial"/>
                <a:ea typeface="Arial"/>
                <a:cs typeface="Arial"/>
                <a:sym typeface="Arial"/>
              </a:rPr>
              <a:t>inst</a:t>
            </a:r>
            <a:endParaRPr b="0" i="0" sz="800" u="none" cap="none" strike="noStrike">
              <a:solidFill>
                <a:srgbClr val="0000FF"/>
              </a:solidFill>
              <a:latin typeface="Arial"/>
              <a:ea typeface="Arial"/>
              <a:cs typeface="Arial"/>
              <a:sym typeface="Arial"/>
            </a:endParaRPr>
          </a:p>
        </p:txBody>
      </p:sp>
      <p:sp>
        <p:nvSpPr>
          <p:cNvPr id="2639" name="Google Shape;2639;p73"/>
          <p:cNvSpPr txBox="1"/>
          <p:nvPr/>
        </p:nvSpPr>
        <p:spPr>
          <a:xfrm>
            <a:off x="7442852" y="4948575"/>
            <a:ext cx="4032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inst (M)</a:t>
            </a:r>
            <a:endParaRPr b="0" i="0" sz="800" u="none" cap="none" strike="noStrike">
              <a:solidFill>
                <a:srgbClr val="000000"/>
              </a:solidFill>
              <a:latin typeface="Arial"/>
              <a:ea typeface="Arial"/>
              <a:cs typeface="Arial"/>
              <a:sym typeface="Arial"/>
            </a:endParaRPr>
          </a:p>
        </p:txBody>
      </p:sp>
      <p:cxnSp>
        <p:nvCxnSpPr>
          <p:cNvPr id="2640" name="Google Shape;2640;p73"/>
          <p:cNvCxnSpPr/>
          <p:nvPr/>
        </p:nvCxnSpPr>
        <p:spPr>
          <a:xfrm>
            <a:off x="7643875" y="4566050"/>
            <a:ext cx="0" cy="369600"/>
          </a:xfrm>
          <a:prstGeom prst="straightConnector1">
            <a:avLst/>
          </a:prstGeom>
          <a:noFill/>
          <a:ln cap="flat" cmpd="sng" w="9525">
            <a:solidFill>
              <a:schemeClr val="dk1"/>
            </a:solidFill>
            <a:prstDash val="solid"/>
            <a:round/>
            <a:headEnd len="sm" w="sm" type="none"/>
            <a:tailEnd len="med" w="med" type="triangle"/>
          </a:ln>
        </p:spPr>
      </p:cxnSp>
      <p:grpSp>
        <p:nvGrpSpPr>
          <p:cNvPr id="2641" name="Google Shape;2641;p73"/>
          <p:cNvGrpSpPr/>
          <p:nvPr/>
        </p:nvGrpSpPr>
        <p:grpSpPr>
          <a:xfrm>
            <a:off x="8609534" y="4367558"/>
            <a:ext cx="120009" cy="399152"/>
            <a:chOff x="2058691" y="2893625"/>
            <a:chExt cx="120009" cy="399152"/>
          </a:xfrm>
        </p:grpSpPr>
        <p:sp>
          <p:nvSpPr>
            <p:cNvPr id="2642" name="Google Shape;2642;p73"/>
            <p:cNvSpPr/>
            <p:nvPr/>
          </p:nvSpPr>
          <p:spPr>
            <a:xfrm>
              <a:off x="2058700" y="2893625"/>
              <a:ext cx="120000" cy="3990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p73"/>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44" name="Google Shape;2644;p73"/>
          <p:cNvSpPr txBox="1"/>
          <p:nvPr/>
        </p:nvSpPr>
        <p:spPr>
          <a:xfrm>
            <a:off x="8557163" y="4769465"/>
            <a:ext cx="227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FF"/>
                </a:solidFill>
                <a:latin typeface="Arial"/>
                <a:ea typeface="Arial"/>
                <a:cs typeface="Arial"/>
                <a:sym typeface="Arial"/>
              </a:rPr>
              <a:t>inst</a:t>
            </a:r>
            <a:endParaRPr b="0" i="0" sz="800" u="none" cap="none" strike="noStrike">
              <a:solidFill>
                <a:srgbClr val="0000FF"/>
              </a:solidFill>
              <a:latin typeface="Arial"/>
              <a:ea typeface="Arial"/>
              <a:cs typeface="Arial"/>
              <a:sym typeface="Arial"/>
            </a:endParaRPr>
          </a:p>
        </p:txBody>
      </p:sp>
      <p:sp>
        <p:nvSpPr>
          <p:cNvPr id="2645" name="Google Shape;2645;p73"/>
          <p:cNvSpPr/>
          <p:nvPr/>
        </p:nvSpPr>
        <p:spPr>
          <a:xfrm>
            <a:off x="8447975" y="3637575"/>
            <a:ext cx="382150" cy="1300477"/>
          </a:xfrm>
          <a:custGeom>
            <a:rect b="b" l="l" r="r" t="t"/>
            <a:pathLst>
              <a:path extrusionOk="0" h="37019" w="15286">
                <a:moveTo>
                  <a:pt x="15286" y="37019"/>
                </a:moveTo>
                <a:lnTo>
                  <a:pt x="15286" y="15720"/>
                </a:lnTo>
                <a:lnTo>
                  <a:pt x="0" y="15720"/>
                </a:lnTo>
                <a:lnTo>
                  <a:pt x="0" y="0"/>
                </a:lnTo>
              </a:path>
            </a:pathLst>
          </a:custGeom>
          <a:noFill/>
          <a:ln cap="flat" cmpd="sng" w="9525">
            <a:solidFill>
              <a:schemeClr val="dk1"/>
            </a:solidFill>
            <a:prstDash val="solid"/>
            <a:round/>
            <a:headEnd len="sm" w="sm" type="none"/>
            <a:tailEnd len="med" w="med" type="triangle"/>
          </a:ln>
        </p:spPr>
      </p:sp>
      <p:sp>
        <p:nvSpPr>
          <p:cNvPr id="2646" name="Google Shape;2646;p73"/>
          <p:cNvSpPr/>
          <p:nvPr/>
        </p:nvSpPr>
        <p:spPr>
          <a:xfrm>
            <a:off x="8669850" y="4936431"/>
            <a:ext cx="475400" cy="147600"/>
          </a:xfrm>
          <a:custGeom>
            <a:rect b="b" l="l" r="r" t="t"/>
            <a:pathLst>
              <a:path extrusionOk="0" h="5904" w="19016">
                <a:moveTo>
                  <a:pt x="19016" y="0"/>
                </a:moveTo>
                <a:lnTo>
                  <a:pt x="0" y="0"/>
                </a:lnTo>
                <a:lnTo>
                  <a:pt x="0" y="5904"/>
                </a:lnTo>
                <a:lnTo>
                  <a:pt x="18944" y="5904"/>
                </a:lnTo>
              </a:path>
            </a:pathLst>
          </a:custGeom>
          <a:noFill/>
          <a:ln cap="flat" cmpd="sng" w="9525">
            <a:solidFill>
              <a:schemeClr val="dk1"/>
            </a:solidFill>
            <a:prstDash val="solid"/>
            <a:round/>
            <a:headEnd len="sm" w="sm" type="none"/>
            <a:tailEnd len="sm" w="sm" type="none"/>
          </a:ln>
        </p:spPr>
      </p:sp>
      <p:sp>
        <p:nvSpPr>
          <p:cNvPr id="2647" name="Google Shape;2647;p73"/>
          <p:cNvSpPr/>
          <p:nvPr/>
        </p:nvSpPr>
        <p:spPr>
          <a:xfrm>
            <a:off x="-541" y="4939450"/>
            <a:ext cx="984950" cy="144075"/>
          </a:xfrm>
          <a:custGeom>
            <a:rect b="b" l="l" r="r" t="t"/>
            <a:pathLst>
              <a:path extrusionOk="0" h="5763" w="39398">
                <a:moveTo>
                  <a:pt x="0" y="0"/>
                </a:moveTo>
                <a:lnTo>
                  <a:pt x="39398" y="0"/>
                </a:lnTo>
                <a:lnTo>
                  <a:pt x="39398" y="5763"/>
                </a:lnTo>
                <a:lnTo>
                  <a:pt x="24" y="5763"/>
                </a:lnTo>
              </a:path>
            </a:pathLst>
          </a:custGeom>
          <a:noFill/>
          <a:ln cap="flat" cmpd="sng" w="9525">
            <a:solidFill>
              <a:schemeClr val="dk1"/>
            </a:solidFill>
            <a:prstDash val="solid"/>
            <a:round/>
            <a:headEnd len="sm" w="sm" type="none"/>
            <a:tailEnd len="sm" w="sm" type="none"/>
          </a:ln>
        </p:spPr>
      </p:sp>
      <p:sp>
        <p:nvSpPr>
          <p:cNvPr id="2648" name="Google Shape;2648;p73"/>
          <p:cNvSpPr txBox="1"/>
          <p:nvPr/>
        </p:nvSpPr>
        <p:spPr>
          <a:xfrm>
            <a:off x="12926" y="4948575"/>
            <a:ext cx="4344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00"/>
                </a:solidFill>
                <a:latin typeface="Arial"/>
                <a:ea typeface="Arial"/>
                <a:cs typeface="Arial"/>
                <a:sym typeface="Arial"/>
              </a:rPr>
              <a:t>inst (WB)</a:t>
            </a:r>
            <a:endParaRPr b="0" i="0" sz="800" u="none" cap="none" strike="noStrike">
              <a:solidFill>
                <a:srgbClr val="000000"/>
              </a:solidFill>
              <a:latin typeface="Arial"/>
              <a:ea typeface="Arial"/>
              <a:cs typeface="Arial"/>
              <a:sym typeface="Arial"/>
            </a:endParaRPr>
          </a:p>
        </p:txBody>
      </p:sp>
      <p:cxnSp>
        <p:nvCxnSpPr>
          <p:cNvPr id="2649" name="Google Shape;2649;p73"/>
          <p:cNvCxnSpPr/>
          <p:nvPr/>
        </p:nvCxnSpPr>
        <p:spPr>
          <a:xfrm>
            <a:off x="458998" y="4939875"/>
            <a:ext cx="0" cy="144000"/>
          </a:xfrm>
          <a:prstGeom prst="straightConnector1">
            <a:avLst/>
          </a:prstGeom>
          <a:noFill/>
          <a:ln cap="flat" cmpd="sng" w="9525">
            <a:solidFill>
              <a:schemeClr val="dk1"/>
            </a:solidFill>
            <a:prstDash val="solid"/>
            <a:round/>
            <a:headEnd len="sm" w="sm" type="none"/>
            <a:tailEnd len="sm" w="sm" type="none"/>
          </a:ln>
        </p:spPr>
      </p:cxnSp>
      <p:sp>
        <p:nvSpPr>
          <p:cNvPr id="2650" name="Google Shape;2650;p73"/>
          <p:cNvSpPr/>
          <p:nvPr/>
        </p:nvSpPr>
        <p:spPr>
          <a:xfrm>
            <a:off x="100" y="4566550"/>
            <a:ext cx="226225" cy="371475"/>
          </a:xfrm>
          <a:custGeom>
            <a:rect b="b" l="l" r="r" t="t"/>
            <a:pathLst>
              <a:path extrusionOk="0" h="14859" w="9049">
                <a:moveTo>
                  <a:pt x="0" y="0"/>
                </a:moveTo>
                <a:lnTo>
                  <a:pt x="9049" y="0"/>
                </a:lnTo>
                <a:lnTo>
                  <a:pt x="9049" y="14859"/>
                </a:lnTo>
              </a:path>
            </a:pathLst>
          </a:custGeom>
          <a:noFill/>
          <a:ln cap="flat" cmpd="sng" w="9525">
            <a:solidFill>
              <a:schemeClr val="dk1"/>
            </a:solidFill>
            <a:prstDash val="solid"/>
            <a:round/>
            <a:headEnd len="sm" w="sm" type="none"/>
            <a:tailEnd len="med" w="med" type="triangle"/>
          </a:ln>
        </p:spPr>
      </p:sp>
      <p:cxnSp>
        <p:nvCxnSpPr>
          <p:cNvPr id="2651" name="Google Shape;2651;p73"/>
          <p:cNvCxnSpPr/>
          <p:nvPr/>
        </p:nvCxnSpPr>
        <p:spPr>
          <a:xfrm>
            <a:off x="9060982" y="4939875"/>
            <a:ext cx="0" cy="144000"/>
          </a:xfrm>
          <a:prstGeom prst="straightConnector1">
            <a:avLst/>
          </a:prstGeom>
          <a:noFill/>
          <a:ln cap="flat" cmpd="sng" w="9525">
            <a:solidFill>
              <a:schemeClr val="dk1"/>
            </a:solidFill>
            <a:prstDash val="solid"/>
            <a:round/>
            <a:headEnd len="sm" w="sm" type="none"/>
            <a:tailEnd len="sm" w="sm" type="none"/>
          </a:ln>
        </p:spPr>
      </p:cxnSp>
      <p:cxnSp>
        <p:nvCxnSpPr>
          <p:cNvPr id="2652" name="Google Shape;2652;p73"/>
          <p:cNvCxnSpPr>
            <a:endCxn id="2468" idx="1"/>
          </p:cNvCxnSpPr>
          <p:nvPr/>
        </p:nvCxnSpPr>
        <p:spPr>
          <a:xfrm>
            <a:off x="2247268" y="4216823"/>
            <a:ext cx="1110300" cy="3300"/>
          </a:xfrm>
          <a:prstGeom prst="straightConnector1">
            <a:avLst/>
          </a:prstGeom>
          <a:noFill/>
          <a:ln cap="flat" cmpd="sng" w="9525">
            <a:solidFill>
              <a:schemeClr val="dk1"/>
            </a:solidFill>
            <a:prstDash val="solid"/>
            <a:round/>
            <a:headEnd len="sm" w="sm" type="none"/>
            <a:tailEnd len="med" w="med" type="triangle"/>
          </a:ln>
        </p:spPr>
      </p:cxnSp>
      <p:cxnSp>
        <p:nvCxnSpPr>
          <p:cNvPr id="2653" name="Google Shape;2653;p73"/>
          <p:cNvCxnSpPr/>
          <p:nvPr/>
        </p:nvCxnSpPr>
        <p:spPr>
          <a:xfrm>
            <a:off x="4755744" y="4941400"/>
            <a:ext cx="0" cy="144000"/>
          </a:xfrm>
          <a:prstGeom prst="straightConnector1">
            <a:avLst/>
          </a:prstGeom>
          <a:noFill/>
          <a:ln cap="flat" cmpd="sng" w="9525">
            <a:solidFill>
              <a:schemeClr val="dk1"/>
            </a:solidFill>
            <a:prstDash val="solid"/>
            <a:round/>
            <a:headEnd len="sm" w="sm" type="none"/>
            <a:tailEnd len="sm" w="sm" type="none"/>
          </a:ln>
        </p:spPr>
      </p:cxnSp>
      <p:grpSp>
        <p:nvGrpSpPr>
          <p:cNvPr id="2654" name="Google Shape;2654;p73"/>
          <p:cNvGrpSpPr/>
          <p:nvPr/>
        </p:nvGrpSpPr>
        <p:grpSpPr>
          <a:xfrm>
            <a:off x="4027981" y="3886883"/>
            <a:ext cx="120009" cy="399152"/>
            <a:chOff x="2058691" y="2893625"/>
            <a:chExt cx="120009" cy="399152"/>
          </a:xfrm>
        </p:grpSpPr>
        <p:sp>
          <p:nvSpPr>
            <p:cNvPr id="2655" name="Google Shape;2655;p73"/>
            <p:cNvSpPr/>
            <p:nvPr/>
          </p:nvSpPr>
          <p:spPr>
            <a:xfrm>
              <a:off x="2058700" y="2893625"/>
              <a:ext cx="120000" cy="3990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6" name="Google Shape;2656;p73"/>
            <p:cNvSpPr/>
            <p:nvPr/>
          </p:nvSpPr>
          <p:spPr>
            <a:xfrm>
              <a:off x="2058691" y="3197077"/>
              <a:ext cx="120000" cy="95700"/>
            </a:xfrm>
            <a:prstGeom prst="triangle">
              <a:avLst>
                <a:gd fmla="val 50000" name="adj"/>
              </a:avLst>
            </a:prstGeom>
            <a:solidFill>
              <a:schemeClr val="lt1"/>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57" name="Google Shape;2657;p73"/>
          <p:cNvSpPr txBox="1"/>
          <p:nvPr/>
        </p:nvSpPr>
        <p:spPr>
          <a:xfrm>
            <a:off x="3964160" y="4291328"/>
            <a:ext cx="227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00"/>
              <a:buFont typeface="Arial"/>
              <a:buNone/>
            </a:pPr>
            <a:r>
              <a:rPr b="0" i="0" lang="tr" sz="800" u="none" cap="none" strike="noStrike">
                <a:solidFill>
                  <a:srgbClr val="0000FF"/>
                </a:solidFill>
                <a:latin typeface="Arial"/>
                <a:ea typeface="Arial"/>
                <a:cs typeface="Arial"/>
                <a:sym typeface="Arial"/>
              </a:rPr>
              <a:t>imm</a:t>
            </a:r>
            <a:endParaRPr b="0" i="0" sz="800" u="none" cap="none" strike="noStrike">
              <a:solidFill>
                <a:srgbClr val="0000FF"/>
              </a:solidFill>
              <a:latin typeface="Arial"/>
              <a:ea typeface="Arial"/>
              <a:cs typeface="Arial"/>
              <a:sym typeface="Arial"/>
            </a:endParaRPr>
          </a:p>
        </p:txBody>
      </p:sp>
      <p:cxnSp>
        <p:nvCxnSpPr>
          <p:cNvPr id="2658" name="Google Shape;2658;p73"/>
          <p:cNvCxnSpPr>
            <a:endCxn id="2655" idx="1"/>
          </p:cNvCxnSpPr>
          <p:nvPr/>
        </p:nvCxnSpPr>
        <p:spPr>
          <a:xfrm flipH="1" rot="10800000">
            <a:off x="3825790" y="4086383"/>
            <a:ext cx="202200" cy="133800"/>
          </a:xfrm>
          <a:prstGeom prst="straightConnector1">
            <a:avLst/>
          </a:prstGeom>
          <a:noFill/>
          <a:ln cap="flat" cmpd="sng" w="9525">
            <a:solidFill>
              <a:schemeClr val="dk1"/>
            </a:solidFill>
            <a:prstDash val="solid"/>
            <a:round/>
            <a:headEnd len="sm" w="sm" type="none"/>
            <a:tailEnd len="med" w="med" type="triangle"/>
          </a:ln>
        </p:spPr>
      </p:cxnSp>
      <p:cxnSp>
        <p:nvCxnSpPr>
          <p:cNvPr id="2659" name="Google Shape;2659;p73"/>
          <p:cNvCxnSpPr/>
          <p:nvPr/>
        </p:nvCxnSpPr>
        <p:spPr>
          <a:xfrm>
            <a:off x="1992500" y="3331250"/>
            <a:ext cx="67500" cy="2400"/>
          </a:xfrm>
          <a:prstGeom prst="straightConnector1">
            <a:avLst/>
          </a:prstGeom>
          <a:noFill/>
          <a:ln cap="flat" cmpd="sng" w="9525">
            <a:solidFill>
              <a:schemeClr val="dk1"/>
            </a:solidFill>
            <a:prstDash val="solid"/>
            <a:round/>
            <a:headEnd len="sm" w="sm" type="none"/>
            <a:tailEnd len="sm" w="sm" type="none"/>
          </a:ln>
        </p:spPr>
      </p:cxnSp>
      <p:cxnSp>
        <p:nvCxnSpPr>
          <p:cNvPr id="2660" name="Google Shape;2660;p73"/>
          <p:cNvCxnSpPr/>
          <p:nvPr/>
        </p:nvCxnSpPr>
        <p:spPr>
          <a:xfrm flipH="1" rot="10800000">
            <a:off x="2249679" y="1183707"/>
            <a:ext cx="5400" cy="1811700"/>
          </a:xfrm>
          <a:prstGeom prst="straightConnector1">
            <a:avLst/>
          </a:prstGeom>
          <a:noFill/>
          <a:ln cap="flat" cmpd="sng" w="9525">
            <a:solidFill>
              <a:schemeClr val="dk1"/>
            </a:solidFill>
            <a:prstDash val="solid"/>
            <a:round/>
            <a:headEnd len="sm" w="sm" type="none"/>
            <a:tailEnd len="sm" w="sm" type="none"/>
          </a:ln>
        </p:spPr>
      </p:cxnSp>
      <p:cxnSp>
        <p:nvCxnSpPr>
          <p:cNvPr id="2661" name="Google Shape;2661;p73"/>
          <p:cNvCxnSpPr/>
          <p:nvPr/>
        </p:nvCxnSpPr>
        <p:spPr>
          <a:xfrm>
            <a:off x="2255175" y="1185375"/>
            <a:ext cx="6783300" cy="17400"/>
          </a:xfrm>
          <a:prstGeom prst="straightConnector1">
            <a:avLst/>
          </a:prstGeom>
          <a:noFill/>
          <a:ln cap="flat" cmpd="sng" w="9525">
            <a:solidFill>
              <a:schemeClr val="dk1"/>
            </a:solidFill>
            <a:prstDash val="solid"/>
            <a:round/>
            <a:headEnd len="sm" w="sm" type="none"/>
            <a:tailEnd len="sm" w="sm" type="none"/>
          </a:ln>
        </p:spPr>
      </p:cxnSp>
      <p:cxnSp>
        <p:nvCxnSpPr>
          <p:cNvPr id="2662" name="Google Shape;2662;p73"/>
          <p:cNvCxnSpPr/>
          <p:nvPr/>
        </p:nvCxnSpPr>
        <p:spPr>
          <a:xfrm rot="10800000">
            <a:off x="9031442" y="1188782"/>
            <a:ext cx="4200" cy="3377700"/>
          </a:xfrm>
          <a:prstGeom prst="straightConnector1">
            <a:avLst/>
          </a:prstGeom>
          <a:noFill/>
          <a:ln cap="flat" cmpd="sng" w="9525">
            <a:solidFill>
              <a:schemeClr val="dk1"/>
            </a:solidFill>
            <a:prstDash val="solid"/>
            <a:round/>
            <a:headEnd len="sm" w="sm" type="none"/>
            <a:tailEnd len="sm" w="sm" type="none"/>
          </a:ln>
        </p:spPr>
      </p:cxnSp>
      <p:sp>
        <p:nvSpPr>
          <p:cNvPr id="2663" name="Google Shape;2663;p73"/>
          <p:cNvSpPr txBox="1"/>
          <p:nvPr/>
        </p:nvSpPr>
        <p:spPr>
          <a:xfrm>
            <a:off x="5469975" y="104025"/>
            <a:ext cx="3539700" cy="9852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Inter"/>
                <a:ea typeface="Inter"/>
                <a:cs typeface="Inter"/>
                <a:sym typeface="Inter"/>
              </a:rPr>
              <a:t>Change </a:t>
            </a:r>
            <a:r>
              <a:rPr b="1" i="0" lang="tr" sz="1300" u="none" cap="none" strike="noStrike">
                <a:solidFill>
                  <a:srgbClr val="000000"/>
                </a:solidFill>
                <a:latin typeface="Courier New"/>
                <a:ea typeface="Courier New"/>
                <a:cs typeface="Courier New"/>
                <a:sym typeface="Courier New"/>
              </a:rPr>
              <a:t>RegWriteIndex</a:t>
            </a:r>
            <a:r>
              <a:rPr b="0" i="0" lang="tr" sz="1300" u="none" cap="none" strike="noStrike">
                <a:solidFill>
                  <a:srgbClr val="000000"/>
                </a:solidFill>
                <a:latin typeface="Inter"/>
                <a:ea typeface="Inter"/>
                <a:cs typeface="Inter"/>
                <a:sym typeface="Inter"/>
              </a:rPr>
              <a:t> to use the </a:t>
            </a:r>
            <a:r>
              <a:rPr b="1" i="0" lang="tr" sz="1300" u="none" cap="none" strike="noStrike">
                <a:solidFill>
                  <a:srgbClr val="000000"/>
                </a:solidFill>
                <a:latin typeface="Courier New"/>
                <a:ea typeface="Courier New"/>
                <a:cs typeface="Courier New"/>
                <a:sym typeface="Courier New"/>
              </a:rPr>
              <a:t>rd</a:t>
            </a:r>
            <a:r>
              <a:rPr b="0" i="0" lang="tr" sz="1300" u="none" cap="none" strike="noStrike">
                <a:solidFill>
                  <a:srgbClr val="000000"/>
                </a:solidFill>
                <a:latin typeface="Inter"/>
                <a:ea typeface="Inter"/>
                <a:cs typeface="Inter"/>
                <a:sym typeface="Inter"/>
              </a:rPr>
              <a:t> field from the WB stage instruction, not the ID stage instruction.</a:t>
            </a:r>
            <a:endParaRPr b="0" i="0" sz="1300" u="none" cap="none" strike="noStrike">
              <a:solidFill>
                <a:srgbClr val="000000"/>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300"/>
              <a:buFont typeface="Arial"/>
              <a:buNone/>
            </a:pPr>
            <a:r>
              <a:rPr b="0" i="0" lang="tr" sz="1300" u="none" cap="none" strike="noStrike">
                <a:solidFill>
                  <a:srgbClr val="000000"/>
                </a:solidFill>
                <a:latin typeface="Inter"/>
                <a:ea typeface="Inter"/>
                <a:cs typeface="Inter"/>
                <a:sym typeface="Inter"/>
              </a:rPr>
              <a:t>Is this pipeline functional?</a:t>
            </a:r>
            <a:endParaRPr b="0" i="0" sz="1300" u="none" cap="none" strike="noStrike">
              <a:solidFill>
                <a:srgbClr val="000000"/>
              </a:solidFill>
              <a:latin typeface="Inter"/>
              <a:ea typeface="Inter"/>
              <a:cs typeface="Inter"/>
              <a:sym typeface="Inter"/>
            </a:endParaRPr>
          </a:p>
        </p:txBody>
      </p:sp>
      <p:sp>
        <p:nvSpPr>
          <p:cNvPr id="2664" name="Google Shape;2664;p73"/>
          <p:cNvSpPr txBox="1"/>
          <p:nvPr/>
        </p:nvSpPr>
        <p:spPr>
          <a:xfrm>
            <a:off x="2741000" y="4723525"/>
            <a:ext cx="454200" cy="14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tr" sz="800" u="none" cap="none" strike="noStrike">
                <a:solidFill>
                  <a:schemeClr val="dk1"/>
                </a:solidFill>
                <a:latin typeface="Arial"/>
                <a:ea typeface="Arial"/>
                <a:cs typeface="Arial"/>
                <a:sym typeface="Arial"/>
              </a:rPr>
              <a:t>(WB)</a:t>
            </a:r>
            <a:endParaRPr b="0" i="0" sz="800" u="none" cap="none" strike="noStrike">
              <a:solidFill>
                <a:schemeClr val="dk1"/>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8" name="Shape 2668"/>
        <p:cNvGrpSpPr/>
        <p:nvPr/>
      </p:nvGrpSpPr>
      <p:grpSpPr>
        <a:xfrm>
          <a:off x="0" y="0"/>
          <a:ext cx="0" cy="0"/>
          <a:chOff x="0" y="0"/>
          <a:chExt cx="0" cy="0"/>
        </a:xfrm>
      </p:grpSpPr>
      <p:sp>
        <p:nvSpPr>
          <p:cNvPr id="2669" name="Google Shape;2669;p7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tr"/>
              <a:t>Not quite there yet…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3" name="Shape 2673"/>
        <p:cNvGrpSpPr/>
        <p:nvPr/>
      </p:nvGrpSpPr>
      <p:grpSpPr>
        <a:xfrm>
          <a:off x="0" y="0"/>
          <a:ext cx="0" cy="0"/>
          <a:chOff x="0" y="0"/>
          <a:chExt cx="0" cy="0"/>
        </a:xfrm>
      </p:grpSpPr>
      <p:sp>
        <p:nvSpPr>
          <p:cNvPr id="2674" name="Google Shape;2674;p7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Problems with Pipelining</a:t>
            </a:r>
            <a:endParaRPr/>
          </a:p>
        </p:txBody>
      </p:sp>
      <p:sp>
        <p:nvSpPr>
          <p:cNvPr id="2675" name="Google Shape;2675;p7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tr"/>
              <a:t>The pipeline we just created can only work if the instructions and hardware provided meet certain requirements, and this pipeline cannot currently support any arbitrary set of RISC-V instructions.</a:t>
            </a:r>
            <a:endParaRPr/>
          </a:p>
          <a:p>
            <a:pPr indent="-342900" lvl="0" marL="457200" rtl="0" algn="l">
              <a:lnSpc>
                <a:spcPct val="115000"/>
              </a:lnSpc>
              <a:spcBef>
                <a:spcPts val="0"/>
              </a:spcBef>
              <a:spcAft>
                <a:spcPts val="0"/>
              </a:spcAft>
              <a:buSzPts val="1800"/>
              <a:buChar char="●"/>
            </a:pPr>
            <a:r>
              <a:rPr lang="tr"/>
              <a:t>Why might this be the case?</a:t>
            </a:r>
            <a:endParaRPr/>
          </a:p>
          <a:p>
            <a:pPr indent="-349250" lvl="1" marL="914400" rtl="0" algn="l">
              <a:lnSpc>
                <a:spcPct val="115000"/>
              </a:lnSpc>
              <a:spcBef>
                <a:spcPts val="0"/>
              </a:spcBef>
              <a:spcAft>
                <a:spcPts val="0"/>
              </a:spcAft>
              <a:buSzPts val="1900"/>
              <a:buChar char="○"/>
            </a:pPr>
            <a:r>
              <a:rPr lang="tr" sz="1900"/>
              <a:t>Stay tuned for next week!</a:t>
            </a:r>
            <a:endParaRPr sz="19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9" name="Shape 2679"/>
        <p:cNvGrpSpPr/>
        <p:nvPr/>
      </p:nvGrpSpPr>
      <p:grpSpPr>
        <a:xfrm>
          <a:off x="0" y="0"/>
          <a:ext cx="0" cy="0"/>
          <a:chOff x="0" y="0"/>
          <a:chExt cx="0" cy="0"/>
        </a:xfrm>
      </p:grpSpPr>
      <p:sp>
        <p:nvSpPr>
          <p:cNvPr id="2680" name="Google Shape;2680;p76"/>
          <p:cNvSpPr txBox="1"/>
          <p:nvPr>
            <p:ph type="title"/>
          </p:nvPr>
        </p:nvSpPr>
        <p:spPr>
          <a:xfrm>
            <a:off x="311700" y="445025"/>
            <a:ext cx="8520600" cy="43110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111"/>
              <a:buNone/>
            </a:pPr>
            <a:r>
              <a:rPr i="1" lang="tr" sz="5000"/>
              <a:t>End of Week 10!</a:t>
            </a:r>
            <a:endParaRPr sz="5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nvSpPr>
        <p:spPr>
          <a:xfrm>
            <a:off x="311700" y="190613"/>
            <a:ext cx="8520600" cy="747300"/>
          </a:xfrm>
          <a:prstGeom prst="rect">
            <a:avLst/>
          </a:prstGeom>
          <a:noFill/>
          <a:ln>
            <a:noFill/>
          </a:ln>
        </p:spPr>
        <p:txBody>
          <a:bodyPr anchorCtr="0" anchor="b" bIns="91425" lIns="91425" spcFirstLastPara="1" rIns="91425" wrap="square" tIns="91425">
            <a:normAutofit/>
          </a:bodyPr>
          <a:lstStyle/>
          <a:p>
            <a:pPr indent="0" lvl="0" marL="0" rtl="0" algn="l">
              <a:lnSpc>
                <a:spcPct val="140000"/>
              </a:lnSpc>
              <a:spcBef>
                <a:spcPts val="2600"/>
              </a:spcBef>
              <a:spcAft>
                <a:spcPts val="400"/>
              </a:spcAft>
              <a:buNone/>
            </a:pPr>
            <a:r>
              <a:rPr b="1" lang="tr" sz="2100">
                <a:solidFill>
                  <a:schemeClr val="dk1"/>
                </a:solidFill>
                <a:highlight>
                  <a:schemeClr val="lt1"/>
                </a:highlight>
              </a:rPr>
              <a:t>New Assignment - </a:t>
            </a:r>
            <a:r>
              <a:rPr b="1" lang="tr" sz="2100">
                <a:solidFill>
                  <a:schemeClr val="dk1"/>
                </a:solidFill>
                <a:highlight>
                  <a:schemeClr val="lt1"/>
                </a:highlight>
              </a:rPr>
              <a:t>Trading in a stock market </a:t>
            </a:r>
            <a:endParaRPr b="1" sz="2100">
              <a:solidFill>
                <a:srgbClr val="444444"/>
              </a:solidFill>
              <a:highlight>
                <a:srgbClr val="FFFFFF"/>
              </a:highlight>
            </a:endParaRPr>
          </a:p>
        </p:txBody>
      </p:sp>
      <p:sp>
        <p:nvSpPr>
          <p:cNvPr id="126" name="Google Shape;126;p24"/>
          <p:cNvSpPr txBox="1"/>
          <p:nvPr/>
        </p:nvSpPr>
        <p:spPr>
          <a:xfrm>
            <a:off x="360300" y="888650"/>
            <a:ext cx="8783700" cy="40272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2600"/>
              </a:spcBef>
              <a:spcAft>
                <a:spcPts val="0"/>
              </a:spcAft>
              <a:buNone/>
            </a:pPr>
            <a:r>
              <a:rPr lang="tr" sz="2100">
                <a:solidFill>
                  <a:schemeClr val="dk1"/>
                </a:solidFill>
                <a:highlight>
                  <a:schemeClr val="lt1"/>
                </a:highlight>
              </a:rPr>
              <a:t>Outputs should include </a:t>
            </a:r>
            <a:r>
              <a:rPr b="1" lang="tr" sz="2100">
                <a:solidFill>
                  <a:schemeClr val="dk1"/>
                </a:solidFill>
                <a:highlight>
                  <a:schemeClr val="lt1"/>
                </a:highlight>
              </a:rPr>
              <a:t>total_stocks</a:t>
            </a:r>
            <a:r>
              <a:rPr lang="tr" sz="2100">
                <a:solidFill>
                  <a:schemeClr val="dk1"/>
                </a:solidFill>
                <a:highlight>
                  <a:schemeClr val="lt1"/>
                </a:highlight>
              </a:rPr>
              <a:t> (value for the total stocks owned), </a:t>
            </a:r>
            <a:r>
              <a:rPr b="1" lang="tr" sz="2100">
                <a:solidFill>
                  <a:schemeClr val="dk1"/>
                </a:solidFill>
                <a:highlight>
                  <a:schemeClr val="lt1"/>
                </a:highlight>
              </a:rPr>
              <a:t>total_balance</a:t>
            </a:r>
            <a:r>
              <a:rPr lang="tr" sz="2100">
                <a:solidFill>
                  <a:schemeClr val="dk1"/>
                </a:solidFill>
                <a:highlight>
                  <a:schemeClr val="lt1"/>
                </a:highlight>
              </a:rPr>
              <a:t> (value for the current balance, initialized to $10,000), and </a:t>
            </a:r>
            <a:r>
              <a:rPr b="1" lang="tr" sz="2100">
                <a:solidFill>
                  <a:schemeClr val="dk1"/>
                </a:solidFill>
                <a:highlight>
                  <a:schemeClr val="lt1"/>
                </a:highlight>
              </a:rPr>
              <a:t>error_flag</a:t>
            </a:r>
            <a:r>
              <a:rPr lang="tr" sz="2100">
                <a:solidFill>
                  <a:schemeClr val="dk1"/>
                </a:solidFill>
                <a:highlight>
                  <a:schemeClr val="lt1"/>
                </a:highlight>
              </a:rPr>
              <a:t> (indicating errors such as insufficient balance or stocks). </a:t>
            </a:r>
            <a:endParaRPr sz="2100">
              <a:solidFill>
                <a:schemeClr val="dk1"/>
              </a:solidFill>
              <a:highlight>
                <a:schemeClr val="lt1"/>
              </a:highlight>
            </a:endParaRPr>
          </a:p>
          <a:p>
            <a:pPr indent="0" lvl="0" marL="0" rtl="0" algn="l">
              <a:lnSpc>
                <a:spcPct val="140000"/>
              </a:lnSpc>
              <a:spcBef>
                <a:spcPts val="2600"/>
              </a:spcBef>
              <a:spcAft>
                <a:spcPts val="0"/>
              </a:spcAft>
              <a:buClr>
                <a:schemeClr val="dk1"/>
              </a:buClr>
              <a:buSzPts val="1100"/>
              <a:buFont typeface="Arial"/>
              <a:buNone/>
            </a:pPr>
            <a:r>
              <a:rPr lang="tr" sz="2100">
                <a:solidFill>
                  <a:schemeClr val="dk1"/>
                </a:solidFill>
                <a:highlight>
                  <a:schemeClr val="lt1"/>
                </a:highlight>
              </a:rPr>
              <a:t>When a buy request is received, the system calculates the total cost </a:t>
            </a:r>
            <a:r>
              <a:rPr b="1" lang="tr" sz="2100">
                <a:solidFill>
                  <a:schemeClr val="dk1"/>
                </a:solidFill>
                <a:highlight>
                  <a:schemeClr val="lt1"/>
                </a:highlight>
              </a:rPr>
              <a:t>(quantity × stock_price)</a:t>
            </a:r>
            <a:r>
              <a:rPr lang="tr" sz="2100">
                <a:solidFill>
                  <a:schemeClr val="dk1"/>
                </a:solidFill>
                <a:highlight>
                  <a:schemeClr val="lt1"/>
                </a:highlight>
              </a:rPr>
              <a:t> and either deducts the cost from the balance while increasing the stock count or raises an error if the balance is insufficient.</a:t>
            </a:r>
            <a:endParaRPr b="1" sz="2100">
              <a:solidFill>
                <a:schemeClr val="dk1"/>
              </a:solidFill>
              <a:highlight>
                <a:schemeClr val="lt1"/>
              </a:highlight>
            </a:endParaRPr>
          </a:p>
          <a:p>
            <a:pPr indent="0" lvl="0" marL="0" rtl="0" algn="l">
              <a:lnSpc>
                <a:spcPct val="140000"/>
              </a:lnSpc>
              <a:spcBef>
                <a:spcPts val="2600"/>
              </a:spcBef>
              <a:spcAft>
                <a:spcPts val="400"/>
              </a:spcAft>
              <a:buClr>
                <a:schemeClr val="dk1"/>
              </a:buClr>
              <a:buSzPts val="1100"/>
              <a:buFont typeface="Arial"/>
              <a:buNone/>
            </a:pPr>
            <a:r>
              <a:t/>
            </a:r>
            <a:endParaRPr b="1" sz="2100">
              <a:solidFill>
                <a:schemeClr val="dk1"/>
              </a:solidFill>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nvSpPr>
        <p:spPr>
          <a:xfrm>
            <a:off x="311700" y="190613"/>
            <a:ext cx="8520600" cy="747300"/>
          </a:xfrm>
          <a:prstGeom prst="rect">
            <a:avLst/>
          </a:prstGeom>
          <a:noFill/>
          <a:ln>
            <a:noFill/>
          </a:ln>
        </p:spPr>
        <p:txBody>
          <a:bodyPr anchorCtr="0" anchor="b" bIns="91425" lIns="91425" spcFirstLastPara="1" rIns="91425" wrap="square" tIns="91425">
            <a:normAutofit/>
          </a:bodyPr>
          <a:lstStyle/>
          <a:p>
            <a:pPr indent="0" lvl="0" marL="0" rtl="0" algn="l">
              <a:lnSpc>
                <a:spcPct val="140000"/>
              </a:lnSpc>
              <a:spcBef>
                <a:spcPts val="2600"/>
              </a:spcBef>
              <a:spcAft>
                <a:spcPts val="400"/>
              </a:spcAft>
              <a:buNone/>
            </a:pPr>
            <a:r>
              <a:rPr b="1" lang="tr" sz="2100">
                <a:solidFill>
                  <a:schemeClr val="dk1"/>
                </a:solidFill>
                <a:highlight>
                  <a:schemeClr val="lt1"/>
                </a:highlight>
              </a:rPr>
              <a:t>New Assignment - </a:t>
            </a:r>
            <a:r>
              <a:rPr b="1" lang="tr" sz="2100">
                <a:solidFill>
                  <a:schemeClr val="dk1"/>
                </a:solidFill>
                <a:highlight>
                  <a:schemeClr val="lt1"/>
                </a:highlight>
              </a:rPr>
              <a:t>Trading in a stock market </a:t>
            </a:r>
            <a:endParaRPr b="1" sz="2100">
              <a:solidFill>
                <a:srgbClr val="444444"/>
              </a:solidFill>
              <a:highlight>
                <a:srgbClr val="FFFFFF"/>
              </a:highlight>
            </a:endParaRPr>
          </a:p>
        </p:txBody>
      </p:sp>
      <p:sp>
        <p:nvSpPr>
          <p:cNvPr id="132" name="Google Shape;132;p25"/>
          <p:cNvSpPr txBox="1"/>
          <p:nvPr/>
        </p:nvSpPr>
        <p:spPr>
          <a:xfrm>
            <a:off x="360300" y="888650"/>
            <a:ext cx="8783700" cy="40272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2600"/>
              </a:spcBef>
              <a:spcAft>
                <a:spcPts val="0"/>
              </a:spcAft>
              <a:buNone/>
            </a:pPr>
            <a:r>
              <a:rPr lang="tr" sz="2100">
                <a:solidFill>
                  <a:schemeClr val="dk1"/>
                </a:solidFill>
                <a:highlight>
                  <a:schemeClr val="lt1"/>
                </a:highlight>
              </a:rPr>
              <a:t>For sell requests, the system verifies stock availability, deducts the quantity, and updates the balance or raises an error if stocks are insufficient. </a:t>
            </a:r>
            <a:endParaRPr sz="2100">
              <a:solidFill>
                <a:schemeClr val="dk1"/>
              </a:solidFill>
              <a:highlight>
                <a:schemeClr val="lt1"/>
              </a:highlight>
            </a:endParaRPr>
          </a:p>
          <a:p>
            <a:pPr indent="0" lvl="0" marL="0" rtl="0" algn="l">
              <a:lnSpc>
                <a:spcPct val="140000"/>
              </a:lnSpc>
              <a:spcBef>
                <a:spcPts val="2600"/>
              </a:spcBef>
              <a:spcAft>
                <a:spcPts val="0"/>
              </a:spcAft>
              <a:buClr>
                <a:schemeClr val="dk1"/>
              </a:buClr>
              <a:buSzPts val="1100"/>
              <a:buFont typeface="Arial"/>
              <a:buNone/>
            </a:pPr>
            <a:r>
              <a:rPr lang="tr" sz="2100">
                <a:solidFill>
                  <a:schemeClr val="dk1"/>
                </a:solidFill>
                <a:highlight>
                  <a:schemeClr val="lt1"/>
                </a:highlight>
              </a:rPr>
              <a:t>The design should handle invalid scenarios such as simultaneous buy and sell requests, zero quantity inputs, and operate at a clock frequency of 50 MHz using a state machine.</a:t>
            </a:r>
            <a:endParaRPr b="1" sz="2100">
              <a:solidFill>
                <a:schemeClr val="dk1"/>
              </a:solidFill>
              <a:highlight>
                <a:schemeClr val="lt1"/>
              </a:highlight>
            </a:endParaRPr>
          </a:p>
          <a:p>
            <a:pPr indent="0" lvl="0" marL="0" rtl="0" algn="l">
              <a:lnSpc>
                <a:spcPct val="140000"/>
              </a:lnSpc>
              <a:spcBef>
                <a:spcPts val="2600"/>
              </a:spcBef>
              <a:spcAft>
                <a:spcPts val="400"/>
              </a:spcAft>
              <a:buClr>
                <a:schemeClr val="dk1"/>
              </a:buClr>
              <a:buSzPts val="1100"/>
              <a:buFont typeface="Arial"/>
              <a:buNone/>
            </a:pPr>
            <a:r>
              <a:t/>
            </a:r>
            <a:endParaRPr b="1" sz="2100">
              <a:solidFill>
                <a:schemeClr val="dk1"/>
              </a:solidFill>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nvSpPr>
        <p:spPr>
          <a:xfrm>
            <a:off x="311700" y="190613"/>
            <a:ext cx="8520600" cy="747300"/>
          </a:xfrm>
          <a:prstGeom prst="rect">
            <a:avLst/>
          </a:prstGeom>
          <a:noFill/>
          <a:ln>
            <a:noFill/>
          </a:ln>
        </p:spPr>
        <p:txBody>
          <a:bodyPr anchorCtr="0" anchor="b" bIns="91425" lIns="91425" spcFirstLastPara="1" rIns="91425" wrap="square" tIns="91425">
            <a:normAutofit/>
          </a:bodyPr>
          <a:lstStyle/>
          <a:p>
            <a:pPr indent="0" lvl="0" marL="0" rtl="0" algn="l">
              <a:lnSpc>
                <a:spcPct val="140000"/>
              </a:lnSpc>
              <a:spcBef>
                <a:spcPts val="2600"/>
              </a:spcBef>
              <a:spcAft>
                <a:spcPts val="400"/>
              </a:spcAft>
              <a:buNone/>
            </a:pPr>
            <a:r>
              <a:rPr b="1" lang="tr" sz="2100">
                <a:solidFill>
                  <a:schemeClr val="dk1"/>
                </a:solidFill>
                <a:highlight>
                  <a:schemeClr val="lt1"/>
                </a:highlight>
              </a:rPr>
              <a:t>New Assignment - Trading in a stock market </a:t>
            </a:r>
            <a:endParaRPr b="1" sz="2100">
              <a:solidFill>
                <a:srgbClr val="444444"/>
              </a:solidFill>
              <a:highlight>
                <a:srgbClr val="FFFFFF"/>
              </a:highlight>
            </a:endParaRPr>
          </a:p>
        </p:txBody>
      </p:sp>
      <p:sp>
        <p:nvSpPr>
          <p:cNvPr id="138" name="Google Shape;138;p26"/>
          <p:cNvSpPr txBox="1"/>
          <p:nvPr/>
        </p:nvSpPr>
        <p:spPr>
          <a:xfrm>
            <a:off x="360300" y="888650"/>
            <a:ext cx="8783700" cy="40272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2600"/>
              </a:spcBef>
              <a:spcAft>
                <a:spcPts val="0"/>
              </a:spcAft>
              <a:buNone/>
            </a:pPr>
            <a:r>
              <a:t/>
            </a:r>
            <a:endParaRPr sz="2100">
              <a:solidFill>
                <a:schemeClr val="dk1"/>
              </a:solidFill>
              <a:highlight>
                <a:schemeClr val="lt1"/>
              </a:highlight>
            </a:endParaRPr>
          </a:p>
          <a:p>
            <a:pPr indent="0" lvl="0" marL="0" rtl="0" algn="l">
              <a:lnSpc>
                <a:spcPct val="140000"/>
              </a:lnSpc>
              <a:spcBef>
                <a:spcPts val="2600"/>
              </a:spcBef>
              <a:spcAft>
                <a:spcPts val="0"/>
              </a:spcAft>
              <a:buNone/>
            </a:pPr>
            <a:r>
              <a:rPr lang="tr" sz="2100">
                <a:solidFill>
                  <a:schemeClr val="dk1"/>
                </a:solidFill>
                <a:highlight>
                  <a:schemeClr val="lt1"/>
                </a:highlight>
              </a:rPr>
              <a:t>If any condition fails, the system should raise an error flag. Manage the buy and sell operations and ensure synchronous operation with support for asynchronous reset. Write only the design code for this system in SystemVerilog.</a:t>
            </a:r>
            <a:endParaRPr sz="2100">
              <a:solidFill>
                <a:schemeClr val="dk1"/>
              </a:solidFill>
              <a:highlight>
                <a:schemeClr val="lt1"/>
              </a:highlight>
            </a:endParaRPr>
          </a:p>
          <a:p>
            <a:pPr indent="0" lvl="0" marL="0" rtl="0" algn="l">
              <a:lnSpc>
                <a:spcPct val="140000"/>
              </a:lnSpc>
              <a:spcBef>
                <a:spcPts val="2600"/>
              </a:spcBef>
              <a:spcAft>
                <a:spcPts val="0"/>
              </a:spcAft>
              <a:buNone/>
            </a:pPr>
            <a:r>
              <a:t/>
            </a:r>
            <a:endParaRPr b="1" sz="2100">
              <a:solidFill>
                <a:schemeClr val="dk1"/>
              </a:solidFill>
              <a:highlight>
                <a:schemeClr val="lt1"/>
              </a:highlight>
            </a:endParaRPr>
          </a:p>
          <a:p>
            <a:pPr indent="0" lvl="0" marL="0" rtl="0" algn="l">
              <a:lnSpc>
                <a:spcPct val="140000"/>
              </a:lnSpc>
              <a:spcBef>
                <a:spcPts val="2600"/>
              </a:spcBef>
              <a:spcAft>
                <a:spcPts val="400"/>
              </a:spcAft>
              <a:buClr>
                <a:schemeClr val="dk1"/>
              </a:buClr>
              <a:buSzPts val="1100"/>
              <a:buFont typeface="Arial"/>
              <a:buNone/>
            </a:pPr>
            <a:r>
              <a:t/>
            </a:r>
            <a:endParaRPr b="1" sz="2100">
              <a:solidFill>
                <a:schemeClr val="dk1"/>
              </a:solidFill>
              <a:highlight>
                <a:schemeClr val="lt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nvSpPr>
        <p:spPr>
          <a:xfrm>
            <a:off x="311700" y="190613"/>
            <a:ext cx="8520600" cy="747300"/>
          </a:xfrm>
          <a:prstGeom prst="rect">
            <a:avLst/>
          </a:prstGeom>
          <a:noFill/>
          <a:ln>
            <a:noFill/>
          </a:ln>
        </p:spPr>
        <p:txBody>
          <a:bodyPr anchorCtr="0" anchor="b" bIns="91425" lIns="91425" spcFirstLastPara="1" rIns="91425" wrap="square" tIns="91425">
            <a:normAutofit/>
          </a:bodyPr>
          <a:lstStyle/>
          <a:p>
            <a:pPr indent="0" lvl="0" marL="0" rtl="0" algn="l">
              <a:lnSpc>
                <a:spcPct val="140000"/>
              </a:lnSpc>
              <a:spcBef>
                <a:spcPts val="2600"/>
              </a:spcBef>
              <a:spcAft>
                <a:spcPts val="400"/>
              </a:spcAft>
              <a:buNone/>
            </a:pPr>
            <a:r>
              <a:rPr b="1" lang="tr" sz="2100">
                <a:solidFill>
                  <a:schemeClr val="dk1"/>
                </a:solidFill>
                <a:highlight>
                  <a:schemeClr val="lt1"/>
                </a:highlight>
              </a:rPr>
              <a:t>Recap:</a:t>
            </a:r>
            <a:r>
              <a:rPr b="1" lang="tr" sz="2100">
                <a:solidFill>
                  <a:schemeClr val="dk1"/>
                </a:solidFill>
                <a:highlight>
                  <a:schemeClr val="lt1"/>
                </a:highlight>
              </a:rPr>
              <a:t> Clock - Counters</a:t>
            </a:r>
            <a:endParaRPr b="1" sz="2100">
              <a:solidFill>
                <a:srgbClr val="444444"/>
              </a:solidFill>
              <a:highlight>
                <a:srgbClr val="FFFFFF"/>
              </a:highlight>
            </a:endParaRPr>
          </a:p>
        </p:txBody>
      </p:sp>
      <p:sp>
        <p:nvSpPr>
          <p:cNvPr id="144" name="Google Shape;144;p27"/>
          <p:cNvSpPr txBox="1"/>
          <p:nvPr/>
        </p:nvSpPr>
        <p:spPr>
          <a:xfrm>
            <a:off x="360300" y="888650"/>
            <a:ext cx="8783700" cy="40272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2600"/>
              </a:spcBef>
              <a:spcAft>
                <a:spcPts val="0"/>
              </a:spcAft>
              <a:buNone/>
            </a:pPr>
            <a:r>
              <a:t/>
            </a:r>
            <a:endParaRPr sz="2100">
              <a:solidFill>
                <a:schemeClr val="dk1"/>
              </a:solidFill>
              <a:highlight>
                <a:schemeClr val="lt1"/>
              </a:highlight>
            </a:endParaRPr>
          </a:p>
          <a:p>
            <a:pPr indent="0" lvl="0" marL="0" rtl="0" algn="l">
              <a:lnSpc>
                <a:spcPct val="140000"/>
              </a:lnSpc>
              <a:spcBef>
                <a:spcPts val="2600"/>
              </a:spcBef>
              <a:spcAft>
                <a:spcPts val="0"/>
              </a:spcAft>
              <a:buNone/>
            </a:pPr>
            <a:r>
              <a:t/>
            </a:r>
            <a:endParaRPr b="1" sz="2100">
              <a:solidFill>
                <a:schemeClr val="dk1"/>
              </a:solidFill>
              <a:highlight>
                <a:schemeClr val="lt1"/>
              </a:highlight>
            </a:endParaRPr>
          </a:p>
          <a:p>
            <a:pPr indent="0" lvl="0" marL="0" rtl="0" algn="l">
              <a:lnSpc>
                <a:spcPct val="140000"/>
              </a:lnSpc>
              <a:spcBef>
                <a:spcPts val="2600"/>
              </a:spcBef>
              <a:spcAft>
                <a:spcPts val="400"/>
              </a:spcAft>
              <a:buClr>
                <a:schemeClr val="dk1"/>
              </a:buClr>
              <a:buSzPts val="1100"/>
              <a:buFont typeface="Arial"/>
              <a:buNone/>
            </a:pPr>
            <a:r>
              <a:t/>
            </a:r>
            <a:endParaRPr b="1" sz="2100">
              <a:solidFill>
                <a:schemeClr val="dk1"/>
              </a:solidFill>
              <a:highlight>
                <a:schemeClr val="lt1"/>
              </a:highlight>
            </a:endParaRPr>
          </a:p>
        </p:txBody>
      </p:sp>
      <p:pic>
        <p:nvPicPr>
          <p:cNvPr id="145" name="Google Shape;145;p27" title="Clock.mp4">
            <a:hlinkClick r:id="rId3"/>
          </p:cNvPr>
          <p:cNvPicPr preferRelativeResize="0"/>
          <p:nvPr/>
        </p:nvPicPr>
        <p:blipFill>
          <a:blip r:embed="rId4">
            <a:alphaModFix/>
          </a:blip>
          <a:stretch>
            <a:fillRect/>
          </a:stretch>
        </p:blipFill>
        <p:spPr>
          <a:xfrm>
            <a:off x="1772938" y="888650"/>
            <a:ext cx="5598125" cy="4198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