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embeddedFontLst>
    <p:embeddedFont>
      <p:font typeface="Inter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E30F54-AEBD-43BD-A916-5024E40D3719}">
  <a:tblStyle styleId="{92E30F54-AEBD-43BD-A916-5024E40D371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nter-regular.fnt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font" Target="fonts/Inter-italic.fntdata"/><Relationship Id="rId63" Type="http://schemas.openxmlformats.org/officeDocument/2006/relationships/font" Target="fonts/Inter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font" Target="fonts/Inter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4cd230f8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2a4cd230f8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4cd230f8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g2a4cd230f8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a4cd230f8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2a4cd230f8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4cd230f8e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2a4cd230f8e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a4cd230f8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2a4cd230f8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a4cd230f8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2a4cd230f8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a4cd230f8e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2a4cd230f8e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a4cd230f8e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2a4cd230f8e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a4cd230f8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g2a4cd230f8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a4cd230f8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g2a4cd230f8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8872e74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8872e74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a4cd230f8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g2a4cd230f8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4cd230f8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2a4cd230f8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a4cd230f8e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g2a4cd230f8e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a4cd230f8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2a4cd230f8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a4cd230f8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2a4cd230f8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a4cd230f8e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2a4cd230f8e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a4cd230f8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2a4cd230f8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a4cd230f8e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2a4cd230f8e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a4cd230f8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2a4cd230f8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a4cd230f8e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2a4cd230f8e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4cd230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a4cd230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a4cd230f8e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g2a4cd230f8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a4cd230f8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2a4cd230f8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2a4cd230f8e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g2a4cd230f8e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a4cd230f8e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g2a4cd230f8e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a4cd230f8e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g2a4cd230f8e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2a4cd230f8e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g2a4cd230f8e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2a4cd230f8e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g2a4cd230f8e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a4cd230f8e_0_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g2a4cd230f8e_0_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a4cd230f8e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3" name="Google Shape;1083;g2a4cd230f8e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a4cd230f8e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1" name="Google Shape;1091;g2a4cd230f8e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4cd230f8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a4cd230f8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a4cd230f8e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3" name="Google Shape;1293;g2a4cd230f8e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2a4cd230f8e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Google Shape;1501;g2a4cd230f8e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a4cd230f8e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g2a4cd230f8e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2a4cd230f8e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2" name="Google Shape;1522;g2a4cd230f8e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2a4cd230f8e_0_13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7" name="Google Shape;1527;g2a4cd230f8e_0_13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8" name="Google Shape;1528;g2a4cd230f8e_0_13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2a4cd230f8e_0_1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g2a4cd230f8e_0_1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2a4cd230f8e_0_1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2" name="Google Shape;1692;g2a4cd230f8e_0_1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2a4cd230f8e_0_1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0" name="Google Shape;1700;g2a4cd230f8e_0_1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a4cd230f8e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2" name="Google Shape;1902;g2a4cd230f8e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2a4cd230f8e_0_1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2" name="Google Shape;1912;g2a4cd230f8e_0_1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22d6d2e9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22d6d2e9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2a4cd230f8e_0_17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8" name="Google Shape;1918;g2a4cd230f8e_0_17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tr" sz="1200"/>
              <a:t>Side note, </a:t>
            </a:r>
            <a:r>
              <a:rPr i="1" lang="tr" sz="1200">
                <a:solidFill>
                  <a:schemeClr val="accent1"/>
                </a:solidFill>
              </a:rPr>
              <a:t>out of scope</a:t>
            </a:r>
            <a:r>
              <a:rPr lang="tr" sz="1200"/>
              <a:t>: Branch calculation can be moved into earlier stages to reduce ”taken branch” cost to 1 cycle. See textbook.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9" name="Google Shape;1919;g2a4cd230f8e_0_17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2a4cd230f8e_0_1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5" name="Google Shape;1925;g2a4cd230f8e_0_1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2a4cd230f8e_0_17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1" name="Google Shape;1931;g2a4cd230f8e_0_17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"/>
              <a:t>Technology: How fast transistors will switch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"/>
              <a:t>Clock rate increase common through early 2000s, but then we hit this power ceiling, because of lack of cooling</a:t>
            </a:r>
            <a:endParaRPr/>
          </a:p>
        </p:txBody>
      </p:sp>
      <p:sp>
        <p:nvSpPr>
          <p:cNvPr id="1932" name="Google Shape;1932;g2a4cd230f8e_0_17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a4cd230f8e_0_17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8" name="Google Shape;1938;g2a4cd230f8e_0_17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"/>
              <a:t>Fig 4.73, p.348: “The final step of updating the state is also called retirement or graduation.”</a:t>
            </a:r>
            <a:endParaRPr/>
          </a:p>
        </p:txBody>
      </p:sp>
      <p:sp>
        <p:nvSpPr>
          <p:cNvPr id="1939" name="Google Shape;1939;g2a4cd230f8e_0_17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2a4cd230f8e_0_1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0" name="Google Shape;1970;g2a4cd230f8e_0_1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314bd73648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6" name="Google Shape;1976;g314bd73648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4cd230f8e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2a4cd230f8e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4cd230f8e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g2a4cd230f8e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a4cd230f8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2a4cd230f8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a4cd230f8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2a4cd230f8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485900"/>
            <a:ext cx="381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48200" y="3086100"/>
            <a:ext cx="381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D9EAD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YgYkMm3ouvEDiyrMi1iikqsmJxeq_0eu/view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250"/>
            <a:ext cx="29241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6219900" y="-26250"/>
            <a:ext cx="29241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Department 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of 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Computer Engineering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311700" y="950913"/>
            <a:ext cx="8520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rgbClr val="000000"/>
                </a:solidFill>
              </a:rPr>
              <a:t>CEN 263 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rgbClr val="000000"/>
                </a:solidFill>
              </a:rPr>
              <a:t>Digital Design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Autumn 2024</a:t>
            </a:r>
            <a:endParaRPr sz="3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311700" y="4142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595959"/>
                </a:solidFill>
              </a:rPr>
              <a:t>Lecture 11</a:t>
            </a:r>
            <a:endParaRPr sz="3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Data Hazards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Hazards</a:t>
            </a:r>
            <a:endParaRPr/>
          </a:p>
        </p:txBody>
      </p:sp>
      <p:graphicFrame>
        <p:nvGraphicFramePr>
          <p:cNvPr id="499" name="Google Shape;499;p29"/>
          <p:cNvGraphicFramePr/>
          <p:nvPr/>
        </p:nvGraphicFramePr>
        <p:xfrm>
          <a:off x="1153450" y="188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254150"/>
                <a:gridCol w="763825"/>
                <a:gridCol w="763825"/>
                <a:gridCol w="763825"/>
                <a:gridCol w="763825"/>
                <a:gridCol w="763825"/>
                <a:gridCol w="7638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 t1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" name="Google Shape;500;p29"/>
          <p:cNvSpPr txBox="1"/>
          <p:nvPr/>
        </p:nvSpPr>
        <p:spPr>
          <a:xfrm>
            <a:off x="767850" y="3614875"/>
            <a:ext cx="39525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When does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write</a:t>
            </a:r>
            <a:r>
              <a:rPr b="0" i="0" lang="tr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 register s0?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1" name="Google Shape;501;p29"/>
          <p:cNvSpPr txBox="1"/>
          <p:nvPr/>
        </p:nvSpPr>
        <p:spPr>
          <a:xfrm>
            <a:off x="767850" y="4224475"/>
            <a:ext cx="57732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When does the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 </a:t>
            </a:r>
            <a:r>
              <a:rPr b="0" i="0" lang="tr" sz="1700" u="none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read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value in s0?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2" name="Google Shape;502;p29"/>
          <p:cNvSpPr txBox="1"/>
          <p:nvPr/>
        </p:nvSpPr>
        <p:spPr>
          <a:xfrm>
            <a:off x="6541050" y="2433138"/>
            <a:ext cx="619200" cy="2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" sz="18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WB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 txBox="1"/>
          <p:nvPr/>
        </p:nvSpPr>
        <p:spPr>
          <a:xfrm>
            <a:off x="5038850" y="2903775"/>
            <a:ext cx="438300" cy="2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" sz="1800" u="none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ID</a:t>
            </a:r>
            <a:endParaRPr b="1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Hazards (Single Cycle)</a:t>
            </a:r>
            <a:endParaRPr/>
          </a:p>
        </p:txBody>
      </p:sp>
      <p:graphicFrame>
        <p:nvGraphicFramePr>
          <p:cNvPr id="509" name="Google Shape;509;p30"/>
          <p:cNvGraphicFramePr/>
          <p:nvPr/>
        </p:nvGraphicFramePr>
        <p:xfrm>
          <a:off x="311713" y="14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1941575"/>
                <a:gridCol w="657900"/>
                <a:gridCol w="657900"/>
                <a:gridCol w="657900"/>
                <a:gridCol w="657900"/>
                <a:gridCol w="657900"/>
                <a:gridCol w="657900"/>
                <a:gridCol w="657900"/>
                <a:gridCol w="657900"/>
                <a:gridCol w="657900"/>
                <a:gridCol w="657900"/>
              </a:tblGrid>
              <a:tr h="46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10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75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 t1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1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t0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30"/>
          <p:cNvSpPr txBox="1"/>
          <p:nvPr/>
        </p:nvSpPr>
        <p:spPr>
          <a:xfrm>
            <a:off x="767850" y="3614875"/>
            <a:ext cx="39525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When does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write</a:t>
            </a:r>
            <a:r>
              <a:rPr b="0" i="0" lang="tr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 register s0?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1" name="Google Shape;511;p30"/>
          <p:cNvSpPr txBox="1"/>
          <p:nvPr/>
        </p:nvSpPr>
        <p:spPr>
          <a:xfrm>
            <a:off x="767850" y="4224475"/>
            <a:ext cx="57732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When does the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 </a:t>
            </a:r>
            <a:r>
              <a:rPr b="0" i="0" lang="tr" sz="1700" u="none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read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value in s0?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Hazards</a:t>
            </a:r>
            <a:endParaRPr/>
          </a:p>
        </p:txBody>
      </p:sp>
      <p:sp>
        <p:nvSpPr>
          <p:cNvPr id="517" name="Google Shape;517;p31"/>
          <p:cNvSpPr txBox="1"/>
          <p:nvPr>
            <p:ph idx="1" type="body"/>
          </p:nvPr>
        </p:nvSpPr>
        <p:spPr>
          <a:xfrm>
            <a:off x="311700" y="1152475"/>
            <a:ext cx="8520600" cy="3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Problem: Instruction depends on result from previous instruction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Example:</a:t>
            </a:r>
            <a:br>
              <a:rPr lang="tr"/>
            </a:b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add </a:t>
            </a:r>
            <a:r>
              <a:rPr b="1" lang="tr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s0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, t0, t1</a:t>
            </a:r>
            <a:br>
              <a:rPr b="1" lang="tr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sub t2, </a:t>
            </a:r>
            <a:r>
              <a:rPr b="1" lang="tr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s0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, t3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When the sub instruction reads s0, the add instruction has not updated s0 yet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Instructions have data dependency.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Need to wait for previous instruction to complete its data read/write.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Occurs when an instruction reads a register before a previous instruction has finished writing to that register.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 Example 1</a:t>
            </a:r>
            <a:endParaRPr/>
          </a:p>
        </p:txBody>
      </p:sp>
      <p:sp>
        <p:nvSpPr>
          <p:cNvPr id="523" name="Google Shape;523;p32"/>
          <p:cNvSpPr txBox="1"/>
          <p:nvPr/>
        </p:nvSpPr>
        <p:spPr>
          <a:xfrm>
            <a:off x="615450" y="4300675"/>
            <a:ext cx="3905100" cy="446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Does this code have a data hazard?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24" name="Google Shape;524;p32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t0 t3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 Example 1</a:t>
            </a:r>
            <a:endParaRPr/>
          </a:p>
        </p:txBody>
      </p:sp>
      <p:sp>
        <p:nvSpPr>
          <p:cNvPr id="530" name="Google Shape;530;p33"/>
          <p:cNvSpPr txBox="1"/>
          <p:nvPr/>
        </p:nvSpPr>
        <p:spPr>
          <a:xfrm>
            <a:off x="615450" y="4300675"/>
            <a:ext cx="59097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Check if a register being </a:t>
            </a:r>
            <a:r>
              <a:rPr b="0" i="0" lang="tr" sz="18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written to</a:t>
            </a: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is </a:t>
            </a:r>
            <a:r>
              <a:rPr b="0" i="0" lang="tr" sz="1800" u="none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read from</a:t>
            </a:r>
            <a:r>
              <a:rPr b="0" i="0" lang="tr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later.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31" name="Google Shape;531;p33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 Example 1</a:t>
            </a:r>
            <a:endParaRPr/>
          </a:p>
        </p:txBody>
      </p:sp>
      <p:sp>
        <p:nvSpPr>
          <p:cNvPr id="537" name="Google Shape;537;p34"/>
          <p:cNvSpPr txBox="1"/>
          <p:nvPr/>
        </p:nvSpPr>
        <p:spPr>
          <a:xfrm>
            <a:off x="609150" y="3927450"/>
            <a:ext cx="61920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writes t0 at time 5.</a:t>
            </a:r>
            <a:b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slt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reads t0 at time 4 (too early to get the updated value).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38" name="Google Shape;538;p34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 Example 2</a:t>
            </a:r>
            <a:endParaRPr/>
          </a:p>
        </p:txBody>
      </p:sp>
      <p:sp>
        <p:nvSpPr>
          <p:cNvPr id="544" name="Google Shape;544;p35"/>
          <p:cNvSpPr txBox="1"/>
          <p:nvPr/>
        </p:nvSpPr>
        <p:spPr>
          <a:xfrm>
            <a:off x="609150" y="4292600"/>
            <a:ext cx="3905100" cy="446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Does this code have a data hazard?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45" name="Google Shape;545;p35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t3 4(t0)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 Example 2</a:t>
            </a:r>
            <a:endParaRPr/>
          </a:p>
        </p:txBody>
      </p:sp>
      <p:sp>
        <p:nvSpPr>
          <p:cNvPr id="551" name="Google Shape;551;p36"/>
          <p:cNvSpPr txBox="1"/>
          <p:nvPr/>
        </p:nvSpPr>
        <p:spPr>
          <a:xfrm>
            <a:off x="615450" y="4300675"/>
            <a:ext cx="5610000" cy="446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Check if a register being </a:t>
            </a:r>
            <a:r>
              <a:rPr b="0" i="0" lang="tr" sz="17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written to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is </a:t>
            </a:r>
            <a:r>
              <a:rPr b="0" i="0" lang="tr" sz="1700" u="none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read from</a:t>
            </a:r>
            <a:r>
              <a:rPr b="0" i="0" lang="tr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later.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52" name="Google Shape;552;p36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 Example 2</a:t>
            </a:r>
            <a:endParaRPr/>
          </a:p>
        </p:txBody>
      </p:sp>
      <p:graphicFrame>
        <p:nvGraphicFramePr>
          <p:cNvPr id="558" name="Google Shape;558;p37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9" name="Google Shape;559;p37"/>
          <p:cNvSpPr txBox="1"/>
          <p:nvPr/>
        </p:nvSpPr>
        <p:spPr>
          <a:xfrm>
            <a:off x="615450" y="4300675"/>
            <a:ext cx="69189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updates t0 at time 5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reads t0 at time 5. Is that too early?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/>
              <a:t>Week 11 </a:t>
            </a:r>
            <a:r>
              <a:rPr lang="tr" sz="5200">
                <a:solidFill>
                  <a:srgbClr val="000000"/>
                </a:solidFill>
              </a:rPr>
              <a:t>Outlines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0" y="878600"/>
            <a:ext cx="9144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tr" sz="4000">
                <a:solidFill>
                  <a:schemeClr val="dk2"/>
                </a:solidFill>
              </a:rPr>
              <a:t>Pipelining</a:t>
            </a:r>
            <a:endParaRPr sz="4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tr" sz="4000">
                <a:solidFill>
                  <a:schemeClr val="dk2"/>
                </a:solidFill>
              </a:rPr>
              <a:t>Hazards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/>
          <p:nvPr/>
        </p:nvSpPr>
        <p:spPr>
          <a:xfrm>
            <a:off x="4572000" y="1291575"/>
            <a:ext cx="4051200" cy="12315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Some regfiles support </a:t>
            </a:r>
            <a:r>
              <a:rPr b="0" i="0" lang="tr" sz="1700" u="none" cap="none" strike="noStrike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writing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 new value to a register, then </a:t>
            </a:r>
            <a:r>
              <a:rPr b="0" i="0" lang="tr" sz="1700" u="none" cap="none" strike="noStrike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reading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the new value, in the same cycle. 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“Double pumping”</a:t>
            </a:r>
            <a:endParaRPr b="1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5" name="Google Shape;5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Data Hazard Example 2</a:t>
            </a:r>
            <a:endParaRPr/>
          </a:p>
        </p:txBody>
      </p:sp>
      <p:sp>
        <p:nvSpPr>
          <p:cNvPr id="566" name="Google Shape;566;p38"/>
          <p:cNvSpPr txBox="1"/>
          <p:nvPr/>
        </p:nvSpPr>
        <p:spPr>
          <a:xfrm>
            <a:off x="4572000" y="2475850"/>
            <a:ext cx="4051200" cy="708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Not all regfiles support this. Check assumptions in any question.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67" name="Google Shape;567;p38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t2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t3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t0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Fixing Data Hazards</a:t>
            </a:r>
            <a:endParaRPr/>
          </a:p>
        </p:txBody>
      </p:sp>
      <p:sp>
        <p:nvSpPr>
          <p:cNvPr id="573" name="Google Shape;5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Solution 1: Stalling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Wait for the first instruction to write its result before the second instruction reads the value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Solution 2: Forwarding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Add hardware to send the result back to earlier stages before the result is written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Solution 3: Code Scheduling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Rearrange instructions to avoid data hazards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Stalling Example 1</a:t>
            </a:r>
            <a:endParaRPr/>
          </a:p>
        </p:txBody>
      </p:sp>
      <p:sp>
        <p:nvSpPr>
          <p:cNvPr id="579" name="Google Shape;579;p40"/>
          <p:cNvSpPr txBox="1"/>
          <p:nvPr/>
        </p:nvSpPr>
        <p:spPr>
          <a:xfrm>
            <a:off x="609150" y="3339250"/>
            <a:ext cx="6287400" cy="10005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Without stalling, we have a data hazard: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writes t0 at time 5.</a:t>
            </a:r>
            <a:b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slt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reads t0 at time 4 (too early to get the updated value).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580" name="Google Shape;580;p40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1" name="Google Shape;581;p40"/>
          <p:cNvSpPr txBox="1"/>
          <p:nvPr/>
        </p:nvSpPr>
        <p:spPr>
          <a:xfrm>
            <a:off x="609150" y="4446650"/>
            <a:ext cx="62874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need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slt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 read from the register 2 time steps later.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Stalling</a:t>
            </a:r>
            <a:endParaRPr/>
          </a:p>
        </p:txBody>
      </p:sp>
      <p:sp>
        <p:nvSpPr>
          <p:cNvPr id="587" name="Google Shape;58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Idea: Insert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tr"/>
              <a:t>s into the code to delay future instructions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tr"/>
              <a:t> is an instruction that does nothing. Example?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addi x0 x0 0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addi x0 t0 123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Make sure that value is written before future instructions read 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Sometimes called “bubbles”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Stalls reduce performance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But stalls are required to get correct results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Compiler can insert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tr"/>
              <a:t>s to avoid data hazards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Requires knowledge of the pipeline structure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Stalling Example 1 (No Double Pumping)</a:t>
            </a:r>
            <a:endParaRPr/>
          </a:p>
        </p:txBody>
      </p:sp>
      <p:graphicFrame>
        <p:nvGraphicFramePr>
          <p:cNvPr id="593" name="Google Shape;593;p42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8" name="Google Shape;598;p43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99" name="Google Shape;59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Stalling Example 1 (No Double Pumping)</a:t>
            </a:r>
            <a:endParaRPr/>
          </a:p>
        </p:txBody>
      </p:sp>
      <p:sp>
        <p:nvSpPr>
          <p:cNvPr id="600" name="Google Shape;600;p43"/>
          <p:cNvSpPr txBox="1"/>
          <p:nvPr/>
        </p:nvSpPr>
        <p:spPr>
          <a:xfrm>
            <a:off x="615450" y="4300675"/>
            <a:ext cx="61857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Now the read happens after the write. No more hazard!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5" name="Google Shape;605;p44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6" name="Google Shape;60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Stalling Example 1 (No Double Pumping)</a:t>
            </a:r>
            <a:endParaRPr/>
          </a:p>
        </p:txBody>
      </p:sp>
      <p:sp>
        <p:nvSpPr>
          <p:cNvPr id="607" name="Google Shape;607;p44"/>
          <p:cNvSpPr txBox="1"/>
          <p:nvPr/>
        </p:nvSpPr>
        <p:spPr>
          <a:xfrm>
            <a:off x="615450" y="4300675"/>
            <a:ext cx="61857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What happens if our regfile allowed double pumping?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2" name="Google Shape;612;p45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t3 t4 t5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3" name="Google Shape;61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Stalling Example 1 (With Double Pumping)</a:t>
            </a:r>
            <a:endParaRPr/>
          </a:p>
        </p:txBody>
      </p:sp>
      <p:sp>
        <p:nvSpPr>
          <p:cNvPr id="614" name="Google Shape;614;p45"/>
          <p:cNvSpPr txBox="1"/>
          <p:nvPr/>
        </p:nvSpPr>
        <p:spPr>
          <a:xfrm>
            <a:off x="609150" y="4199350"/>
            <a:ext cx="61857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What happens if our regfile allowed double pumping? We can save a stall! :D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</a:t>
            </a:r>
            <a:endParaRPr/>
          </a:p>
        </p:txBody>
      </p:sp>
      <p:sp>
        <p:nvSpPr>
          <p:cNvPr id="620" name="Google Shape;62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Idea: Use the result as soon as it’s computed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Read the value directly from a wire in the datapath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Don’t wait for the result to be stored in a register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Requires extra connections in the datapath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Need to compare destination registers (writes) of current instruction to source registers (reads) of future instructions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Need to ignore writes to x0 (you can’t write to x0, so writes to x0 won’t cause a data hazard)</a:t>
            </a:r>
            <a:endParaRPr/>
          </a:p>
        </p:txBody>
      </p:sp>
      <p:sp>
        <p:nvSpPr>
          <p:cNvPr id="621" name="Google Shape;621;p46"/>
          <p:cNvSpPr txBox="1"/>
          <p:nvPr/>
        </p:nvSpPr>
        <p:spPr>
          <a:xfrm>
            <a:off x="5581325" y="384500"/>
            <a:ext cx="33984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 are inefficient!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1</a:t>
            </a:r>
            <a:endParaRPr/>
          </a:p>
        </p:txBody>
      </p:sp>
      <p:sp>
        <p:nvSpPr>
          <p:cNvPr id="627" name="Google Shape;627;p47"/>
          <p:cNvSpPr txBox="1"/>
          <p:nvPr/>
        </p:nvSpPr>
        <p:spPr>
          <a:xfrm>
            <a:off x="609150" y="3339250"/>
            <a:ext cx="53295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Problem: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writes t0 at time 5, which is too late.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28" name="Google Shape;628;p47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9" name="Google Shape;629;p47"/>
          <p:cNvSpPr txBox="1"/>
          <p:nvPr/>
        </p:nvSpPr>
        <p:spPr>
          <a:xfrm>
            <a:off x="609150" y="3919750"/>
            <a:ext cx="6109800" cy="446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When do we first learn the result of the</a:t>
            </a:r>
            <a:r>
              <a:rPr b="0" i="0" lang="t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computation?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Single-Cycle Datapath</a:t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3992549" y="37080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7" name="Google Shape;107;p21"/>
          <p:cNvSpPr/>
          <p:nvPr/>
        </p:nvSpPr>
        <p:spPr>
          <a:xfrm>
            <a:off x="2808567" y="24826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4819741" y="3122235"/>
            <a:ext cx="644400" cy="314700"/>
            <a:chOff x="4736879" y="2893635"/>
            <a:chExt cx="644400" cy="314700"/>
          </a:xfrm>
        </p:grpSpPr>
        <p:sp>
          <p:nvSpPr>
            <p:cNvPr id="109" name="Google Shape;109;p21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1"/>
          <p:cNvGrpSpPr/>
          <p:nvPr/>
        </p:nvGrpSpPr>
        <p:grpSpPr>
          <a:xfrm>
            <a:off x="3231426" y="4294909"/>
            <a:ext cx="486408" cy="319500"/>
            <a:chOff x="4447206" y="4057784"/>
            <a:chExt cx="426300" cy="319500"/>
          </a:xfrm>
        </p:grpSpPr>
        <p:sp>
          <p:nvSpPr>
            <p:cNvPr id="112" name="Google Shape;112;p21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1"/>
          <p:cNvSpPr txBox="1"/>
          <p:nvPr/>
        </p:nvSpPr>
        <p:spPr>
          <a:xfrm>
            <a:off x="2816618" y="24739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21"/>
          <p:cNvGrpSpPr/>
          <p:nvPr/>
        </p:nvGrpSpPr>
        <p:grpSpPr>
          <a:xfrm>
            <a:off x="1518883" y="2045358"/>
            <a:ext cx="295200" cy="153900"/>
            <a:chOff x="1777884" y="1816758"/>
            <a:chExt cx="295200" cy="153900"/>
          </a:xfrm>
        </p:grpSpPr>
        <p:sp>
          <p:nvSpPr>
            <p:cNvPr id="116" name="Google Shape;116;p21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8" name="Google Shape;118;p21"/>
          <p:cNvCxnSpPr/>
          <p:nvPr/>
        </p:nvCxnSpPr>
        <p:spPr>
          <a:xfrm>
            <a:off x="2249674" y="3213425"/>
            <a:ext cx="0" cy="172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" name="Google Shape;119;p21"/>
          <p:cNvCxnSpPr/>
          <p:nvPr/>
        </p:nvCxnSpPr>
        <p:spPr>
          <a:xfrm>
            <a:off x="2251549" y="35362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2251549" y="4454050"/>
            <a:ext cx="987000" cy="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" name="Google Shape;121;p21"/>
          <p:cNvCxnSpPr/>
          <p:nvPr/>
        </p:nvCxnSpPr>
        <p:spPr>
          <a:xfrm>
            <a:off x="1990674" y="32111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p21"/>
          <p:cNvCxnSpPr/>
          <p:nvPr/>
        </p:nvCxnSpPr>
        <p:spPr>
          <a:xfrm>
            <a:off x="2250699" y="39009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" name="Google Shape;123;p21"/>
          <p:cNvCxnSpPr/>
          <p:nvPr/>
        </p:nvCxnSpPr>
        <p:spPr>
          <a:xfrm>
            <a:off x="5786430" y="28803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" name="Google Shape;124;p21"/>
          <p:cNvCxnSpPr/>
          <p:nvPr/>
        </p:nvCxnSpPr>
        <p:spPr>
          <a:xfrm>
            <a:off x="6549589" y="31904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1"/>
          <p:cNvCxnSpPr/>
          <p:nvPr/>
        </p:nvCxnSpPr>
        <p:spPr>
          <a:xfrm>
            <a:off x="7915949" y="36773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21"/>
          <p:cNvCxnSpPr/>
          <p:nvPr/>
        </p:nvCxnSpPr>
        <p:spPr>
          <a:xfrm>
            <a:off x="3992549" y="29937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305949" y="1689575"/>
            <a:ext cx="777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p21"/>
          <p:cNvCxnSpPr/>
          <p:nvPr/>
        </p:nvCxnSpPr>
        <p:spPr>
          <a:xfrm rot="10800000">
            <a:off x="6809774" y="16877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353124" y="1847575"/>
            <a:ext cx="764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" name="Google Shape;130;p21"/>
          <p:cNvSpPr/>
          <p:nvPr/>
        </p:nvSpPr>
        <p:spPr>
          <a:xfrm>
            <a:off x="657925" y="4939149"/>
            <a:ext cx="7964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1"/>
          <p:cNvCxnSpPr/>
          <p:nvPr/>
        </p:nvCxnSpPr>
        <p:spPr>
          <a:xfrm>
            <a:off x="8447474" y="3865950"/>
            <a:ext cx="0" cy="107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7228549" y="4607725"/>
            <a:ext cx="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3" name="Google Shape;133;p21"/>
          <p:cNvCxnSpPr>
            <a:stCxn id="113" idx="2"/>
            <a:endCxn id="134" idx="0"/>
          </p:cNvCxnSpPr>
          <p:nvPr/>
        </p:nvCxnSpPr>
        <p:spPr>
          <a:xfrm>
            <a:off x="3473226" y="4611148"/>
            <a:ext cx="17400" cy="33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821424" y="2676250"/>
            <a:ext cx="0" cy="22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5386841" y="3438831"/>
            <a:ext cx="0" cy="149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5141272" y="3438831"/>
            <a:ext cx="0" cy="149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8" name="Google Shape;138;p21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21"/>
          <p:cNvCxnSpPr/>
          <p:nvPr/>
        </p:nvCxnSpPr>
        <p:spPr>
          <a:xfrm>
            <a:off x="6293049" y="4048325"/>
            <a:ext cx="0" cy="88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0" name="Google Shape;140;p21"/>
          <p:cNvCxnSpPr/>
          <p:nvPr/>
        </p:nvCxnSpPr>
        <p:spPr>
          <a:xfrm>
            <a:off x="3073075" y="4208176"/>
            <a:ext cx="0" cy="72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1" name="Google Shape;141;p21"/>
          <p:cNvSpPr txBox="1"/>
          <p:nvPr/>
        </p:nvSpPr>
        <p:spPr>
          <a:xfrm>
            <a:off x="2816206" y="27060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817369" y="31404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2816876" y="34650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2818230" y="38291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186845" y="29242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272979" y="30936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8082954" y="31306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998933" y="33563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024796" y="35755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79682" y="36488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2272428" y="37871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2272227" y="34197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>
            <a:off x="5786430" y="38685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4" name="Google Shape;154;p21"/>
          <p:cNvSpPr/>
          <p:nvPr/>
        </p:nvSpPr>
        <p:spPr>
          <a:xfrm>
            <a:off x="6059599" y="24684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1"/>
          <p:cNvSpPr txBox="1"/>
          <p:nvPr/>
        </p:nvSpPr>
        <p:spPr>
          <a:xfrm>
            <a:off x="6198231" y="32240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6078874" y="28099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6076499" y="37981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 rot="10800000">
            <a:off x="5709906" y="4094525"/>
            <a:ext cx="0" cy="84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21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21"/>
          <p:cNvCxnSpPr/>
          <p:nvPr/>
        </p:nvCxnSpPr>
        <p:spPr>
          <a:xfrm rot="10800000">
            <a:off x="4894753" y="3438650"/>
            <a:ext cx="0" cy="1495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4" name="Google Shape;164;p21"/>
          <p:cNvSpPr/>
          <p:nvPr/>
        </p:nvSpPr>
        <p:spPr>
          <a:xfrm>
            <a:off x="4583849" y="29973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5" name="Google Shape;165;p21"/>
          <p:cNvSpPr/>
          <p:nvPr/>
        </p:nvSpPr>
        <p:spPr>
          <a:xfrm>
            <a:off x="4583849" y="33537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6" name="Google Shape;166;p21"/>
          <p:cNvGrpSpPr/>
          <p:nvPr/>
        </p:nvGrpSpPr>
        <p:grpSpPr>
          <a:xfrm>
            <a:off x="6954434" y="2650825"/>
            <a:ext cx="964046" cy="1957200"/>
            <a:chOff x="7061035" y="2422225"/>
            <a:chExt cx="964046" cy="1957200"/>
          </a:xfrm>
        </p:grpSpPr>
        <p:sp>
          <p:nvSpPr>
            <p:cNvPr id="167" name="Google Shape;167;p21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MemRW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1"/>
          <p:cNvSpPr/>
          <p:nvPr/>
        </p:nvSpPr>
        <p:spPr>
          <a:xfrm>
            <a:off x="5469974" y="37111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5" name="Google Shape;175;p21"/>
          <p:cNvSpPr/>
          <p:nvPr/>
        </p:nvSpPr>
        <p:spPr>
          <a:xfrm>
            <a:off x="5729374" y="3131825"/>
            <a:ext cx="190317" cy="1802514"/>
          </a:xfrm>
          <a:custGeom>
            <a:rect b="b" l="l" r="r" t="t"/>
            <a:pathLst>
              <a:path extrusionOk="0" h="93009" w="9861">
                <a:moveTo>
                  <a:pt x="9861" y="93009"/>
                </a:moveTo>
                <a:lnTo>
                  <a:pt x="9861" y="13325"/>
                </a:lnTo>
                <a:lnTo>
                  <a:pt x="0" y="1332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6" name="Google Shape;176;p21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300874" y="2398912"/>
            <a:ext cx="4347506" cy="363543"/>
          </a:xfrm>
          <a:custGeom>
            <a:rect b="b" l="l" r="r" t="t"/>
            <a:pathLst>
              <a:path extrusionOk="0" h="15591" w="168296">
                <a:moveTo>
                  <a:pt x="0" y="0"/>
                </a:moveTo>
                <a:lnTo>
                  <a:pt x="147109" y="0"/>
                </a:lnTo>
                <a:lnTo>
                  <a:pt x="147109" y="15591"/>
                </a:lnTo>
                <a:lnTo>
                  <a:pt x="168296" y="1559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8" name="Google Shape;178;p21"/>
          <p:cNvCxnSpPr/>
          <p:nvPr/>
        </p:nvCxnSpPr>
        <p:spPr>
          <a:xfrm rot="10800000">
            <a:off x="1665449" y="2202300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21"/>
          <p:cNvSpPr txBox="1"/>
          <p:nvPr/>
        </p:nvSpPr>
        <p:spPr>
          <a:xfrm>
            <a:off x="33080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8261639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2818317" y="40639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21"/>
          <p:cNvCxnSpPr/>
          <p:nvPr/>
        </p:nvCxnSpPr>
        <p:spPr>
          <a:xfrm rot="10800000">
            <a:off x="1665449" y="1844619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4" name="Google Shape;184;p21"/>
          <p:cNvSpPr txBox="1"/>
          <p:nvPr/>
        </p:nvSpPr>
        <p:spPr>
          <a:xfrm>
            <a:off x="369791" y="21999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57827" y="1847600"/>
            <a:ext cx="387124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6" name="Google Shape;186;p21"/>
          <p:cNvCxnSpPr/>
          <p:nvPr/>
        </p:nvCxnSpPr>
        <p:spPr>
          <a:xfrm>
            <a:off x="881146" y="2413500"/>
            <a:ext cx="203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21"/>
          <p:cNvSpPr/>
          <p:nvPr/>
        </p:nvSpPr>
        <p:spPr>
          <a:xfrm>
            <a:off x="8075885" y="16843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8" name="Google Shape;188;p21"/>
          <p:cNvSpPr txBox="1"/>
          <p:nvPr/>
        </p:nvSpPr>
        <p:spPr>
          <a:xfrm>
            <a:off x="310649" y="24392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310649" y="16860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90" name="Google Shape;190;p21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 txBox="1"/>
          <p:nvPr/>
        </p:nvSpPr>
        <p:spPr>
          <a:xfrm>
            <a:off x="2145332" y="4948576"/>
            <a:ext cx="512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inst[31:0]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1"/>
          <p:cNvGrpSpPr/>
          <p:nvPr/>
        </p:nvGrpSpPr>
        <p:grpSpPr>
          <a:xfrm>
            <a:off x="1086608" y="2135622"/>
            <a:ext cx="213600" cy="620519"/>
            <a:chOff x="1345609" y="1907022"/>
            <a:chExt cx="213600" cy="620519"/>
          </a:xfrm>
        </p:grpSpPr>
        <p:sp>
          <p:nvSpPr>
            <p:cNvPr id="193" name="Google Shape;193;p21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1"/>
          <p:cNvSpPr/>
          <p:nvPr/>
        </p:nvSpPr>
        <p:spPr>
          <a:xfrm>
            <a:off x="1367096" y="23989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97" name="Google Shape;197;p21"/>
          <p:cNvGrpSpPr/>
          <p:nvPr/>
        </p:nvGrpSpPr>
        <p:grpSpPr>
          <a:xfrm>
            <a:off x="8359974" y="3005140"/>
            <a:ext cx="148800" cy="891300"/>
            <a:chOff x="8466575" y="2776540"/>
            <a:chExt cx="148800" cy="891300"/>
          </a:xfrm>
        </p:grpSpPr>
        <p:sp>
          <p:nvSpPr>
            <p:cNvPr id="198" name="Google Shape;198;p21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21"/>
          <p:cNvSpPr/>
          <p:nvPr/>
        </p:nvSpPr>
        <p:spPr>
          <a:xfrm>
            <a:off x="7997848" y="1842617"/>
            <a:ext cx="359575" cy="1609838"/>
          </a:xfrm>
          <a:custGeom>
            <a:rect b="b" l="l" r="r" t="t"/>
            <a:pathLst>
              <a:path extrusionOk="0" h="46958" w="14383">
                <a:moveTo>
                  <a:pt x="0" y="0"/>
                </a:moveTo>
                <a:lnTo>
                  <a:pt x="0" y="46958"/>
                </a:lnTo>
                <a:lnTo>
                  <a:pt x="14383" y="4695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203" name="Google Shape;203;p21"/>
          <p:cNvGrpSpPr/>
          <p:nvPr/>
        </p:nvGrpSpPr>
        <p:grpSpPr>
          <a:xfrm>
            <a:off x="750814" y="2148697"/>
            <a:ext cx="127800" cy="547800"/>
            <a:chOff x="455175" y="2672151"/>
            <a:chExt cx="127800" cy="547800"/>
          </a:xfrm>
        </p:grpSpPr>
        <p:sp>
          <p:nvSpPr>
            <p:cNvPr id="204" name="Google Shape;204;p2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5659021" y="2600903"/>
            <a:ext cx="127800" cy="547800"/>
            <a:chOff x="455175" y="2672151"/>
            <a:chExt cx="127800" cy="547800"/>
          </a:xfrm>
        </p:grpSpPr>
        <p:sp>
          <p:nvSpPr>
            <p:cNvPr id="208" name="Google Shape;208;p2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1"/>
          <p:cNvGrpSpPr/>
          <p:nvPr/>
        </p:nvGrpSpPr>
        <p:grpSpPr>
          <a:xfrm>
            <a:off x="5658171" y="3555253"/>
            <a:ext cx="127800" cy="547800"/>
            <a:chOff x="455175" y="2672151"/>
            <a:chExt cx="127800" cy="547800"/>
          </a:xfrm>
        </p:grpSpPr>
        <p:sp>
          <p:nvSpPr>
            <p:cNvPr id="212" name="Google Shape;212;p21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1"/>
          <p:cNvSpPr/>
          <p:nvPr/>
        </p:nvSpPr>
        <p:spPr>
          <a:xfrm>
            <a:off x="4160525" y="3951300"/>
            <a:ext cx="1489322" cy="507893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6" name="Google Shape;216;p21"/>
          <p:cNvSpPr/>
          <p:nvPr/>
        </p:nvSpPr>
        <p:spPr>
          <a:xfrm>
            <a:off x="3783994" y="40806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531974" y="27093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1533503" y="27159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1538649" y="33166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1724788" y="31338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1779318" y="37580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2400300" y="15287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23" name="Google Shape;223;p21"/>
          <p:cNvCxnSpPr/>
          <p:nvPr/>
        </p:nvCxnSpPr>
        <p:spPr>
          <a:xfrm>
            <a:off x="98440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4" name="Google Shape;224;p21"/>
          <p:cNvCxnSpPr/>
          <p:nvPr/>
        </p:nvCxnSpPr>
        <p:spPr>
          <a:xfrm>
            <a:off x="2175284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5" name="Google Shape;225;p21"/>
          <p:cNvCxnSpPr/>
          <p:nvPr/>
        </p:nvCxnSpPr>
        <p:spPr>
          <a:xfrm>
            <a:off x="2632484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1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21"/>
          <p:cNvCxnSpPr/>
          <p:nvPr/>
        </p:nvCxnSpPr>
        <p:spPr>
          <a:xfrm>
            <a:off x="328539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21"/>
          <p:cNvCxnSpPr/>
          <p:nvPr/>
        </p:nvCxnSpPr>
        <p:spPr>
          <a:xfrm>
            <a:off x="3681717" y="49380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21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p21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21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21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21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21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21"/>
          <p:cNvCxnSpPr/>
          <p:nvPr/>
        </p:nvCxnSpPr>
        <p:spPr>
          <a:xfrm>
            <a:off x="649787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21"/>
          <p:cNvCxnSpPr/>
          <p:nvPr/>
        </p:nvCxnSpPr>
        <p:spPr>
          <a:xfrm>
            <a:off x="701961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1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1"/>
          <p:cNvCxnSpPr/>
          <p:nvPr/>
        </p:nvCxnSpPr>
        <p:spPr>
          <a:xfrm>
            <a:off x="827504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21"/>
          <p:cNvSpPr/>
          <p:nvPr/>
        </p:nvSpPr>
        <p:spPr>
          <a:xfrm>
            <a:off x="5293525" y="14579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1"/>
          <p:cNvSpPr/>
          <p:nvPr/>
        </p:nvSpPr>
        <p:spPr>
          <a:xfrm>
            <a:off x="6487523" y="1621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1"/>
          <p:cNvSpPr/>
          <p:nvPr/>
        </p:nvSpPr>
        <p:spPr>
          <a:xfrm flipH="1">
            <a:off x="7046125" y="1621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1"/>
          <p:cNvSpPr/>
          <p:nvPr/>
        </p:nvSpPr>
        <p:spPr>
          <a:xfrm flipH="1" rot="-5400000">
            <a:off x="6773813" y="22308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1"/>
          <p:cNvSpPr/>
          <p:nvPr/>
        </p:nvSpPr>
        <p:spPr>
          <a:xfrm flipH="1">
            <a:off x="1864525" y="1773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1"/>
          <p:cNvSpPr/>
          <p:nvPr/>
        </p:nvSpPr>
        <p:spPr>
          <a:xfrm>
            <a:off x="1407325" y="1773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21"/>
          <p:cNvSpPr txBox="1"/>
          <p:nvPr/>
        </p:nvSpPr>
        <p:spPr>
          <a:xfrm>
            <a:off x="4408054" y="15928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4364108" y="1749304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1"/>
          <p:cNvCxnSpPr/>
          <p:nvPr/>
        </p:nvCxnSpPr>
        <p:spPr>
          <a:xfrm>
            <a:off x="3717830" y="4459148"/>
            <a:ext cx="446700" cy="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1</a:t>
            </a:r>
            <a:endParaRPr/>
          </a:p>
        </p:txBody>
      </p:sp>
      <p:sp>
        <p:nvSpPr>
          <p:cNvPr id="635" name="Google Shape;635;p48"/>
          <p:cNvSpPr txBox="1"/>
          <p:nvPr/>
        </p:nvSpPr>
        <p:spPr>
          <a:xfrm>
            <a:off x="609150" y="3339250"/>
            <a:ext cx="6998100" cy="969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Idea: At time 3, we already know the value that will be written to t0.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Add hardware to </a:t>
            </a:r>
            <a:r>
              <a:rPr b="0" i="1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forward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this value to the EX stage.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36" name="Google Shape;636;p48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IF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</a:rPr>
                        <a:t>EX</a:t>
                      </a:r>
                      <a:endParaRPr b="1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M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</a:rPr>
                        <a:t>WB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IF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ID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</a:rPr>
                        <a:t>EX</a:t>
                      </a:r>
                      <a:endParaRPr b="1" sz="1800" u="none" cap="none" strike="noStrike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M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/>
                        <a:t>WB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37" name="Google Shape;637;p48"/>
          <p:cNvCxnSpPr/>
          <p:nvPr/>
        </p:nvCxnSpPr>
        <p:spPr>
          <a:xfrm>
            <a:off x="4884850" y="2107625"/>
            <a:ext cx="279300" cy="23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1</a:t>
            </a:r>
            <a:endParaRPr/>
          </a:p>
        </p:txBody>
      </p:sp>
      <p:sp>
        <p:nvSpPr>
          <p:cNvPr id="643" name="Google Shape;643;p49"/>
          <p:cNvSpPr txBox="1"/>
          <p:nvPr/>
        </p:nvSpPr>
        <p:spPr>
          <a:xfrm>
            <a:off x="609150" y="3339250"/>
            <a:ext cx="69981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How do we add a wire to send the output of the EX stage (ALU result) back to the input of the EX stage (ALU input)?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644" name="Google Shape;644;p49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45" name="Google Shape;645;p49"/>
          <p:cNvCxnSpPr/>
          <p:nvPr/>
        </p:nvCxnSpPr>
        <p:spPr>
          <a:xfrm>
            <a:off x="4884850" y="2107625"/>
            <a:ext cx="279300" cy="237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0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50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50"/>
          <p:cNvSpPr/>
          <p:nvPr/>
        </p:nvSpPr>
        <p:spPr>
          <a:xfrm>
            <a:off x="356925" y="1617225"/>
            <a:ext cx="1308950" cy="458300"/>
          </a:xfrm>
          <a:custGeom>
            <a:rect b="b" l="l" r="r" t="t"/>
            <a:pathLst>
              <a:path extrusionOk="0" h="18332" w="52358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653" name="Google Shape;653;p50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50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55" name="Google Shape;655;p50"/>
          <p:cNvSpPr txBox="1"/>
          <p:nvPr>
            <p:ph type="title"/>
          </p:nvPr>
        </p:nvSpPr>
        <p:spPr>
          <a:xfrm>
            <a:off x="26500" y="270875"/>
            <a:ext cx="72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Adding Forwarding to Datapath</a:t>
            </a:r>
            <a:endParaRPr/>
          </a:p>
        </p:txBody>
      </p:sp>
      <p:sp>
        <p:nvSpPr>
          <p:cNvPr id="656" name="Google Shape;656;p50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50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658" name="Google Shape;658;p50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50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0" name="Google Shape;660;p50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661" name="Google Shape;661;p50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50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3" name="Google Shape;663;p50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4" name="Google Shape;664;p50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665" name="Google Shape;665;p5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5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67" name="Google Shape;667;p50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8" name="Google Shape;668;p50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9" name="Google Shape;669;p50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0" name="Google Shape;670;p50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1" name="Google Shape;671;p50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2" name="Google Shape;672;p50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3" name="Google Shape;673;p50"/>
          <p:cNvCxnSpPr/>
          <p:nvPr/>
        </p:nvCxnSpPr>
        <p:spPr>
          <a:xfrm>
            <a:off x="305949" y="1460975"/>
            <a:ext cx="514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50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5" name="Google Shape;675;p50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76" name="Google Shape;676;p50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77" name="Google Shape;677;p50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78" name="Google Shape;678;p50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9" name="Google Shape;679;p50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80" name="Google Shape;680;p50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1" name="Google Shape;681;p50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82" name="Google Shape;682;p50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83" name="Google Shape;683;p50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50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50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50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50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0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50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50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0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0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50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4" name="Google Shape;694;p50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95" name="Google Shape;695;p50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50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50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0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9" name="Google Shape;699;p50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50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50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50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0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4" name="Google Shape;704;p50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5" name="Google Shape;705;p50"/>
          <p:cNvSpPr/>
          <p:nvPr/>
        </p:nvSpPr>
        <p:spPr>
          <a:xfrm>
            <a:off x="4583849" y="27687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06" name="Google Shape;706;p50"/>
          <p:cNvSpPr/>
          <p:nvPr/>
        </p:nvSpPr>
        <p:spPr>
          <a:xfrm>
            <a:off x="4583849" y="31251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707" name="Google Shape;707;p50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708" name="Google Shape;708;p50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0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0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0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0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5" name="Google Shape;715;p50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16" name="Google Shape;716;p50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7" name="Google Shape;717;p50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8" name="Google Shape;718;p50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50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50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50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0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50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p50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5" name="Google Shape;725;p50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26" name="Google Shape;726;p50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310649" y="14574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28" name="Google Shape;728;p50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0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(ID)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0" name="Google Shape;730;p50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731" name="Google Shape;731;p50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4" name="Google Shape;734;p50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735" name="Google Shape;735;p50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736" name="Google Shape;736;p50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0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0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0" name="Google Shape;740;p50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741" name="Google Shape;741;p5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4" name="Google Shape;744;p50"/>
          <p:cNvSpPr/>
          <p:nvPr/>
        </p:nvSpPr>
        <p:spPr>
          <a:xfrm rot="5400000">
            <a:off x="5391275" y="2524450"/>
            <a:ext cx="663300" cy="127800"/>
          </a:xfrm>
          <a:prstGeom prst="trapezoid">
            <a:avLst>
              <a:gd fmla="val 41626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50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746" name="Google Shape;746;p50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0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0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50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750" name="Google Shape;750;p50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0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50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50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50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50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756" name="Google Shape;756;p50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7" name="Google Shape;757;p50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8" name="Google Shape;758;p50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9" name="Google Shape;759;p50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0" name="Google Shape;760;p50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1" name="Google Shape;761;p50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2" name="Google Shape;762;p50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3" name="Google Shape;763;p50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50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50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6" name="Google Shape;766;p50"/>
          <p:cNvSpPr/>
          <p:nvPr/>
        </p:nvSpPr>
        <p:spPr>
          <a:xfrm>
            <a:off x="5293525" y="12293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7" name="Google Shape;767;p50"/>
          <p:cNvSpPr/>
          <p:nvPr/>
        </p:nvSpPr>
        <p:spPr>
          <a:xfrm>
            <a:off x="6487523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p50"/>
          <p:cNvSpPr/>
          <p:nvPr/>
        </p:nvSpPr>
        <p:spPr>
          <a:xfrm flipH="1">
            <a:off x="7046125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50"/>
          <p:cNvSpPr/>
          <p:nvPr/>
        </p:nvSpPr>
        <p:spPr>
          <a:xfrm flipH="1" rot="-5400000">
            <a:off x="6773813" y="2002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0" name="Google Shape;770;p50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1" name="Google Shape;771;p50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772" name="Google Shape;772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50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775" name="Google Shape;775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7" name="Google Shape;777;p50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778" name="Google Shape;778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50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781" name="Google Shape;781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50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784" name="Google Shape;784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6" name="Google Shape;786;p50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787" name="Google Shape;787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9" name="Google Shape;789;p50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790" name="Google Shape;790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p50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793" name="Google Shape;793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50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50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50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50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50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50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50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Out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50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Write Data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50"/>
          <p:cNvSpPr/>
          <p:nvPr/>
        </p:nvSpPr>
        <p:spPr>
          <a:xfrm>
            <a:off x="5103650" y="2169075"/>
            <a:ext cx="550623" cy="482666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804" name="Google Shape;804;p50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805" name="Google Shape;805;p50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p50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808" name="Google Shape;808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0" name="Google Shape;810;p50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50"/>
          <p:cNvSpPr/>
          <p:nvPr/>
        </p:nvSpPr>
        <p:spPr>
          <a:xfrm>
            <a:off x="7623775" y="2170100"/>
            <a:ext cx="729000" cy="1053725"/>
          </a:xfrm>
          <a:custGeom>
            <a:rect b="b" l="l" r="r" t="t"/>
            <a:pathLst>
              <a:path extrusionOk="0" h="42149" w="2916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12" name="Google Shape;812;p50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3" name="Google Shape;813;p50"/>
          <p:cNvSpPr/>
          <p:nvPr/>
        </p:nvSpPr>
        <p:spPr>
          <a:xfrm>
            <a:off x="5730025" y="2899975"/>
            <a:ext cx="189900" cy="2038925"/>
          </a:xfrm>
          <a:custGeom>
            <a:rect b="b" l="l" r="r" t="t"/>
            <a:pathLst>
              <a:path extrusionOk="0" h="81557" w="7596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14" name="Google Shape;814;p50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5" name="Google Shape;815;p50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50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(EX)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7" name="Google Shape;817;p50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8" name="Google Shape;818;p50"/>
          <p:cNvSpPr/>
          <p:nvPr/>
        </p:nvSpPr>
        <p:spPr>
          <a:xfrm>
            <a:off x="4207125" y="4205875"/>
            <a:ext cx="127804" cy="359500"/>
          </a:xfrm>
          <a:custGeom>
            <a:rect b="b" l="l" r="r" t="t"/>
            <a:pathLst>
              <a:path extrusionOk="0" h="14380" w="4093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819" name="Google Shape;819;p50"/>
          <p:cNvGrpSpPr/>
          <p:nvPr/>
        </p:nvGrpSpPr>
        <p:grpSpPr>
          <a:xfrm>
            <a:off x="6599223" y="4451900"/>
            <a:ext cx="120002" cy="314810"/>
            <a:chOff x="2058691" y="2977967"/>
            <a:chExt cx="120002" cy="314810"/>
          </a:xfrm>
        </p:grpSpPr>
        <p:sp>
          <p:nvSpPr>
            <p:cNvPr id="820" name="Google Shape;820;p50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Google Shape;822;p50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50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50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825" name="Google Shape;825;p50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826" name="Google Shape;826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8" name="Google Shape;828;p50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50"/>
          <p:cNvSpPr/>
          <p:nvPr/>
        </p:nvSpPr>
        <p:spPr>
          <a:xfrm>
            <a:off x="8447975" y="3637575"/>
            <a:ext cx="382150" cy="1300477"/>
          </a:xfrm>
          <a:custGeom>
            <a:rect b="b" l="l" r="r" t="t"/>
            <a:pathLst>
              <a:path extrusionOk="0" h="37019" w="15286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30" name="Google Shape;830;p50"/>
          <p:cNvSpPr/>
          <p:nvPr/>
        </p:nvSpPr>
        <p:spPr>
          <a:xfrm>
            <a:off x="8669850" y="4936431"/>
            <a:ext cx="475400" cy="147600"/>
          </a:xfrm>
          <a:custGeom>
            <a:rect b="b" l="l" r="r" t="t"/>
            <a:pathLst>
              <a:path extrusionOk="0" h="5904" w="19016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50"/>
          <p:cNvSpPr/>
          <p:nvPr/>
        </p:nvSpPr>
        <p:spPr>
          <a:xfrm>
            <a:off x="-541" y="4939450"/>
            <a:ext cx="984950" cy="144075"/>
          </a:xfrm>
          <a:custGeom>
            <a:rect b="b" l="l" r="r" t="t"/>
            <a:pathLst>
              <a:path extrusionOk="0" h="5763" w="39398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50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(WB)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3" name="Google Shape;833;p50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4" name="Google Shape;834;p50"/>
          <p:cNvSpPr/>
          <p:nvPr/>
        </p:nvSpPr>
        <p:spPr>
          <a:xfrm>
            <a:off x="100" y="4566550"/>
            <a:ext cx="226225" cy="371475"/>
          </a:xfrm>
          <a:custGeom>
            <a:rect b="b" l="l" r="r" t="t"/>
            <a:pathLst>
              <a:path extrusionOk="0" h="14859" w="9049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35" name="Google Shape;835;p50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6" name="Google Shape;836;p50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37" name="Google Shape;837;p50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50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839" name="Google Shape;839;p50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0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1" name="Google Shape;841;p50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50"/>
          <p:cNvSpPr/>
          <p:nvPr/>
        </p:nvSpPr>
        <p:spPr>
          <a:xfrm>
            <a:off x="2287475" y="1179275"/>
            <a:ext cx="6764025" cy="3389425"/>
          </a:xfrm>
          <a:custGeom>
            <a:rect b="b" l="l" r="r" t="t"/>
            <a:pathLst>
              <a:path extrusionOk="0" h="135577" w="270561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843" name="Google Shape;843;p50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4" name="Google Shape;844;p50"/>
          <p:cNvCxnSpPr/>
          <p:nvPr/>
        </p:nvCxnSpPr>
        <p:spPr>
          <a:xfrm rot="10800000">
            <a:off x="5445850" y="1461075"/>
            <a:ext cx="13683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5" name="Google Shape;845;p50"/>
          <p:cNvCxnSpPr/>
          <p:nvPr/>
        </p:nvCxnSpPr>
        <p:spPr>
          <a:xfrm>
            <a:off x="6814200" y="1460975"/>
            <a:ext cx="126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6" name="Google Shape;846;p50"/>
          <p:cNvSpPr/>
          <p:nvPr/>
        </p:nvSpPr>
        <p:spPr>
          <a:xfrm>
            <a:off x="5450875" y="1461076"/>
            <a:ext cx="203397" cy="972320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2</a:t>
            </a:r>
            <a:endParaRPr/>
          </a:p>
        </p:txBody>
      </p:sp>
      <p:sp>
        <p:nvSpPr>
          <p:cNvPr id="852" name="Google Shape;852;p51"/>
          <p:cNvSpPr txBox="1"/>
          <p:nvPr/>
        </p:nvSpPr>
        <p:spPr>
          <a:xfrm>
            <a:off x="609150" y="3339250"/>
            <a:ext cx="53295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Problem: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Similar to last time….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853" name="Google Shape;853;p51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3010425"/>
                <a:gridCol w="638375"/>
                <a:gridCol w="638375"/>
                <a:gridCol w="638375"/>
                <a:gridCol w="638375"/>
                <a:gridCol w="638375"/>
                <a:gridCol w="638375"/>
                <a:gridCol w="6383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t1 t2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4" name="Google Shape;854;p51"/>
          <p:cNvSpPr txBox="1"/>
          <p:nvPr/>
        </p:nvSpPr>
        <p:spPr>
          <a:xfrm>
            <a:off x="609150" y="3919750"/>
            <a:ext cx="6109800" cy="446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… except we have an instruction in between now!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2</a:t>
            </a:r>
            <a:endParaRPr/>
          </a:p>
        </p:txBody>
      </p:sp>
      <p:graphicFrame>
        <p:nvGraphicFramePr>
          <p:cNvPr id="860" name="Google Shape;860;p52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3010425"/>
                <a:gridCol w="638375"/>
                <a:gridCol w="638375"/>
                <a:gridCol w="638375"/>
                <a:gridCol w="638375"/>
                <a:gridCol w="638375"/>
                <a:gridCol w="638375"/>
                <a:gridCol w="63837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t1 t2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t1 t2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slt t6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t0</a:t>
                      </a: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t3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61" name="Google Shape;861;p52"/>
          <p:cNvCxnSpPr/>
          <p:nvPr/>
        </p:nvCxnSpPr>
        <p:spPr>
          <a:xfrm>
            <a:off x="5938650" y="2052900"/>
            <a:ext cx="369600" cy="677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62" name="Google Shape;862;p52"/>
          <p:cNvSpPr txBox="1"/>
          <p:nvPr/>
        </p:nvSpPr>
        <p:spPr>
          <a:xfrm>
            <a:off x="609150" y="3339250"/>
            <a:ext cx="6998100" cy="10005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Idea: At the end of the M stage of the </a:t>
            </a:r>
            <a:r>
              <a:rPr b="1" i="0" lang="t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tr" sz="17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instruction,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we still have the value computed from the ALU. So, we forward that value to the Execute stage of the </a:t>
            </a:r>
            <a:r>
              <a:rPr b="1" i="0" lang="tr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slt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instruction!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3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53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3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0" name="Google Shape;870;p53"/>
          <p:cNvSpPr/>
          <p:nvPr/>
        </p:nvSpPr>
        <p:spPr>
          <a:xfrm>
            <a:off x="356925" y="1617225"/>
            <a:ext cx="1308950" cy="458300"/>
          </a:xfrm>
          <a:custGeom>
            <a:rect b="b" l="l" r="r" t="t"/>
            <a:pathLst>
              <a:path extrusionOk="0" h="18332" w="52358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871" name="Google Shape;871;p53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2" name="Google Shape;872;p53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73" name="Google Shape;873;p53"/>
          <p:cNvSpPr txBox="1"/>
          <p:nvPr>
            <p:ph type="title"/>
          </p:nvPr>
        </p:nvSpPr>
        <p:spPr>
          <a:xfrm>
            <a:off x="26500" y="270875"/>
            <a:ext cx="72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Adding Forwarding to Datapath</a:t>
            </a:r>
            <a:endParaRPr/>
          </a:p>
        </p:txBody>
      </p:sp>
      <p:sp>
        <p:nvSpPr>
          <p:cNvPr id="874" name="Google Shape;874;p53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5" name="Google Shape;875;p53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876" name="Google Shape;876;p53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3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8" name="Google Shape;878;p53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879" name="Google Shape;879;p53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3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53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53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883" name="Google Shape;883;p53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3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85" name="Google Shape;885;p53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53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7" name="Google Shape;887;p53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8" name="Google Shape;888;p53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9" name="Google Shape;889;p53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0" name="Google Shape;890;p53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1" name="Google Shape;891;p53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2" name="Google Shape;892;p53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3" name="Google Shape;893;p53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94" name="Google Shape;894;p53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95" name="Google Shape;895;p53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896" name="Google Shape;896;p53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7" name="Google Shape;897;p53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98" name="Google Shape;898;p53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9" name="Google Shape;899;p53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900" name="Google Shape;900;p53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901" name="Google Shape;901;p53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3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53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3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3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53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53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53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53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53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53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53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3" name="Google Shape;913;p53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4" name="Google Shape;914;p53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53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3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7" name="Google Shape;917;p53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18" name="Google Shape;918;p53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53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53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3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2" name="Google Shape;922;p53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3" name="Google Shape;923;p53"/>
          <p:cNvSpPr/>
          <p:nvPr/>
        </p:nvSpPr>
        <p:spPr>
          <a:xfrm>
            <a:off x="4583849" y="27687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24" name="Google Shape;924;p53"/>
          <p:cNvSpPr/>
          <p:nvPr/>
        </p:nvSpPr>
        <p:spPr>
          <a:xfrm>
            <a:off x="4583849" y="31251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925" name="Google Shape;925;p53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926" name="Google Shape;926;p53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3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3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3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3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3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3" name="Google Shape;933;p53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34" name="Google Shape;934;p53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5" name="Google Shape;935;p53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36" name="Google Shape;936;p53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53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53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53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53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53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2" name="Google Shape;942;p53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3" name="Google Shape;943;p53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44" name="Google Shape;944;p53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3"/>
          <p:cNvSpPr/>
          <p:nvPr/>
        </p:nvSpPr>
        <p:spPr>
          <a:xfrm>
            <a:off x="310649" y="14574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46" name="Google Shape;946;p53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53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(ID)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8" name="Google Shape;948;p53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949" name="Google Shape;949;p53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3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53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953" name="Google Shape;953;p53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954" name="Google Shape;954;p53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3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3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3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53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959" name="Google Shape;959;p53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3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3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53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963" name="Google Shape;963;p53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3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3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6" name="Google Shape;966;p53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67" name="Google Shape;967;p53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53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53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53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53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2" name="Google Shape;972;p53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53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4" name="Google Shape;974;p53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53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53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53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53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53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53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53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2" name="Google Shape;982;p53"/>
          <p:cNvSpPr/>
          <p:nvPr/>
        </p:nvSpPr>
        <p:spPr>
          <a:xfrm>
            <a:off x="5750725" y="12293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53"/>
          <p:cNvSpPr/>
          <p:nvPr/>
        </p:nvSpPr>
        <p:spPr>
          <a:xfrm>
            <a:off x="6487523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p53"/>
          <p:cNvSpPr/>
          <p:nvPr/>
        </p:nvSpPr>
        <p:spPr>
          <a:xfrm flipH="1">
            <a:off x="7046125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p53"/>
          <p:cNvSpPr/>
          <p:nvPr/>
        </p:nvSpPr>
        <p:spPr>
          <a:xfrm flipH="1" rot="-5400000">
            <a:off x="6773813" y="2002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p53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7" name="Google Shape;987;p53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988" name="Google Shape;988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0" name="Google Shape;990;p53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991" name="Google Shape;991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53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994" name="Google Shape;994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53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997" name="Google Shape;997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9" name="Google Shape;999;p53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1000" name="Google Shape;1000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2" name="Google Shape;1002;p53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003" name="Google Shape;1003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53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006" name="Google Shape;1006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53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009" name="Google Shape;1009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1" name="Google Shape;1011;p53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53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53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53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53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53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53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Out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53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Write Data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53"/>
          <p:cNvSpPr/>
          <p:nvPr/>
        </p:nvSpPr>
        <p:spPr>
          <a:xfrm>
            <a:off x="5103650" y="2169075"/>
            <a:ext cx="550623" cy="482666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020" name="Google Shape;1020;p53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021" name="Google Shape;1021;p53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53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3" name="Google Shape;1023;p53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024" name="Google Shape;1024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p53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53"/>
          <p:cNvSpPr/>
          <p:nvPr/>
        </p:nvSpPr>
        <p:spPr>
          <a:xfrm>
            <a:off x="7623775" y="2170100"/>
            <a:ext cx="729000" cy="1053725"/>
          </a:xfrm>
          <a:custGeom>
            <a:rect b="b" l="l" r="r" t="t"/>
            <a:pathLst>
              <a:path extrusionOk="0" h="42149" w="2916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28" name="Google Shape;1028;p53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9" name="Google Shape;1029;p53"/>
          <p:cNvSpPr/>
          <p:nvPr/>
        </p:nvSpPr>
        <p:spPr>
          <a:xfrm>
            <a:off x="5730025" y="2899975"/>
            <a:ext cx="189900" cy="2038925"/>
          </a:xfrm>
          <a:custGeom>
            <a:rect b="b" l="l" r="r" t="t"/>
            <a:pathLst>
              <a:path extrusionOk="0" h="81557" w="7596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30" name="Google Shape;1030;p53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1" name="Google Shape;1031;p53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(EX)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2" name="Google Shape;1032;p53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33" name="Google Shape;1033;p53"/>
          <p:cNvSpPr/>
          <p:nvPr/>
        </p:nvSpPr>
        <p:spPr>
          <a:xfrm>
            <a:off x="4207125" y="4205875"/>
            <a:ext cx="127804" cy="359500"/>
          </a:xfrm>
          <a:custGeom>
            <a:rect b="b" l="l" r="r" t="t"/>
            <a:pathLst>
              <a:path extrusionOk="0" h="14380" w="4093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034" name="Google Shape;1034;p53"/>
          <p:cNvGrpSpPr/>
          <p:nvPr/>
        </p:nvGrpSpPr>
        <p:grpSpPr>
          <a:xfrm>
            <a:off x="6599223" y="4451900"/>
            <a:ext cx="120002" cy="314810"/>
            <a:chOff x="2058691" y="2977967"/>
            <a:chExt cx="120002" cy="314810"/>
          </a:xfrm>
        </p:grpSpPr>
        <p:sp>
          <p:nvSpPr>
            <p:cNvPr id="1035" name="Google Shape;1035;p53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7" name="Google Shape;1037;p53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53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9" name="Google Shape;1039;p53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40" name="Google Shape;1040;p53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1041" name="Google Shape;1041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3" name="Google Shape;1043;p53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53"/>
          <p:cNvSpPr/>
          <p:nvPr/>
        </p:nvSpPr>
        <p:spPr>
          <a:xfrm>
            <a:off x="8447975" y="3637575"/>
            <a:ext cx="382150" cy="1300477"/>
          </a:xfrm>
          <a:custGeom>
            <a:rect b="b" l="l" r="r" t="t"/>
            <a:pathLst>
              <a:path extrusionOk="0" h="37019" w="15286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45" name="Google Shape;1045;p53"/>
          <p:cNvSpPr/>
          <p:nvPr/>
        </p:nvSpPr>
        <p:spPr>
          <a:xfrm>
            <a:off x="8669850" y="4936431"/>
            <a:ext cx="475400" cy="147600"/>
          </a:xfrm>
          <a:custGeom>
            <a:rect b="b" l="l" r="r" t="t"/>
            <a:pathLst>
              <a:path extrusionOk="0" h="5904" w="19016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6" name="Google Shape;1046;p53"/>
          <p:cNvSpPr/>
          <p:nvPr/>
        </p:nvSpPr>
        <p:spPr>
          <a:xfrm>
            <a:off x="-541" y="4939450"/>
            <a:ext cx="984950" cy="144075"/>
          </a:xfrm>
          <a:custGeom>
            <a:rect b="b" l="l" r="r" t="t"/>
            <a:pathLst>
              <a:path extrusionOk="0" h="5763" w="39398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p53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(WB)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p53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9" name="Google Shape;1049;p53"/>
          <p:cNvSpPr/>
          <p:nvPr/>
        </p:nvSpPr>
        <p:spPr>
          <a:xfrm>
            <a:off x="100" y="4566550"/>
            <a:ext cx="226225" cy="371475"/>
          </a:xfrm>
          <a:custGeom>
            <a:rect b="b" l="l" r="r" t="t"/>
            <a:pathLst>
              <a:path extrusionOk="0" h="14859" w="9049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50" name="Google Shape;1050;p53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1" name="Google Shape;1051;p53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52" name="Google Shape;1052;p53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3" name="Google Shape;1053;p53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1054" name="Google Shape;1054;p53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53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6" name="Google Shape;1056;p53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53"/>
          <p:cNvSpPr/>
          <p:nvPr/>
        </p:nvSpPr>
        <p:spPr>
          <a:xfrm>
            <a:off x="2287475" y="1179275"/>
            <a:ext cx="6764025" cy="3389425"/>
          </a:xfrm>
          <a:custGeom>
            <a:rect b="b" l="l" r="r" t="t"/>
            <a:pathLst>
              <a:path extrusionOk="0" h="135577" w="270561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58" name="Google Shape;1058;p53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3"/>
          <p:cNvSpPr/>
          <p:nvPr/>
        </p:nvSpPr>
        <p:spPr>
          <a:xfrm>
            <a:off x="5450875" y="1461076"/>
            <a:ext cx="203397" cy="972320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60" name="Google Shape;1060;p53"/>
          <p:cNvSpPr/>
          <p:nvPr/>
        </p:nvSpPr>
        <p:spPr>
          <a:xfrm rot="5400000">
            <a:off x="5391275" y="2524450"/>
            <a:ext cx="663300" cy="127800"/>
          </a:xfrm>
          <a:prstGeom prst="trapezoid">
            <a:avLst>
              <a:gd fmla="val 41626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53"/>
          <p:cNvSpPr/>
          <p:nvPr/>
        </p:nvSpPr>
        <p:spPr>
          <a:xfrm>
            <a:off x="5267275" y="1296750"/>
            <a:ext cx="386974" cy="1249488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62" name="Google Shape;1062;p53"/>
          <p:cNvCxnSpPr/>
          <p:nvPr/>
        </p:nvCxnSpPr>
        <p:spPr>
          <a:xfrm>
            <a:off x="8510125" y="3233273"/>
            <a:ext cx="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3" name="Google Shape;1063;p53"/>
          <p:cNvSpPr/>
          <p:nvPr/>
        </p:nvSpPr>
        <p:spPr>
          <a:xfrm>
            <a:off x="5267775" y="1300850"/>
            <a:ext cx="3548750" cy="1932975"/>
          </a:xfrm>
          <a:custGeom>
            <a:rect b="b" l="l" r="r" t="t"/>
            <a:pathLst>
              <a:path extrusionOk="0" h="77319" w="141950">
                <a:moveTo>
                  <a:pt x="138474" y="77319"/>
                </a:moveTo>
                <a:lnTo>
                  <a:pt x="141950" y="77319"/>
                </a:lnTo>
                <a:lnTo>
                  <a:pt x="14195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p53"/>
          <p:cNvSpPr/>
          <p:nvPr/>
        </p:nvSpPr>
        <p:spPr>
          <a:xfrm>
            <a:off x="2400100" y="1300300"/>
            <a:ext cx="2867275" cy="1247200"/>
          </a:xfrm>
          <a:custGeom>
            <a:rect b="b" l="l" r="r" t="t"/>
            <a:pathLst>
              <a:path extrusionOk="0" h="49888" w="114691">
                <a:moveTo>
                  <a:pt x="114691" y="0"/>
                </a:moveTo>
                <a:lnTo>
                  <a:pt x="0" y="0"/>
                </a:lnTo>
                <a:lnTo>
                  <a:pt x="0" y="49888"/>
                </a:lnTo>
                <a:lnTo>
                  <a:pt x="16121" y="4988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3</a:t>
            </a:r>
            <a:endParaRPr/>
          </a:p>
        </p:txBody>
      </p:sp>
      <p:graphicFrame>
        <p:nvGraphicFramePr>
          <p:cNvPr id="1070" name="Google Shape;1070;p54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20(s1)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 s4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1" name="Google Shape;1071;p54"/>
          <p:cNvSpPr txBox="1"/>
          <p:nvPr/>
        </p:nvSpPr>
        <p:spPr>
          <a:xfrm>
            <a:off x="609150" y="3339250"/>
            <a:ext cx="53295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Problem: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writes s2 at time 5, which is too late.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2" name="Google Shape;1072;p54"/>
          <p:cNvSpPr txBox="1"/>
          <p:nvPr/>
        </p:nvSpPr>
        <p:spPr>
          <a:xfrm>
            <a:off x="609150" y="3919750"/>
            <a:ext cx="60102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When do we first learn the result of the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computation?</a:t>
            </a:r>
            <a:endParaRPr b="0" i="0" sz="17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3</a:t>
            </a:r>
            <a:endParaRPr/>
          </a:p>
        </p:txBody>
      </p:sp>
      <p:graphicFrame>
        <p:nvGraphicFramePr>
          <p:cNvPr id="1078" name="Google Shape;1078;p55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20(s1)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 s4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9" name="Google Shape;1079;p55"/>
          <p:cNvSpPr txBox="1"/>
          <p:nvPr/>
        </p:nvSpPr>
        <p:spPr>
          <a:xfrm>
            <a:off x="609150" y="2978775"/>
            <a:ext cx="53295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value from memory shows up at time 4. That’s too late to send the value into the ALU.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0" name="Google Shape;1080;p55"/>
          <p:cNvSpPr txBox="1"/>
          <p:nvPr/>
        </p:nvSpPr>
        <p:spPr>
          <a:xfrm>
            <a:off x="609150" y="3919750"/>
            <a:ext cx="5329500" cy="461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Load instructions require a one-cycle stall!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Forwarding Example 3</a:t>
            </a:r>
            <a:endParaRPr/>
          </a:p>
        </p:txBody>
      </p:sp>
      <p:sp>
        <p:nvSpPr>
          <p:cNvPr id="1086" name="Google Shape;1086;p56"/>
          <p:cNvSpPr txBox="1"/>
          <p:nvPr/>
        </p:nvSpPr>
        <p:spPr>
          <a:xfrm>
            <a:off x="609150" y="3339250"/>
            <a:ext cx="6998100" cy="738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tr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Now we can add hardware to forward the value from memory into the EX stage (ALU) input.</a:t>
            </a:r>
            <a:endParaRPr b="0" i="0" sz="1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087" name="Google Shape;1087;p56"/>
          <p:cNvGraphicFramePr/>
          <p:nvPr/>
        </p:nvGraphicFramePr>
        <p:xfrm>
          <a:off x="609150" y="129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725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20(s1)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FF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b="1"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nop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 s4 </a:t>
                      </a: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s2</a:t>
                      </a: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s5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rgbClr val="0000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b="1" sz="1800" u="none" cap="none" strike="noStrike">
                        <a:solidFill>
                          <a:srgbClr val="0000F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88" name="Google Shape;1088;p56"/>
          <p:cNvCxnSpPr/>
          <p:nvPr/>
        </p:nvCxnSpPr>
        <p:spPr>
          <a:xfrm>
            <a:off x="5372825" y="2103550"/>
            <a:ext cx="369600" cy="677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57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57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57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57"/>
          <p:cNvSpPr/>
          <p:nvPr/>
        </p:nvSpPr>
        <p:spPr>
          <a:xfrm>
            <a:off x="356925" y="1617225"/>
            <a:ext cx="1308950" cy="458300"/>
          </a:xfrm>
          <a:custGeom>
            <a:rect b="b" l="l" r="r" t="t"/>
            <a:pathLst>
              <a:path extrusionOk="0" h="18332" w="52358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097" name="Google Shape;1097;p57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8" name="Google Shape;1098;p57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9" name="Google Shape;1099;p57"/>
          <p:cNvSpPr txBox="1"/>
          <p:nvPr>
            <p:ph type="title"/>
          </p:nvPr>
        </p:nvSpPr>
        <p:spPr>
          <a:xfrm>
            <a:off x="26500" y="270875"/>
            <a:ext cx="720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Adding Forwarding to Datapath</a:t>
            </a:r>
            <a:endParaRPr/>
          </a:p>
        </p:txBody>
      </p:sp>
      <p:sp>
        <p:nvSpPr>
          <p:cNvPr id="1100" name="Google Shape;1100;p57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1" name="Google Shape;1101;p57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102" name="Google Shape;1102;p57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57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57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105" name="Google Shape;1105;p57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57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7" name="Google Shape;1107;p57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8" name="Google Shape;1108;p57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109" name="Google Shape;1109;p57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57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11" name="Google Shape;1111;p57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57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3" name="Google Shape;1113;p57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4" name="Google Shape;1114;p57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5" name="Google Shape;1115;p57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6" name="Google Shape;1116;p57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7" name="Google Shape;1117;p57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8" name="Google Shape;1118;p57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9" name="Google Shape;1119;p57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20" name="Google Shape;1120;p57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21" name="Google Shape;1121;p57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22" name="Google Shape;1122;p57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3" name="Google Shape;1123;p57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24" name="Google Shape;1124;p57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5" name="Google Shape;1125;p57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126" name="Google Shape;1126;p57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127" name="Google Shape;1127;p57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57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57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57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57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57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57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57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57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57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57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8" name="Google Shape;1138;p57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39" name="Google Shape;1139;p57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0" name="Google Shape;1140;p57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57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57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3" name="Google Shape;1143;p57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4" name="Google Shape;1144;p57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57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57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57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8" name="Google Shape;1148;p57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49" name="Google Shape;1149;p57"/>
          <p:cNvSpPr/>
          <p:nvPr/>
        </p:nvSpPr>
        <p:spPr>
          <a:xfrm>
            <a:off x="4583849" y="27687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50" name="Google Shape;1150;p57"/>
          <p:cNvSpPr/>
          <p:nvPr/>
        </p:nvSpPr>
        <p:spPr>
          <a:xfrm>
            <a:off x="4583849" y="31251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151" name="Google Shape;1151;p57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152" name="Google Shape;1152;p57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7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7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7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7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7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7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9" name="Google Shape;1159;p57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60" name="Google Shape;1160;p57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1" name="Google Shape;1161;p57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2" name="Google Shape;1162;p57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57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57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57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57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57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8" name="Google Shape;1168;p57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9" name="Google Shape;1169;p57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70" name="Google Shape;1170;p57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57"/>
          <p:cNvSpPr/>
          <p:nvPr/>
        </p:nvSpPr>
        <p:spPr>
          <a:xfrm>
            <a:off x="310649" y="14574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72" name="Google Shape;1172;p57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7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(ID)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4" name="Google Shape;1174;p57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175" name="Google Shape;1175;p57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7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7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p57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179" name="Google Shape;1179;p57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180" name="Google Shape;1180;p57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7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7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7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4" name="Google Shape;1184;p57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185" name="Google Shape;1185;p57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7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7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8" name="Google Shape;1188;p57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189" name="Google Shape;1189;p57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7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7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2" name="Google Shape;1192;p57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193" name="Google Shape;1193;p57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57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57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57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57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8" name="Google Shape;1198;p57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9" name="Google Shape;1199;p57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0" name="Google Shape;1200;p57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1" name="Google Shape;1201;p57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2" name="Google Shape;1202;p57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3" name="Google Shape;1203;p57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4" name="Google Shape;1204;p57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5" name="Google Shape;1205;p57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6" name="Google Shape;1206;p57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7" name="Google Shape;1207;p57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8" name="Google Shape;1208;p57"/>
          <p:cNvSpPr/>
          <p:nvPr/>
        </p:nvSpPr>
        <p:spPr>
          <a:xfrm>
            <a:off x="5750725" y="12293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9" name="Google Shape;1209;p57"/>
          <p:cNvSpPr/>
          <p:nvPr/>
        </p:nvSpPr>
        <p:spPr>
          <a:xfrm>
            <a:off x="6487523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0" name="Google Shape;1210;p57"/>
          <p:cNvSpPr/>
          <p:nvPr/>
        </p:nvSpPr>
        <p:spPr>
          <a:xfrm flipH="1">
            <a:off x="7046125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1" name="Google Shape;1211;p57"/>
          <p:cNvSpPr/>
          <p:nvPr/>
        </p:nvSpPr>
        <p:spPr>
          <a:xfrm flipH="1" rot="-5400000">
            <a:off x="6773813" y="2002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2" name="Google Shape;1212;p57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3" name="Google Shape;1213;p57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1214" name="Google Shape;1214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57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1217" name="Google Shape;1217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9" name="Google Shape;1219;p57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1220" name="Google Shape;1220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2" name="Google Shape;1222;p57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1223" name="Google Shape;1223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5" name="Google Shape;1225;p57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1226" name="Google Shape;1226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57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229" name="Google Shape;1229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1" name="Google Shape;1231;p57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232" name="Google Shape;1232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4" name="Google Shape;1234;p57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235" name="Google Shape;1235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7" name="Google Shape;1237;p57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57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9" name="Google Shape;1239;p57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57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57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57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57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Out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57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Write Data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57"/>
          <p:cNvSpPr/>
          <p:nvPr/>
        </p:nvSpPr>
        <p:spPr>
          <a:xfrm>
            <a:off x="5103650" y="2169075"/>
            <a:ext cx="550623" cy="482666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246" name="Google Shape;1246;p57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247" name="Google Shape;1247;p57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7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9" name="Google Shape;1249;p57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250" name="Google Shape;1250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2" name="Google Shape;1252;p57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57"/>
          <p:cNvSpPr/>
          <p:nvPr/>
        </p:nvSpPr>
        <p:spPr>
          <a:xfrm>
            <a:off x="7623775" y="2170100"/>
            <a:ext cx="729000" cy="1053725"/>
          </a:xfrm>
          <a:custGeom>
            <a:rect b="b" l="l" r="r" t="t"/>
            <a:pathLst>
              <a:path extrusionOk="0" h="42149" w="2916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54" name="Google Shape;1254;p57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5" name="Google Shape;1255;p57"/>
          <p:cNvSpPr/>
          <p:nvPr/>
        </p:nvSpPr>
        <p:spPr>
          <a:xfrm>
            <a:off x="5730025" y="2899975"/>
            <a:ext cx="189900" cy="2038925"/>
          </a:xfrm>
          <a:custGeom>
            <a:rect b="b" l="l" r="r" t="t"/>
            <a:pathLst>
              <a:path extrusionOk="0" h="81557" w="7596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56" name="Google Shape;1256;p57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7" name="Google Shape;1257;p57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(EX)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8" name="Google Shape;1258;p57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9" name="Google Shape;1259;p57"/>
          <p:cNvSpPr/>
          <p:nvPr/>
        </p:nvSpPr>
        <p:spPr>
          <a:xfrm>
            <a:off x="4207125" y="4205875"/>
            <a:ext cx="127804" cy="359500"/>
          </a:xfrm>
          <a:custGeom>
            <a:rect b="b" l="l" r="r" t="t"/>
            <a:pathLst>
              <a:path extrusionOk="0" h="14380" w="4093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260" name="Google Shape;1260;p57"/>
          <p:cNvGrpSpPr/>
          <p:nvPr/>
        </p:nvGrpSpPr>
        <p:grpSpPr>
          <a:xfrm>
            <a:off x="6599223" y="4451900"/>
            <a:ext cx="120002" cy="314810"/>
            <a:chOff x="2058691" y="2977967"/>
            <a:chExt cx="120002" cy="314810"/>
          </a:xfrm>
        </p:grpSpPr>
        <p:sp>
          <p:nvSpPr>
            <p:cNvPr id="1261" name="Google Shape;1261;p57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3" name="Google Shape;1263;p57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57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5" name="Google Shape;1265;p57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66" name="Google Shape;1266;p57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1267" name="Google Shape;1267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9" name="Google Shape;1269;p57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57"/>
          <p:cNvSpPr/>
          <p:nvPr/>
        </p:nvSpPr>
        <p:spPr>
          <a:xfrm>
            <a:off x="8447975" y="3637575"/>
            <a:ext cx="382150" cy="1300477"/>
          </a:xfrm>
          <a:custGeom>
            <a:rect b="b" l="l" r="r" t="t"/>
            <a:pathLst>
              <a:path extrusionOk="0" h="37019" w="15286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71" name="Google Shape;1271;p57"/>
          <p:cNvSpPr/>
          <p:nvPr/>
        </p:nvSpPr>
        <p:spPr>
          <a:xfrm>
            <a:off x="8669850" y="4936431"/>
            <a:ext cx="475400" cy="147600"/>
          </a:xfrm>
          <a:custGeom>
            <a:rect b="b" l="l" r="r" t="t"/>
            <a:pathLst>
              <a:path extrusionOk="0" h="5904" w="19016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2" name="Google Shape;1272;p57"/>
          <p:cNvSpPr/>
          <p:nvPr/>
        </p:nvSpPr>
        <p:spPr>
          <a:xfrm>
            <a:off x="-541" y="4939450"/>
            <a:ext cx="984950" cy="144075"/>
          </a:xfrm>
          <a:custGeom>
            <a:rect b="b" l="l" r="r" t="t"/>
            <a:pathLst>
              <a:path extrusionOk="0" h="5763" w="39398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3" name="Google Shape;1273;p57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(WB)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4" name="Google Shape;1274;p57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5" name="Google Shape;1275;p57"/>
          <p:cNvSpPr/>
          <p:nvPr/>
        </p:nvSpPr>
        <p:spPr>
          <a:xfrm>
            <a:off x="100" y="4566550"/>
            <a:ext cx="226225" cy="371475"/>
          </a:xfrm>
          <a:custGeom>
            <a:rect b="b" l="l" r="r" t="t"/>
            <a:pathLst>
              <a:path extrusionOk="0" h="14859" w="9049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76" name="Google Shape;1276;p57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7" name="Google Shape;1277;p57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8" name="Google Shape;1278;p57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9" name="Google Shape;1279;p57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1280" name="Google Shape;1280;p57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7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2" name="Google Shape;1282;p57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57"/>
          <p:cNvSpPr/>
          <p:nvPr/>
        </p:nvSpPr>
        <p:spPr>
          <a:xfrm>
            <a:off x="2287475" y="1179275"/>
            <a:ext cx="6764025" cy="3389425"/>
          </a:xfrm>
          <a:custGeom>
            <a:rect b="b" l="l" r="r" t="t"/>
            <a:pathLst>
              <a:path extrusionOk="0" h="135577" w="270561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84" name="Google Shape;1284;p57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5" name="Google Shape;1285;p57"/>
          <p:cNvSpPr/>
          <p:nvPr/>
        </p:nvSpPr>
        <p:spPr>
          <a:xfrm>
            <a:off x="5450875" y="1461076"/>
            <a:ext cx="203397" cy="972320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286" name="Google Shape;1286;p57"/>
          <p:cNvSpPr/>
          <p:nvPr/>
        </p:nvSpPr>
        <p:spPr>
          <a:xfrm rot="5400000">
            <a:off x="5391275" y="2524450"/>
            <a:ext cx="663300" cy="127800"/>
          </a:xfrm>
          <a:prstGeom prst="trapezoid">
            <a:avLst>
              <a:gd fmla="val 41626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57"/>
          <p:cNvSpPr/>
          <p:nvPr/>
        </p:nvSpPr>
        <p:spPr>
          <a:xfrm>
            <a:off x="5267275" y="1296750"/>
            <a:ext cx="386974" cy="1249488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88" name="Google Shape;1288;p57"/>
          <p:cNvCxnSpPr/>
          <p:nvPr/>
        </p:nvCxnSpPr>
        <p:spPr>
          <a:xfrm>
            <a:off x="8510125" y="3233273"/>
            <a:ext cx="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9" name="Google Shape;1289;p57"/>
          <p:cNvSpPr/>
          <p:nvPr/>
        </p:nvSpPr>
        <p:spPr>
          <a:xfrm>
            <a:off x="5267775" y="1300850"/>
            <a:ext cx="3548750" cy="1932975"/>
          </a:xfrm>
          <a:custGeom>
            <a:rect b="b" l="l" r="r" t="t"/>
            <a:pathLst>
              <a:path extrusionOk="0" h="77319" w="141950">
                <a:moveTo>
                  <a:pt x="138474" y="77319"/>
                </a:moveTo>
                <a:lnTo>
                  <a:pt x="141950" y="77319"/>
                </a:lnTo>
                <a:lnTo>
                  <a:pt x="14195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0" name="Google Shape;1290;p57"/>
          <p:cNvSpPr/>
          <p:nvPr/>
        </p:nvSpPr>
        <p:spPr>
          <a:xfrm>
            <a:off x="2400100" y="1300300"/>
            <a:ext cx="2867275" cy="1247200"/>
          </a:xfrm>
          <a:custGeom>
            <a:rect b="b" l="l" r="r" t="t"/>
            <a:pathLst>
              <a:path extrusionOk="0" h="49888" w="114691">
                <a:moveTo>
                  <a:pt x="114691" y="0"/>
                </a:moveTo>
                <a:lnTo>
                  <a:pt x="0" y="0"/>
                </a:lnTo>
                <a:lnTo>
                  <a:pt x="0" y="49888"/>
                </a:lnTo>
                <a:lnTo>
                  <a:pt x="16121" y="4988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5-Stage Datapath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/>
          <p:nvPr/>
        </p:nvSpPr>
        <p:spPr>
          <a:xfrm>
            <a:off x="2175275" y="4939150"/>
            <a:ext cx="14892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>
            <a:off x="356925" y="1617225"/>
            <a:ext cx="1308950" cy="458300"/>
          </a:xfrm>
          <a:custGeom>
            <a:rect b="b" l="l" r="r" t="t"/>
            <a:pathLst>
              <a:path extrusionOk="0" h="18332" w="52358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257" name="Google Shape;257;p22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22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" name="Google Shape;259;p22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22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261" name="Google Shape;261;p22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2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22"/>
          <p:cNvGrpSpPr/>
          <p:nvPr/>
        </p:nvGrpSpPr>
        <p:grpSpPr>
          <a:xfrm>
            <a:off x="3349901" y="4057784"/>
            <a:ext cx="486408" cy="319500"/>
            <a:chOff x="4447206" y="4057784"/>
            <a:chExt cx="426300" cy="319500"/>
          </a:xfrm>
        </p:grpSpPr>
        <p:sp>
          <p:nvSpPr>
            <p:cNvPr id="264" name="Google Shape;264;p22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2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6" name="Google Shape;266;p22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22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268" name="Google Shape;268;p22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70" name="Google Shape;270;p22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22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2" name="Google Shape;272;p22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p22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4" name="Google Shape;274;p22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22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p22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p22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22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79" name="Google Shape;279;p22"/>
          <p:cNvCxnSpPr/>
          <p:nvPr/>
        </p:nvCxnSpPr>
        <p:spPr>
          <a:xfrm>
            <a:off x="3508020" y="4379963"/>
            <a:ext cx="0" cy="5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80" name="Google Shape;280;p22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81" name="Google Shape;281;p22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22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p22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p22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85" name="Google Shape;285;p22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86" name="Google Shape;286;p22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2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2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8" name="Google Shape;298;p22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2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2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22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3" name="Google Shape;303;p22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22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p22"/>
          <p:cNvSpPr/>
          <p:nvPr/>
        </p:nvSpPr>
        <p:spPr>
          <a:xfrm>
            <a:off x="4583849" y="27687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09" name="Google Shape;309;p22"/>
          <p:cNvSpPr/>
          <p:nvPr/>
        </p:nvSpPr>
        <p:spPr>
          <a:xfrm>
            <a:off x="4583849" y="31251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10" name="Google Shape;310;p22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311" name="Google Shape;311;p22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22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19" name="Google Shape;319;p22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2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1" name="Google Shape;321;p22"/>
          <p:cNvSpPr txBox="1"/>
          <p:nvPr/>
        </p:nvSpPr>
        <p:spPr>
          <a:xfrm>
            <a:off x="3291430" y="4944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2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2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2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2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2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22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29" name="Google Shape;329;p22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310649" y="14574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31" name="Google Shape;331;p22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2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(ID)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3" name="Google Shape;333;p22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334" name="Google Shape;334;p22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2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7" name="Google Shape;337;p22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338" name="Google Shape;338;p22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339" name="Google Shape;339;p22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2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2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2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3" name="Google Shape;343;p22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344" name="Google Shape;344;p22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22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2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22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348" name="Google Shape;348;p22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2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2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1" name="Google Shape;351;p22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352" name="Google Shape;352;p22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2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22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356" name="Google Shape;356;p22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2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2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2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362" name="Google Shape;362;p22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2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22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22"/>
          <p:cNvCxnSpPr/>
          <p:nvPr/>
        </p:nvCxnSpPr>
        <p:spPr>
          <a:xfrm>
            <a:off x="3288363" y="49340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22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2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2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2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22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22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2" name="Google Shape;372;p22"/>
          <p:cNvSpPr/>
          <p:nvPr/>
        </p:nvSpPr>
        <p:spPr>
          <a:xfrm>
            <a:off x="5293525" y="12293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2"/>
          <p:cNvSpPr/>
          <p:nvPr/>
        </p:nvSpPr>
        <p:spPr>
          <a:xfrm>
            <a:off x="6487523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2"/>
          <p:cNvSpPr/>
          <p:nvPr/>
        </p:nvSpPr>
        <p:spPr>
          <a:xfrm flipH="1">
            <a:off x="7046125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22"/>
          <p:cNvSpPr/>
          <p:nvPr/>
        </p:nvSpPr>
        <p:spPr>
          <a:xfrm flipH="1" rot="-5400000">
            <a:off x="6773813" y="2002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22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7" name="Google Shape;377;p22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378" name="Google Shape;378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0" name="Google Shape;380;p22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381" name="Google Shape;381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3" name="Google Shape;383;p22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384" name="Google Shape;384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22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387" name="Google Shape;387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22"/>
          <p:cNvGrpSpPr/>
          <p:nvPr/>
        </p:nvGrpSpPr>
        <p:grpSpPr>
          <a:xfrm>
            <a:off x="4046006" y="4419658"/>
            <a:ext cx="120009" cy="399152"/>
            <a:chOff x="2058691" y="2893625"/>
            <a:chExt cx="120009" cy="399152"/>
          </a:xfrm>
        </p:grpSpPr>
        <p:sp>
          <p:nvSpPr>
            <p:cNvPr id="390" name="Google Shape;390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393" name="Google Shape;393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22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396" name="Google Shape;396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22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399" name="Google Shape;399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p22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3993635" y="48215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ALU Out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 Write Data</a:t>
            </a:r>
            <a:endParaRPr b="0" i="0" sz="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2"/>
          <p:cNvSpPr/>
          <p:nvPr/>
        </p:nvSpPr>
        <p:spPr>
          <a:xfrm>
            <a:off x="5103650" y="2169075"/>
            <a:ext cx="541525" cy="365850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410" name="Google Shape;410;p22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411" name="Google Shape;411;p22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2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22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414" name="Google Shape;414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6" name="Google Shape;416;p22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7623775" y="2170100"/>
            <a:ext cx="729000" cy="1053725"/>
          </a:xfrm>
          <a:custGeom>
            <a:rect b="b" l="l" r="r" t="t"/>
            <a:pathLst>
              <a:path extrusionOk="0" h="42149" w="2916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418" name="Google Shape;418;p22"/>
          <p:cNvCxnSpPr/>
          <p:nvPr/>
        </p:nvCxnSpPr>
        <p:spPr>
          <a:xfrm>
            <a:off x="2246150" y="3310550"/>
            <a:ext cx="3600" cy="162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22"/>
          <p:cNvCxnSpPr/>
          <p:nvPr/>
        </p:nvCxnSpPr>
        <p:spPr>
          <a:xfrm flipH="1" rot="10800000">
            <a:off x="2249325" y="2982600"/>
            <a:ext cx="557700" cy="5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0" name="Google Shape;420;p22"/>
          <p:cNvSpPr txBox="1"/>
          <p:nvPr/>
        </p:nvSpPr>
        <p:spPr>
          <a:xfrm>
            <a:off x="2299029" y="2867157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1719713" y="325332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2"/>
          <p:cNvGrpSpPr/>
          <p:nvPr/>
        </p:nvGrpSpPr>
        <p:grpSpPr>
          <a:xfrm>
            <a:off x="2059266" y="3163975"/>
            <a:ext cx="120009" cy="399152"/>
            <a:chOff x="2058691" y="2893625"/>
            <a:chExt cx="120009" cy="399152"/>
          </a:xfrm>
        </p:grpSpPr>
        <p:sp>
          <p:nvSpPr>
            <p:cNvPr id="423" name="Google Shape;423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22"/>
          <p:cNvSpPr txBox="1"/>
          <p:nvPr/>
        </p:nvSpPr>
        <p:spPr>
          <a:xfrm>
            <a:off x="2005725" y="3564134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22"/>
          <p:cNvCxnSpPr/>
          <p:nvPr/>
        </p:nvCxnSpPr>
        <p:spPr>
          <a:xfrm flipH="1" rot="10800000">
            <a:off x="2177925" y="3307525"/>
            <a:ext cx="629100" cy="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22"/>
          <p:cNvSpPr/>
          <p:nvPr/>
        </p:nvSpPr>
        <p:spPr>
          <a:xfrm>
            <a:off x="5730025" y="2899975"/>
            <a:ext cx="189900" cy="2038925"/>
          </a:xfrm>
          <a:custGeom>
            <a:rect b="b" l="l" r="r" t="t"/>
            <a:pathLst>
              <a:path extrusionOk="0" h="81557" w="7596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428" name="Google Shape;428;p22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22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(EX)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p22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1" name="Google Shape;431;p22"/>
          <p:cNvSpPr/>
          <p:nvPr/>
        </p:nvSpPr>
        <p:spPr>
          <a:xfrm flipH="1" rot="5400000">
            <a:off x="4261834" y="3853506"/>
            <a:ext cx="208446" cy="423491"/>
          </a:xfrm>
          <a:custGeom>
            <a:rect b="b" l="l" r="r" t="t"/>
            <a:pathLst>
              <a:path extrusionOk="0" h="14380" w="4093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32" name="Google Shape;432;p22"/>
          <p:cNvGrpSpPr/>
          <p:nvPr/>
        </p:nvGrpSpPr>
        <p:grpSpPr>
          <a:xfrm>
            <a:off x="6599223" y="4451900"/>
            <a:ext cx="120002" cy="314810"/>
            <a:chOff x="2058691" y="2977967"/>
            <a:chExt cx="120002" cy="314810"/>
          </a:xfrm>
        </p:grpSpPr>
        <p:sp>
          <p:nvSpPr>
            <p:cNvPr id="433" name="Google Shape;433;p22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22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2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22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438" name="Google Shape;438;p22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439" name="Google Shape;439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1" name="Google Shape;441;p22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2"/>
          <p:cNvSpPr/>
          <p:nvPr/>
        </p:nvSpPr>
        <p:spPr>
          <a:xfrm>
            <a:off x="8447975" y="3637575"/>
            <a:ext cx="382150" cy="1300477"/>
          </a:xfrm>
          <a:custGeom>
            <a:rect b="b" l="l" r="r" t="t"/>
            <a:pathLst>
              <a:path extrusionOk="0" h="37019" w="15286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443" name="Google Shape;443;p22"/>
          <p:cNvSpPr/>
          <p:nvPr/>
        </p:nvSpPr>
        <p:spPr>
          <a:xfrm>
            <a:off x="8669850" y="4936431"/>
            <a:ext cx="475400" cy="147600"/>
          </a:xfrm>
          <a:custGeom>
            <a:rect b="b" l="l" r="r" t="t"/>
            <a:pathLst>
              <a:path extrusionOk="0" h="5904" w="19016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2"/>
          <p:cNvSpPr/>
          <p:nvPr/>
        </p:nvSpPr>
        <p:spPr>
          <a:xfrm>
            <a:off x="-541" y="4939450"/>
            <a:ext cx="984950" cy="144075"/>
          </a:xfrm>
          <a:custGeom>
            <a:rect b="b" l="l" r="r" t="t"/>
            <a:pathLst>
              <a:path extrusionOk="0" h="5763" w="39398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2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(WB)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6" name="Google Shape;446;p22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22"/>
          <p:cNvSpPr/>
          <p:nvPr/>
        </p:nvSpPr>
        <p:spPr>
          <a:xfrm>
            <a:off x="100" y="4566550"/>
            <a:ext cx="226225" cy="371475"/>
          </a:xfrm>
          <a:custGeom>
            <a:rect b="b" l="l" r="r" t="t"/>
            <a:pathLst>
              <a:path extrusionOk="0" h="14859" w="9049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448" name="Google Shape;448;p22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9" name="Google Shape;449;p22"/>
          <p:cNvCxnSpPr>
            <a:endCxn id="265" idx="1"/>
          </p:cNvCxnSpPr>
          <p:nvPr/>
        </p:nvCxnSpPr>
        <p:spPr>
          <a:xfrm>
            <a:off x="2247268" y="4216823"/>
            <a:ext cx="1110300" cy="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22"/>
          <p:cNvCxnSpPr/>
          <p:nvPr/>
        </p:nvCxnSpPr>
        <p:spPr>
          <a:xfrm>
            <a:off x="4755744" y="4941400"/>
            <a:ext cx="0" cy="14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51" name="Google Shape;451;p22"/>
          <p:cNvGrpSpPr/>
          <p:nvPr/>
        </p:nvGrpSpPr>
        <p:grpSpPr>
          <a:xfrm>
            <a:off x="4027981" y="3886883"/>
            <a:ext cx="120009" cy="399152"/>
            <a:chOff x="2058691" y="2893625"/>
            <a:chExt cx="120009" cy="399152"/>
          </a:xfrm>
        </p:grpSpPr>
        <p:sp>
          <p:nvSpPr>
            <p:cNvPr id="452" name="Google Shape;452;p22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p22"/>
          <p:cNvSpPr txBox="1"/>
          <p:nvPr/>
        </p:nvSpPr>
        <p:spPr>
          <a:xfrm>
            <a:off x="3964160" y="4291328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imm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22"/>
          <p:cNvCxnSpPr>
            <a:endCxn id="452" idx="1"/>
          </p:cNvCxnSpPr>
          <p:nvPr/>
        </p:nvCxnSpPr>
        <p:spPr>
          <a:xfrm flipH="1" rot="10800000">
            <a:off x="3825790" y="4086383"/>
            <a:ext cx="202200" cy="13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22"/>
          <p:cNvCxnSpPr/>
          <p:nvPr/>
        </p:nvCxnSpPr>
        <p:spPr>
          <a:xfrm>
            <a:off x="1992500" y="3331250"/>
            <a:ext cx="67500" cy="2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2"/>
          <p:cNvCxnSpPr/>
          <p:nvPr/>
        </p:nvCxnSpPr>
        <p:spPr>
          <a:xfrm flipH="1" rot="10800000">
            <a:off x="2249679" y="1183707"/>
            <a:ext cx="5400" cy="181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22"/>
          <p:cNvCxnSpPr/>
          <p:nvPr/>
        </p:nvCxnSpPr>
        <p:spPr>
          <a:xfrm rot="10800000">
            <a:off x="9031442" y="1188782"/>
            <a:ext cx="4200" cy="337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9" name="Google Shape;459;p22"/>
          <p:cNvSpPr txBox="1"/>
          <p:nvPr/>
        </p:nvSpPr>
        <p:spPr>
          <a:xfrm>
            <a:off x="2741000" y="4723525"/>
            <a:ext cx="4542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(WB)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8"/>
          <p:cNvSpPr/>
          <p:nvPr/>
        </p:nvSpPr>
        <p:spPr>
          <a:xfrm>
            <a:off x="3555725" y="4939150"/>
            <a:ext cx="29319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58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58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58"/>
          <p:cNvSpPr/>
          <p:nvPr/>
        </p:nvSpPr>
        <p:spPr>
          <a:xfrm>
            <a:off x="356925" y="1617225"/>
            <a:ext cx="1308950" cy="458300"/>
          </a:xfrm>
          <a:custGeom>
            <a:rect b="b" l="l" r="r" t="t"/>
            <a:pathLst>
              <a:path extrusionOk="0" h="18332" w="52358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299" name="Google Shape;1299;p58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0" name="Google Shape;1300;p58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1" name="Google Shape;1301;p58"/>
          <p:cNvSpPr txBox="1"/>
          <p:nvPr>
            <p:ph type="title"/>
          </p:nvPr>
        </p:nvSpPr>
        <p:spPr>
          <a:xfrm>
            <a:off x="26500" y="270875"/>
            <a:ext cx="637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Adding Forwarding to Datapath</a:t>
            </a:r>
            <a:endParaRPr/>
          </a:p>
        </p:txBody>
      </p:sp>
      <p:sp>
        <p:nvSpPr>
          <p:cNvPr id="1302" name="Google Shape;1302;p58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3" name="Google Shape;1303;p58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304" name="Google Shape;1304;p58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8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6" name="Google Shape;1306;p58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307" name="Google Shape;1307;p58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8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9" name="Google Shape;1309;p58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0" name="Google Shape;1310;p58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311" name="Google Shape;1311;p58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8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313" name="Google Shape;1313;p58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4" name="Google Shape;1314;p58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5" name="Google Shape;1315;p58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6" name="Google Shape;1316;p58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7" name="Google Shape;1317;p58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8" name="Google Shape;1318;p58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9" name="Google Shape;1319;p58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0" name="Google Shape;1320;p58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21" name="Google Shape;1321;p58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22" name="Google Shape;1322;p58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23" name="Google Shape;1323;p58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4" name="Google Shape;1324;p58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5" name="Google Shape;1325;p58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6" name="Google Shape;1326;p58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27" name="Google Shape;1327;p58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28" name="Google Shape;1328;p58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58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58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58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8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8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58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58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58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58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58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9" name="Google Shape;1339;p58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0" name="Google Shape;1340;p58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1" name="Google Shape;1341;p58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58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58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4" name="Google Shape;1344;p58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5" name="Google Shape;1345;p58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6" name="Google Shape;1346;p58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7" name="Google Shape;1347;p58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8" name="Google Shape;1348;p58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9" name="Google Shape;1349;p58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0" name="Google Shape;1350;p58"/>
          <p:cNvSpPr/>
          <p:nvPr/>
        </p:nvSpPr>
        <p:spPr>
          <a:xfrm>
            <a:off x="4583849" y="27687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51" name="Google Shape;1351;p58"/>
          <p:cNvSpPr/>
          <p:nvPr/>
        </p:nvSpPr>
        <p:spPr>
          <a:xfrm>
            <a:off x="4583849" y="31251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52" name="Google Shape;1352;p58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353" name="Google Shape;1353;p58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8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8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8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8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8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8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0" name="Google Shape;1360;p58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61" name="Google Shape;1361;p58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2" name="Google Shape;1362;p58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63" name="Google Shape;1363;p58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58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5" name="Google Shape;1365;p58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6" name="Google Shape;1366;p58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8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8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9" name="Google Shape;1369;p58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0" name="Google Shape;1370;p58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71" name="Google Shape;1371;p58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8"/>
          <p:cNvSpPr/>
          <p:nvPr/>
        </p:nvSpPr>
        <p:spPr>
          <a:xfrm>
            <a:off x="310649" y="14574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73" name="Google Shape;1373;p58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8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(ID)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5" name="Google Shape;1375;p58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376" name="Google Shape;1376;p58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58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58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9" name="Google Shape;1379;p58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380" name="Google Shape;1380;p58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381" name="Google Shape;1381;p58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58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58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58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5" name="Google Shape;1385;p58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386" name="Google Shape;1386;p58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58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58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58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390" name="Google Shape;1390;p58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58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58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3" name="Google Shape;1393;p58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394" name="Google Shape;1394;p58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58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58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58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58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9" name="Google Shape;1399;p58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0" name="Google Shape;1400;p58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1" name="Google Shape;1401;p58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58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58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4" name="Google Shape;1404;p58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5" name="Google Shape;1405;p58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6" name="Google Shape;1406;p58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7" name="Google Shape;1407;p58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8" name="Google Shape;1408;p58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9" name="Google Shape;1409;p58"/>
          <p:cNvSpPr/>
          <p:nvPr/>
        </p:nvSpPr>
        <p:spPr>
          <a:xfrm>
            <a:off x="5750725" y="12293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0" name="Google Shape;1410;p58"/>
          <p:cNvSpPr/>
          <p:nvPr/>
        </p:nvSpPr>
        <p:spPr>
          <a:xfrm>
            <a:off x="6487523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1" name="Google Shape;1411;p58"/>
          <p:cNvSpPr/>
          <p:nvPr/>
        </p:nvSpPr>
        <p:spPr>
          <a:xfrm flipH="1">
            <a:off x="7046125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2" name="Google Shape;1412;p58"/>
          <p:cNvSpPr/>
          <p:nvPr/>
        </p:nvSpPr>
        <p:spPr>
          <a:xfrm flipH="1" rot="-5400000">
            <a:off x="6773813" y="2002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3" name="Google Shape;1413;p58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4" name="Google Shape;1414;p58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1415" name="Google Shape;1415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7" name="Google Shape;1417;p58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1418" name="Google Shape;1418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0" name="Google Shape;1420;p58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1421" name="Google Shape;1421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3" name="Google Shape;1423;p58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1424" name="Google Shape;1424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58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1427" name="Google Shape;1427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9" name="Google Shape;1429;p58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430" name="Google Shape;1430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2" name="Google Shape;1432;p58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433" name="Google Shape;1433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5" name="Google Shape;1435;p58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436" name="Google Shape;1436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8" name="Google Shape;1438;p58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58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p58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1" name="Google Shape;1441;p58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2" name="Google Shape;1442;p58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3" name="Google Shape;1443;p58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58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Out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5" name="Google Shape;1445;p58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Write Data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6" name="Google Shape;1446;p58"/>
          <p:cNvSpPr/>
          <p:nvPr/>
        </p:nvSpPr>
        <p:spPr>
          <a:xfrm>
            <a:off x="5103650" y="2169075"/>
            <a:ext cx="550623" cy="482666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47" name="Google Shape;1447;p58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448" name="Google Shape;1448;p58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58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0" name="Google Shape;1450;p58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451" name="Google Shape;1451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3" name="Google Shape;1453;p58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4" name="Google Shape;1454;p58"/>
          <p:cNvSpPr/>
          <p:nvPr/>
        </p:nvSpPr>
        <p:spPr>
          <a:xfrm>
            <a:off x="7623775" y="2170100"/>
            <a:ext cx="729000" cy="1053725"/>
          </a:xfrm>
          <a:custGeom>
            <a:rect b="b" l="l" r="r" t="t"/>
            <a:pathLst>
              <a:path extrusionOk="0" h="42149" w="2916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55" name="Google Shape;1455;p58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6" name="Google Shape;1456;p58"/>
          <p:cNvSpPr/>
          <p:nvPr/>
        </p:nvSpPr>
        <p:spPr>
          <a:xfrm>
            <a:off x="5730025" y="2899975"/>
            <a:ext cx="189900" cy="2038925"/>
          </a:xfrm>
          <a:custGeom>
            <a:rect b="b" l="l" r="r" t="t"/>
            <a:pathLst>
              <a:path extrusionOk="0" h="81557" w="7596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57" name="Google Shape;1457;p58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8" name="Google Shape;1458;p58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(EX)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9" name="Google Shape;1459;p58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60" name="Google Shape;1460;p58"/>
          <p:cNvSpPr/>
          <p:nvPr/>
        </p:nvSpPr>
        <p:spPr>
          <a:xfrm>
            <a:off x="4207125" y="4205875"/>
            <a:ext cx="127804" cy="359500"/>
          </a:xfrm>
          <a:custGeom>
            <a:rect b="b" l="l" r="r" t="t"/>
            <a:pathLst>
              <a:path extrusionOk="0" h="14380" w="4093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461" name="Google Shape;1461;p58"/>
          <p:cNvGrpSpPr/>
          <p:nvPr/>
        </p:nvGrpSpPr>
        <p:grpSpPr>
          <a:xfrm>
            <a:off x="6599223" y="4451900"/>
            <a:ext cx="120002" cy="314810"/>
            <a:chOff x="2058691" y="2977967"/>
            <a:chExt cx="120002" cy="314810"/>
          </a:xfrm>
        </p:grpSpPr>
        <p:sp>
          <p:nvSpPr>
            <p:cNvPr id="1462" name="Google Shape;1462;p58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4" name="Google Shape;1464;p58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58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6" name="Google Shape;1466;p58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67" name="Google Shape;1467;p58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1468" name="Google Shape;1468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0" name="Google Shape;1470;p58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58"/>
          <p:cNvSpPr/>
          <p:nvPr/>
        </p:nvSpPr>
        <p:spPr>
          <a:xfrm>
            <a:off x="8447975" y="3637575"/>
            <a:ext cx="382150" cy="1300477"/>
          </a:xfrm>
          <a:custGeom>
            <a:rect b="b" l="l" r="r" t="t"/>
            <a:pathLst>
              <a:path extrusionOk="0" h="37019" w="15286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72" name="Google Shape;1472;p58"/>
          <p:cNvSpPr/>
          <p:nvPr/>
        </p:nvSpPr>
        <p:spPr>
          <a:xfrm>
            <a:off x="8669850" y="4936431"/>
            <a:ext cx="475400" cy="147600"/>
          </a:xfrm>
          <a:custGeom>
            <a:rect b="b" l="l" r="r" t="t"/>
            <a:pathLst>
              <a:path extrusionOk="0" h="5904" w="19016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3" name="Google Shape;1473;p58"/>
          <p:cNvSpPr/>
          <p:nvPr/>
        </p:nvSpPr>
        <p:spPr>
          <a:xfrm>
            <a:off x="-541" y="4939450"/>
            <a:ext cx="984950" cy="144075"/>
          </a:xfrm>
          <a:custGeom>
            <a:rect b="b" l="l" r="r" t="t"/>
            <a:pathLst>
              <a:path extrusionOk="0" h="5763" w="39398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4" name="Google Shape;1474;p58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(WB)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5" name="Google Shape;1475;p58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6" name="Google Shape;1476;p58"/>
          <p:cNvSpPr/>
          <p:nvPr/>
        </p:nvSpPr>
        <p:spPr>
          <a:xfrm>
            <a:off x="100" y="4566550"/>
            <a:ext cx="226225" cy="371475"/>
          </a:xfrm>
          <a:custGeom>
            <a:rect b="b" l="l" r="r" t="t"/>
            <a:pathLst>
              <a:path extrusionOk="0" h="14859" w="9049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77" name="Google Shape;1477;p58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8" name="Google Shape;1478;p58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79" name="Google Shape;1479;p58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0" name="Google Shape;1480;p58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1481" name="Google Shape;1481;p58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3" name="Google Shape;1483;p58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58"/>
          <p:cNvSpPr/>
          <p:nvPr/>
        </p:nvSpPr>
        <p:spPr>
          <a:xfrm>
            <a:off x="2287475" y="1179275"/>
            <a:ext cx="6764025" cy="3389425"/>
          </a:xfrm>
          <a:custGeom>
            <a:rect b="b" l="l" r="r" t="t"/>
            <a:pathLst>
              <a:path extrusionOk="0" h="135577" w="270561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85" name="Google Shape;1485;p58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58"/>
          <p:cNvSpPr/>
          <p:nvPr/>
        </p:nvSpPr>
        <p:spPr>
          <a:xfrm rot="5400000">
            <a:off x="5391275" y="2524450"/>
            <a:ext cx="663300" cy="127800"/>
          </a:xfrm>
          <a:prstGeom prst="trapezoid">
            <a:avLst>
              <a:gd fmla="val 41626" name="adj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58"/>
          <p:cNvSpPr/>
          <p:nvPr/>
        </p:nvSpPr>
        <p:spPr>
          <a:xfrm>
            <a:off x="5267275" y="1296750"/>
            <a:ext cx="386974" cy="1249488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88" name="Google Shape;1488;p58"/>
          <p:cNvCxnSpPr/>
          <p:nvPr/>
        </p:nvCxnSpPr>
        <p:spPr>
          <a:xfrm>
            <a:off x="8510125" y="3233273"/>
            <a:ext cx="9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9" name="Google Shape;1489;p58"/>
          <p:cNvSpPr/>
          <p:nvPr/>
        </p:nvSpPr>
        <p:spPr>
          <a:xfrm>
            <a:off x="5267775" y="1300850"/>
            <a:ext cx="3548750" cy="1932975"/>
          </a:xfrm>
          <a:custGeom>
            <a:rect b="b" l="l" r="r" t="t"/>
            <a:pathLst>
              <a:path extrusionOk="0" h="77319" w="141950">
                <a:moveTo>
                  <a:pt x="138474" y="77319"/>
                </a:moveTo>
                <a:lnTo>
                  <a:pt x="141950" y="77319"/>
                </a:lnTo>
                <a:lnTo>
                  <a:pt x="141950" y="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0" name="Google Shape;1490;p58"/>
          <p:cNvSpPr/>
          <p:nvPr/>
        </p:nvSpPr>
        <p:spPr>
          <a:xfrm>
            <a:off x="2400100" y="1300300"/>
            <a:ext cx="2867275" cy="1247200"/>
          </a:xfrm>
          <a:custGeom>
            <a:rect b="b" l="l" r="r" t="t"/>
            <a:pathLst>
              <a:path extrusionOk="0" h="49888" w="114691">
                <a:moveTo>
                  <a:pt x="114691" y="0"/>
                </a:moveTo>
                <a:lnTo>
                  <a:pt x="0" y="0"/>
                </a:lnTo>
                <a:lnTo>
                  <a:pt x="0" y="49888"/>
                </a:lnTo>
                <a:lnTo>
                  <a:pt x="16121" y="4988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491" name="Google Shape;1491;p58"/>
          <p:cNvCxnSpPr/>
          <p:nvPr/>
        </p:nvCxnSpPr>
        <p:spPr>
          <a:xfrm>
            <a:off x="305949" y="1460975"/>
            <a:ext cx="514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2" name="Google Shape;1492;p58"/>
          <p:cNvCxnSpPr/>
          <p:nvPr/>
        </p:nvCxnSpPr>
        <p:spPr>
          <a:xfrm rot="10800000">
            <a:off x="5445850" y="1461075"/>
            <a:ext cx="13683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3" name="Google Shape;1493;p58"/>
          <p:cNvCxnSpPr/>
          <p:nvPr/>
        </p:nvCxnSpPr>
        <p:spPr>
          <a:xfrm>
            <a:off x="6814200" y="1460975"/>
            <a:ext cx="126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4" name="Google Shape;1494;p58"/>
          <p:cNvSpPr/>
          <p:nvPr/>
        </p:nvSpPr>
        <p:spPr>
          <a:xfrm>
            <a:off x="5450875" y="1461076"/>
            <a:ext cx="203397" cy="972320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495" name="Google Shape;1495;p58"/>
          <p:cNvSpPr txBox="1"/>
          <p:nvPr/>
        </p:nvSpPr>
        <p:spPr>
          <a:xfrm>
            <a:off x="6597400" y="65800"/>
            <a:ext cx="24177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need extra control logic to check whether we need to apply forwarding.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6" name="Google Shape;1496;p58"/>
          <p:cNvSpPr txBox="1"/>
          <p:nvPr/>
        </p:nvSpPr>
        <p:spPr>
          <a:xfrm>
            <a:off x="355572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 (ID)</a:t>
            </a:r>
            <a:endParaRPr b="0" i="0" sz="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7" name="Google Shape;1497;p58"/>
          <p:cNvCxnSpPr/>
          <p:nvPr/>
        </p:nvCxnSpPr>
        <p:spPr>
          <a:xfrm>
            <a:off x="3960105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8" name="Google Shape;1498;p58"/>
          <p:cNvCxnSpPr/>
          <p:nvPr/>
        </p:nvCxnSpPr>
        <p:spPr>
          <a:xfrm>
            <a:off x="3762720" y="4565375"/>
            <a:ext cx="0" cy="367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Code Scheduling</a:t>
            </a:r>
            <a:endParaRPr/>
          </a:p>
        </p:txBody>
      </p:sp>
      <p:sp>
        <p:nvSpPr>
          <p:cNvPr id="1504" name="Google Shape;150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Stalling inserts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tr"/>
              <a:t>s and causes performance loss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Idea: Compiler can put an unrelated instruction in the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tr"/>
              <a:t> slot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 other words, reorder code to avoid data hazards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Requires knowledge of the pipeline structure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Code Scheduling Example</a:t>
            </a:r>
            <a:endParaRPr/>
          </a:p>
        </p:txBody>
      </p:sp>
      <p:graphicFrame>
        <p:nvGraphicFramePr>
          <p:cNvPr id="1510" name="Google Shape;1510;p60"/>
          <p:cNvGraphicFramePr/>
          <p:nvPr/>
        </p:nvGraphicFramePr>
        <p:xfrm>
          <a:off x="2902184" y="135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1179675"/>
                <a:gridCol w="1480325"/>
              </a:tblGrid>
              <a:tr h="28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Load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t0 0(a0)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Load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A[0]+A[1]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t3 t0 </a:t>
                      </a:r>
                      <a:r>
                        <a:rPr b="1" lang="tr" sz="14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endParaRPr b="1" sz="14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Store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t3 12(a0)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Load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A[0]+A[2]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t4 t0 </a:t>
                      </a:r>
                      <a:r>
                        <a:rPr b="1" lang="tr" sz="14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endParaRPr b="1" sz="14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Store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A[4]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t4 16(a0)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1" name="Google Shape;1511;p60"/>
          <p:cNvGraphicFramePr/>
          <p:nvPr/>
        </p:nvGraphicFramePr>
        <p:xfrm>
          <a:off x="6339963" y="1355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1179675"/>
                <a:gridCol w="1480325"/>
              </a:tblGrid>
              <a:tr h="28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Load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t0 0(a0)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6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Load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4(a0)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Load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A[2]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lw </a:t>
                      </a:r>
                      <a:r>
                        <a:rPr b="1" lang="tr" sz="1400" u="none" cap="none" strike="noStrik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8(a0)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A[0]+A[1]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t3 t0 </a:t>
                      </a:r>
                      <a:r>
                        <a:rPr b="1" lang="tr" sz="14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t1</a:t>
                      </a:r>
                      <a:endParaRPr b="1" sz="14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Store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A[3]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t3 12(a0)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A[0]+A[2]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add t4 t0 </a:t>
                      </a:r>
                      <a:r>
                        <a:rPr b="1" lang="tr" sz="14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t2</a:t>
                      </a:r>
                      <a:endParaRPr b="1" sz="1400" u="none" cap="none" strike="noStrike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6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tr" sz="1400" u="none" cap="none" strike="noStrike">
                          <a:solidFill>
                            <a:schemeClr val="dk1"/>
                          </a:solidFill>
                        </a:rPr>
                        <a:t>Store </a:t>
                      </a:r>
                      <a:r>
                        <a:rPr b="1" lang="tr" sz="14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A[4]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tr" sz="1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t4 16(a0)</a:t>
                      </a:r>
                      <a:endParaRPr b="1" sz="1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2" name="Google Shape;1512;p60"/>
          <p:cNvSpPr/>
          <p:nvPr/>
        </p:nvSpPr>
        <p:spPr>
          <a:xfrm>
            <a:off x="5557475" y="2336475"/>
            <a:ext cx="784116" cy="805050"/>
          </a:xfrm>
          <a:custGeom>
            <a:rect b="b" l="l" r="r" t="t"/>
            <a:pathLst>
              <a:path extrusionOk="0" h="32202" w="48847">
                <a:moveTo>
                  <a:pt x="0" y="32202"/>
                </a:moveTo>
                <a:lnTo>
                  <a:pt x="22463" y="32202"/>
                </a:lnTo>
                <a:lnTo>
                  <a:pt x="22463" y="0"/>
                </a:lnTo>
                <a:lnTo>
                  <a:pt x="48847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513" name="Google Shape;1513;p60"/>
          <p:cNvCxnSpPr/>
          <p:nvPr/>
        </p:nvCxnSpPr>
        <p:spPr>
          <a:xfrm>
            <a:off x="4716346" y="2039100"/>
            <a:ext cx="518700" cy="228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4" name="Google Shape;1514;p60"/>
          <p:cNvCxnSpPr/>
          <p:nvPr/>
        </p:nvCxnSpPr>
        <p:spPr>
          <a:xfrm>
            <a:off x="4716346" y="3220200"/>
            <a:ext cx="518700" cy="228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5" name="Google Shape;1515;p60"/>
          <p:cNvCxnSpPr/>
          <p:nvPr/>
        </p:nvCxnSpPr>
        <p:spPr>
          <a:xfrm>
            <a:off x="8156350" y="2028102"/>
            <a:ext cx="535500" cy="6591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16" name="Google Shape;1516;p60"/>
          <p:cNvCxnSpPr/>
          <p:nvPr/>
        </p:nvCxnSpPr>
        <p:spPr>
          <a:xfrm>
            <a:off x="8135100" y="2426677"/>
            <a:ext cx="546000" cy="10365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7" name="Google Shape;1517;p60"/>
          <p:cNvSpPr txBox="1"/>
          <p:nvPr/>
        </p:nvSpPr>
        <p:spPr>
          <a:xfrm>
            <a:off x="2920146" y="4268300"/>
            <a:ext cx="2624100" cy="384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Original order: 2 data hazards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8" name="Google Shape;1518;p60"/>
          <p:cNvSpPr txBox="1"/>
          <p:nvPr/>
        </p:nvSpPr>
        <p:spPr>
          <a:xfrm>
            <a:off x="6357925" y="4268300"/>
            <a:ext cx="2624100" cy="600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After reordering the third</a:t>
            </a:r>
            <a:r>
              <a:rPr b="0" i="0" lang="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r>
              <a:rPr b="0" i="0" lang="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instruction: 0 data hazards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9" name="Google Shape;1519;p60"/>
          <p:cNvSpPr txBox="1"/>
          <p:nvPr/>
        </p:nvSpPr>
        <p:spPr>
          <a:xfrm>
            <a:off x="259000" y="1379975"/>
            <a:ext cx="2309100" cy="10314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Consider the code snippet</a:t>
            </a:r>
            <a:endParaRPr b="0" i="0" sz="13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A[3] = A[0] + A[1];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A[4] = A[0] + A[2];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Control Hazards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2"/>
          <p:cNvSpPr txBox="1"/>
          <p:nvPr>
            <p:ph type="title"/>
          </p:nvPr>
        </p:nvSpPr>
        <p:spPr>
          <a:xfrm>
            <a:off x="233775" y="333769"/>
            <a:ext cx="639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14285"/>
              <a:buFont typeface="Arial"/>
              <a:buNone/>
            </a:pPr>
            <a:r>
              <a:rPr lang="tr"/>
              <a:t>Single-Cycle RV32I Datapath</a:t>
            </a:r>
            <a:endParaRPr/>
          </a:p>
        </p:txBody>
      </p:sp>
      <p:sp>
        <p:nvSpPr>
          <p:cNvPr id="1531" name="Google Shape;1531;p62"/>
          <p:cNvSpPr txBox="1"/>
          <p:nvPr/>
        </p:nvSpPr>
        <p:spPr>
          <a:xfrm>
            <a:off x="7821001" y="249925"/>
            <a:ext cx="8964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Review</a:t>
            </a:r>
            <a:endParaRPr b="0" i="0" sz="10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532" name="Google Shape;1532;p62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3" name="Google Shape;1533;p62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4" name="Google Shape;1534;p62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535" name="Google Shape;1535;p62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62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7" name="Google Shape;1537;p62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538" name="Google Shape;1538;p62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62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0" name="Google Shape;1540;p62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1" name="Google Shape;1541;p62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542" name="Google Shape;1542;p62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62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44" name="Google Shape;1544;p62"/>
          <p:cNvCxnSpPr/>
          <p:nvPr/>
        </p:nvCxnSpPr>
        <p:spPr>
          <a:xfrm>
            <a:off x="2249674" y="2984825"/>
            <a:ext cx="0" cy="1722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5" name="Google Shape;1545;p62"/>
          <p:cNvCxnSpPr/>
          <p:nvPr/>
        </p:nvCxnSpPr>
        <p:spPr>
          <a:xfrm>
            <a:off x="2251549" y="3307600"/>
            <a:ext cx="55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6" name="Google Shape;1546;p62"/>
          <p:cNvCxnSpPr/>
          <p:nvPr/>
        </p:nvCxnSpPr>
        <p:spPr>
          <a:xfrm>
            <a:off x="2251549" y="4225450"/>
            <a:ext cx="2077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7" name="Google Shape;1547;p62"/>
          <p:cNvCxnSpPr/>
          <p:nvPr/>
        </p:nvCxnSpPr>
        <p:spPr>
          <a:xfrm>
            <a:off x="1990674" y="2982550"/>
            <a:ext cx="816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8" name="Google Shape;1548;p62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9" name="Google Shape;1549;p62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0" name="Google Shape;1550;p62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1" name="Google Shape;1551;p62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2" name="Google Shape;1552;p62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3" name="Google Shape;1553;p62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4" name="Google Shape;1554;p62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5" name="Google Shape;1555;p62"/>
          <p:cNvCxnSpPr/>
          <p:nvPr/>
        </p:nvCxnSpPr>
        <p:spPr>
          <a:xfrm>
            <a:off x="353124" y="1618975"/>
            <a:ext cx="7644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6" name="Google Shape;1556;p62"/>
          <p:cNvSpPr/>
          <p:nvPr/>
        </p:nvSpPr>
        <p:spPr>
          <a:xfrm>
            <a:off x="657925" y="4710549"/>
            <a:ext cx="7964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7" name="Google Shape;1557;p62"/>
          <p:cNvCxnSpPr/>
          <p:nvPr/>
        </p:nvCxnSpPr>
        <p:spPr>
          <a:xfrm>
            <a:off x="8447474" y="3637350"/>
            <a:ext cx="0" cy="1070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58" name="Google Shape;1558;p62"/>
          <p:cNvCxnSpPr/>
          <p:nvPr/>
        </p:nvCxnSpPr>
        <p:spPr>
          <a:xfrm>
            <a:off x="7228549" y="4379125"/>
            <a:ext cx="0" cy="32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59" name="Google Shape;1559;p62"/>
          <p:cNvCxnSpPr/>
          <p:nvPr/>
        </p:nvCxnSpPr>
        <p:spPr>
          <a:xfrm>
            <a:off x="4584033" y="4380625"/>
            <a:ext cx="0" cy="33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60" name="Google Shape;1560;p62"/>
          <p:cNvCxnSpPr/>
          <p:nvPr/>
        </p:nvCxnSpPr>
        <p:spPr>
          <a:xfrm>
            <a:off x="821424" y="2447650"/>
            <a:ext cx="0" cy="22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61" name="Google Shape;1561;p62"/>
          <p:cNvCxnSpPr/>
          <p:nvPr/>
        </p:nvCxnSpPr>
        <p:spPr>
          <a:xfrm>
            <a:off x="5386841" y="3210231"/>
            <a:ext cx="0" cy="1492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2" name="Google Shape;1562;p62"/>
          <p:cNvCxnSpPr/>
          <p:nvPr/>
        </p:nvCxnSpPr>
        <p:spPr>
          <a:xfrm>
            <a:off x="5141272" y="3210231"/>
            <a:ext cx="0" cy="149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63" name="Google Shape;1563;p62"/>
          <p:cNvSpPr txBox="1"/>
          <p:nvPr/>
        </p:nvSpPr>
        <p:spPr>
          <a:xfrm>
            <a:off x="5531600" y="47199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4" name="Google Shape;1564;p62"/>
          <p:cNvCxnSpPr/>
          <p:nvPr/>
        </p:nvCxnSpPr>
        <p:spPr>
          <a:xfrm>
            <a:off x="6293049" y="3819725"/>
            <a:ext cx="0" cy="88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65" name="Google Shape;1565;p62"/>
          <p:cNvCxnSpPr/>
          <p:nvPr/>
        </p:nvCxnSpPr>
        <p:spPr>
          <a:xfrm>
            <a:off x="3073075" y="3979576"/>
            <a:ext cx="0" cy="72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66" name="Google Shape;1566;p62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62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62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62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62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62"/>
          <p:cNvSpPr txBox="1"/>
          <p:nvPr/>
        </p:nvSpPr>
        <p:spPr>
          <a:xfrm>
            <a:off x="2272979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62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62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62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62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62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62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8" name="Google Shape;1578;p62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9" name="Google Shape;1579;p62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0" name="Google Shape;1580;p62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1" name="Google Shape;1581;p62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2" name="Google Shape;1582;p62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3" name="Google Shape;1583;p62"/>
          <p:cNvCxnSpPr/>
          <p:nvPr/>
        </p:nvCxnSpPr>
        <p:spPr>
          <a:xfrm rot="10800000">
            <a:off x="5709906" y="3865925"/>
            <a:ext cx="0" cy="84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4" name="Google Shape;1584;p62"/>
          <p:cNvSpPr txBox="1"/>
          <p:nvPr/>
        </p:nvSpPr>
        <p:spPr>
          <a:xfrm>
            <a:off x="5824084" y="47199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62"/>
          <p:cNvSpPr txBox="1"/>
          <p:nvPr/>
        </p:nvSpPr>
        <p:spPr>
          <a:xfrm>
            <a:off x="5031500" y="47199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62"/>
          <p:cNvSpPr txBox="1"/>
          <p:nvPr/>
        </p:nvSpPr>
        <p:spPr>
          <a:xfrm>
            <a:off x="5290271" y="47199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62"/>
          <p:cNvSpPr txBox="1"/>
          <p:nvPr/>
        </p:nvSpPr>
        <p:spPr>
          <a:xfrm>
            <a:off x="4761666" y="47199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8" name="Google Shape;1588;p62"/>
          <p:cNvCxnSpPr/>
          <p:nvPr/>
        </p:nvCxnSpPr>
        <p:spPr>
          <a:xfrm rot="10800000">
            <a:off x="4894753" y="3210050"/>
            <a:ext cx="0" cy="149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89" name="Google Shape;1589;p62"/>
          <p:cNvSpPr/>
          <p:nvPr/>
        </p:nvSpPr>
        <p:spPr>
          <a:xfrm>
            <a:off x="4583849" y="27687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90" name="Google Shape;1590;p62"/>
          <p:cNvSpPr/>
          <p:nvPr/>
        </p:nvSpPr>
        <p:spPr>
          <a:xfrm>
            <a:off x="4583849" y="31251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591" name="Google Shape;1591;p62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592" name="Google Shape;1592;p62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62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62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62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62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62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62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9" name="Google Shape;1599;p62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00" name="Google Shape;1600;p62"/>
          <p:cNvSpPr/>
          <p:nvPr/>
        </p:nvSpPr>
        <p:spPr>
          <a:xfrm>
            <a:off x="5729374" y="2903225"/>
            <a:ext cx="190317" cy="1802514"/>
          </a:xfrm>
          <a:custGeom>
            <a:rect b="b" l="l" r="r" t="t"/>
            <a:pathLst>
              <a:path extrusionOk="0" h="93009" w="9861">
                <a:moveTo>
                  <a:pt x="9861" y="93009"/>
                </a:moveTo>
                <a:lnTo>
                  <a:pt x="9861" y="13325"/>
                </a:lnTo>
                <a:lnTo>
                  <a:pt x="0" y="13325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01" name="Google Shape;1601;p62"/>
          <p:cNvSpPr txBox="1"/>
          <p:nvPr/>
        </p:nvSpPr>
        <p:spPr>
          <a:xfrm>
            <a:off x="6065425" y="47199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62"/>
          <p:cNvSpPr/>
          <p:nvPr/>
        </p:nvSpPr>
        <p:spPr>
          <a:xfrm>
            <a:off x="1300874" y="2170312"/>
            <a:ext cx="4347506" cy="363543"/>
          </a:xfrm>
          <a:custGeom>
            <a:rect b="b" l="l" r="r" t="t"/>
            <a:pathLst>
              <a:path extrusionOk="0" h="15591" w="168296">
                <a:moveTo>
                  <a:pt x="0" y="0"/>
                </a:moveTo>
                <a:lnTo>
                  <a:pt x="147109" y="0"/>
                </a:lnTo>
                <a:lnTo>
                  <a:pt x="147109" y="15591"/>
                </a:lnTo>
                <a:lnTo>
                  <a:pt x="168296" y="1559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603" name="Google Shape;1603;p62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04" name="Google Shape;1604;p62"/>
          <p:cNvSpPr txBox="1"/>
          <p:nvPr/>
        </p:nvSpPr>
        <p:spPr>
          <a:xfrm>
            <a:off x="4374830" y="47199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62"/>
          <p:cNvSpPr txBox="1"/>
          <p:nvPr/>
        </p:nvSpPr>
        <p:spPr>
          <a:xfrm>
            <a:off x="2864575" y="47199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62"/>
          <p:cNvSpPr txBox="1"/>
          <p:nvPr/>
        </p:nvSpPr>
        <p:spPr>
          <a:xfrm>
            <a:off x="7021631" y="47233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62"/>
          <p:cNvSpPr txBox="1"/>
          <p:nvPr/>
        </p:nvSpPr>
        <p:spPr>
          <a:xfrm>
            <a:off x="8261639" y="47199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62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9" name="Google Shape;1609;p62"/>
          <p:cNvCxnSpPr/>
          <p:nvPr/>
        </p:nvCxnSpPr>
        <p:spPr>
          <a:xfrm rot="10800000">
            <a:off x="1665449" y="1616019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0" name="Google Shape;1610;p62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62"/>
          <p:cNvSpPr/>
          <p:nvPr/>
        </p:nvSpPr>
        <p:spPr>
          <a:xfrm>
            <a:off x="357827" y="1619000"/>
            <a:ext cx="387124" cy="45640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612" name="Google Shape;1612;p62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13" name="Google Shape;1613;p62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14" name="Google Shape;1614;p62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62"/>
          <p:cNvSpPr/>
          <p:nvPr/>
        </p:nvSpPr>
        <p:spPr>
          <a:xfrm>
            <a:off x="310649" y="14574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16" name="Google Shape;1616;p62"/>
          <p:cNvSpPr txBox="1"/>
          <p:nvPr/>
        </p:nvSpPr>
        <p:spPr>
          <a:xfrm>
            <a:off x="666265" y="47199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62"/>
          <p:cNvSpPr txBox="1"/>
          <p:nvPr/>
        </p:nvSpPr>
        <p:spPr>
          <a:xfrm>
            <a:off x="2145332" y="4719976"/>
            <a:ext cx="512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inst[31:0]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8" name="Google Shape;1618;p62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619" name="Google Shape;1619;p62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62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62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2" name="Google Shape;1622;p62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23" name="Google Shape;1623;p62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624" name="Google Shape;1624;p62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62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62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62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8" name="Google Shape;1628;p62"/>
          <p:cNvSpPr/>
          <p:nvPr/>
        </p:nvSpPr>
        <p:spPr>
          <a:xfrm>
            <a:off x="7997848" y="1614017"/>
            <a:ext cx="359575" cy="1609838"/>
          </a:xfrm>
          <a:custGeom>
            <a:rect b="b" l="l" r="r" t="t"/>
            <a:pathLst>
              <a:path extrusionOk="0" h="46958" w="14383">
                <a:moveTo>
                  <a:pt x="0" y="0"/>
                </a:moveTo>
                <a:lnTo>
                  <a:pt x="0" y="46958"/>
                </a:lnTo>
                <a:lnTo>
                  <a:pt x="14383" y="46958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629" name="Google Shape;1629;p62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630" name="Google Shape;1630;p62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62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62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3" name="Google Shape;1633;p62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1634" name="Google Shape;1634;p62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62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62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7" name="Google Shape;1637;p62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638" name="Google Shape;1638;p62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62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62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41" name="Google Shape;1641;p62"/>
          <p:cNvCxnSpPr/>
          <p:nvPr/>
        </p:nvCxnSpPr>
        <p:spPr>
          <a:xfrm>
            <a:off x="2112875" y="1150975"/>
            <a:ext cx="0" cy="3394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2" name="Google Shape;1642;p62"/>
          <p:cNvCxnSpPr/>
          <p:nvPr/>
        </p:nvCxnSpPr>
        <p:spPr>
          <a:xfrm>
            <a:off x="4140713" y="1150975"/>
            <a:ext cx="0" cy="3394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3" name="Google Shape;1643;p62"/>
          <p:cNvCxnSpPr/>
          <p:nvPr/>
        </p:nvCxnSpPr>
        <p:spPr>
          <a:xfrm>
            <a:off x="6684875" y="1150975"/>
            <a:ext cx="0" cy="3394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4" name="Google Shape;1644;p62"/>
          <p:cNvCxnSpPr/>
          <p:nvPr/>
        </p:nvCxnSpPr>
        <p:spPr>
          <a:xfrm>
            <a:off x="8543625" y="1150975"/>
            <a:ext cx="0" cy="3394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5" name="Google Shape;1645;p62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646" name="Google Shape;1646;p62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62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62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62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62"/>
          <p:cNvSpPr txBox="1"/>
          <p:nvPr/>
        </p:nvSpPr>
        <p:spPr>
          <a:xfrm>
            <a:off x="1724788" y="2905201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62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62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653" name="Google Shape;1653;p62"/>
          <p:cNvCxnSpPr/>
          <p:nvPr/>
        </p:nvCxnSpPr>
        <p:spPr>
          <a:xfrm>
            <a:off x="984400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4" name="Google Shape;1654;p62"/>
          <p:cNvCxnSpPr/>
          <p:nvPr/>
        </p:nvCxnSpPr>
        <p:spPr>
          <a:xfrm>
            <a:off x="2175284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5" name="Google Shape;1655;p62"/>
          <p:cNvCxnSpPr/>
          <p:nvPr/>
        </p:nvCxnSpPr>
        <p:spPr>
          <a:xfrm>
            <a:off x="2632484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6" name="Google Shape;1656;p62"/>
          <p:cNvCxnSpPr/>
          <p:nvPr/>
        </p:nvCxnSpPr>
        <p:spPr>
          <a:xfrm>
            <a:off x="2856920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7" name="Google Shape;1657;p62"/>
          <p:cNvCxnSpPr/>
          <p:nvPr/>
        </p:nvCxnSpPr>
        <p:spPr>
          <a:xfrm>
            <a:off x="3285391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8" name="Google Shape;1658;p62"/>
          <p:cNvCxnSpPr/>
          <p:nvPr/>
        </p:nvCxnSpPr>
        <p:spPr>
          <a:xfrm>
            <a:off x="4369680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9" name="Google Shape;1659;p62"/>
          <p:cNvCxnSpPr/>
          <p:nvPr/>
        </p:nvCxnSpPr>
        <p:spPr>
          <a:xfrm>
            <a:off x="4748601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0" name="Google Shape;1660;p62"/>
          <p:cNvCxnSpPr/>
          <p:nvPr/>
        </p:nvCxnSpPr>
        <p:spPr>
          <a:xfrm>
            <a:off x="5013432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1" name="Google Shape;1661;p62"/>
          <p:cNvCxnSpPr/>
          <p:nvPr/>
        </p:nvCxnSpPr>
        <p:spPr>
          <a:xfrm>
            <a:off x="5278256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2" name="Google Shape;1662;p62"/>
          <p:cNvCxnSpPr/>
          <p:nvPr/>
        </p:nvCxnSpPr>
        <p:spPr>
          <a:xfrm>
            <a:off x="5521847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3" name="Google Shape;1663;p62"/>
          <p:cNvCxnSpPr/>
          <p:nvPr/>
        </p:nvCxnSpPr>
        <p:spPr>
          <a:xfrm>
            <a:off x="5810823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4" name="Google Shape;1664;p62"/>
          <p:cNvCxnSpPr/>
          <p:nvPr/>
        </p:nvCxnSpPr>
        <p:spPr>
          <a:xfrm>
            <a:off x="6058578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5" name="Google Shape;1665;p62"/>
          <p:cNvCxnSpPr/>
          <p:nvPr/>
        </p:nvCxnSpPr>
        <p:spPr>
          <a:xfrm>
            <a:off x="6497876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6" name="Google Shape;1666;p62"/>
          <p:cNvCxnSpPr/>
          <p:nvPr/>
        </p:nvCxnSpPr>
        <p:spPr>
          <a:xfrm>
            <a:off x="7019616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7" name="Google Shape;1667;p62"/>
          <p:cNvCxnSpPr/>
          <p:nvPr/>
        </p:nvCxnSpPr>
        <p:spPr>
          <a:xfrm>
            <a:off x="7442671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8" name="Google Shape;1668;p62"/>
          <p:cNvCxnSpPr/>
          <p:nvPr/>
        </p:nvCxnSpPr>
        <p:spPr>
          <a:xfrm>
            <a:off x="8275041" y="47112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9" name="Google Shape;1669;p62"/>
          <p:cNvSpPr/>
          <p:nvPr/>
        </p:nvSpPr>
        <p:spPr>
          <a:xfrm>
            <a:off x="5293525" y="12293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0" name="Google Shape;1670;p62"/>
          <p:cNvSpPr/>
          <p:nvPr/>
        </p:nvSpPr>
        <p:spPr>
          <a:xfrm>
            <a:off x="6487523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1" name="Google Shape;1671;p62"/>
          <p:cNvSpPr/>
          <p:nvPr/>
        </p:nvSpPr>
        <p:spPr>
          <a:xfrm flipH="1">
            <a:off x="7046125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2" name="Google Shape;1672;p62"/>
          <p:cNvSpPr/>
          <p:nvPr/>
        </p:nvSpPr>
        <p:spPr>
          <a:xfrm flipH="1" rot="-5400000">
            <a:off x="6773813" y="2002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3" name="Google Shape;1673;p62"/>
          <p:cNvSpPr/>
          <p:nvPr/>
        </p:nvSpPr>
        <p:spPr>
          <a:xfrm flipH="1">
            <a:off x="1864525" y="15450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4" name="Google Shape;1674;p62"/>
          <p:cNvSpPr/>
          <p:nvPr/>
        </p:nvSpPr>
        <p:spPr>
          <a:xfrm>
            <a:off x="1407325" y="15450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5" name="Google Shape;1675;p62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6" name="Google Shape;1676;p62"/>
          <p:cNvSpPr txBox="1"/>
          <p:nvPr/>
        </p:nvSpPr>
        <p:spPr>
          <a:xfrm>
            <a:off x="4364108" y="1520704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7" name="Google Shape;1677;p62"/>
          <p:cNvSpPr txBox="1"/>
          <p:nvPr/>
        </p:nvSpPr>
        <p:spPr>
          <a:xfrm>
            <a:off x="494100" y="954447"/>
            <a:ext cx="1398600" cy="230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Instruction Fetch (IF)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8" name="Google Shape;1678;p62"/>
          <p:cNvSpPr txBox="1"/>
          <p:nvPr/>
        </p:nvSpPr>
        <p:spPr>
          <a:xfrm>
            <a:off x="2434900" y="948725"/>
            <a:ext cx="1489200" cy="230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Instruction Decode (ID)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9" name="Google Shape;1679;p62"/>
          <p:cNvSpPr txBox="1"/>
          <p:nvPr/>
        </p:nvSpPr>
        <p:spPr>
          <a:xfrm>
            <a:off x="4999275" y="948725"/>
            <a:ext cx="963900" cy="230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Execute (EX)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0" name="Google Shape;1680;p62"/>
          <p:cNvSpPr txBox="1"/>
          <p:nvPr/>
        </p:nvSpPr>
        <p:spPr>
          <a:xfrm>
            <a:off x="7230725" y="948725"/>
            <a:ext cx="889500" cy="246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Memory (M</a:t>
            </a:r>
            <a:r>
              <a:rPr b="0" i="0" lang="t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62"/>
          <p:cNvSpPr txBox="1"/>
          <p:nvPr/>
        </p:nvSpPr>
        <p:spPr>
          <a:xfrm>
            <a:off x="8595175" y="625325"/>
            <a:ext cx="556500" cy="5079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Write Back (WB)</a:t>
            </a:r>
            <a:endParaRPr b="0" i="0" sz="9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Control Hazard Example 1</a:t>
            </a:r>
            <a:endParaRPr/>
          </a:p>
        </p:txBody>
      </p:sp>
      <p:sp>
        <p:nvSpPr>
          <p:cNvPr id="1687" name="Google Shape;1687;p63"/>
          <p:cNvSpPr txBox="1"/>
          <p:nvPr/>
        </p:nvSpPr>
        <p:spPr>
          <a:xfrm>
            <a:off x="266250" y="4242075"/>
            <a:ext cx="4305900" cy="708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the branch is taken, when do we figure out where to branch to?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688" name="Google Shape;1688;p63"/>
          <p:cNvGraphicFramePr/>
          <p:nvPr/>
        </p:nvGraphicFramePr>
        <p:xfrm>
          <a:off x="266250" y="128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259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 t0 t1 Label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s0 t0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t6 s0 t3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 t5 t1 s0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s0 8(t3)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9" name="Google Shape;1689;p63"/>
          <p:cNvSpPr/>
          <p:nvPr/>
        </p:nvSpPr>
        <p:spPr>
          <a:xfrm>
            <a:off x="3701750" y="1282800"/>
            <a:ext cx="512100" cy="2747400"/>
          </a:xfrm>
          <a:prstGeom prst="roundRect">
            <a:avLst>
              <a:gd fmla="val 16667" name="adj"/>
            </a:avLst>
          </a:prstGeom>
          <a:solidFill>
            <a:srgbClr val="EEEEEE">
              <a:alpha val="0"/>
            </a:srgbClr>
          </a:solidFill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Control Hazard Example 1</a:t>
            </a:r>
            <a:endParaRPr/>
          </a:p>
        </p:txBody>
      </p:sp>
      <p:sp>
        <p:nvSpPr>
          <p:cNvPr id="1695" name="Google Shape;1695;p64"/>
          <p:cNvSpPr txBox="1"/>
          <p:nvPr/>
        </p:nvSpPr>
        <p:spPr>
          <a:xfrm>
            <a:off x="266250" y="4242075"/>
            <a:ext cx="4305900" cy="7080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the branch is taken, when does the PC get updated?</a:t>
            </a:r>
            <a:endParaRPr b="0" i="0" sz="17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696" name="Google Shape;1696;p64"/>
          <p:cNvGraphicFramePr/>
          <p:nvPr/>
        </p:nvGraphicFramePr>
        <p:xfrm>
          <a:off x="266250" y="128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259025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  <a:gridCol w="577850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 t0 t1 Label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s0 t0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t6 s0 t3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 t5 t1 s0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s0 8(t3)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7" name="Google Shape;1697;p64"/>
          <p:cNvSpPr/>
          <p:nvPr/>
        </p:nvSpPr>
        <p:spPr>
          <a:xfrm>
            <a:off x="4258825" y="1306425"/>
            <a:ext cx="512100" cy="2747400"/>
          </a:xfrm>
          <a:prstGeom prst="roundRect">
            <a:avLst>
              <a:gd fmla="val 16667" name="adj"/>
            </a:avLst>
          </a:prstGeom>
          <a:solidFill>
            <a:srgbClr val="EEEEEE">
              <a:alpha val="0"/>
            </a:srgbClr>
          </a:solidFill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65"/>
          <p:cNvSpPr/>
          <p:nvPr/>
        </p:nvSpPr>
        <p:spPr>
          <a:xfrm>
            <a:off x="7019625" y="4939150"/>
            <a:ext cx="8325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65"/>
          <p:cNvSpPr/>
          <p:nvPr/>
        </p:nvSpPr>
        <p:spPr>
          <a:xfrm>
            <a:off x="2175275" y="4939150"/>
            <a:ext cx="1115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65"/>
          <p:cNvSpPr/>
          <p:nvPr/>
        </p:nvSpPr>
        <p:spPr>
          <a:xfrm>
            <a:off x="356925" y="1617225"/>
            <a:ext cx="1308950" cy="458300"/>
          </a:xfrm>
          <a:custGeom>
            <a:rect b="b" l="l" r="r" t="t"/>
            <a:pathLst>
              <a:path extrusionOk="0" h="18332" w="52358">
                <a:moveTo>
                  <a:pt x="52358" y="8045"/>
                </a:moveTo>
                <a:lnTo>
                  <a:pt x="52358" y="0"/>
                </a:lnTo>
                <a:lnTo>
                  <a:pt x="0" y="0"/>
                </a:lnTo>
                <a:lnTo>
                  <a:pt x="0" y="18332"/>
                </a:lnTo>
                <a:lnTo>
                  <a:pt x="15474" y="1833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705" name="Google Shape;1705;p65"/>
          <p:cNvCxnSpPr/>
          <p:nvPr/>
        </p:nvCxnSpPr>
        <p:spPr>
          <a:xfrm>
            <a:off x="1296766" y="2169639"/>
            <a:ext cx="6030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6" name="Google Shape;1706;p65"/>
          <p:cNvCxnSpPr/>
          <p:nvPr/>
        </p:nvCxnSpPr>
        <p:spPr>
          <a:xfrm>
            <a:off x="3992549" y="3479475"/>
            <a:ext cx="1661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7" name="Google Shape;170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Pipelining Datapath</a:t>
            </a:r>
            <a:endParaRPr/>
          </a:p>
        </p:txBody>
      </p:sp>
      <p:sp>
        <p:nvSpPr>
          <p:cNvPr id="1708" name="Google Shape;1708;p65"/>
          <p:cNvSpPr/>
          <p:nvPr/>
        </p:nvSpPr>
        <p:spPr>
          <a:xfrm>
            <a:off x="2808567" y="2254025"/>
            <a:ext cx="1183200" cy="17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9" name="Google Shape;1709;p65"/>
          <p:cNvGrpSpPr/>
          <p:nvPr/>
        </p:nvGrpSpPr>
        <p:grpSpPr>
          <a:xfrm>
            <a:off x="4819741" y="2893635"/>
            <a:ext cx="644400" cy="314700"/>
            <a:chOff x="4736879" y="2893635"/>
            <a:chExt cx="644400" cy="314700"/>
          </a:xfrm>
        </p:grpSpPr>
        <p:sp>
          <p:nvSpPr>
            <p:cNvPr id="1710" name="Google Shape;1710;p65"/>
            <p:cNvSpPr/>
            <p:nvPr/>
          </p:nvSpPr>
          <p:spPr>
            <a:xfrm rot="5400000">
              <a:off x="4901729" y="2728785"/>
              <a:ext cx="314700" cy="6444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65"/>
            <p:cNvSpPr txBox="1"/>
            <p:nvPr/>
          </p:nvSpPr>
          <p:spPr>
            <a:xfrm>
              <a:off x="4849944" y="2893636"/>
              <a:ext cx="419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Branch Comp</a:t>
              </a:r>
              <a:endParaRPr b="0" i="0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2" name="Google Shape;1712;p65"/>
          <p:cNvGrpSpPr/>
          <p:nvPr/>
        </p:nvGrpSpPr>
        <p:grpSpPr>
          <a:xfrm>
            <a:off x="4340501" y="4057784"/>
            <a:ext cx="486408" cy="319500"/>
            <a:chOff x="4447206" y="4057784"/>
            <a:chExt cx="426300" cy="319500"/>
          </a:xfrm>
        </p:grpSpPr>
        <p:sp>
          <p:nvSpPr>
            <p:cNvPr id="1713" name="Google Shape;1713;p65"/>
            <p:cNvSpPr/>
            <p:nvPr/>
          </p:nvSpPr>
          <p:spPr>
            <a:xfrm rot="5400000">
              <a:off x="4500606" y="4004384"/>
              <a:ext cx="319500" cy="4263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65"/>
            <p:cNvSpPr txBox="1"/>
            <p:nvPr/>
          </p:nvSpPr>
          <p:spPr>
            <a:xfrm>
              <a:off x="4453925" y="4066223"/>
              <a:ext cx="410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Imm Gen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15" name="Google Shape;1715;p65"/>
          <p:cNvSpPr txBox="1"/>
          <p:nvPr/>
        </p:nvSpPr>
        <p:spPr>
          <a:xfrm>
            <a:off x="2816618" y="2245326"/>
            <a:ext cx="1175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RegFile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6" name="Google Shape;1716;p65"/>
          <p:cNvGrpSpPr/>
          <p:nvPr/>
        </p:nvGrpSpPr>
        <p:grpSpPr>
          <a:xfrm>
            <a:off x="1518883" y="1816758"/>
            <a:ext cx="295200" cy="153900"/>
            <a:chOff x="1777884" y="1816758"/>
            <a:chExt cx="295200" cy="153900"/>
          </a:xfrm>
        </p:grpSpPr>
        <p:sp>
          <p:nvSpPr>
            <p:cNvPr id="1717" name="Google Shape;1717;p65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65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719" name="Google Shape;1719;p65"/>
          <p:cNvCxnSpPr/>
          <p:nvPr/>
        </p:nvCxnSpPr>
        <p:spPr>
          <a:xfrm>
            <a:off x="2251549" y="4566471"/>
            <a:ext cx="6891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0" name="Google Shape;1720;p65"/>
          <p:cNvCxnSpPr/>
          <p:nvPr/>
        </p:nvCxnSpPr>
        <p:spPr>
          <a:xfrm>
            <a:off x="2250699" y="3672375"/>
            <a:ext cx="556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1" name="Google Shape;1721;p65"/>
          <p:cNvCxnSpPr/>
          <p:nvPr/>
        </p:nvCxnSpPr>
        <p:spPr>
          <a:xfrm>
            <a:off x="5786430" y="2651751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2" name="Google Shape;1722;p65"/>
          <p:cNvCxnSpPr/>
          <p:nvPr/>
        </p:nvCxnSpPr>
        <p:spPr>
          <a:xfrm>
            <a:off x="6549589" y="2961848"/>
            <a:ext cx="413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3" name="Google Shape;1723;p65"/>
          <p:cNvCxnSpPr/>
          <p:nvPr/>
        </p:nvCxnSpPr>
        <p:spPr>
          <a:xfrm>
            <a:off x="7915949" y="3448725"/>
            <a:ext cx="44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4" name="Google Shape;1724;p65"/>
          <p:cNvCxnSpPr/>
          <p:nvPr/>
        </p:nvCxnSpPr>
        <p:spPr>
          <a:xfrm>
            <a:off x="3992549" y="2765100"/>
            <a:ext cx="1664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25" name="Google Shape;1725;p65"/>
          <p:cNvCxnSpPr/>
          <p:nvPr/>
        </p:nvCxnSpPr>
        <p:spPr>
          <a:xfrm>
            <a:off x="305949" y="1460975"/>
            <a:ext cx="77718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6" name="Google Shape;1726;p65"/>
          <p:cNvCxnSpPr/>
          <p:nvPr/>
        </p:nvCxnSpPr>
        <p:spPr>
          <a:xfrm rot="10800000">
            <a:off x="6809774" y="1459105"/>
            <a:ext cx="0" cy="14997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7" name="Google Shape;1727;p65"/>
          <p:cNvCxnSpPr/>
          <p:nvPr/>
        </p:nvCxnSpPr>
        <p:spPr>
          <a:xfrm>
            <a:off x="7228549" y="4379125"/>
            <a:ext cx="0" cy="56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728" name="Google Shape;1728;p65"/>
          <p:cNvCxnSpPr/>
          <p:nvPr/>
        </p:nvCxnSpPr>
        <p:spPr>
          <a:xfrm>
            <a:off x="4584033" y="4380625"/>
            <a:ext cx="0" cy="55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729" name="Google Shape;1729;p65"/>
          <p:cNvCxnSpPr/>
          <p:nvPr/>
        </p:nvCxnSpPr>
        <p:spPr>
          <a:xfrm>
            <a:off x="821424" y="2447650"/>
            <a:ext cx="0" cy="248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730" name="Google Shape;1730;p65"/>
          <p:cNvCxnSpPr/>
          <p:nvPr/>
        </p:nvCxnSpPr>
        <p:spPr>
          <a:xfrm>
            <a:off x="5386841" y="3210231"/>
            <a:ext cx="0" cy="172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1" name="Google Shape;1731;p65"/>
          <p:cNvCxnSpPr/>
          <p:nvPr/>
        </p:nvCxnSpPr>
        <p:spPr>
          <a:xfrm>
            <a:off x="5141272" y="3210231"/>
            <a:ext cx="0" cy="17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32" name="Google Shape;1732;p65"/>
          <p:cNvSpPr txBox="1"/>
          <p:nvPr/>
        </p:nvSpPr>
        <p:spPr>
          <a:xfrm>
            <a:off x="5531600" y="4948576"/>
            <a:ext cx="267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3" name="Google Shape;1733;p65"/>
          <p:cNvCxnSpPr/>
          <p:nvPr/>
        </p:nvCxnSpPr>
        <p:spPr>
          <a:xfrm>
            <a:off x="6293049" y="3819725"/>
            <a:ext cx="0" cy="1117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734" name="Google Shape;1734;p65"/>
          <p:cNvCxnSpPr/>
          <p:nvPr/>
        </p:nvCxnSpPr>
        <p:spPr>
          <a:xfrm>
            <a:off x="3073075" y="3979576"/>
            <a:ext cx="0" cy="95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735" name="Google Shape;1735;p65"/>
          <p:cNvSpPr txBox="1"/>
          <p:nvPr/>
        </p:nvSpPr>
        <p:spPr>
          <a:xfrm>
            <a:off x="2816206" y="2477476"/>
            <a:ext cx="72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RegWriteData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65"/>
          <p:cNvSpPr txBox="1"/>
          <p:nvPr/>
        </p:nvSpPr>
        <p:spPr>
          <a:xfrm>
            <a:off x="2817369" y="2911838"/>
            <a:ext cx="7800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RegWriteIndex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65"/>
          <p:cNvSpPr txBox="1"/>
          <p:nvPr/>
        </p:nvSpPr>
        <p:spPr>
          <a:xfrm>
            <a:off x="2816876" y="3236460"/>
            <a:ext cx="826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65"/>
          <p:cNvSpPr txBox="1"/>
          <p:nvPr/>
        </p:nvSpPr>
        <p:spPr>
          <a:xfrm>
            <a:off x="2818230" y="3600510"/>
            <a:ext cx="8325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RegReadIndex2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65"/>
          <p:cNvSpPr txBox="1"/>
          <p:nvPr/>
        </p:nvSpPr>
        <p:spPr>
          <a:xfrm>
            <a:off x="3186845" y="2695698"/>
            <a:ext cx="792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65"/>
          <p:cNvSpPr txBox="1"/>
          <p:nvPr/>
        </p:nvSpPr>
        <p:spPr>
          <a:xfrm>
            <a:off x="8082954" y="2902021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65"/>
          <p:cNvSpPr txBox="1"/>
          <p:nvPr/>
        </p:nvSpPr>
        <p:spPr>
          <a:xfrm>
            <a:off x="7998933" y="3127733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65"/>
          <p:cNvSpPr txBox="1"/>
          <p:nvPr/>
        </p:nvSpPr>
        <p:spPr>
          <a:xfrm>
            <a:off x="8024796" y="3346975"/>
            <a:ext cx="276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65"/>
          <p:cNvSpPr txBox="1"/>
          <p:nvPr/>
        </p:nvSpPr>
        <p:spPr>
          <a:xfrm>
            <a:off x="3179682" y="3420254"/>
            <a:ext cx="795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65"/>
          <p:cNvSpPr txBox="1"/>
          <p:nvPr/>
        </p:nvSpPr>
        <p:spPr>
          <a:xfrm>
            <a:off x="2272428" y="3558585"/>
            <a:ext cx="442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inst[24:20]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65"/>
          <p:cNvSpPr txBox="1"/>
          <p:nvPr/>
        </p:nvSpPr>
        <p:spPr>
          <a:xfrm>
            <a:off x="2272227" y="3191179"/>
            <a:ext cx="437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inst[19:15]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6" name="Google Shape;1746;p65"/>
          <p:cNvCxnSpPr/>
          <p:nvPr/>
        </p:nvCxnSpPr>
        <p:spPr>
          <a:xfrm>
            <a:off x="5786430" y="3639970"/>
            <a:ext cx="27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7" name="Google Shape;1747;p65"/>
          <p:cNvSpPr/>
          <p:nvPr/>
        </p:nvSpPr>
        <p:spPr>
          <a:xfrm>
            <a:off x="6059599" y="2239850"/>
            <a:ext cx="486777" cy="1718950"/>
          </a:xfrm>
          <a:custGeom>
            <a:rect b="b" l="l" r="r" t="t"/>
            <a:pathLst>
              <a:path extrusionOk="0" h="68758" w="25718">
                <a:moveTo>
                  <a:pt x="0" y="30915"/>
                </a:moveTo>
                <a:lnTo>
                  <a:pt x="0" y="0"/>
                </a:lnTo>
                <a:lnTo>
                  <a:pt x="25718" y="11327"/>
                </a:lnTo>
                <a:lnTo>
                  <a:pt x="25718" y="57965"/>
                </a:lnTo>
                <a:lnTo>
                  <a:pt x="133" y="68758"/>
                </a:lnTo>
                <a:lnTo>
                  <a:pt x="133" y="38643"/>
                </a:lnTo>
                <a:lnTo>
                  <a:pt x="7196" y="34246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8" name="Google Shape;1748;p65"/>
          <p:cNvSpPr txBox="1"/>
          <p:nvPr/>
        </p:nvSpPr>
        <p:spPr>
          <a:xfrm>
            <a:off x="6198231" y="2995400"/>
            <a:ext cx="333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65"/>
          <p:cNvSpPr txBox="1"/>
          <p:nvPr/>
        </p:nvSpPr>
        <p:spPr>
          <a:xfrm>
            <a:off x="6078874" y="25813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65"/>
          <p:cNvSpPr txBox="1"/>
          <p:nvPr/>
        </p:nvSpPr>
        <p:spPr>
          <a:xfrm>
            <a:off x="6076499" y="3569550"/>
            <a:ext cx="93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1" name="Google Shape;1751;p65"/>
          <p:cNvCxnSpPr/>
          <p:nvPr/>
        </p:nvCxnSpPr>
        <p:spPr>
          <a:xfrm rot="10800000">
            <a:off x="5709900" y="3865975"/>
            <a:ext cx="0" cy="106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2" name="Google Shape;1752;p65"/>
          <p:cNvSpPr txBox="1"/>
          <p:nvPr/>
        </p:nvSpPr>
        <p:spPr>
          <a:xfrm>
            <a:off x="5824084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65"/>
          <p:cNvSpPr txBox="1"/>
          <p:nvPr/>
        </p:nvSpPr>
        <p:spPr>
          <a:xfrm>
            <a:off x="5031500" y="4948576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BrEq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65"/>
          <p:cNvSpPr txBox="1"/>
          <p:nvPr/>
        </p:nvSpPr>
        <p:spPr>
          <a:xfrm>
            <a:off x="5290271" y="4948576"/>
            <a:ext cx="218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BrLT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65"/>
          <p:cNvSpPr txBox="1"/>
          <p:nvPr/>
        </p:nvSpPr>
        <p:spPr>
          <a:xfrm>
            <a:off x="4761666" y="4948576"/>
            <a:ext cx="237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6" name="Google Shape;1756;p65"/>
          <p:cNvCxnSpPr/>
          <p:nvPr/>
        </p:nvCxnSpPr>
        <p:spPr>
          <a:xfrm rot="10800000">
            <a:off x="4894750" y="3209950"/>
            <a:ext cx="0" cy="172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57" name="Google Shape;1757;p65"/>
          <p:cNvSpPr/>
          <p:nvPr/>
        </p:nvSpPr>
        <p:spPr>
          <a:xfrm>
            <a:off x="4583849" y="2768700"/>
            <a:ext cx="230758" cy="209875"/>
          </a:xfrm>
          <a:custGeom>
            <a:rect b="b" l="l" r="r" t="t"/>
            <a:pathLst>
              <a:path extrusionOk="0" h="8395" w="4597">
                <a:moveTo>
                  <a:pt x="0" y="0"/>
                </a:moveTo>
                <a:lnTo>
                  <a:pt x="0" y="8395"/>
                </a:lnTo>
                <a:lnTo>
                  <a:pt x="4597" y="8395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58" name="Google Shape;1758;p65"/>
          <p:cNvSpPr/>
          <p:nvPr/>
        </p:nvSpPr>
        <p:spPr>
          <a:xfrm>
            <a:off x="4583849" y="3125150"/>
            <a:ext cx="234194" cy="358125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759" name="Google Shape;1759;p65"/>
          <p:cNvGrpSpPr/>
          <p:nvPr/>
        </p:nvGrpSpPr>
        <p:grpSpPr>
          <a:xfrm>
            <a:off x="6954434" y="2422225"/>
            <a:ext cx="964046" cy="1957200"/>
            <a:chOff x="7061035" y="2422225"/>
            <a:chExt cx="964046" cy="1957200"/>
          </a:xfrm>
        </p:grpSpPr>
        <p:sp>
          <p:nvSpPr>
            <p:cNvPr id="1760" name="Google Shape;1760;p65"/>
            <p:cNvSpPr/>
            <p:nvPr/>
          </p:nvSpPr>
          <p:spPr>
            <a:xfrm>
              <a:off x="7072325" y="2422225"/>
              <a:ext cx="949800" cy="19572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65"/>
            <p:cNvSpPr txBox="1"/>
            <p:nvPr/>
          </p:nvSpPr>
          <p:spPr>
            <a:xfrm>
              <a:off x="7072581" y="2425275"/>
              <a:ext cx="952500" cy="20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tr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DMEM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65"/>
            <p:cNvSpPr txBox="1"/>
            <p:nvPr/>
          </p:nvSpPr>
          <p:spPr>
            <a:xfrm>
              <a:off x="7061035" y="4230613"/>
              <a:ext cx="5481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MemWEn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65"/>
            <p:cNvSpPr txBox="1"/>
            <p:nvPr/>
          </p:nvSpPr>
          <p:spPr>
            <a:xfrm>
              <a:off x="7170766" y="3377147"/>
              <a:ext cx="8178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MemReadData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65"/>
            <p:cNvSpPr txBox="1"/>
            <p:nvPr/>
          </p:nvSpPr>
          <p:spPr>
            <a:xfrm>
              <a:off x="7080978" y="3958012"/>
              <a:ext cx="8535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MemWriteData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65"/>
            <p:cNvSpPr txBox="1"/>
            <p:nvPr/>
          </p:nvSpPr>
          <p:spPr>
            <a:xfrm>
              <a:off x="7082866" y="2889510"/>
              <a:ext cx="7062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MemAddress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65"/>
            <p:cNvSpPr/>
            <p:nvPr/>
          </p:nvSpPr>
          <p:spPr>
            <a:xfrm>
              <a:off x="7812970" y="4250489"/>
              <a:ext cx="130800" cy="1275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7" name="Google Shape;1767;p65"/>
          <p:cNvSpPr/>
          <p:nvPr/>
        </p:nvSpPr>
        <p:spPr>
          <a:xfrm>
            <a:off x="5469974" y="3482575"/>
            <a:ext cx="1489336" cy="550330"/>
          </a:xfrm>
          <a:custGeom>
            <a:rect b="b" l="l" r="r" t="t"/>
            <a:pathLst>
              <a:path extrusionOk="0" h="22652" w="63161">
                <a:moveTo>
                  <a:pt x="0" y="0"/>
                </a:moveTo>
                <a:lnTo>
                  <a:pt x="0" y="22652"/>
                </a:lnTo>
                <a:lnTo>
                  <a:pt x="63161" y="2265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68" name="Google Shape;1768;p65"/>
          <p:cNvSpPr txBox="1"/>
          <p:nvPr/>
        </p:nvSpPr>
        <p:spPr>
          <a:xfrm>
            <a:off x="6065425" y="4948576"/>
            <a:ext cx="41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9" name="Google Shape;1769;p65"/>
          <p:cNvCxnSpPr/>
          <p:nvPr/>
        </p:nvCxnSpPr>
        <p:spPr>
          <a:xfrm rot="10800000">
            <a:off x="1665449" y="1973700"/>
            <a:ext cx="0" cy="1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0" name="Google Shape;1770;p65"/>
          <p:cNvSpPr txBox="1"/>
          <p:nvPr/>
        </p:nvSpPr>
        <p:spPr>
          <a:xfrm>
            <a:off x="4374830" y="4948576"/>
            <a:ext cx="365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65"/>
          <p:cNvSpPr txBox="1"/>
          <p:nvPr/>
        </p:nvSpPr>
        <p:spPr>
          <a:xfrm>
            <a:off x="2864575" y="4948576"/>
            <a:ext cx="412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65"/>
          <p:cNvSpPr txBox="1"/>
          <p:nvPr/>
        </p:nvSpPr>
        <p:spPr>
          <a:xfrm>
            <a:off x="7021631" y="4951907"/>
            <a:ext cx="414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MemRW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65"/>
          <p:cNvSpPr txBox="1"/>
          <p:nvPr/>
        </p:nvSpPr>
        <p:spPr>
          <a:xfrm>
            <a:off x="8680672" y="4948576"/>
            <a:ext cx="371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WBSel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65"/>
          <p:cNvSpPr txBox="1"/>
          <p:nvPr/>
        </p:nvSpPr>
        <p:spPr>
          <a:xfrm>
            <a:off x="2818317" y="3835326"/>
            <a:ext cx="46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RegWEn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65"/>
          <p:cNvSpPr txBox="1"/>
          <p:nvPr/>
        </p:nvSpPr>
        <p:spPr>
          <a:xfrm>
            <a:off x="369791" y="1971345"/>
            <a:ext cx="2580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PC+4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6" name="Google Shape;1776;p65"/>
          <p:cNvCxnSpPr/>
          <p:nvPr/>
        </p:nvCxnSpPr>
        <p:spPr>
          <a:xfrm>
            <a:off x="881146" y="2184900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7" name="Google Shape;1777;p65"/>
          <p:cNvSpPr/>
          <p:nvPr/>
        </p:nvSpPr>
        <p:spPr>
          <a:xfrm>
            <a:off x="8075885" y="1455777"/>
            <a:ext cx="283151" cy="1542420"/>
          </a:xfrm>
          <a:custGeom>
            <a:rect b="b" l="l" r="r" t="t"/>
            <a:pathLst>
              <a:path extrusionOk="0" h="37044" w="9328">
                <a:moveTo>
                  <a:pt x="0" y="0"/>
                </a:moveTo>
                <a:lnTo>
                  <a:pt x="0" y="37044"/>
                </a:lnTo>
                <a:lnTo>
                  <a:pt x="9328" y="3704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78" name="Google Shape;1778;p65"/>
          <p:cNvSpPr txBox="1"/>
          <p:nvPr/>
        </p:nvSpPr>
        <p:spPr>
          <a:xfrm>
            <a:off x="310649" y="2210618"/>
            <a:ext cx="3405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65"/>
          <p:cNvSpPr/>
          <p:nvPr/>
        </p:nvSpPr>
        <p:spPr>
          <a:xfrm>
            <a:off x="310649" y="1457425"/>
            <a:ext cx="434320" cy="856191"/>
          </a:xfrm>
          <a:custGeom>
            <a:rect b="b" l="l" r="r" t="t"/>
            <a:pathLst>
              <a:path extrusionOk="0" h="19521" w="8994">
                <a:moveTo>
                  <a:pt x="0" y="0"/>
                </a:moveTo>
                <a:lnTo>
                  <a:pt x="0" y="19521"/>
                </a:lnTo>
                <a:lnTo>
                  <a:pt x="8994" y="19521"/>
                </a:lnTo>
              </a:path>
            </a:pathLst>
          </a:cu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780" name="Google Shape;1780;p65"/>
          <p:cNvSpPr txBox="1"/>
          <p:nvPr/>
        </p:nvSpPr>
        <p:spPr>
          <a:xfrm>
            <a:off x="666265" y="4948576"/>
            <a:ext cx="309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65"/>
          <p:cNvSpPr txBox="1"/>
          <p:nvPr/>
        </p:nvSpPr>
        <p:spPr>
          <a:xfrm>
            <a:off x="2175091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(ID)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2" name="Google Shape;1782;p65"/>
          <p:cNvGrpSpPr/>
          <p:nvPr/>
        </p:nvGrpSpPr>
        <p:grpSpPr>
          <a:xfrm>
            <a:off x="1086608" y="1907022"/>
            <a:ext cx="213600" cy="620519"/>
            <a:chOff x="1345609" y="1907022"/>
            <a:chExt cx="213600" cy="620519"/>
          </a:xfrm>
        </p:grpSpPr>
        <p:sp>
          <p:nvSpPr>
            <p:cNvPr id="1783" name="Google Shape;1783;p65"/>
            <p:cNvSpPr/>
            <p:nvPr/>
          </p:nvSpPr>
          <p:spPr>
            <a:xfrm>
              <a:off x="1345609" y="1907022"/>
              <a:ext cx="213600" cy="6204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65"/>
            <p:cNvSpPr/>
            <p:nvPr/>
          </p:nvSpPr>
          <p:spPr>
            <a:xfrm>
              <a:off x="1345609" y="2357141"/>
              <a:ext cx="213600" cy="1704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65"/>
            <p:cNvSpPr txBox="1"/>
            <p:nvPr/>
          </p:nvSpPr>
          <p:spPr>
            <a:xfrm>
              <a:off x="1359237" y="2100736"/>
              <a:ext cx="1827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6" name="Google Shape;1786;p65"/>
          <p:cNvSpPr/>
          <p:nvPr/>
        </p:nvSpPr>
        <p:spPr>
          <a:xfrm>
            <a:off x="1367096" y="2170325"/>
            <a:ext cx="159901" cy="986030"/>
          </a:xfrm>
          <a:custGeom>
            <a:rect b="b" l="l" r="r" t="t"/>
            <a:pathLst>
              <a:path extrusionOk="0" h="40242" w="3065">
                <a:moveTo>
                  <a:pt x="0" y="0"/>
                </a:moveTo>
                <a:lnTo>
                  <a:pt x="0" y="40242"/>
                </a:lnTo>
                <a:lnTo>
                  <a:pt x="3065" y="4024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787" name="Google Shape;1787;p65"/>
          <p:cNvGrpSpPr/>
          <p:nvPr/>
        </p:nvGrpSpPr>
        <p:grpSpPr>
          <a:xfrm>
            <a:off x="8359974" y="2776540"/>
            <a:ext cx="148800" cy="891300"/>
            <a:chOff x="8466575" y="2776540"/>
            <a:chExt cx="148800" cy="891300"/>
          </a:xfrm>
        </p:grpSpPr>
        <p:sp>
          <p:nvSpPr>
            <p:cNvPr id="1788" name="Google Shape;1788;p65"/>
            <p:cNvSpPr/>
            <p:nvPr/>
          </p:nvSpPr>
          <p:spPr>
            <a:xfrm rot="5400000">
              <a:off x="8095325" y="3147790"/>
              <a:ext cx="891300" cy="148800"/>
            </a:xfrm>
            <a:prstGeom prst="trapezoid">
              <a:avLst>
                <a:gd fmla="val 4135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65"/>
            <p:cNvSpPr txBox="1"/>
            <p:nvPr/>
          </p:nvSpPr>
          <p:spPr>
            <a:xfrm>
              <a:off x="8476069" y="31393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65"/>
            <p:cNvSpPr txBox="1"/>
            <p:nvPr/>
          </p:nvSpPr>
          <p:spPr>
            <a:xfrm>
              <a:off x="8476069" y="33679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65"/>
            <p:cNvSpPr txBox="1"/>
            <p:nvPr/>
          </p:nvSpPr>
          <p:spPr>
            <a:xfrm>
              <a:off x="8476069" y="2910710"/>
              <a:ext cx="1290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2" name="Google Shape;1792;p65"/>
          <p:cNvGrpSpPr/>
          <p:nvPr/>
        </p:nvGrpSpPr>
        <p:grpSpPr>
          <a:xfrm>
            <a:off x="750814" y="1920097"/>
            <a:ext cx="127800" cy="547800"/>
            <a:chOff x="455175" y="2672151"/>
            <a:chExt cx="127800" cy="547800"/>
          </a:xfrm>
        </p:grpSpPr>
        <p:sp>
          <p:nvSpPr>
            <p:cNvPr id="1793" name="Google Shape;1793;p65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65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65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6" name="Google Shape;1796;p65"/>
          <p:cNvGrpSpPr/>
          <p:nvPr/>
        </p:nvGrpSpPr>
        <p:grpSpPr>
          <a:xfrm>
            <a:off x="5659021" y="2372303"/>
            <a:ext cx="127800" cy="547800"/>
            <a:chOff x="455175" y="2672151"/>
            <a:chExt cx="127800" cy="547800"/>
          </a:xfrm>
        </p:grpSpPr>
        <p:sp>
          <p:nvSpPr>
            <p:cNvPr id="1797" name="Google Shape;1797;p65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65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65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p65"/>
          <p:cNvGrpSpPr/>
          <p:nvPr/>
        </p:nvGrpSpPr>
        <p:grpSpPr>
          <a:xfrm>
            <a:off x="5658171" y="3326653"/>
            <a:ext cx="127800" cy="547800"/>
            <a:chOff x="455175" y="2672151"/>
            <a:chExt cx="127800" cy="547800"/>
          </a:xfrm>
        </p:grpSpPr>
        <p:sp>
          <p:nvSpPr>
            <p:cNvPr id="1801" name="Google Shape;1801;p65"/>
            <p:cNvSpPr/>
            <p:nvPr/>
          </p:nvSpPr>
          <p:spPr>
            <a:xfrm rot="5400000">
              <a:off x="245175" y="2882151"/>
              <a:ext cx="547800" cy="127800"/>
            </a:xfrm>
            <a:prstGeom prst="trapezoid">
              <a:avLst>
                <a:gd fmla="val 41626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65"/>
            <p:cNvSpPr txBox="1"/>
            <p:nvPr/>
          </p:nvSpPr>
          <p:spPr>
            <a:xfrm>
              <a:off x="466012" y="2762047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65"/>
            <p:cNvSpPr txBox="1"/>
            <p:nvPr/>
          </p:nvSpPr>
          <p:spPr>
            <a:xfrm>
              <a:off x="466012" y="2993978"/>
              <a:ext cx="93900" cy="1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tr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4" name="Google Shape;1804;p65"/>
          <p:cNvSpPr/>
          <p:nvPr/>
        </p:nvSpPr>
        <p:spPr>
          <a:xfrm>
            <a:off x="4580524" y="3722700"/>
            <a:ext cx="1069327" cy="336852"/>
          </a:xfrm>
          <a:custGeom>
            <a:rect b="b" l="l" r="r" t="t"/>
            <a:pathLst>
              <a:path extrusionOk="0" h="14325" w="6330">
                <a:moveTo>
                  <a:pt x="0" y="14325"/>
                </a:moveTo>
                <a:lnTo>
                  <a:pt x="0" y="0"/>
                </a:lnTo>
                <a:lnTo>
                  <a:pt x="633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05" name="Google Shape;1805;p65"/>
          <p:cNvSpPr/>
          <p:nvPr/>
        </p:nvSpPr>
        <p:spPr>
          <a:xfrm>
            <a:off x="3783994" y="3852053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65"/>
          <p:cNvSpPr/>
          <p:nvPr/>
        </p:nvSpPr>
        <p:spPr>
          <a:xfrm>
            <a:off x="1531974" y="2480743"/>
            <a:ext cx="456900" cy="11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p65"/>
          <p:cNvSpPr txBox="1"/>
          <p:nvPr/>
        </p:nvSpPr>
        <p:spPr>
          <a:xfrm>
            <a:off x="1533503" y="2487330"/>
            <a:ext cx="4542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t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65"/>
          <p:cNvSpPr txBox="1"/>
          <p:nvPr/>
        </p:nvSpPr>
        <p:spPr>
          <a:xfrm>
            <a:off x="1538649" y="3088013"/>
            <a:ext cx="192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65"/>
          <p:cNvSpPr/>
          <p:nvPr/>
        </p:nvSpPr>
        <p:spPr>
          <a:xfrm>
            <a:off x="1779318" y="3529498"/>
            <a:ext cx="130800" cy="1275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65"/>
          <p:cNvSpPr/>
          <p:nvPr/>
        </p:nvSpPr>
        <p:spPr>
          <a:xfrm>
            <a:off x="2400300" y="1300175"/>
            <a:ext cx="6415100" cy="1933575"/>
          </a:xfrm>
          <a:custGeom>
            <a:rect b="b" l="l" r="r" t="t"/>
            <a:pathLst>
              <a:path extrusionOk="0" h="77343" w="256604">
                <a:moveTo>
                  <a:pt x="244412" y="77343"/>
                </a:moveTo>
                <a:lnTo>
                  <a:pt x="256604" y="77343"/>
                </a:lnTo>
                <a:lnTo>
                  <a:pt x="256604" y="0"/>
                </a:lnTo>
                <a:lnTo>
                  <a:pt x="0" y="0"/>
                </a:lnTo>
                <a:lnTo>
                  <a:pt x="0" y="49911"/>
                </a:lnTo>
                <a:lnTo>
                  <a:pt x="16383" y="49911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11" name="Google Shape;1811;p65"/>
          <p:cNvCxnSpPr/>
          <p:nvPr/>
        </p:nvCxnSpPr>
        <p:spPr>
          <a:xfrm>
            <a:off x="257831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2" name="Google Shape;1812;p65"/>
          <p:cNvCxnSpPr/>
          <p:nvPr/>
        </p:nvCxnSpPr>
        <p:spPr>
          <a:xfrm>
            <a:off x="285692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3" name="Google Shape;1813;p65"/>
          <p:cNvCxnSpPr/>
          <p:nvPr/>
        </p:nvCxnSpPr>
        <p:spPr>
          <a:xfrm>
            <a:off x="4369680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4" name="Google Shape;1814;p65"/>
          <p:cNvCxnSpPr/>
          <p:nvPr/>
        </p:nvCxnSpPr>
        <p:spPr>
          <a:xfrm>
            <a:off x="474860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5" name="Google Shape;1815;p65"/>
          <p:cNvCxnSpPr/>
          <p:nvPr/>
        </p:nvCxnSpPr>
        <p:spPr>
          <a:xfrm>
            <a:off x="501343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6" name="Google Shape;1816;p65"/>
          <p:cNvCxnSpPr/>
          <p:nvPr/>
        </p:nvCxnSpPr>
        <p:spPr>
          <a:xfrm>
            <a:off x="5278256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7" name="Google Shape;1817;p65"/>
          <p:cNvCxnSpPr/>
          <p:nvPr/>
        </p:nvCxnSpPr>
        <p:spPr>
          <a:xfrm>
            <a:off x="552184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8" name="Google Shape;1818;p65"/>
          <p:cNvCxnSpPr/>
          <p:nvPr/>
        </p:nvCxnSpPr>
        <p:spPr>
          <a:xfrm>
            <a:off x="5810823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9" name="Google Shape;1819;p65"/>
          <p:cNvCxnSpPr/>
          <p:nvPr/>
        </p:nvCxnSpPr>
        <p:spPr>
          <a:xfrm>
            <a:off x="605857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0" name="Google Shape;1820;p65"/>
          <p:cNvCxnSpPr/>
          <p:nvPr/>
        </p:nvCxnSpPr>
        <p:spPr>
          <a:xfrm>
            <a:off x="7442671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1" name="Google Shape;1821;p65"/>
          <p:cNvSpPr/>
          <p:nvPr/>
        </p:nvSpPr>
        <p:spPr>
          <a:xfrm>
            <a:off x="5293525" y="1229325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2" name="Google Shape;1822;p65"/>
          <p:cNvSpPr/>
          <p:nvPr/>
        </p:nvSpPr>
        <p:spPr>
          <a:xfrm>
            <a:off x="6487523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3" name="Google Shape;1823;p65"/>
          <p:cNvSpPr/>
          <p:nvPr/>
        </p:nvSpPr>
        <p:spPr>
          <a:xfrm flipH="1">
            <a:off x="7046125" y="13926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4" name="Google Shape;1824;p65"/>
          <p:cNvSpPr/>
          <p:nvPr/>
        </p:nvSpPr>
        <p:spPr>
          <a:xfrm flipH="1" rot="-5400000">
            <a:off x="6773813" y="2002253"/>
            <a:ext cx="69650" cy="137800"/>
          </a:xfrm>
          <a:custGeom>
            <a:rect b="b" l="l" r="r" t="t"/>
            <a:pathLst>
              <a:path extrusionOk="0" h="5512" w="2786">
                <a:moveTo>
                  <a:pt x="2786" y="0"/>
                </a:moveTo>
                <a:lnTo>
                  <a:pt x="0" y="2786"/>
                </a:lnTo>
                <a:lnTo>
                  <a:pt x="2726" y="5512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5" name="Google Shape;1825;p65"/>
          <p:cNvSpPr txBox="1"/>
          <p:nvPr/>
        </p:nvSpPr>
        <p:spPr>
          <a:xfrm>
            <a:off x="4408054" y="1364209"/>
            <a:ext cx="182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ALU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6" name="Google Shape;1826;p65"/>
          <p:cNvGrpSpPr/>
          <p:nvPr/>
        </p:nvGrpSpPr>
        <p:grpSpPr>
          <a:xfrm>
            <a:off x="2059266" y="1969583"/>
            <a:ext cx="120009" cy="399152"/>
            <a:chOff x="2058691" y="2893625"/>
            <a:chExt cx="120009" cy="399152"/>
          </a:xfrm>
        </p:grpSpPr>
        <p:sp>
          <p:nvSpPr>
            <p:cNvPr id="1827" name="Google Shape;1827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9" name="Google Shape;1829;p65"/>
          <p:cNvGrpSpPr/>
          <p:nvPr/>
        </p:nvGrpSpPr>
        <p:grpSpPr>
          <a:xfrm>
            <a:off x="4057456" y="1968238"/>
            <a:ext cx="120009" cy="399152"/>
            <a:chOff x="2058691" y="2893625"/>
            <a:chExt cx="120009" cy="399152"/>
          </a:xfrm>
        </p:grpSpPr>
        <p:sp>
          <p:nvSpPr>
            <p:cNvPr id="1830" name="Google Shape;1830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2" name="Google Shape;1832;p65"/>
          <p:cNvGrpSpPr/>
          <p:nvPr/>
        </p:nvGrpSpPr>
        <p:grpSpPr>
          <a:xfrm>
            <a:off x="4057456" y="2563892"/>
            <a:ext cx="120009" cy="399152"/>
            <a:chOff x="2058691" y="2893625"/>
            <a:chExt cx="120009" cy="399152"/>
          </a:xfrm>
        </p:grpSpPr>
        <p:sp>
          <p:nvSpPr>
            <p:cNvPr id="1833" name="Google Shape;1833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5" name="Google Shape;1835;p65"/>
          <p:cNvGrpSpPr/>
          <p:nvPr/>
        </p:nvGrpSpPr>
        <p:grpSpPr>
          <a:xfrm>
            <a:off x="4057456" y="3279380"/>
            <a:ext cx="120009" cy="399152"/>
            <a:chOff x="2058691" y="2893625"/>
            <a:chExt cx="120009" cy="399152"/>
          </a:xfrm>
        </p:grpSpPr>
        <p:sp>
          <p:nvSpPr>
            <p:cNvPr id="1836" name="Google Shape;1836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8" name="Google Shape;1838;p65"/>
          <p:cNvGrpSpPr/>
          <p:nvPr/>
        </p:nvGrpSpPr>
        <p:grpSpPr>
          <a:xfrm>
            <a:off x="4057456" y="4367558"/>
            <a:ext cx="120009" cy="399152"/>
            <a:chOff x="2058691" y="2893625"/>
            <a:chExt cx="120009" cy="399152"/>
          </a:xfrm>
        </p:grpSpPr>
        <p:sp>
          <p:nvSpPr>
            <p:cNvPr id="1839" name="Google Shape;1839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1" name="Google Shape;1841;p65"/>
          <p:cNvGrpSpPr/>
          <p:nvPr/>
        </p:nvGrpSpPr>
        <p:grpSpPr>
          <a:xfrm>
            <a:off x="6598729" y="3831865"/>
            <a:ext cx="120009" cy="399152"/>
            <a:chOff x="2058691" y="2893625"/>
            <a:chExt cx="120009" cy="399152"/>
          </a:xfrm>
        </p:grpSpPr>
        <p:sp>
          <p:nvSpPr>
            <p:cNvPr id="1842" name="Google Shape;1842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4" name="Google Shape;1844;p65"/>
          <p:cNvGrpSpPr/>
          <p:nvPr/>
        </p:nvGrpSpPr>
        <p:grpSpPr>
          <a:xfrm>
            <a:off x="6598729" y="2760824"/>
            <a:ext cx="120009" cy="399152"/>
            <a:chOff x="2058691" y="2893625"/>
            <a:chExt cx="120009" cy="399152"/>
          </a:xfrm>
        </p:grpSpPr>
        <p:sp>
          <p:nvSpPr>
            <p:cNvPr id="1845" name="Google Shape;1845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7" name="Google Shape;1847;p65"/>
          <p:cNvGrpSpPr/>
          <p:nvPr/>
        </p:nvGrpSpPr>
        <p:grpSpPr>
          <a:xfrm>
            <a:off x="8608214" y="3035164"/>
            <a:ext cx="120009" cy="399152"/>
            <a:chOff x="2058691" y="2893625"/>
            <a:chExt cx="120009" cy="399152"/>
          </a:xfrm>
        </p:grpSpPr>
        <p:sp>
          <p:nvSpPr>
            <p:cNvPr id="1848" name="Google Shape;1848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50" name="Google Shape;1850;p65"/>
          <p:cNvSpPr txBox="1"/>
          <p:nvPr/>
        </p:nvSpPr>
        <p:spPr>
          <a:xfrm>
            <a:off x="200572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65"/>
          <p:cNvSpPr txBox="1"/>
          <p:nvPr/>
        </p:nvSpPr>
        <p:spPr>
          <a:xfrm>
            <a:off x="4005085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65"/>
          <p:cNvSpPr txBox="1"/>
          <p:nvPr/>
        </p:nvSpPr>
        <p:spPr>
          <a:xfrm>
            <a:off x="4013334" y="296654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RegReadData1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65"/>
          <p:cNvSpPr txBox="1"/>
          <p:nvPr/>
        </p:nvSpPr>
        <p:spPr>
          <a:xfrm>
            <a:off x="4013334" y="3682804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65"/>
          <p:cNvSpPr txBox="1"/>
          <p:nvPr/>
        </p:nvSpPr>
        <p:spPr>
          <a:xfrm>
            <a:off x="4005085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65"/>
          <p:cNvSpPr txBox="1"/>
          <p:nvPr/>
        </p:nvSpPr>
        <p:spPr>
          <a:xfrm>
            <a:off x="6464980" y="4236529"/>
            <a:ext cx="387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RegReadData2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65"/>
          <p:cNvSpPr txBox="1"/>
          <p:nvPr/>
        </p:nvSpPr>
        <p:spPr>
          <a:xfrm>
            <a:off x="6548335" y="3161700"/>
            <a:ext cx="227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Out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65"/>
          <p:cNvSpPr txBox="1"/>
          <p:nvPr/>
        </p:nvSpPr>
        <p:spPr>
          <a:xfrm>
            <a:off x="8474725" y="3434323"/>
            <a:ext cx="38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Write Data</a:t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65"/>
          <p:cNvSpPr txBox="1"/>
          <p:nvPr/>
        </p:nvSpPr>
        <p:spPr>
          <a:xfrm>
            <a:off x="4826900" y="104025"/>
            <a:ext cx="41826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tr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By the time we update our PC (M stage), there are already three more instructions in the pipeline (EX, ID, and IF stages).</a:t>
            </a:r>
            <a:endParaRPr b="0" i="0" sz="14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9" name="Google Shape;1859;p65"/>
          <p:cNvSpPr/>
          <p:nvPr/>
        </p:nvSpPr>
        <p:spPr>
          <a:xfrm>
            <a:off x="5103650" y="2169075"/>
            <a:ext cx="541525" cy="365850"/>
          </a:xfrm>
          <a:custGeom>
            <a:rect b="b" l="l" r="r" t="t"/>
            <a:pathLst>
              <a:path extrusionOk="0" h="14634" w="21661">
                <a:moveTo>
                  <a:pt x="0" y="0"/>
                </a:moveTo>
                <a:lnTo>
                  <a:pt x="0" y="14634"/>
                </a:lnTo>
                <a:lnTo>
                  <a:pt x="21661" y="1463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860" name="Google Shape;1860;p65"/>
          <p:cNvGrpSpPr/>
          <p:nvPr/>
        </p:nvGrpSpPr>
        <p:grpSpPr>
          <a:xfrm>
            <a:off x="7329108" y="2093108"/>
            <a:ext cx="295200" cy="153900"/>
            <a:chOff x="1777884" y="1816758"/>
            <a:chExt cx="295200" cy="153900"/>
          </a:xfrm>
        </p:grpSpPr>
        <p:sp>
          <p:nvSpPr>
            <p:cNvPr id="1861" name="Google Shape;1861;p65"/>
            <p:cNvSpPr/>
            <p:nvPr/>
          </p:nvSpPr>
          <p:spPr>
            <a:xfrm rot="5400000">
              <a:off x="1850784" y="1746039"/>
              <a:ext cx="149400" cy="295200"/>
            </a:xfrm>
            <a:prstGeom prst="trapezoid">
              <a:avLst>
                <a:gd fmla="val 0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65"/>
            <p:cNvSpPr txBox="1"/>
            <p:nvPr/>
          </p:nvSpPr>
          <p:spPr>
            <a:xfrm>
              <a:off x="1784816" y="1816758"/>
              <a:ext cx="2826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+4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3" name="Google Shape;1863;p65"/>
          <p:cNvGrpSpPr/>
          <p:nvPr/>
        </p:nvGrpSpPr>
        <p:grpSpPr>
          <a:xfrm>
            <a:off x="6597412" y="1968238"/>
            <a:ext cx="120009" cy="399152"/>
            <a:chOff x="2058691" y="2893625"/>
            <a:chExt cx="120009" cy="399152"/>
          </a:xfrm>
        </p:grpSpPr>
        <p:sp>
          <p:nvSpPr>
            <p:cNvPr id="1864" name="Google Shape;1864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6" name="Google Shape;1866;p65"/>
          <p:cNvSpPr txBox="1"/>
          <p:nvPr/>
        </p:nvSpPr>
        <p:spPr>
          <a:xfrm>
            <a:off x="6545041" y="237014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7" name="Google Shape;1867;p65"/>
          <p:cNvSpPr/>
          <p:nvPr/>
        </p:nvSpPr>
        <p:spPr>
          <a:xfrm>
            <a:off x="7623775" y="2170100"/>
            <a:ext cx="729000" cy="1053725"/>
          </a:xfrm>
          <a:custGeom>
            <a:rect b="b" l="l" r="r" t="t"/>
            <a:pathLst>
              <a:path extrusionOk="0" h="42149" w="29160">
                <a:moveTo>
                  <a:pt x="0" y="0"/>
                </a:moveTo>
                <a:lnTo>
                  <a:pt x="14954" y="0"/>
                </a:lnTo>
                <a:lnTo>
                  <a:pt x="14954" y="42149"/>
                </a:lnTo>
                <a:lnTo>
                  <a:pt x="29160" y="4214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68" name="Google Shape;1868;p65"/>
          <p:cNvCxnSpPr/>
          <p:nvPr/>
        </p:nvCxnSpPr>
        <p:spPr>
          <a:xfrm>
            <a:off x="2249675" y="3305175"/>
            <a:ext cx="0" cy="1627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9" name="Google Shape;1869;p65"/>
          <p:cNvSpPr/>
          <p:nvPr/>
        </p:nvSpPr>
        <p:spPr>
          <a:xfrm>
            <a:off x="5730025" y="2899975"/>
            <a:ext cx="189900" cy="2038925"/>
          </a:xfrm>
          <a:custGeom>
            <a:rect b="b" l="l" r="r" t="t"/>
            <a:pathLst>
              <a:path extrusionOk="0" h="81557" w="7596">
                <a:moveTo>
                  <a:pt x="7596" y="81557"/>
                </a:moveTo>
                <a:lnTo>
                  <a:pt x="7596" y="10453"/>
                </a:lnTo>
                <a:lnTo>
                  <a:pt x="0" y="10453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70" name="Google Shape;1870;p65"/>
          <p:cNvCxnSpPr/>
          <p:nvPr/>
        </p:nvCxnSpPr>
        <p:spPr>
          <a:xfrm>
            <a:off x="657237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1" name="Google Shape;1871;p65"/>
          <p:cNvSpPr/>
          <p:nvPr/>
        </p:nvSpPr>
        <p:spPr>
          <a:xfrm>
            <a:off x="3959200" y="4939150"/>
            <a:ext cx="2528400" cy="14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p65"/>
          <p:cNvSpPr txBox="1"/>
          <p:nvPr/>
        </p:nvSpPr>
        <p:spPr>
          <a:xfrm>
            <a:off x="3966763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(EX)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3" name="Google Shape;1873;p65"/>
          <p:cNvCxnSpPr/>
          <p:nvPr/>
        </p:nvCxnSpPr>
        <p:spPr>
          <a:xfrm>
            <a:off x="4296120" y="4565375"/>
            <a:ext cx="0" cy="3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4" name="Google Shape;1874;p65"/>
          <p:cNvSpPr/>
          <p:nvPr/>
        </p:nvSpPr>
        <p:spPr>
          <a:xfrm>
            <a:off x="4207125" y="4205875"/>
            <a:ext cx="127804" cy="359500"/>
          </a:xfrm>
          <a:custGeom>
            <a:rect b="b" l="l" r="r" t="t"/>
            <a:pathLst>
              <a:path extrusionOk="0" h="14380" w="4093">
                <a:moveTo>
                  <a:pt x="0" y="14380"/>
                </a:moveTo>
                <a:lnTo>
                  <a:pt x="0" y="0"/>
                </a:lnTo>
                <a:lnTo>
                  <a:pt x="4093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grpSp>
        <p:nvGrpSpPr>
          <p:cNvPr id="1875" name="Google Shape;1875;p65"/>
          <p:cNvGrpSpPr/>
          <p:nvPr/>
        </p:nvGrpSpPr>
        <p:grpSpPr>
          <a:xfrm>
            <a:off x="6599223" y="4451900"/>
            <a:ext cx="120002" cy="314810"/>
            <a:chOff x="2058691" y="2977967"/>
            <a:chExt cx="120002" cy="314810"/>
          </a:xfrm>
        </p:grpSpPr>
        <p:sp>
          <p:nvSpPr>
            <p:cNvPr id="1876" name="Google Shape;1876;p65"/>
            <p:cNvSpPr/>
            <p:nvPr/>
          </p:nvSpPr>
          <p:spPr>
            <a:xfrm>
              <a:off x="2058693" y="2977967"/>
              <a:ext cx="120000" cy="31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8" name="Google Shape;1878;p65"/>
          <p:cNvSpPr txBox="1"/>
          <p:nvPr/>
        </p:nvSpPr>
        <p:spPr>
          <a:xfrm>
            <a:off x="6546852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p65"/>
          <p:cNvSpPr txBox="1"/>
          <p:nvPr/>
        </p:nvSpPr>
        <p:spPr>
          <a:xfrm>
            <a:off x="7442852" y="4948575"/>
            <a:ext cx="4032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(M)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0" name="Google Shape;1880;p65"/>
          <p:cNvCxnSpPr/>
          <p:nvPr/>
        </p:nvCxnSpPr>
        <p:spPr>
          <a:xfrm>
            <a:off x="7643875" y="4566050"/>
            <a:ext cx="0" cy="36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881" name="Google Shape;1881;p65"/>
          <p:cNvGrpSpPr/>
          <p:nvPr/>
        </p:nvGrpSpPr>
        <p:grpSpPr>
          <a:xfrm>
            <a:off x="8609534" y="4367558"/>
            <a:ext cx="120009" cy="399152"/>
            <a:chOff x="2058691" y="2893625"/>
            <a:chExt cx="120009" cy="399152"/>
          </a:xfrm>
        </p:grpSpPr>
        <p:sp>
          <p:nvSpPr>
            <p:cNvPr id="1882" name="Google Shape;1882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4" name="Google Shape;1884;p65"/>
          <p:cNvSpPr txBox="1"/>
          <p:nvPr/>
        </p:nvSpPr>
        <p:spPr>
          <a:xfrm>
            <a:off x="8557163" y="4769465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5" name="Google Shape;1885;p65"/>
          <p:cNvSpPr/>
          <p:nvPr/>
        </p:nvSpPr>
        <p:spPr>
          <a:xfrm>
            <a:off x="8447975" y="3637575"/>
            <a:ext cx="382150" cy="1300477"/>
          </a:xfrm>
          <a:custGeom>
            <a:rect b="b" l="l" r="r" t="t"/>
            <a:pathLst>
              <a:path extrusionOk="0" h="37019" w="15286">
                <a:moveTo>
                  <a:pt x="15286" y="37019"/>
                </a:moveTo>
                <a:lnTo>
                  <a:pt x="15286" y="15720"/>
                </a:lnTo>
                <a:lnTo>
                  <a:pt x="0" y="1572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86" name="Google Shape;1886;p65"/>
          <p:cNvSpPr/>
          <p:nvPr/>
        </p:nvSpPr>
        <p:spPr>
          <a:xfrm>
            <a:off x="8669850" y="4936431"/>
            <a:ext cx="475400" cy="147600"/>
          </a:xfrm>
          <a:custGeom>
            <a:rect b="b" l="l" r="r" t="t"/>
            <a:pathLst>
              <a:path extrusionOk="0" h="5904" w="19016">
                <a:moveTo>
                  <a:pt x="19016" y="0"/>
                </a:moveTo>
                <a:lnTo>
                  <a:pt x="0" y="0"/>
                </a:lnTo>
                <a:lnTo>
                  <a:pt x="0" y="5904"/>
                </a:lnTo>
                <a:lnTo>
                  <a:pt x="18944" y="5904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7" name="Google Shape;1887;p65"/>
          <p:cNvSpPr/>
          <p:nvPr/>
        </p:nvSpPr>
        <p:spPr>
          <a:xfrm>
            <a:off x="-541" y="4939450"/>
            <a:ext cx="984950" cy="144075"/>
          </a:xfrm>
          <a:custGeom>
            <a:rect b="b" l="l" r="r" t="t"/>
            <a:pathLst>
              <a:path extrusionOk="0" h="5763" w="39398">
                <a:moveTo>
                  <a:pt x="0" y="0"/>
                </a:moveTo>
                <a:lnTo>
                  <a:pt x="39398" y="0"/>
                </a:lnTo>
                <a:lnTo>
                  <a:pt x="39398" y="5763"/>
                </a:lnTo>
                <a:lnTo>
                  <a:pt x="24" y="576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8" name="Google Shape;1888;p65"/>
          <p:cNvSpPr txBox="1"/>
          <p:nvPr/>
        </p:nvSpPr>
        <p:spPr>
          <a:xfrm>
            <a:off x="12926" y="4948575"/>
            <a:ext cx="434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 (WB)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9" name="Google Shape;1889;p65"/>
          <p:cNvCxnSpPr/>
          <p:nvPr/>
        </p:nvCxnSpPr>
        <p:spPr>
          <a:xfrm>
            <a:off x="458998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0" name="Google Shape;1890;p65"/>
          <p:cNvSpPr/>
          <p:nvPr/>
        </p:nvSpPr>
        <p:spPr>
          <a:xfrm>
            <a:off x="100" y="4566550"/>
            <a:ext cx="226225" cy="371475"/>
          </a:xfrm>
          <a:custGeom>
            <a:rect b="b" l="l" r="r" t="t"/>
            <a:pathLst>
              <a:path extrusionOk="0" h="14859" w="9049">
                <a:moveTo>
                  <a:pt x="0" y="0"/>
                </a:moveTo>
                <a:lnTo>
                  <a:pt x="9049" y="0"/>
                </a:lnTo>
                <a:lnTo>
                  <a:pt x="9049" y="14859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91" name="Google Shape;1891;p65"/>
          <p:cNvCxnSpPr/>
          <p:nvPr/>
        </p:nvCxnSpPr>
        <p:spPr>
          <a:xfrm>
            <a:off x="9060982" y="4939875"/>
            <a:ext cx="0" cy="14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2" name="Google Shape;1892;p65"/>
          <p:cNvCxnSpPr/>
          <p:nvPr/>
        </p:nvCxnSpPr>
        <p:spPr>
          <a:xfrm>
            <a:off x="1988975" y="3307600"/>
            <a:ext cx="81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93" name="Google Shape;1893;p65"/>
          <p:cNvSpPr txBox="1"/>
          <p:nvPr/>
        </p:nvSpPr>
        <p:spPr>
          <a:xfrm>
            <a:off x="1724788" y="3238576"/>
            <a:ext cx="246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tr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4" name="Google Shape;1894;p65"/>
          <p:cNvGrpSpPr/>
          <p:nvPr/>
        </p:nvGrpSpPr>
        <p:grpSpPr>
          <a:xfrm>
            <a:off x="2059266" y="3107558"/>
            <a:ext cx="120009" cy="399152"/>
            <a:chOff x="2058691" y="2893625"/>
            <a:chExt cx="120009" cy="399152"/>
          </a:xfrm>
        </p:grpSpPr>
        <p:sp>
          <p:nvSpPr>
            <p:cNvPr id="1895" name="Google Shape;1895;p65"/>
            <p:cNvSpPr/>
            <p:nvPr/>
          </p:nvSpPr>
          <p:spPr>
            <a:xfrm>
              <a:off x="2058700" y="2893625"/>
              <a:ext cx="120000" cy="39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65"/>
            <p:cNvSpPr/>
            <p:nvPr/>
          </p:nvSpPr>
          <p:spPr>
            <a:xfrm>
              <a:off x="2058691" y="3197077"/>
              <a:ext cx="120000" cy="95700"/>
            </a:xfrm>
            <a:prstGeom prst="triangle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7" name="Google Shape;1897;p65"/>
          <p:cNvSpPr txBox="1"/>
          <p:nvPr/>
        </p:nvSpPr>
        <p:spPr>
          <a:xfrm>
            <a:off x="2005725" y="3507717"/>
            <a:ext cx="227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t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8" name="Google Shape;1898;p65"/>
          <p:cNvSpPr/>
          <p:nvPr/>
        </p:nvSpPr>
        <p:spPr>
          <a:xfrm>
            <a:off x="2287475" y="1179275"/>
            <a:ext cx="6764025" cy="3389425"/>
          </a:xfrm>
          <a:custGeom>
            <a:rect b="b" l="l" r="r" t="t"/>
            <a:pathLst>
              <a:path extrusionOk="0" h="135577" w="270561">
                <a:moveTo>
                  <a:pt x="270561" y="135577"/>
                </a:moveTo>
                <a:lnTo>
                  <a:pt x="270561" y="0"/>
                </a:lnTo>
                <a:lnTo>
                  <a:pt x="0" y="0"/>
                </a:lnTo>
                <a:lnTo>
                  <a:pt x="0" y="72273"/>
                </a:lnTo>
                <a:lnTo>
                  <a:pt x="20749" y="72273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99" name="Google Shape;1899;p65"/>
          <p:cNvSpPr txBox="1"/>
          <p:nvPr/>
        </p:nvSpPr>
        <p:spPr>
          <a:xfrm>
            <a:off x="2316941" y="2865094"/>
            <a:ext cx="3846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t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inst[11:7]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Control Hazard Example 1</a:t>
            </a:r>
            <a:endParaRPr/>
          </a:p>
        </p:txBody>
      </p:sp>
      <p:graphicFrame>
        <p:nvGraphicFramePr>
          <p:cNvPr id="1905" name="Google Shape;1905;p66"/>
          <p:cNvGraphicFramePr/>
          <p:nvPr/>
        </p:nvGraphicFramePr>
        <p:xfrm>
          <a:off x="266250" y="1282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{92E30F54-AEBD-43BD-A916-5024E40D3719}</a:tableStyleId>
              </a:tblPr>
              <a:tblGrid>
                <a:gridCol w="2580300"/>
                <a:gridCol w="660025"/>
                <a:gridCol w="660025"/>
                <a:gridCol w="660025"/>
                <a:gridCol w="660025"/>
                <a:gridCol w="660025"/>
                <a:gridCol w="660025"/>
                <a:gridCol w="660025"/>
                <a:gridCol w="660025"/>
                <a:gridCol w="660025"/>
              </a:tblGrid>
              <a:tr h="457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1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2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3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4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5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6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7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8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9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17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beq t0 t1 Label</a:t>
                      </a:r>
                      <a:endParaRPr b="1" sz="1800" u="none" cap="none" strike="no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sng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 t2 s0 t0</a:t>
                      </a:r>
                      <a:endParaRPr b="1" sz="1800" u="none" cap="none" strike="sng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sng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 t6 s0 t3</a:t>
                      </a:r>
                      <a:endParaRPr b="1" sz="1800" u="none" cap="none" strike="sng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FF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4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sng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xor t5 t1 s0</a:t>
                      </a:r>
                      <a:endParaRPr b="1" sz="1800" u="none" cap="none" strike="sngStrik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tr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sw s0 8(t3)#Label</a:t>
                      </a:r>
                      <a:endParaRPr b="1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IF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ID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EX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M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tr" sz="1800" u="none" cap="none" strike="noStrike">
                          <a:latin typeface="Inter"/>
                          <a:ea typeface="Inter"/>
                          <a:cs typeface="Inter"/>
                          <a:sym typeface="Inter"/>
                        </a:rPr>
                        <a:t>WB</a:t>
                      </a:r>
                      <a:endParaRPr sz="1800" u="none" cap="none" strike="noStrike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06" name="Google Shape;1906;p66"/>
          <p:cNvSpPr txBox="1"/>
          <p:nvPr/>
        </p:nvSpPr>
        <p:spPr>
          <a:xfrm>
            <a:off x="266250" y="4235500"/>
            <a:ext cx="3715200" cy="723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tr" sz="17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the branch is taken, convert the next three instructions to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tr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b="0" i="0" lang="t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7" name="Google Shape;1907;p66"/>
          <p:cNvCxnSpPr/>
          <p:nvPr/>
        </p:nvCxnSpPr>
        <p:spPr>
          <a:xfrm>
            <a:off x="4314075" y="2440825"/>
            <a:ext cx="2292600" cy="1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8" name="Google Shape;1908;p66"/>
          <p:cNvCxnSpPr/>
          <p:nvPr/>
        </p:nvCxnSpPr>
        <p:spPr>
          <a:xfrm>
            <a:off x="4314075" y="2907850"/>
            <a:ext cx="2981700" cy="2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9" name="Google Shape;1909;p66"/>
          <p:cNvCxnSpPr/>
          <p:nvPr/>
        </p:nvCxnSpPr>
        <p:spPr>
          <a:xfrm flipH="1" rot="10800000">
            <a:off x="4948150" y="3384475"/>
            <a:ext cx="3077100" cy="1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Control Hazards</a:t>
            </a:r>
            <a:endParaRPr/>
          </a:p>
        </p:txBody>
      </p:sp>
      <p:sp>
        <p:nvSpPr>
          <p:cNvPr id="1915" name="Google Shape;191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If branch is not taken: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Instructions fetched sequentially after branch are correct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No control hazard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If branch is taken, or there’s a jump: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The next three instructions still in the pipeline are incorrect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Need to convert incorrect instructions in the pipeline to </a:t>
            </a:r>
            <a:r>
              <a:rPr b="1" lang="tr"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tr"/>
              <a:t>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Called “flushing” the pipeline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Thread</a:t>
            </a:r>
            <a:endParaRPr/>
          </a:p>
        </p:txBody>
      </p:sp>
      <p:pic>
        <p:nvPicPr>
          <p:cNvPr id="465" name="Google Shape;465;p23" title="Thread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9238" y="971575"/>
            <a:ext cx="5385524" cy="40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tr"/>
              <a:t>Branch Prediction to Reduce Penalties</a:t>
            </a:r>
            <a:endParaRPr/>
          </a:p>
        </p:txBody>
      </p:sp>
      <p:sp>
        <p:nvSpPr>
          <p:cNvPr id="1922" name="Google Shape;192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Every taken branch (or jump) in the simple RV32I pipeline costs 3 clock cycles.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Note if branch is not taken, then pipeline is not stalled; the correct instructions are correctly fetched sequentially after the branch instruction.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 can improve the CPU performance on average through branch prediction.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Early in the pipeline, guess which way branches will go.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Flush pipeline if the guess was incorrect.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Naive branch prediction: just predict branch “not taken”, which always fetches PC+4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Pipelining and ISA Design</a:t>
            </a:r>
            <a:endParaRPr/>
          </a:p>
        </p:txBody>
      </p:sp>
      <p:sp>
        <p:nvSpPr>
          <p:cNvPr id="1928" name="Google Shape;1928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RISC-V ISA (instruction set architecture) is designed for pipelining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All instructions are 32 bits long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Easy to fetch and decode in one stage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(Compare to x86: instructions are 1 byte to 15 bytes long)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Few and regular instruction formats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Decode and read registers in one stage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Load/store addressing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Calculate address in stage 3 (EX), access memory in stage 4 (memory)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Alignment of memory operands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Memory access takes only one cycle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tr"/>
              <a:t>Further Increasing Processor Performance?</a:t>
            </a:r>
            <a:endParaRPr/>
          </a:p>
        </p:txBody>
      </p:sp>
      <p:sp>
        <p:nvSpPr>
          <p:cNvPr id="1935" name="Google Shape;1935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Increase clock rate.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Limited by technology and power dissipation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Increase pipeline depth.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“Overlap” instruction execution through deeper pipeline, e.g., 10 or 15 stages.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Less work per stage 🡪 shorter clock cycle/lower power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But more potential for all three types of hazards! (more stalling 🡪 CPI &gt; 1)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tr"/>
              <a:t>Design a “superscalar” processor.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Desktops, laptops, cell phones, etc. often have a few of these,</a:t>
            </a:r>
            <a:br>
              <a:rPr lang="tr"/>
            </a:br>
            <a:r>
              <a:rPr lang="tr"/>
              <a:t>combined with simpler 5-stage pipeline processors.</a:t>
            </a:r>
            <a:endParaRPr sz="2400"/>
          </a:p>
          <a:p>
            <a:pPr indent="-152400" lvl="0" marL="355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23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</a:pPr>
            <a:r>
              <a:rPr lang="tr"/>
              <a:t>Superscalar Processors</a:t>
            </a:r>
            <a:endParaRPr/>
          </a:p>
        </p:txBody>
      </p:sp>
      <p:sp>
        <p:nvSpPr>
          <p:cNvPr id="1942" name="Google Shape;1942;p7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Multiple-issue: Start multiple instructions per clock cycle.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Multiple execution units execute instructions in parallel.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Each execution unit has its own pipeline.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CPI &lt; 1: multiple instructions completed per clock cycle.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Dynamic “out-of-order” execution: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Reorder instructions dynamically in HW to reduce impact of hazards.</a:t>
            </a:r>
            <a:endParaRPr sz="2400"/>
          </a:p>
        </p:txBody>
      </p:sp>
      <p:grpSp>
        <p:nvGrpSpPr>
          <p:cNvPr id="1943" name="Google Shape;1943;p71"/>
          <p:cNvGrpSpPr/>
          <p:nvPr/>
        </p:nvGrpSpPr>
        <p:grpSpPr>
          <a:xfrm>
            <a:off x="4769740" y="814388"/>
            <a:ext cx="4157973" cy="3722779"/>
            <a:chOff x="6359653" y="1085851"/>
            <a:chExt cx="5543964" cy="4963705"/>
          </a:xfrm>
        </p:grpSpPr>
        <p:sp>
          <p:nvSpPr>
            <p:cNvPr id="1944" name="Google Shape;1944;p71"/>
            <p:cNvSpPr/>
            <p:nvPr/>
          </p:nvSpPr>
          <p:spPr>
            <a:xfrm>
              <a:off x="7974332" y="1085851"/>
              <a:ext cx="2314500" cy="768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" sz="14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Instruction fetch and decode unit</a:t>
              </a:r>
              <a:endParaRPr b="0" i="0" sz="11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45" name="Google Shape;1945;p71"/>
            <p:cNvSpPr/>
            <p:nvPr/>
          </p:nvSpPr>
          <p:spPr>
            <a:xfrm>
              <a:off x="6359653" y="2347916"/>
              <a:ext cx="1176300" cy="768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0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Reservation station</a:t>
              </a:r>
              <a:endParaRPr b="0" i="0" sz="9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46" name="Google Shape;1946;p71"/>
            <p:cNvSpPr/>
            <p:nvPr/>
          </p:nvSpPr>
          <p:spPr>
            <a:xfrm>
              <a:off x="7705727" y="2347916"/>
              <a:ext cx="1176300" cy="768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Reservation station</a:t>
              </a:r>
              <a:endParaRPr b="0" i="0" sz="9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47" name="Google Shape;1947;p71"/>
            <p:cNvSpPr/>
            <p:nvPr/>
          </p:nvSpPr>
          <p:spPr>
            <a:xfrm>
              <a:off x="10727317" y="2356594"/>
              <a:ext cx="1176300" cy="768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Reservation station</a:t>
              </a:r>
              <a:endParaRPr b="0" i="0" sz="9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48" name="Google Shape;1948;p71"/>
            <p:cNvSpPr/>
            <p:nvPr/>
          </p:nvSpPr>
          <p:spPr>
            <a:xfrm>
              <a:off x="9381176" y="2347916"/>
              <a:ext cx="1176300" cy="7680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tr" sz="1000" u="none" cap="none" strike="noStrike">
                  <a:solidFill>
                    <a:schemeClr val="dk1"/>
                  </a:solidFill>
                  <a:latin typeface="Inter"/>
                  <a:ea typeface="Inter"/>
                  <a:cs typeface="Inter"/>
                  <a:sym typeface="Inter"/>
                </a:rPr>
                <a:t>Reservation station</a:t>
              </a:r>
              <a:endParaRPr b="0" i="0" sz="9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49" name="Google Shape;1949;p71"/>
            <p:cNvSpPr/>
            <p:nvPr/>
          </p:nvSpPr>
          <p:spPr>
            <a:xfrm>
              <a:off x="6512146" y="3429000"/>
              <a:ext cx="871500" cy="157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" sz="1200" u="none" cap="none" strike="noStrike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Integer</a:t>
              </a:r>
              <a:endParaRPr b="0" i="0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50" name="Google Shape;1950;p71"/>
            <p:cNvSpPr/>
            <p:nvPr/>
          </p:nvSpPr>
          <p:spPr>
            <a:xfrm>
              <a:off x="7858220" y="3429000"/>
              <a:ext cx="871500" cy="157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" sz="1200" u="none" cap="none" strike="noStrike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Integer</a:t>
              </a:r>
              <a:endParaRPr b="0" i="0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51" name="Google Shape;1951;p71"/>
            <p:cNvSpPr/>
            <p:nvPr/>
          </p:nvSpPr>
          <p:spPr>
            <a:xfrm>
              <a:off x="9469616" y="3429000"/>
              <a:ext cx="999600" cy="157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" sz="1200" u="none" cap="none" strike="noStrike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Floating Point</a:t>
              </a:r>
              <a:endParaRPr b="0" i="0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52" name="Google Shape;1952;p71"/>
            <p:cNvSpPr/>
            <p:nvPr/>
          </p:nvSpPr>
          <p:spPr>
            <a:xfrm>
              <a:off x="10879743" y="3429000"/>
              <a:ext cx="871500" cy="15750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" sz="1200" u="none" cap="none" strike="noStrike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Load/</a:t>
              </a:r>
              <a:br>
                <a:rPr b="0" i="0" lang="tr" sz="1200" u="none" cap="none" strike="noStrike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</a:br>
              <a:r>
                <a:rPr b="0" i="0" lang="tr" sz="1200" u="none" cap="none" strike="noStrike">
                  <a:solidFill>
                    <a:schemeClr val="accent4"/>
                  </a:solidFill>
                  <a:latin typeface="Inter"/>
                  <a:ea typeface="Inter"/>
                  <a:cs typeface="Inter"/>
                  <a:sym typeface="Inter"/>
                </a:rPr>
                <a:t>store</a:t>
              </a:r>
              <a:endParaRPr b="0" i="0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953" name="Google Shape;1953;p71"/>
            <p:cNvSpPr/>
            <p:nvPr/>
          </p:nvSpPr>
          <p:spPr>
            <a:xfrm>
              <a:off x="7974332" y="5555456"/>
              <a:ext cx="2314500" cy="4941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tr" sz="1400" u="none" cap="none" strike="noStrike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Commit unit</a:t>
              </a:r>
              <a:endParaRPr b="0" i="0" sz="11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cxnSp>
          <p:nvCxnSpPr>
            <p:cNvPr id="1954" name="Google Shape;1954;p71"/>
            <p:cNvCxnSpPr>
              <a:stCxn id="1945" idx="2"/>
              <a:endCxn id="1949" idx="0"/>
            </p:cNvCxnSpPr>
            <p:nvPr/>
          </p:nvCxnSpPr>
          <p:spPr>
            <a:xfrm>
              <a:off x="6947803" y="3115916"/>
              <a:ext cx="0" cy="31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55" name="Google Shape;1955;p71"/>
            <p:cNvCxnSpPr>
              <a:stCxn id="1946" idx="2"/>
              <a:endCxn id="1950" idx="0"/>
            </p:cNvCxnSpPr>
            <p:nvPr/>
          </p:nvCxnSpPr>
          <p:spPr>
            <a:xfrm>
              <a:off x="8293877" y="3115916"/>
              <a:ext cx="0" cy="31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56" name="Google Shape;1956;p71"/>
            <p:cNvCxnSpPr>
              <a:stCxn id="1948" idx="2"/>
              <a:endCxn id="1951" idx="0"/>
            </p:cNvCxnSpPr>
            <p:nvPr/>
          </p:nvCxnSpPr>
          <p:spPr>
            <a:xfrm>
              <a:off x="9969326" y="3115916"/>
              <a:ext cx="0" cy="313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57" name="Google Shape;1957;p71"/>
            <p:cNvCxnSpPr>
              <a:stCxn id="1947" idx="2"/>
              <a:endCxn id="1952" idx="0"/>
            </p:cNvCxnSpPr>
            <p:nvPr/>
          </p:nvCxnSpPr>
          <p:spPr>
            <a:xfrm>
              <a:off x="11315467" y="3124594"/>
              <a:ext cx="0" cy="304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1958" name="Google Shape;1958;p71"/>
            <p:cNvSpPr txBox="1"/>
            <p:nvPr/>
          </p:nvSpPr>
          <p:spPr>
            <a:xfrm>
              <a:off x="8885398" y="2509748"/>
              <a:ext cx="49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t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71"/>
            <p:cNvSpPr txBox="1"/>
            <p:nvPr/>
          </p:nvSpPr>
          <p:spPr>
            <a:xfrm>
              <a:off x="8885398" y="3976325"/>
              <a:ext cx="492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t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0" name="Google Shape;1960;p71"/>
            <p:cNvCxnSpPr>
              <a:stCxn id="1944" idx="2"/>
              <a:endCxn id="1945" idx="0"/>
            </p:cNvCxnSpPr>
            <p:nvPr/>
          </p:nvCxnSpPr>
          <p:spPr>
            <a:xfrm rot="5400000">
              <a:off x="7792682" y="1009051"/>
              <a:ext cx="494100" cy="2183700"/>
            </a:xfrm>
            <a:prstGeom prst="bentConnector3">
              <a:avLst>
                <a:gd fmla="val 5240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61" name="Google Shape;1961;p71"/>
            <p:cNvCxnSpPr>
              <a:stCxn id="1944" idx="2"/>
              <a:endCxn id="1946" idx="0"/>
            </p:cNvCxnSpPr>
            <p:nvPr/>
          </p:nvCxnSpPr>
          <p:spPr>
            <a:xfrm rot="5400000">
              <a:off x="8465732" y="1682101"/>
              <a:ext cx="494100" cy="837600"/>
            </a:xfrm>
            <a:prstGeom prst="bentConnector3">
              <a:avLst>
                <a:gd fmla="val 3372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62" name="Google Shape;1962;p71"/>
            <p:cNvCxnSpPr>
              <a:stCxn id="1944" idx="2"/>
              <a:endCxn id="1948" idx="0"/>
            </p:cNvCxnSpPr>
            <p:nvPr/>
          </p:nvCxnSpPr>
          <p:spPr>
            <a:xfrm flipH="1" rot="-5400000">
              <a:off x="9303332" y="1682101"/>
              <a:ext cx="494100" cy="837600"/>
            </a:xfrm>
            <a:prstGeom prst="bentConnector3">
              <a:avLst>
                <a:gd fmla="val 52402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63" name="Google Shape;1963;p71"/>
            <p:cNvCxnSpPr>
              <a:stCxn id="1944" idx="2"/>
              <a:endCxn id="1947" idx="0"/>
            </p:cNvCxnSpPr>
            <p:nvPr/>
          </p:nvCxnSpPr>
          <p:spPr>
            <a:xfrm flipH="1" rot="-5400000">
              <a:off x="9972182" y="1013251"/>
              <a:ext cx="502800" cy="2184000"/>
            </a:xfrm>
            <a:prstGeom prst="bentConnector3">
              <a:avLst>
                <a:gd fmla="val 3008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64" name="Google Shape;1964;p71"/>
            <p:cNvCxnSpPr>
              <a:stCxn id="1949" idx="2"/>
              <a:endCxn id="1953" idx="0"/>
            </p:cNvCxnSpPr>
            <p:nvPr/>
          </p:nvCxnSpPr>
          <p:spPr>
            <a:xfrm flipH="1" rot="-5400000">
              <a:off x="7764046" y="4187850"/>
              <a:ext cx="551400" cy="2183700"/>
            </a:xfrm>
            <a:prstGeom prst="bentConnector3">
              <a:avLst>
                <a:gd fmla="val 3059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65" name="Google Shape;1965;p71"/>
            <p:cNvCxnSpPr>
              <a:stCxn id="1950" idx="2"/>
              <a:endCxn id="1953" idx="0"/>
            </p:cNvCxnSpPr>
            <p:nvPr/>
          </p:nvCxnSpPr>
          <p:spPr>
            <a:xfrm flipH="1" rot="-5400000">
              <a:off x="8437070" y="4860900"/>
              <a:ext cx="551400" cy="837600"/>
            </a:xfrm>
            <a:prstGeom prst="bentConnector3">
              <a:avLst>
                <a:gd fmla="val 3338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66" name="Google Shape;1966;p71"/>
            <p:cNvCxnSpPr>
              <a:stCxn id="1951" idx="2"/>
              <a:endCxn id="1953" idx="0"/>
            </p:cNvCxnSpPr>
            <p:nvPr/>
          </p:nvCxnSpPr>
          <p:spPr>
            <a:xfrm rot="5400000">
              <a:off x="9274766" y="4860750"/>
              <a:ext cx="551400" cy="837900"/>
            </a:xfrm>
            <a:prstGeom prst="bentConnector3">
              <a:avLst>
                <a:gd fmla="val 30595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cxnSp>
          <p:nvCxnSpPr>
            <p:cNvPr id="1967" name="Google Shape;1967;p71"/>
            <p:cNvCxnSpPr>
              <a:stCxn id="1952" idx="2"/>
              <a:endCxn id="1953" idx="0"/>
            </p:cNvCxnSpPr>
            <p:nvPr/>
          </p:nvCxnSpPr>
          <p:spPr>
            <a:xfrm rot="5400000">
              <a:off x="9947793" y="4187700"/>
              <a:ext cx="551400" cy="2184000"/>
            </a:xfrm>
            <a:prstGeom prst="bentConnector3">
              <a:avLst>
                <a:gd fmla="val 33388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Summary, What’s Next</a:t>
            </a:r>
            <a:endParaRPr/>
          </a:p>
        </p:txBody>
      </p:sp>
      <p:sp>
        <p:nvSpPr>
          <p:cNvPr id="1973" name="Google Shape;1973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We learned how to build a processor!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Datapath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Control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And how to make it perform better!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Pipelining decreases time per cycle, increases throughput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Be careful about hazards :)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Superscalar processing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Next, we can go back to the software level and try to increase performance there!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73"/>
          <p:cNvSpPr txBox="1"/>
          <p:nvPr>
            <p:ph type="title"/>
          </p:nvPr>
        </p:nvSpPr>
        <p:spPr>
          <a:xfrm>
            <a:off x="311700" y="445025"/>
            <a:ext cx="85206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i="1" lang="tr" sz="5000"/>
              <a:t>End of Week 11!</a:t>
            </a:r>
            <a:endParaRPr i="1" sz="5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i="1" lang="tr" sz="5000"/>
              <a:t>Good luck with your exams!</a:t>
            </a:r>
            <a:endParaRPr i="1"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Problem…</a:t>
            </a:r>
            <a:endParaRPr/>
          </a:p>
        </p:txBody>
      </p:sp>
      <p:sp>
        <p:nvSpPr>
          <p:cNvPr id="471" name="Google Shape;47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Pipelining introduces something called hazards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A hazard is a situation in which a planned instruction cannot execute in the “proper” clock cycle.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tr"/>
              <a:t>Structural Hazards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Structural Hazards</a:t>
            </a:r>
            <a:endParaRPr/>
          </a:p>
        </p:txBody>
      </p:sp>
      <p:sp>
        <p:nvSpPr>
          <p:cNvPr id="482" name="Google Shape;482;p26"/>
          <p:cNvSpPr txBox="1"/>
          <p:nvPr>
            <p:ph idx="1" type="body"/>
          </p:nvPr>
        </p:nvSpPr>
        <p:spPr>
          <a:xfrm>
            <a:off x="311700" y="1152475"/>
            <a:ext cx="8520600" cy="3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Problem: Two or more instructions in the pipeline both need to access a single physical resource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In other words, a physical resource is needed in multiple stages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RegFile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What are the physical limits?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Can read two registers per cycle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Can write to one register per cycle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tr"/>
              <a:t>Avoid structural hazard by having separate “ports”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Two independent read ports and one independent write port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tr"/>
              <a:t>Three accesses per cycle can happen simultaneously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r"/>
              <a:t>Instruction memory (IMEM) and data memory (DMEM) used at the same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tr"/>
              <a:t>Structural Hazard Solutions</a:t>
            </a:r>
            <a:endParaRPr/>
          </a:p>
        </p:txBody>
      </p:sp>
      <p:sp>
        <p:nvSpPr>
          <p:cNvPr id="488" name="Google Shape;4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tr">
                <a:solidFill>
                  <a:schemeClr val="dk1"/>
                </a:solidFill>
              </a:rPr>
              <a:t>Solution 1: Instructions take turns to use the resources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tr">
                <a:solidFill>
                  <a:schemeClr val="dk1"/>
                </a:solidFill>
              </a:rPr>
              <a:t>Takes additional cycles per instruction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tr">
                <a:solidFill>
                  <a:schemeClr val="dk1"/>
                </a:solidFill>
              </a:rPr>
              <a:t>Solution 2: Add more hardware to machine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tr">
                <a:solidFill>
                  <a:schemeClr val="dk1"/>
                </a:solidFill>
              </a:rPr>
              <a:t>Structural hazards can always be solved by adding more hardware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tr">
                <a:solidFill>
                  <a:schemeClr val="dk1"/>
                </a:solidFill>
              </a:rPr>
              <a:t>E.g. MEM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tr">
                <a:solidFill>
                  <a:schemeClr val="dk1"/>
                </a:solidFill>
              </a:rPr>
              <a:t>Solution 3: Design instruction set architecture (ISA) to avoid structural hazards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tr">
                <a:solidFill>
                  <a:schemeClr val="dk1"/>
                </a:solidFill>
              </a:rPr>
              <a:t>RISC-V is designed like this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tr">
                <a:solidFill>
                  <a:schemeClr val="dk1"/>
                </a:solidFill>
              </a:rPr>
              <a:t>Example: RegFile hardware can read two values per cycle. No RISC-V instruction needs to read 3 or more registers at once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