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embeddedFontLst>
    <p:embeddedFont>
      <p:font typeface="Roboto Mono"/>
      <p:regular r:id="rId61"/>
      <p:bold r:id="rId62"/>
      <p:italic r:id="rId63"/>
      <p:boldItalic r:id="rId6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font" Target="fonts/RobotoMono-bold.fntdata"/><Relationship Id="rId61" Type="http://schemas.openxmlformats.org/officeDocument/2006/relationships/font" Target="fonts/RobotoMono-regular.fntdata"/><Relationship Id="rId20" Type="http://schemas.openxmlformats.org/officeDocument/2006/relationships/slide" Target="slides/slide15.xml"/><Relationship Id="rId64" Type="http://schemas.openxmlformats.org/officeDocument/2006/relationships/font" Target="fonts/RobotoMono-boldItalic.fntdata"/><Relationship Id="rId63" Type="http://schemas.openxmlformats.org/officeDocument/2006/relationships/font" Target="fonts/RobotoMono-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1e813e17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1e813e17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1e813e17a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1e813e17a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1e813e17a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1e813e17a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e813e17a6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e813e17a6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1e813e17a6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1e813e17a6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1e813e17a6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1e813e17a6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1e813e17a6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1e813e17a6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1e813e17a6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1e813e17a6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1e813e17a6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1e813e17a6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1e813e17a6_0_2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1e813e17a6_0_2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18872e747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18872e747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1e813e17a6_0_2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1e813e17a6_0_2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1e813e17a6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31e813e17a6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1e813e17a6_0_3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1e813e17a6_0_3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1e813e17a6_0_3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1e813e17a6_0_3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6ec2cfb9b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6ec2cfb9b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1e813e17a6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1e813e17a6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1e813e17a6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1e813e17a6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1e813e17a6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1e813e17a6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1e813e17a6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1e813e17a6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1e813e17a6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1e813e17a6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16672529c3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16672529c3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1e813e17a6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1e813e17a6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31e813e17a6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31e813e17a6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1e813e17a6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1e813e17a6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31e813e17a6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31e813e17a6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1e813e17a6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1e813e17a6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31e813e17a6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31e813e17a6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1e813e17a6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1e813e17a6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1e813e17a6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1e813e17a6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31e813e17a6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31e813e17a6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31e813e17a6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31e813e17a6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419bec2e0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419bec2e0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1e813e17a6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1e813e17a6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1e813e17a6_0_2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31e813e17a6_0_2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31e813e17a6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31e813e17a6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1e813e17a6_0_2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6" name="Google Shape;376;g31e813e17a6_0_2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31e813e17a6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3" name="Google Shape;383;g31e813e17a6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31e813e17a6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9" name="Google Shape;389;g31e813e17a6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31e813e17a6_0_1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31e813e17a6_0_1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g31e813e17a6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3" name="Google Shape;403;g31e813e17a6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31e813e17a6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31e813e17a6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g31e813e17a6_0_2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8" name="Google Shape;418;g31e813e17a6_0_2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8872e7471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8872e7471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g31e813e17a6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5" name="Google Shape;425;g31e813e17a6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31e813e17a6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31e813e17a6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31e813e17a6_0_3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31e813e17a6_0_3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31e813e17a6_0_3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31e813e17a6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1e813e17a6_0_4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1e813e17a6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314bd73648d_0_4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0" name="Google Shape;460;g314bd73648d_0_4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d5affd8aa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d5affd8aa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16672529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16672529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16672529c3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16672529c3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6672529c3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6672529c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able" type="tbl">
  <p:cSld name="TABLE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7" name="Google Shape;57;p14"/>
          <p:cNvSpPr txBox="1"/>
          <p:nvPr>
            <p:ph idx="1" type="body"/>
          </p:nvPr>
        </p:nvSpPr>
        <p:spPr>
          <a:xfrm>
            <a:off x="685800" y="1485900"/>
            <a:ext cx="77724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5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3" name="Google Shape;63;p15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9pPr>
          </a:lstStyle>
          <a:p/>
        </p:txBody>
      </p:sp>
      <p:sp>
        <p:nvSpPr>
          <p:cNvPr id="64" name="Google Shape;64;p15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imes New Roman"/>
              <a:buChar char="●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○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■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●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○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imes New Roman"/>
              <a:buChar char="■"/>
              <a:defRPr sz="1800"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2" type="body"/>
          </p:nvPr>
        </p:nvSpPr>
        <p:spPr>
          <a:xfrm>
            <a:off x="46482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, and 2 Content" type="objAndTwoObj">
  <p:cSld name="OBJECT_AND_TWO_OBJECT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685800" y="457200"/>
            <a:ext cx="77724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685800" y="1485900"/>
            <a:ext cx="3810000" cy="30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2" type="body"/>
          </p:nvPr>
        </p:nvSpPr>
        <p:spPr>
          <a:xfrm>
            <a:off x="4648200" y="1485900"/>
            <a:ext cx="381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3" type="body"/>
          </p:nvPr>
        </p:nvSpPr>
        <p:spPr>
          <a:xfrm>
            <a:off x="4648200" y="3086100"/>
            <a:ext cx="3810000" cy="14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0" type="dt"/>
          </p:nvPr>
        </p:nvSpPr>
        <p:spPr>
          <a:xfrm>
            <a:off x="6858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idx="11" type="ftr"/>
          </p:nvPr>
        </p:nvSpPr>
        <p:spPr>
          <a:xfrm>
            <a:off x="3124200" y="4686300"/>
            <a:ext cx="28956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7"/>
          <p:cNvSpPr txBox="1"/>
          <p:nvPr>
            <p:ph idx="12" type="sldNum"/>
          </p:nvPr>
        </p:nvSpPr>
        <p:spPr>
          <a:xfrm>
            <a:off x="6553200" y="4686300"/>
            <a:ext cx="190500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0" lvl="0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spcBef>
                <a:spcPts val="0"/>
              </a:spcBef>
              <a:spcAft>
                <a:spcPts val="0"/>
              </a:spcAft>
              <a:buNone/>
              <a:defRPr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9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7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8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6.png"/><Relationship Id="rId4" Type="http://schemas.openxmlformats.org/officeDocument/2006/relationships/image" Target="../media/image20.png"/><Relationship Id="rId5" Type="http://schemas.openxmlformats.org/officeDocument/2006/relationships/image" Target="../media/image17.png"/><Relationship Id="rId6" Type="http://schemas.openxmlformats.org/officeDocument/2006/relationships/image" Target="../media/image2.png"/><Relationship Id="rId7" Type="http://schemas.openxmlformats.org/officeDocument/2006/relationships/image" Target="../media/image1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22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3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9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2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8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2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28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3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25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0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36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30.png"/><Relationship Id="rId4" Type="http://schemas.openxmlformats.org/officeDocument/2006/relationships/image" Target="../media/image3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3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34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4.png"/><Relationship Id="rId4" Type="http://schemas.openxmlformats.org/officeDocument/2006/relationships/image" Target="../media/image38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37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Relationship Id="rId3" Type="http://schemas.openxmlformats.org/officeDocument/2006/relationships/image" Target="../media/image35.png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65250"/>
            <a:ext cx="2924175" cy="60960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8"/>
          <p:cNvSpPr txBox="1"/>
          <p:nvPr/>
        </p:nvSpPr>
        <p:spPr>
          <a:xfrm>
            <a:off x="6219900" y="-26250"/>
            <a:ext cx="2924100" cy="86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6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595959"/>
                </a:solidFill>
              </a:rPr>
              <a:t>Department 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595959"/>
                </a:solidFill>
              </a:rPr>
              <a:t>of </a:t>
            </a:r>
            <a:endParaRPr sz="2800">
              <a:solidFill>
                <a:srgbClr val="595959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2800">
                <a:solidFill>
                  <a:srgbClr val="595959"/>
                </a:solidFill>
              </a:rPr>
              <a:t>Computer Engineering</a:t>
            </a:r>
            <a:endParaRPr sz="2800">
              <a:solidFill>
                <a:srgbClr val="595959"/>
              </a:solidFill>
            </a:endParaRPr>
          </a:p>
        </p:txBody>
      </p:sp>
      <p:sp>
        <p:nvSpPr>
          <p:cNvPr id="89" name="Google Shape;89;p18"/>
          <p:cNvSpPr txBox="1"/>
          <p:nvPr/>
        </p:nvSpPr>
        <p:spPr>
          <a:xfrm>
            <a:off x="311700" y="950913"/>
            <a:ext cx="8520600" cy="3109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>
                <a:solidFill>
                  <a:srgbClr val="000000"/>
                </a:solidFill>
              </a:rPr>
              <a:t>CEN 263 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>
                <a:solidFill>
                  <a:srgbClr val="000000"/>
                </a:solidFill>
              </a:rPr>
              <a:t>Digital Design</a:t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5200">
              <a:solidFill>
                <a:srgbClr val="00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300">
                <a:solidFill>
                  <a:srgbClr val="000000"/>
                </a:solidFill>
                <a:highlight>
                  <a:srgbClr val="FFFFFF"/>
                </a:highlight>
                <a:latin typeface="Georgia"/>
                <a:ea typeface="Georgia"/>
                <a:cs typeface="Georgia"/>
                <a:sym typeface="Georgia"/>
              </a:rPr>
              <a:t>Autumn 2024</a:t>
            </a:r>
            <a:endParaRPr sz="33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rgbClr val="000000"/>
              </a:solidFill>
              <a:highlight>
                <a:srgbClr val="FFFFFF"/>
              </a:highlight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90" name="Google Shape;90;p18"/>
          <p:cNvSpPr txBox="1"/>
          <p:nvPr/>
        </p:nvSpPr>
        <p:spPr>
          <a:xfrm>
            <a:off x="311700" y="4142950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rgbClr val="595959"/>
                </a:solidFill>
              </a:rPr>
              <a:t>Lecture 7</a:t>
            </a:r>
            <a:endParaRPr sz="3000">
              <a:solidFill>
                <a:srgbClr val="59595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FSM Types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44" name="Google Shape;144;p27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45" name="Google Shape;14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9800" y="1073450"/>
            <a:ext cx="4724400" cy="3657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FSM Types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51" name="Google Shape;151;p28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2" name="Google Shape;15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1571625"/>
            <a:ext cx="51720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9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FSM Types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59" name="Google Shape;159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85963" y="1571625"/>
            <a:ext cx="51720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238125" y="3996550"/>
            <a:ext cx="4838700" cy="609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0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FSM Types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66" name="Google Shape;166;p30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67" name="Google Shape;167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1724025"/>
            <a:ext cx="4791075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1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FSM Types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73" name="Google Shape;173;p31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74" name="Google Shape;17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28863" y="1724025"/>
            <a:ext cx="4791075" cy="200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17813" y="4168475"/>
            <a:ext cx="4638675" cy="533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 3-bit up counter: with T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81" name="Google Shape;181;p32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Draw a state diagram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Draw a state-transition table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Encode the next-state functions Minimize the logic using k-maps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Implement the design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 3-bit up counter: with T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87" name="Google Shape;187;p33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Draw a state diagram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Draw a state-transition table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Encode the next-state functions Minimize the logic using k-maps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Implement the design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795788" y="2517555"/>
            <a:ext cx="5552424" cy="255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 3-bit up counter: with T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94" name="Google Shape;194;p34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Draw a state diagram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Draw a state-transition table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Encode the next-state functions Minimize the logic using k-maps 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Implement the design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95" name="Google Shape;1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79875" y="2407500"/>
            <a:ext cx="6184250" cy="259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5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 3-bit up counter: with T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01" name="Google Shape;201;p35"/>
          <p:cNvSpPr txBox="1"/>
          <p:nvPr/>
        </p:nvSpPr>
        <p:spPr>
          <a:xfrm>
            <a:off x="360300" y="888650"/>
            <a:ext cx="25023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Encode the next-state functions Minimize the logic using k-maps 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02" name="Google Shape;202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2602" y="910150"/>
            <a:ext cx="6148326" cy="3938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6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 3-bit up counter: with T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08" name="Google Shape;208;p36"/>
          <p:cNvSpPr txBox="1"/>
          <p:nvPr/>
        </p:nvSpPr>
        <p:spPr>
          <a:xfrm>
            <a:off x="360300" y="888650"/>
            <a:ext cx="25023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Implement the design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09" name="Google Shape;20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5175" y="2518237"/>
            <a:ext cx="5976600" cy="2223577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3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9200" y="2067688"/>
            <a:ext cx="1856675" cy="166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5200"/>
              <a:t>Week 7 </a:t>
            </a:r>
            <a:r>
              <a:rPr lang="tr" sz="5200">
                <a:solidFill>
                  <a:srgbClr val="000000"/>
                </a:solidFill>
              </a:rPr>
              <a:t>Outlines</a:t>
            </a:r>
            <a:endParaRPr sz="5200">
              <a:solidFill>
                <a:srgbClr val="000000"/>
              </a:solidFill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0" y="878600"/>
            <a:ext cx="91440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tr" sz="3691">
                <a:solidFill>
                  <a:schemeClr val="dk2"/>
                </a:solidFill>
                <a:highlight>
                  <a:schemeClr val="lt1"/>
                </a:highlight>
              </a:rPr>
              <a:t>Finite State Machines (FSMs)</a:t>
            </a:r>
            <a:endParaRPr sz="369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tr" sz="3691">
                <a:solidFill>
                  <a:schemeClr val="dk2"/>
                </a:solidFill>
                <a:highlight>
                  <a:schemeClr val="lt1"/>
                </a:highlight>
              </a:rPr>
              <a:t>FSM Examples</a:t>
            </a:r>
            <a:endParaRPr sz="369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691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Char char="●"/>
            </a:pPr>
            <a:r>
              <a:rPr lang="tr" sz="3691">
                <a:solidFill>
                  <a:schemeClr val="dk2"/>
                </a:solidFill>
                <a:highlight>
                  <a:schemeClr val="lt1"/>
                </a:highlight>
              </a:rPr>
              <a:t>SystemVerilog modelling</a:t>
            </a:r>
            <a:endParaRPr sz="3691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A 5-state counter with D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16" name="Google Shape;216;p37"/>
          <p:cNvSpPr txBox="1"/>
          <p:nvPr/>
        </p:nvSpPr>
        <p:spPr>
          <a:xfrm>
            <a:off x="360300" y="888650"/>
            <a:ext cx="87570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Counter repeats 5 states in sequence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Sequence is 000, 010, 011, 101, 110, 000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17" name="Google Shape;217;p37"/>
          <p:cNvSpPr txBox="1"/>
          <p:nvPr/>
        </p:nvSpPr>
        <p:spPr>
          <a:xfrm>
            <a:off x="311700" y="199607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Step 1: State diagram</a:t>
            </a:r>
            <a:endParaRPr/>
          </a:p>
        </p:txBody>
      </p:sp>
      <p:sp>
        <p:nvSpPr>
          <p:cNvPr id="218" name="Google Shape;218;p37"/>
          <p:cNvSpPr txBox="1"/>
          <p:nvPr/>
        </p:nvSpPr>
        <p:spPr>
          <a:xfrm>
            <a:off x="4838325" y="199607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Step 2: State transition table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(use D flip-flops)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8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A 5-state counter with D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24" name="Google Shape;224;p38"/>
          <p:cNvSpPr txBox="1"/>
          <p:nvPr/>
        </p:nvSpPr>
        <p:spPr>
          <a:xfrm>
            <a:off x="360300" y="888650"/>
            <a:ext cx="87570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Counter repeats 5 states in sequence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Sequence is 000, 010, 011, 101, 110, 000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25" name="Google Shape;225;p38"/>
          <p:cNvSpPr txBox="1"/>
          <p:nvPr/>
        </p:nvSpPr>
        <p:spPr>
          <a:xfrm>
            <a:off x="1272025" y="2146925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Step 1: State diagram</a:t>
            </a:r>
            <a:endParaRPr/>
          </a:p>
        </p:txBody>
      </p:sp>
      <p:sp>
        <p:nvSpPr>
          <p:cNvPr id="226" name="Google Shape;226;p38"/>
          <p:cNvSpPr txBox="1"/>
          <p:nvPr/>
        </p:nvSpPr>
        <p:spPr>
          <a:xfrm>
            <a:off x="4325475" y="2039225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Step 2: State transition table Assume D flip-flops</a:t>
            </a:r>
            <a:endParaRPr/>
          </a:p>
        </p:txBody>
      </p:sp>
      <p:pic>
        <p:nvPicPr>
          <p:cNvPr id="227" name="Google Shape;227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9209" y="2611675"/>
            <a:ext cx="5501141" cy="2420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9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A 5-state counter with D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33" name="Google Shape;233;p39"/>
          <p:cNvSpPr txBox="1"/>
          <p:nvPr/>
        </p:nvSpPr>
        <p:spPr>
          <a:xfrm>
            <a:off x="360300" y="888650"/>
            <a:ext cx="87570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Counter repeats 5 states in sequence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Sequence is 000, 010, 011, 101, 110, 000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34" name="Google Shape;234;p39"/>
          <p:cNvSpPr txBox="1"/>
          <p:nvPr/>
        </p:nvSpPr>
        <p:spPr>
          <a:xfrm>
            <a:off x="1337400" y="1915650"/>
            <a:ext cx="55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Step 3: Encode the next state functions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A 5-state counter with D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40" name="Google Shape;240;p40"/>
          <p:cNvSpPr txBox="1"/>
          <p:nvPr/>
        </p:nvSpPr>
        <p:spPr>
          <a:xfrm>
            <a:off x="360300" y="888650"/>
            <a:ext cx="87570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Counter repeats 5 states in sequence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Sequence is 000, 010, 011, 101, 110, 000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1" name="Google Shape;241;p40"/>
          <p:cNvSpPr txBox="1"/>
          <p:nvPr/>
        </p:nvSpPr>
        <p:spPr>
          <a:xfrm>
            <a:off x="894950" y="1915650"/>
            <a:ext cx="55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Step 4: Implement the design</a:t>
            </a:r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95900" y="612050"/>
            <a:ext cx="2609850" cy="165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41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A 5-state counter with D flip flops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248" name="Google Shape;248;p41"/>
          <p:cNvSpPr txBox="1"/>
          <p:nvPr/>
        </p:nvSpPr>
        <p:spPr>
          <a:xfrm>
            <a:off x="360300" y="888650"/>
            <a:ext cx="87570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Counter repeats 5 states in sequence </a:t>
            </a:r>
            <a:endParaRPr sz="2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Sequence is 000, 010, 011, 101, 110, 000 </a:t>
            </a:r>
            <a:endParaRPr sz="2000">
              <a:solidFill>
                <a:schemeClr val="dk1"/>
              </a:solidFill>
            </a:endParaRPr>
          </a:p>
        </p:txBody>
      </p:sp>
      <p:sp>
        <p:nvSpPr>
          <p:cNvPr id="249" name="Google Shape;249;p41"/>
          <p:cNvSpPr txBox="1"/>
          <p:nvPr/>
        </p:nvSpPr>
        <p:spPr>
          <a:xfrm>
            <a:off x="1337400" y="1915650"/>
            <a:ext cx="551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tr"/>
              <a:t>Is this counter get stuck in somewhere?</a:t>
            </a:r>
            <a:endParaRPr b="1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42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</a:t>
            </a:r>
            <a:endParaRPr sz="3000"/>
          </a:p>
        </p:txBody>
      </p:sp>
      <p:sp>
        <p:nvSpPr>
          <p:cNvPr id="255" name="Google Shape;255;p42"/>
          <p:cNvSpPr txBox="1"/>
          <p:nvPr/>
        </p:nvSpPr>
        <p:spPr>
          <a:xfrm>
            <a:off x="360300" y="888650"/>
            <a:ext cx="36780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Problem Description: 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Create a state diagram for a vending machine that dispenses candy when the correct amount of money is inserted.</a:t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256" name="Google Shape;25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18375" y="1033225"/>
            <a:ext cx="3677876" cy="3677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3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</a:t>
            </a:r>
            <a:endParaRPr sz="3000"/>
          </a:p>
        </p:txBody>
      </p:sp>
      <p:sp>
        <p:nvSpPr>
          <p:cNvPr id="262" name="Google Shape;262;p43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Step 1: Identify the States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The first step in creating a state diagram is to identify the states that the system can be in. For a vending machine, some possible states might include: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Idle: waiting for user input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Money inserted: user has inserted money but hasn’t made a selection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Candy selected: user has selected a candy but hasn’t yet received it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Candy dispensed: user has received the selected candy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solidFill>
                <a:srgbClr val="24242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</a:t>
            </a:r>
            <a:endParaRPr sz="3000"/>
          </a:p>
        </p:txBody>
      </p:sp>
      <p:sp>
        <p:nvSpPr>
          <p:cNvPr id="268" name="Google Shape;268;p44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Step 2: Identify the Events and Transitions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The next step is to identify the events that can trigger transitions between the states. In this case, the possible events might include: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Money inserted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Candy selected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Candy dispensed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5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</a:t>
            </a:r>
            <a:endParaRPr sz="3000"/>
          </a:p>
        </p:txBody>
      </p:sp>
      <p:sp>
        <p:nvSpPr>
          <p:cNvPr id="274" name="Google Shape;274;p45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Based on these events, we can identify the following transitions: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Idle -&gt; Money inserted: when the user inserts money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Money inserted -&gt; Candy selected: when the user selects a candy 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Candy selected -&gt; Candy dispensed: when the machine dispenses the selected candy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-355600" lvl="0" marL="6477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242424"/>
              </a:buClr>
              <a:buSzPts val="2000"/>
              <a:buChar char="●"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Candy dispensed -&gt; Idle: when the user takes the candy and the machine is ready for the next transaction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6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</a:t>
            </a:r>
            <a:endParaRPr sz="3000"/>
          </a:p>
        </p:txBody>
      </p:sp>
      <p:sp>
        <p:nvSpPr>
          <p:cNvPr id="280" name="Google Shape;280;p46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Step 3: Draw the State Diagram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Using the states and transitions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 we’ve identified, 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242424"/>
                </a:solidFill>
                <a:highlight>
                  <a:srgbClr val="FFFFFF"/>
                </a:highlight>
              </a:rPr>
              <a:t>we can draw the state diagram:</a:t>
            </a:r>
            <a:endParaRPr sz="2000">
              <a:solidFill>
                <a:srgbClr val="24242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281" name="Google Shape;281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85980" y="744500"/>
            <a:ext cx="4565295" cy="4122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2" name="Google Shape;282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90881" y="3165399"/>
            <a:ext cx="787644" cy="12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3" name="Google Shape;283;p4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018606" y="1855475"/>
            <a:ext cx="1034460" cy="2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4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990876" y="4288141"/>
            <a:ext cx="1055141" cy="21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85" name="Google Shape;285;p4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47500" y="2901776"/>
            <a:ext cx="898475" cy="263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0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 sz="5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FSMs?</a:t>
            </a:r>
            <a:r>
              <a:rPr lang="tr" sz="5000">
                <a:solidFill>
                  <a:schemeClr val="dk1"/>
                </a:solidFill>
              </a:rPr>
              <a:t> </a:t>
            </a:r>
            <a:endParaRPr sz="5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47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</a:t>
            </a:r>
            <a:endParaRPr sz="3000"/>
          </a:p>
        </p:txBody>
      </p:sp>
      <p:sp>
        <p:nvSpPr>
          <p:cNvPr id="291" name="Google Shape;291;p47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Char char="●"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15 cents for a cup of coffee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Char char="●"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Only 5 (N) and 10 (D) cents are valid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Char char="●"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Doesn’t provide any change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292" name="Google Shape;292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49550" y="2135175"/>
            <a:ext cx="4005201" cy="264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8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</a:t>
            </a: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 Mealy machine</a:t>
            </a:r>
            <a:endParaRPr sz="3000"/>
          </a:p>
        </p:txBody>
      </p:sp>
      <p:sp>
        <p:nvSpPr>
          <p:cNvPr id="298" name="Google Shape;298;p48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299" name="Google Shape;299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9625" y="996450"/>
            <a:ext cx="8783701" cy="31319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49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machine</a:t>
            </a:r>
            <a:endParaRPr sz="3000"/>
          </a:p>
        </p:txBody>
      </p:sp>
      <p:sp>
        <p:nvSpPr>
          <p:cNvPr id="305" name="Google Shape;305;p49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06" name="Google Shape;306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1525" y="835375"/>
            <a:ext cx="6006226" cy="430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50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machine</a:t>
            </a:r>
            <a:endParaRPr sz="3000"/>
          </a:p>
        </p:txBody>
      </p:sp>
      <p:sp>
        <p:nvSpPr>
          <p:cNvPr id="312" name="Google Shape;312;p50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How to generate the state table and state diagram?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51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machine</a:t>
            </a:r>
            <a:endParaRPr sz="3000"/>
          </a:p>
        </p:txBody>
      </p:sp>
      <p:sp>
        <p:nvSpPr>
          <p:cNvPr id="318" name="Google Shape;318;p51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19" name="Google Shape;319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175" y="952125"/>
            <a:ext cx="7413425" cy="404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2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Moore machine</a:t>
            </a:r>
            <a:endParaRPr sz="3000"/>
          </a:p>
        </p:txBody>
      </p:sp>
      <p:sp>
        <p:nvSpPr>
          <p:cNvPr id="325" name="Google Shape;325;p52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26" name="Google Shape;326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300" y="888650"/>
            <a:ext cx="8730049" cy="3546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3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Moore machine</a:t>
            </a:r>
            <a:endParaRPr sz="3000"/>
          </a:p>
        </p:txBody>
      </p:sp>
      <p:sp>
        <p:nvSpPr>
          <p:cNvPr id="332" name="Google Shape;332;p53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33" name="Google Shape;333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375" y="888650"/>
            <a:ext cx="5501995" cy="4254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54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</a:t>
            </a:r>
            <a:r>
              <a:rPr b="1" lang="tr" sz="2100">
                <a:solidFill>
                  <a:srgbClr val="444444"/>
                </a:solidFill>
                <a:highlight>
                  <a:schemeClr val="lt1"/>
                </a:highlight>
              </a:rPr>
              <a:t>Moore machine</a:t>
            </a:r>
            <a:endParaRPr sz="3000"/>
          </a:p>
        </p:txBody>
      </p:sp>
      <p:sp>
        <p:nvSpPr>
          <p:cNvPr id="339" name="Google Shape;339;p54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How to generate the state table and state diagram?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5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Moore machine</a:t>
            </a:r>
            <a:endParaRPr sz="3000"/>
          </a:p>
        </p:txBody>
      </p:sp>
      <p:sp>
        <p:nvSpPr>
          <p:cNvPr id="345" name="Google Shape;345;p55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46" name="Google Shape;34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2001" y="937925"/>
            <a:ext cx="7175049" cy="41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6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vs Moore machines</a:t>
            </a:r>
            <a:endParaRPr sz="3000"/>
          </a:p>
        </p:txBody>
      </p:sp>
      <p:sp>
        <p:nvSpPr>
          <p:cNvPr id="352" name="Google Shape;352;p56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53" name="Google Shape;353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6275" y="888650"/>
            <a:ext cx="8179075" cy="3636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FSMs?</a:t>
            </a:r>
            <a:r>
              <a:rPr lang="tr" sz="3000"/>
              <a:t> 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08" name="Google Shape;108;p21"/>
          <p:cNvSpPr txBox="1"/>
          <p:nvPr/>
        </p:nvSpPr>
        <p:spPr>
          <a:xfrm>
            <a:off x="360300" y="888650"/>
            <a:ext cx="84234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500">
                <a:solidFill>
                  <a:schemeClr val="dk2"/>
                </a:solidFill>
                <a:highlight>
                  <a:schemeClr val="lt1"/>
                </a:highlight>
              </a:rPr>
              <a:t>Finite State Machines (FSMs) are fundamental models of computation used extensively in digital design. </a:t>
            </a:r>
            <a:endParaRPr sz="2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500">
                <a:solidFill>
                  <a:schemeClr val="dk2"/>
                </a:solidFill>
                <a:highlight>
                  <a:schemeClr val="lt1"/>
                </a:highlight>
              </a:rPr>
              <a:t>They are used to design systems where the output depends on a sequence of events or states. </a:t>
            </a:r>
            <a:endParaRPr sz="2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500">
              <a:solidFill>
                <a:schemeClr val="dk2"/>
              </a:solidFill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2500">
                <a:solidFill>
                  <a:schemeClr val="dk2"/>
                </a:solidFill>
                <a:highlight>
                  <a:schemeClr val="lt1"/>
                </a:highlight>
              </a:rPr>
              <a:t>FSMs are a crucial topic in digital design because they integrate sequential logic (flip-flops, latches) with combinational logic.</a:t>
            </a:r>
            <a:endParaRPr b="1" sz="25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57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vs Moore machines</a:t>
            </a:r>
            <a:endParaRPr sz="3000"/>
          </a:p>
        </p:txBody>
      </p:sp>
      <p:sp>
        <p:nvSpPr>
          <p:cNvPr id="359" name="Google Shape;359;p57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60" name="Google Shape;360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2563" y="963026"/>
            <a:ext cx="7618876" cy="3922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58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</a:t>
            </a:r>
            <a:r>
              <a:rPr b="1" lang="tr" sz="2100">
                <a:solidFill>
                  <a:srgbClr val="444444"/>
                </a:solidFill>
                <a:highlight>
                  <a:schemeClr val="lt1"/>
                </a:highlight>
              </a:rPr>
              <a:t>Moore machine</a:t>
            </a:r>
            <a:endParaRPr sz="3000"/>
          </a:p>
        </p:txBody>
      </p:sp>
      <p:sp>
        <p:nvSpPr>
          <p:cNvPr id="366" name="Google Shape;366;p58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How to draw K-Maps?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59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</a:t>
            </a: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Logic minimization</a:t>
            </a:r>
            <a:endParaRPr sz="3000"/>
          </a:p>
        </p:txBody>
      </p:sp>
      <p:sp>
        <p:nvSpPr>
          <p:cNvPr id="372" name="Google Shape;372;p59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73" name="Google Shape;37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79296" y="958050"/>
            <a:ext cx="6985416" cy="4205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60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D FF</a:t>
            </a:r>
            <a:endParaRPr sz="3000"/>
          </a:p>
        </p:txBody>
      </p:sp>
      <p:sp>
        <p:nvSpPr>
          <p:cNvPr id="379" name="Google Shape;379;p60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80" name="Google Shape;380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3050" y="842375"/>
            <a:ext cx="7557898" cy="426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61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machine - SystemVerilog</a:t>
            </a:r>
            <a:endParaRPr sz="3000"/>
          </a:p>
        </p:txBody>
      </p:sp>
      <p:sp>
        <p:nvSpPr>
          <p:cNvPr id="386" name="Google Shape;386;p61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444444"/>
                </a:solidFill>
                <a:highlight>
                  <a:schemeClr val="lt1"/>
                </a:highlight>
              </a:rPr>
              <a:t>How to write design code of vending machine with SystemVerilog?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62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machine - SystemVerilog</a:t>
            </a:r>
            <a:endParaRPr sz="3000"/>
          </a:p>
        </p:txBody>
      </p:sp>
      <p:sp>
        <p:nvSpPr>
          <p:cNvPr id="392" name="Google Shape;392;p62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393" name="Google Shape;393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4413" y="1276350"/>
            <a:ext cx="7115175" cy="259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63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machine - SystemVerilog</a:t>
            </a:r>
            <a:endParaRPr sz="3000"/>
          </a:p>
        </p:txBody>
      </p:sp>
      <p:sp>
        <p:nvSpPr>
          <p:cNvPr id="399" name="Google Shape;399;p63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400" name="Google Shape;400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4513" y="1423988"/>
            <a:ext cx="5514975" cy="229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64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machine - SystemVerilog</a:t>
            </a:r>
            <a:endParaRPr sz="3000"/>
          </a:p>
        </p:txBody>
      </p:sp>
      <p:sp>
        <p:nvSpPr>
          <p:cNvPr id="406" name="Google Shape;406;p64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407" name="Google Shape;407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3100" y="1035350"/>
            <a:ext cx="7658100" cy="373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65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machine - SystemVerilog</a:t>
            </a:r>
            <a:endParaRPr sz="3000"/>
          </a:p>
        </p:txBody>
      </p:sp>
      <p:sp>
        <p:nvSpPr>
          <p:cNvPr id="413" name="Google Shape;413;p65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414" name="Google Shape;414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0725" y="845423"/>
            <a:ext cx="6150600" cy="3962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15" name="Google Shape;415;p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632900" y="1821650"/>
            <a:ext cx="3379874" cy="7878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66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Example: Vending Machine: Mealy machine - SystemVerilog</a:t>
            </a:r>
            <a:endParaRPr sz="3000"/>
          </a:p>
        </p:txBody>
      </p:sp>
      <p:sp>
        <p:nvSpPr>
          <p:cNvPr id="421" name="Google Shape;421;p66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422" name="Google Shape;422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0300" y="976538"/>
            <a:ext cx="6991350" cy="2657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are FSMs?</a:t>
            </a:r>
            <a:r>
              <a:rPr lang="tr" sz="3000"/>
              <a:t> 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500">
                <a:solidFill>
                  <a:schemeClr val="dk1"/>
                </a:solidFill>
              </a:rPr>
              <a:t>An FSM is a </a:t>
            </a:r>
            <a:r>
              <a:rPr b="1" lang="tr" sz="2500">
                <a:solidFill>
                  <a:schemeClr val="dk1"/>
                </a:solidFill>
              </a:rPr>
              <a:t>model of a system</a:t>
            </a:r>
            <a:r>
              <a:rPr lang="tr" sz="2500">
                <a:solidFill>
                  <a:schemeClr val="dk1"/>
                </a:solidFill>
              </a:rPr>
              <a:t> with: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tr" sz="2500">
                <a:solidFill>
                  <a:schemeClr val="dk1"/>
                </a:solidFill>
              </a:rPr>
              <a:t>States</a:t>
            </a:r>
            <a:r>
              <a:rPr lang="tr" sz="2500">
                <a:solidFill>
                  <a:schemeClr val="dk1"/>
                </a:solidFill>
              </a:rPr>
              <a:t>: Distinct conditions or situations the system can be in.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tr" sz="2500">
                <a:solidFill>
                  <a:schemeClr val="dk1"/>
                </a:solidFill>
              </a:rPr>
              <a:t>Transitions</a:t>
            </a:r>
            <a:r>
              <a:rPr lang="tr" sz="2500">
                <a:solidFill>
                  <a:schemeClr val="dk1"/>
                </a:solidFill>
              </a:rPr>
              <a:t>: Rules that govern how the system moves from one state to another.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tr" sz="2500">
                <a:solidFill>
                  <a:schemeClr val="dk1"/>
                </a:solidFill>
              </a:rPr>
              <a:t>Inputs</a:t>
            </a:r>
            <a:r>
              <a:rPr lang="tr" sz="2500">
                <a:solidFill>
                  <a:schemeClr val="dk1"/>
                </a:solidFill>
              </a:rPr>
              <a:t>: Signals or data that affect state transitions.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tr" sz="2500">
                <a:solidFill>
                  <a:schemeClr val="dk1"/>
                </a:solidFill>
              </a:rPr>
              <a:t>Outputs</a:t>
            </a:r>
            <a:r>
              <a:rPr lang="tr" sz="2500">
                <a:solidFill>
                  <a:schemeClr val="dk1"/>
                </a:solidFill>
              </a:rPr>
              <a:t>: Signals or data produced based on states (and sometimes inputs).</a:t>
            </a:r>
            <a:endParaRPr sz="2500">
              <a:solidFill>
                <a:schemeClr val="dk1"/>
              </a:solidFill>
            </a:endParaRPr>
          </a:p>
          <a:p>
            <a:pPr indent="-3873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b="1" lang="tr" sz="2500">
                <a:solidFill>
                  <a:schemeClr val="dk1"/>
                </a:solidFill>
              </a:rPr>
              <a:t>Reset Mechanism</a:t>
            </a:r>
            <a:endParaRPr sz="25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67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Assignment!</a:t>
            </a:r>
            <a:endParaRPr sz="3000"/>
          </a:p>
        </p:txBody>
      </p:sp>
      <p:sp>
        <p:nvSpPr>
          <p:cNvPr id="428" name="Google Shape;428;p67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Design a Robotic Ant’s Brain to Navigate a Virtual Maze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2000">
                <a:solidFill>
                  <a:schemeClr val="dk1"/>
                </a:solidFill>
              </a:rPr>
              <a:t>Objective:</a:t>
            </a:r>
            <a:endParaRPr b="1"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Design a digital system that represents the "brain" of a robotic ant navigating a virtual maze. The goal is for the ant to locate food placed at a specific location in the maze.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429" name="Google Shape;429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75663" y="2968774"/>
            <a:ext cx="3792674" cy="1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68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Assignment! </a:t>
            </a:r>
            <a:r>
              <a:rPr lang="tr" sz="2000">
                <a:solidFill>
                  <a:srgbClr val="444444"/>
                </a:solidFill>
                <a:highlight>
                  <a:schemeClr val="lt1"/>
                </a:highlight>
              </a:rPr>
              <a:t>Design a Robotic Ant’s Brain to Navigate a Virtual Maze</a:t>
            </a:r>
            <a:endParaRPr sz="3000"/>
          </a:p>
        </p:txBody>
      </p:sp>
      <p:sp>
        <p:nvSpPr>
          <p:cNvPr id="435" name="Google Shape;435;p68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Robot ant specifics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Sensors: L and R antennae, 1 if touching wall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Actuators: F - forward step, TL/TR - turn left/right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Goal: find way out of find way out of maze to get to food maze to get to food. Strategy: keep the wall on the right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436" name="Google Shape;43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013" y="3103499"/>
            <a:ext cx="3792674" cy="1947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437" name="Google Shape;437;p6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7250" y="3170862"/>
            <a:ext cx="3653451" cy="1812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9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Assignment! </a:t>
            </a:r>
            <a:r>
              <a:rPr lang="tr" sz="2000">
                <a:solidFill>
                  <a:srgbClr val="444444"/>
                </a:solidFill>
                <a:highlight>
                  <a:schemeClr val="lt1"/>
                </a:highlight>
              </a:rPr>
              <a:t>Design a Robotic Ant’s Brain to Navigate a Virtual Maze</a:t>
            </a:r>
            <a:endParaRPr sz="3000"/>
          </a:p>
        </p:txBody>
      </p:sp>
      <p:sp>
        <p:nvSpPr>
          <p:cNvPr id="443" name="Google Shape;443;p69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Example: ant brain (special case 1)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Left (L) Antenna touching the wall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444" name="Google Shape;444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61699" y="2121950"/>
            <a:ext cx="5220601" cy="248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70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Assignment! </a:t>
            </a:r>
            <a:r>
              <a:rPr lang="tr" sz="2000">
                <a:solidFill>
                  <a:srgbClr val="444444"/>
                </a:solidFill>
                <a:highlight>
                  <a:schemeClr val="lt1"/>
                </a:highlight>
              </a:rPr>
              <a:t>Design a Robotic Ant’s Brain to Navigate a Virtual Maze</a:t>
            </a:r>
            <a:endParaRPr sz="3000"/>
          </a:p>
        </p:txBody>
      </p:sp>
      <p:sp>
        <p:nvSpPr>
          <p:cNvPr id="450" name="Google Shape;450;p70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Example: ant brain (special case 2)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Ant Lost 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4100"/>
              </a:spcAft>
              <a:buNone/>
            </a:pPr>
            <a:r>
              <a:t/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  <p:pic>
        <p:nvPicPr>
          <p:cNvPr id="451" name="Google Shape;451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16500" y="1830674"/>
            <a:ext cx="6471300" cy="313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71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40000"/>
              </a:lnSpc>
              <a:spcBef>
                <a:spcPts val="2600"/>
              </a:spcBef>
              <a:spcAft>
                <a:spcPts val="400"/>
              </a:spcAft>
              <a:buNone/>
            </a:pPr>
            <a:r>
              <a:rPr b="1" lang="tr" sz="2100">
                <a:solidFill>
                  <a:srgbClr val="444444"/>
                </a:solidFill>
                <a:highlight>
                  <a:srgbClr val="FFFFFF"/>
                </a:highlight>
              </a:rPr>
              <a:t>Assignment! </a:t>
            </a:r>
            <a:r>
              <a:rPr lang="tr" sz="2000">
                <a:solidFill>
                  <a:srgbClr val="444444"/>
                </a:solidFill>
                <a:highlight>
                  <a:schemeClr val="lt1"/>
                </a:highlight>
              </a:rPr>
              <a:t>Design a Robotic Ant’s Brain to Navigate a Virtual Maze</a:t>
            </a:r>
            <a:endParaRPr sz="3000"/>
          </a:p>
        </p:txBody>
      </p:sp>
      <p:sp>
        <p:nvSpPr>
          <p:cNvPr id="457" name="Google Shape;457;p71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30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rgbClr val="444444"/>
                </a:solidFill>
                <a:highlight>
                  <a:srgbClr val="FFFFFF"/>
                </a:highlight>
              </a:rPr>
              <a:t>Design the ant-brain FSM</a:t>
            </a:r>
            <a:endParaRPr b="1"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4100"/>
              </a:spcBef>
              <a:spcAft>
                <a:spcPts val="0"/>
              </a:spcAft>
              <a:buClr>
                <a:srgbClr val="444444"/>
              </a:buClr>
              <a:buSzPts val="2000"/>
              <a:buChar char="●"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What are the states?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44444"/>
              </a:buClr>
              <a:buSzPts val="2000"/>
              <a:buChar char="●"/>
            </a:pPr>
            <a:r>
              <a:rPr lang="tr" sz="2000">
                <a:solidFill>
                  <a:srgbClr val="444444"/>
                </a:solidFill>
                <a:highlight>
                  <a:srgbClr val="FFFFFF"/>
                </a:highlight>
              </a:rPr>
              <a:t>Draw state diagram.</a:t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  <a:p>
            <a:pPr indent="0" lvl="0" marL="457200" rtl="0" algn="l">
              <a:lnSpc>
                <a:spcPct val="115000"/>
              </a:lnSpc>
              <a:spcBef>
                <a:spcPts val="4100"/>
              </a:spcBef>
              <a:spcAft>
                <a:spcPts val="4100"/>
              </a:spcAft>
              <a:buNone/>
            </a:pPr>
            <a:r>
              <a:t/>
            </a:r>
            <a:endParaRPr sz="2000">
              <a:solidFill>
                <a:srgbClr val="444444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72"/>
          <p:cNvSpPr txBox="1"/>
          <p:nvPr>
            <p:ph type="title"/>
          </p:nvPr>
        </p:nvSpPr>
        <p:spPr>
          <a:xfrm>
            <a:off x="311700" y="445025"/>
            <a:ext cx="8520600" cy="431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111"/>
              <a:buNone/>
            </a:pPr>
            <a:r>
              <a:rPr i="1" lang="tr" sz="5000"/>
              <a:t>End of Week 7</a:t>
            </a:r>
            <a:endParaRPr sz="5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Types of FSMs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20" name="Google Shape;120;p23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FSMs are two types: </a:t>
            </a:r>
            <a:r>
              <a:rPr b="1" lang="tr" sz="2000">
                <a:solidFill>
                  <a:schemeClr val="dk1"/>
                </a:solidFill>
              </a:rPr>
              <a:t>Moore Machine </a:t>
            </a:r>
            <a:r>
              <a:rPr lang="tr" sz="2000">
                <a:solidFill>
                  <a:schemeClr val="dk1"/>
                </a:solidFill>
              </a:rPr>
              <a:t>and </a:t>
            </a:r>
            <a:r>
              <a:rPr b="1" lang="tr" sz="2000">
                <a:solidFill>
                  <a:schemeClr val="dk1"/>
                </a:solidFill>
              </a:rPr>
              <a:t>Mealy Machine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2000">
                <a:solidFill>
                  <a:schemeClr val="dk1"/>
                </a:solidFill>
              </a:rPr>
              <a:t>a) Moore Machine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The </a:t>
            </a:r>
            <a:r>
              <a:rPr b="1" lang="tr" sz="2000">
                <a:solidFill>
                  <a:schemeClr val="dk1"/>
                </a:solidFill>
              </a:rPr>
              <a:t>output depends only on the current state</a:t>
            </a:r>
            <a:r>
              <a:rPr lang="tr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Outputs change only when the state changes.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Simpler to design but sometimes less flexible.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tr" sz="2000">
                <a:solidFill>
                  <a:schemeClr val="dk1"/>
                </a:solidFill>
              </a:rPr>
              <a:t>Example: Traffic Light Controller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States: </a:t>
            </a:r>
            <a:r>
              <a:rPr lang="t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Red</a:t>
            </a:r>
            <a:r>
              <a:rPr lang="tr" sz="2000">
                <a:solidFill>
                  <a:schemeClr val="dk1"/>
                </a:solidFill>
              </a:rPr>
              <a:t>, </a:t>
            </a:r>
            <a:r>
              <a:rPr lang="t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Green</a:t>
            </a:r>
            <a:r>
              <a:rPr lang="tr" sz="2000">
                <a:solidFill>
                  <a:schemeClr val="dk1"/>
                </a:solidFill>
              </a:rPr>
              <a:t>, </a:t>
            </a:r>
            <a:r>
              <a:rPr lang="t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Yellow</a:t>
            </a:r>
            <a:r>
              <a:rPr lang="tr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Outputs: Lights (Red = ON, Green = OFF, Yellow = OFF, etc.).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Types of FSMs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26" name="Google Shape;126;p24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FSMs are two types: </a:t>
            </a:r>
            <a:r>
              <a:rPr b="1" lang="tr" sz="2000">
                <a:solidFill>
                  <a:schemeClr val="dk1"/>
                </a:solidFill>
              </a:rPr>
              <a:t>Moore Machine </a:t>
            </a:r>
            <a:r>
              <a:rPr lang="tr" sz="2000">
                <a:solidFill>
                  <a:schemeClr val="dk1"/>
                </a:solidFill>
              </a:rPr>
              <a:t>and </a:t>
            </a:r>
            <a:r>
              <a:rPr b="1" lang="tr" sz="2000">
                <a:solidFill>
                  <a:schemeClr val="dk1"/>
                </a:solidFill>
              </a:rPr>
              <a:t>Mealy Machine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dk1"/>
                </a:solidFill>
              </a:rPr>
              <a:t>b) Mealy Machine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The </a:t>
            </a:r>
            <a:r>
              <a:rPr b="1" lang="tr" sz="2000">
                <a:solidFill>
                  <a:schemeClr val="dk1"/>
                </a:solidFill>
              </a:rPr>
              <a:t>output depends on both the current state and inputs</a:t>
            </a:r>
            <a:r>
              <a:rPr lang="tr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Outputs can change during state transitions.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More compact in implementation but potentially more complex.</a:t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tr" sz="2000">
                <a:solidFill>
                  <a:schemeClr val="dk1"/>
                </a:solidFill>
              </a:rPr>
              <a:t>Example: Door Lock Controller</a:t>
            </a: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States: </a:t>
            </a:r>
            <a:r>
              <a:rPr lang="t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Locked</a:t>
            </a:r>
            <a:r>
              <a:rPr lang="tr" sz="2000">
                <a:solidFill>
                  <a:schemeClr val="dk1"/>
                </a:solidFill>
              </a:rPr>
              <a:t>, </a:t>
            </a:r>
            <a:r>
              <a:rPr lang="tr" sz="20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Unlocked</a:t>
            </a:r>
            <a:r>
              <a:rPr lang="tr" sz="2000">
                <a:solidFill>
                  <a:schemeClr val="dk1"/>
                </a:solidFill>
              </a:rPr>
              <a:t>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Inputs: Correct/Incorrect Password.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tr" sz="2000">
                <a:solidFill>
                  <a:schemeClr val="dk1"/>
                </a:solidFill>
              </a:rPr>
              <a:t>Outputs: Door state and buzzer signal.</a:t>
            </a:r>
            <a:endParaRPr sz="2000">
              <a:solidFill>
                <a:schemeClr val="dk2"/>
              </a:solidFill>
              <a:highlight>
                <a:schemeClr val="lt1"/>
              </a:highlight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FSM Components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32" name="Google Shape;132;p25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tr" sz="2000">
                <a:solidFill>
                  <a:schemeClr val="dk1"/>
                </a:solidFill>
              </a:rPr>
              <a:t>An FSM design can be broken into the following key elements: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tr" sz="2000">
                <a:solidFill>
                  <a:schemeClr val="dk1"/>
                </a:solidFill>
              </a:rPr>
              <a:t>State Diagram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tr" sz="2000">
                <a:solidFill>
                  <a:schemeClr val="dk1"/>
                </a:solidFill>
              </a:rPr>
              <a:t>A graphical representation of states and transitions.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tr" sz="2000">
                <a:solidFill>
                  <a:schemeClr val="dk1"/>
                </a:solidFill>
              </a:rPr>
              <a:t>Nodes </a:t>
            </a:r>
            <a:r>
              <a:rPr lang="tr" sz="2000">
                <a:solidFill>
                  <a:schemeClr val="dk1"/>
                </a:solidFill>
              </a:rPr>
              <a:t>represent states; </a:t>
            </a:r>
            <a:r>
              <a:rPr b="1" lang="tr" sz="2000">
                <a:solidFill>
                  <a:schemeClr val="dk1"/>
                </a:solidFill>
              </a:rPr>
              <a:t>arrows </a:t>
            </a:r>
            <a:r>
              <a:rPr lang="tr" sz="2000">
                <a:solidFill>
                  <a:schemeClr val="dk1"/>
                </a:solidFill>
              </a:rPr>
              <a:t>represent transitions.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tr" sz="2000">
                <a:solidFill>
                  <a:schemeClr val="dk1"/>
                </a:solidFill>
              </a:rPr>
              <a:t>Conditions for transitions are labeled on the arrows.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tr" sz="2000">
                <a:solidFill>
                  <a:schemeClr val="dk1"/>
                </a:solidFill>
              </a:rPr>
              <a:t>State Table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b="1" lang="tr" sz="2000">
                <a:solidFill>
                  <a:schemeClr val="dk1"/>
                </a:solidFill>
              </a:rPr>
              <a:t>A tabular form</a:t>
            </a:r>
            <a:r>
              <a:rPr lang="tr" sz="2000">
                <a:solidFill>
                  <a:schemeClr val="dk1"/>
                </a:solidFill>
              </a:rPr>
              <a:t> listing states, inputs, next states, and outputs.</a:t>
            </a:r>
            <a:endParaRPr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tr" sz="2000">
                <a:solidFill>
                  <a:schemeClr val="dk1"/>
                </a:solidFill>
              </a:rPr>
              <a:t>Useful for systematic FSM implementation.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/>
        </p:nvSpPr>
        <p:spPr>
          <a:xfrm>
            <a:off x="311700" y="190613"/>
            <a:ext cx="8520600" cy="747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/>
              <a:t>FSM Components</a:t>
            </a:r>
            <a:endParaRPr sz="3000">
              <a:solidFill>
                <a:srgbClr val="000000"/>
              </a:solidFill>
            </a:endParaRPr>
          </a:p>
        </p:txBody>
      </p:sp>
      <p:sp>
        <p:nvSpPr>
          <p:cNvPr id="138" name="Google Shape;138;p26"/>
          <p:cNvSpPr txBox="1"/>
          <p:nvPr/>
        </p:nvSpPr>
        <p:spPr>
          <a:xfrm>
            <a:off x="360300" y="888650"/>
            <a:ext cx="8783700" cy="40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2000">
                <a:solidFill>
                  <a:schemeClr val="dk1"/>
                </a:solidFill>
              </a:rPr>
              <a:t>An FSM design can be broken into the following key elements:</a:t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tr" sz="2000">
                <a:solidFill>
                  <a:schemeClr val="dk1"/>
                </a:solidFill>
              </a:rPr>
              <a:t>Transition Logic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tr" sz="2000">
                <a:solidFill>
                  <a:schemeClr val="dk1"/>
                </a:solidFill>
              </a:rPr>
              <a:t>The combinational logic that dictates how states change based on inputs.</a:t>
            </a:r>
            <a:endParaRPr sz="20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b="1" lang="tr" sz="2000">
                <a:solidFill>
                  <a:schemeClr val="dk1"/>
                </a:solidFill>
              </a:rPr>
              <a:t>Flip-Flops or Memory Elements</a:t>
            </a:r>
            <a:endParaRPr b="1" sz="2000">
              <a:solidFill>
                <a:schemeClr val="dk1"/>
              </a:solidFill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○"/>
            </a:pPr>
            <a:r>
              <a:rPr lang="tr" sz="2000">
                <a:solidFill>
                  <a:schemeClr val="dk1"/>
                </a:solidFill>
              </a:rPr>
              <a:t>Used to store the current state.</a:t>
            </a:r>
            <a:endParaRPr sz="2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