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Inter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E4A515-7E2B-4CB3-AAC3-FD341055C704}">
  <a:tblStyle styleId="{A3E4A515-7E2B-4CB3-AAC3-FD341055C7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D460930-F456-4ADF-8381-5D8FA3CC2E0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Inter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Inter-italic.fntdata"/><Relationship Id="rId32" Type="http://schemas.openxmlformats.org/officeDocument/2006/relationships/slide" Target="slides/slide26.xml"/><Relationship Id="rId76" Type="http://schemas.openxmlformats.org/officeDocument/2006/relationships/font" Target="fonts/Inter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Inter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1972dbd2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21972dbd2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21225e6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221225e6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1972dbd2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21972dbd2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1972dbd2f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21972dbd2f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1972dbd2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21972dbd2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21225e6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221225e6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21225e6a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221225e6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21225e6a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21225e6a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21225e6a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221225e6a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21225e6a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221225e6a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8872e747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8872e747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21225e6a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221225e6a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21225e6a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221225e6a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21225e6a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221225e6a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21225e6a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221225e6a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21225e6a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221225e6a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21225e6a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3221225e6a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21225e6a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3221225e6a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21225e6a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3221225e6a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221225e6a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3221225e6a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221225e6a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3221225e6a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1972dbd2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1972dbd2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221225e6a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3221225e6a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21225e6ad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3221225e6ad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21225e6a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g3221225e6a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221225e6ad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3221225e6ad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221225e6ad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3221225e6a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221225e6ad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3221225e6ad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221225e6ad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g3221225e6ad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221225e6a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3221225e6a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221225e6ad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g3221225e6ad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221225e6ad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2" name="Google Shape;882;g3221225e6ad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1225e6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21225e6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221225e6ad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g3221225e6ad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3221225e6ad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6" name="Google Shape;936;g3221225e6ad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221225e6ad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g3221225e6ad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221225e6ad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9" name="Google Shape;949;g3221225e6ad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3221225e6ad_0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7" name="Google Shape;957;g3221225e6ad_0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221225e6ad_0_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5" name="Google Shape;965;g3221225e6ad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221225e6ad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g3221225e6ad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3221225e6ad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4" name="Google Shape;1084;g3221225e6ad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221225e6ad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5" name="Google Shape;1145;g3221225e6ad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3221225e6ad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6" name="Google Shape;1206;g3221225e6ad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21225e6ad_0_2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21225e6ad_0_2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3221225e6ad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6" name="Google Shape;1266;g3221225e6ad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3221225e6ad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5" name="Google Shape;1335;g3221225e6ad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3221225e6ad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5" name="Google Shape;1405;g3221225e6ad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3221225e6ad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5" name="Google Shape;1475;g3221225e6ad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3221225e6ad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2" name="Google Shape;1552;g3221225e6ad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221225e6ad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8" name="Google Shape;1558;g3221225e6ad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3221225e6ad_0_1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4" name="Google Shape;1634;g3221225e6ad_0_1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3221225e6ad_0_1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0" name="Google Shape;1640;g3221225e6ad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3221225e6ad_0_1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5" name="Google Shape;1645;g3221225e6ad_0_1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3221225e6ad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3" name="Google Shape;1653;g3221225e6ad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21225e6ad_0_2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21225e6ad_0_2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3221225e6ad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1" name="Google Shape;1661;g3221225e6ad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3221225e6ad_0_1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8" name="Google Shape;1738;g3221225e6ad_0_1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3221225e6ad_0_1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6" name="Google Shape;1816;g3221225e6ad_0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3221225e6ad_0_1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5" name="Google Shape;1895;g3221225e6ad_0_1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3221225e6ad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3" name="Google Shape;1973;g3221225e6ad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3221225e6ad_0_1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2" name="Google Shape;2052;g3221225e6ad_0_1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3221225e6ad_0_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1" name="Google Shape;2131;g3221225e6ad_0_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3221225e6ad_0_2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8" name="Google Shape;2208;g3221225e6ad_0_2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314bd73648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4" name="Google Shape;2214;g314bd73648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21225e6ad_0_2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21225e6ad_0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1225e6a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1225e6a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21225e6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21225e6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8200" y="1485900"/>
            <a:ext cx="3810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648200" y="3086100"/>
            <a:ext cx="3810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D9EAD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o_-Eu4_IM2rg5PhpKFbQsiwyjqwh3TwM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Rock_paper_scissors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05aQZ1jLbrzrnllDBO1rJIAxA3I_8UdT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T2IJpehvgptvXXQrwSkoLsoXrUX3swvw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250"/>
            <a:ext cx="29241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6219900" y="-26250"/>
            <a:ext cx="29241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800">
                <a:solidFill>
                  <a:srgbClr val="595959"/>
                </a:solidFill>
              </a:rPr>
              <a:t>Department 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800">
                <a:solidFill>
                  <a:srgbClr val="595959"/>
                </a:solidFill>
              </a:rPr>
              <a:t>of 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800">
                <a:solidFill>
                  <a:srgbClr val="595959"/>
                </a:solidFill>
              </a:rPr>
              <a:t>Computer Engineering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11700" y="950913"/>
            <a:ext cx="8520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>
                <a:solidFill>
                  <a:srgbClr val="000000"/>
                </a:solidFill>
              </a:rPr>
              <a:t>CEN 263 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>
                <a:solidFill>
                  <a:srgbClr val="000000"/>
                </a:solidFill>
              </a:rPr>
              <a:t>Digital Design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3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Autumn 2024</a:t>
            </a:r>
            <a:endParaRPr sz="33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11700" y="4142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rgbClr val="595959"/>
                </a:solidFill>
              </a:rPr>
              <a:t>Lecture 9</a:t>
            </a:r>
            <a:endParaRPr sz="3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0"/>
            <a:ext cx="85206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"/>
              <a:t>Memory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50" y="1091450"/>
            <a:ext cx="7834301" cy="36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075" y="953800"/>
            <a:ext cx="3565850" cy="41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0"/>
            <a:ext cx="85206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"/>
              <a:t>CPU &amp; Memory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tr" sz="2500"/>
              <a:t>Registers are Inside the Processor (Memory is Not!)</a:t>
            </a:r>
            <a:endParaRPr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50" y="843575"/>
            <a:ext cx="8271294" cy="42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tr" sz="2500"/>
              <a:t>Memory vs. Registers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>
                <a:solidFill>
                  <a:schemeClr val="dk1"/>
                </a:solidFill>
              </a:rPr>
              <a:t>Memory is different from registers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tr" sz="1400">
                <a:solidFill>
                  <a:schemeClr val="dk1"/>
                </a:solidFill>
              </a:rPr>
              <a:t>Memory is in a different location on hardware</a:t>
            </a:r>
            <a:endParaRPr sz="14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tr" sz="1400">
                <a:solidFill>
                  <a:schemeClr val="dk1"/>
                </a:solidFill>
              </a:rPr>
              <a:t>We don’t have space for 2</a:t>
            </a:r>
            <a:r>
              <a:rPr baseline="30000" lang="tr" sz="2300">
                <a:solidFill>
                  <a:schemeClr val="dk1"/>
                </a:solidFill>
              </a:rPr>
              <a:t>32</a:t>
            </a:r>
            <a:r>
              <a:rPr lang="tr" sz="1400">
                <a:solidFill>
                  <a:schemeClr val="dk1"/>
                </a:solidFill>
              </a:rPr>
              <a:t> registers on the processor!</a:t>
            </a:r>
            <a:endParaRPr sz="14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>
                <a:solidFill>
                  <a:schemeClr val="dk1"/>
                </a:solidFill>
              </a:rPr>
              <a:t>The memory unit is abstracted away for this class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tr" sz="1400">
                <a:solidFill>
                  <a:schemeClr val="dk1"/>
                </a:solidFill>
              </a:rPr>
              <a:t>Memory accesses are usually much slower than register accesses, but for now we’ll assume they’re about as fast as register accesses</a:t>
            </a:r>
            <a:endParaRPr sz="14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tr" sz="1400">
                <a:solidFill>
                  <a:schemeClr val="dk1"/>
                </a:solidFill>
              </a:rPr>
              <a:t>In a couple weeks, we’ll see how we can achieve this with caches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419"/>
              <a:buNone/>
            </a:pPr>
            <a:r>
              <a:rPr lang="tr" sz="3600"/>
              <a:t>Single Cycle </a:t>
            </a:r>
            <a:r>
              <a:rPr lang="tr" sz="3600"/>
              <a:t>Datapath 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6725"/>
            <a:ext cx="7265367" cy="408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Read/Write Memory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198500" y="1246825"/>
            <a:ext cx="85206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Behavior: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MemAddress identifies an address in memory.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Reading from memory: Set MemReadData to the value at that address.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Writing to memory: If MemWEn=1, then on the next rising edge of the clock, write the value in MemWriteData at that address.</a:t>
            </a:r>
            <a:endParaRPr/>
          </a:p>
        </p:txBody>
      </p:sp>
      <p:graphicFrame>
        <p:nvGraphicFramePr>
          <p:cNvPr id="190" name="Google Shape;190;p33"/>
          <p:cNvGraphicFramePr/>
          <p:nvPr/>
        </p:nvGraphicFramePr>
        <p:xfrm>
          <a:off x="1792938" y="296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{A3E4A515-7E2B-4CB3-AAC3-FD341055C704}</a:tableStyleId>
              </a:tblPr>
              <a:tblGrid>
                <a:gridCol w="993250"/>
                <a:gridCol w="1767650"/>
                <a:gridCol w="943600"/>
              </a:tblGrid>
              <a:tr h="3810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Inputs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MemAddress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32 bits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MemWriteData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32 bits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MemWEn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 bit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Clock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 bit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Output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MemReadData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32 bits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grpSp>
        <p:nvGrpSpPr>
          <p:cNvPr id="191" name="Google Shape;191;p33"/>
          <p:cNvGrpSpPr/>
          <p:nvPr/>
        </p:nvGrpSpPr>
        <p:grpSpPr>
          <a:xfrm>
            <a:off x="5969022" y="2943275"/>
            <a:ext cx="964046" cy="1957200"/>
            <a:chOff x="7061035" y="2422225"/>
            <a:chExt cx="964046" cy="1957200"/>
          </a:xfrm>
        </p:grpSpPr>
        <p:sp>
          <p:nvSpPr>
            <p:cNvPr id="192" name="Google Shape;192;p33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3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Is MEM a state or combinational logic element?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198500" y="1246825"/>
            <a:ext cx="8520600" cy="19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State element for </a:t>
            </a:r>
            <a:r>
              <a:rPr b="1" lang="tr"/>
              <a:t>writes </a:t>
            </a:r>
            <a:r>
              <a:rPr lang="tr"/>
              <a:t>to memory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Combinational logic element for </a:t>
            </a:r>
            <a:r>
              <a:rPr b="1" lang="tr"/>
              <a:t>reads </a:t>
            </a:r>
            <a:r>
              <a:rPr lang="tr"/>
              <a:t>from memory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1792938" y="296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{A3E4A515-7E2B-4CB3-AAC3-FD341055C704}</a:tableStyleId>
              </a:tblPr>
              <a:tblGrid>
                <a:gridCol w="993250"/>
                <a:gridCol w="1767650"/>
                <a:gridCol w="943600"/>
              </a:tblGrid>
              <a:tr h="38100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Inputs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MemAddress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32 bits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MemWriteData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32 bits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MemWEn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 bit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Clock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1 bit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Output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MemReadData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/>
                        <a:t>32 bits</a:t>
                      </a:r>
                      <a:endParaRPr sz="1400" u="none" cap="none" strike="noStrike"/>
                    </a:p>
                  </a:txBody>
                  <a:tcPr marT="45700" marB="45700" marR="91425" marL="91425" anchor="ctr"/>
                </a:tc>
              </a:tr>
            </a:tbl>
          </a:graphicData>
        </a:graphic>
      </p:graphicFrame>
      <p:grpSp>
        <p:nvGrpSpPr>
          <p:cNvPr id="206" name="Google Shape;206;p34"/>
          <p:cNvGrpSpPr/>
          <p:nvPr/>
        </p:nvGrpSpPr>
        <p:grpSpPr>
          <a:xfrm>
            <a:off x="5969022" y="2943275"/>
            <a:ext cx="964046" cy="1957200"/>
            <a:chOff x="7061035" y="2422225"/>
            <a:chExt cx="964046" cy="1957200"/>
          </a:xfrm>
        </p:grpSpPr>
        <p:sp>
          <p:nvSpPr>
            <p:cNvPr id="207" name="Google Shape;207;p34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4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4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4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4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CPU</a:t>
            </a: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 - Control Unit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sz="25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220" name="Google Shape;220;p35" title="Control Uni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2100" y="888650"/>
            <a:ext cx="5540100" cy="41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"/>
              <a:t>Datapath for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5 stage datapath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198500" y="1246825"/>
            <a:ext cx="85206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The datapath will be split into 5 sections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IF (Instruction Fetch)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Given our PC, what is the instruction located there?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ID (Instruction Decode)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Given the instruction, do we need to: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Read from any registers?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Generate an immediate?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EX (Execute)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Given the values in the registers and the immediate: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What arithmetic operations need to be performed?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What comparisons need to be performed?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MEM (Memory)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Given the result of the arithmetic operations: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Are we writing to or reading from memory?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WB (Write Back)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Are we modifying any registers?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/>
              <a:t>Week 9 </a:t>
            </a:r>
            <a:r>
              <a:rPr lang="tr" sz="5200">
                <a:solidFill>
                  <a:srgbClr val="000000"/>
                </a:solidFill>
              </a:rPr>
              <a:t>Outlines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0" y="878600"/>
            <a:ext cx="91440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tr" sz="4000">
                <a:solidFill>
                  <a:schemeClr val="dk2"/>
                </a:solidFill>
                <a:highlight>
                  <a:schemeClr val="lt1"/>
                </a:highlight>
              </a:rPr>
              <a:t>FSM Examples</a:t>
            </a:r>
            <a:endParaRPr sz="4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tr" sz="4000">
                <a:solidFill>
                  <a:schemeClr val="dk2"/>
                </a:solidFill>
              </a:rPr>
              <a:t>Single-Core Processor</a:t>
            </a:r>
            <a:endParaRPr sz="4000">
              <a:solidFill>
                <a:schemeClr val="dk2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tr" sz="4000">
                <a:solidFill>
                  <a:schemeClr val="dk2"/>
                </a:solidFill>
              </a:rPr>
              <a:t>Memory - RAM - SRAM - DRAM </a:t>
            </a:r>
            <a:endParaRPr sz="4000">
              <a:solidFill>
                <a:schemeClr val="dk2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tr" sz="4000">
                <a:solidFill>
                  <a:schemeClr val="dk2"/>
                </a:solidFill>
              </a:rPr>
              <a:t>Single Cycle Datapath </a:t>
            </a:r>
            <a:endParaRPr sz="4000">
              <a:solidFill>
                <a:schemeClr val="dk2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tr" sz="4000">
                <a:solidFill>
                  <a:schemeClr val="dk2"/>
                </a:solidFill>
              </a:rPr>
              <a:t>Control Unit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9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91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6125"/>
              <a:buNone/>
            </a:pPr>
            <a:r>
              <a:rPr lang="tr"/>
              <a:t>List of RISC-V Instructions - </a:t>
            </a:r>
            <a:r>
              <a:rPr b="1" lang="tr" sz="2466"/>
              <a:t>Check the additional source (Youtube) link on the web page</a:t>
            </a:r>
            <a:endParaRPr b="1" sz="2466"/>
          </a:p>
        </p:txBody>
      </p:sp>
      <p:graphicFrame>
        <p:nvGraphicFramePr>
          <p:cNvPr id="237" name="Google Shape;237;p38"/>
          <p:cNvGraphicFramePr/>
          <p:nvPr/>
        </p:nvGraphicFramePr>
        <p:xfrm>
          <a:off x="746925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513075"/>
                <a:gridCol w="1395225"/>
                <a:gridCol w="273900"/>
              </a:tblGrid>
              <a:tr h="12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Instruction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Name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Type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ADD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R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SUBtract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bitwise AND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bitwise OR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bitwise XOR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sll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Shift Left Logical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srl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Shift Right Logical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sra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Shift Right Arithmetic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Set Less Than (signed)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Set Less Than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ADD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bitwise AND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bitwise OR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bitwise XOR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8" name="Google Shape;238;p38"/>
          <p:cNvGraphicFramePr/>
          <p:nvPr/>
        </p:nvGraphicFramePr>
        <p:xfrm>
          <a:off x="3061500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513075"/>
                <a:gridCol w="1404750"/>
                <a:gridCol w="254850"/>
              </a:tblGrid>
              <a:tr h="12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Instruction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Name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Type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slli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Shift Left Logical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I*</a:t>
                      </a:r>
                      <a:endParaRPr baseline="-25000"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srli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Shift Right Logical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I*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srai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Shift Right Arithmetic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I*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Set Less Than Immediate (signed)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sltiu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Set Less Than Immediate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lb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Byte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lbu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Byte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lh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Half-word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lhu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Half-word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Word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Google Shape;239;p38"/>
          <p:cNvGraphicFramePr/>
          <p:nvPr/>
        </p:nvGraphicFramePr>
        <p:xfrm>
          <a:off x="5366550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488225"/>
                <a:gridCol w="2219925"/>
                <a:gridCol w="3223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Instruction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Name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Type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sb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Store Byte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Store Half-word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Store Word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EQual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bge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Greater or Equal (signed)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bgeu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Greater or Equal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Less Than (signed)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Less Than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bne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Not Equal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jal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Jump And Link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J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jalr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Jump And Link Register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auipc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Add Upper Immediate to PC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U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lui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Upper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U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tr"/>
              <a:t> instruction</a:t>
            </a:r>
            <a:endParaRPr/>
          </a:p>
        </p:txBody>
      </p:sp>
      <p:sp>
        <p:nvSpPr>
          <p:cNvPr id="245" name="Google Shape;245;p39"/>
          <p:cNvSpPr txBox="1"/>
          <p:nvPr>
            <p:ph idx="1" type="body"/>
          </p:nvPr>
        </p:nvSpPr>
        <p:spPr>
          <a:xfrm>
            <a:off x="198500" y="1246825"/>
            <a:ext cx="8520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What’s the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tr"/>
              <a:t> workflow?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rs1 + rs2</a:t>
            </a:r>
            <a:r>
              <a:rPr lang="tr"/>
              <a:t>: Add the values in registers rs1 and rs2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rd = rs1 + rs2:</a:t>
            </a:r>
            <a:r>
              <a:rPr lang="tr"/>
              <a:t> Store the result in register</a:t>
            </a:r>
            <a:r>
              <a:rPr b="1" lang="tr"/>
              <a:t>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rd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PC = PC + 4: </a:t>
            </a:r>
            <a:r>
              <a:rPr lang="tr"/>
              <a:t>Increment the program counter (</a:t>
            </a:r>
            <a:r>
              <a:rPr b="1" lang="tr" sz="1100">
                <a:solidFill>
                  <a:schemeClr val="dk1"/>
                </a:solidFill>
              </a:rPr>
              <a:t>fixed instruction length</a:t>
            </a:r>
            <a:r>
              <a:rPr lang="tr" sz="1100">
                <a:solidFill>
                  <a:schemeClr val="dk1"/>
                </a:solidFill>
              </a:rPr>
              <a:t> of 4 bytes (32 bits)</a:t>
            </a:r>
            <a:r>
              <a:rPr lang="tr"/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6" name="Google Shape;246;p39"/>
          <p:cNvGraphicFramePr/>
          <p:nvPr/>
        </p:nvGraphicFramePr>
        <p:xfrm>
          <a:off x="2120763" y="29122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310825"/>
                <a:gridCol w="954000"/>
                <a:gridCol w="716675"/>
                <a:gridCol w="710375"/>
                <a:gridCol w="532600"/>
                <a:gridCol w="739425"/>
                <a:gridCol w="712175"/>
              </a:tblGrid>
              <a:tr h="212800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    </a:t>
                      </a:r>
                      <a:r>
                        <a:rPr lang="tr" sz="800" u="none" cap="none" strike="noStrike"/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        </a:t>
                      </a:r>
                      <a:r>
                        <a:rPr b="1" lang="tr" sz="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25 24    </a:t>
                      </a:r>
                      <a:r>
                        <a:rPr b="1" lang="tr" sz="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20 19    </a:t>
                      </a:r>
                      <a:r>
                        <a:rPr b="1" lang="tr" sz="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15 14  12 11     </a:t>
                      </a:r>
                      <a:r>
                        <a:rPr b="1" lang="tr" sz="7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7 6       0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18275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2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36575" marB="4570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funct7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rs2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rs1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funct3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rd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opcode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1: Instruction Fetch (IF)</a:t>
            </a:r>
            <a:endParaRPr/>
          </a:p>
        </p:txBody>
      </p:sp>
      <p:grpSp>
        <p:nvGrpSpPr>
          <p:cNvPr id="252" name="Google Shape;252;p40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253" name="Google Shape;253;p40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0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5" name="Google Shape;255;p40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40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40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40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0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260" name="Google Shape;260;p40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261" name="Google Shape;261;p40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0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64" name="Google Shape;264;p40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40"/>
          <p:cNvSpPr txBox="1"/>
          <p:nvPr/>
        </p:nvSpPr>
        <p:spPr>
          <a:xfrm>
            <a:off x="6526525" y="3833303"/>
            <a:ext cx="2427300" cy="1108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Here’s a circuit that adds 4 to </a:t>
            </a: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on each clock cycle.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PC+4</a:t>
            </a: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is written to the register on the next rising edge.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596350" y="2587675"/>
            <a:ext cx="15171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State (sequential) component!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tr"/>
              <a:t>Stage 1: Instruction Fetch (IF)</a:t>
            </a:r>
            <a:endParaRPr/>
          </a:p>
        </p:txBody>
      </p:sp>
      <p:cxnSp>
        <p:nvCxnSpPr>
          <p:cNvPr id="272" name="Google Shape;272;p41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3" name="Google Shape;273;p41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4" name="Google Shape;274;p41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41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280" name="Google Shape;280;p41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1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2" name="Google Shape;282;p41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41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41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41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1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287" name="Google Shape;287;p41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288" name="Google Shape;288;p41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1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1" name="Google Shape;291;p41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41"/>
          <p:cNvSpPr txBox="1"/>
          <p:nvPr/>
        </p:nvSpPr>
        <p:spPr>
          <a:xfrm>
            <a:off x="6526525" y="3595178"/>
            <a:ext cx="2427300" cy="12930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Let’s find out what instruction is at the address in </a:t>
            </a: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PC</a:t>
            </a: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can input the address into a memory block, and retrieve a 32-bit instruction.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2: Instruction Decode (ID)</a:t>
            </a:r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42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p42"/>
          <p:cNvCxnSpPr/>
          <p:nvPr/>
        </p:nvCxnSpPr>
        <p:spPr>
          <a:xfrm>
            <a:off x="1990674" y="2982550"/>
            <a:ext cx="62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42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p42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6" name="Google Shape;306;p42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2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42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312" name="Google Shape;312;p42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2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4" name="Google Shape;314;p42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42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42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7" name="Google Shape;317;p42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2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319" name="Google Shape;319;p42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320" name="Google Shape;320;p42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2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23" name="Google Shape;323;p42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42"/>
          <p:cNvSpPr txBox="1"/>
          <p:nvPr/>
        </p:nvSpPr>
        <p:spPr>
          <a:xfrm>
            <a:off x="6526525" y="3595178"/>
            <a:ext cx="2427300" cy="1108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Let’s split up the instruction bits into some useful fields.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Now we have the 5-bit values </a:t>
            </a: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rs1</a:t>
            </a: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rs2</a:t>
            </a: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, and </a:t>
            </a: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rd</a:t>
            </a: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25" name="Google Shape;325;p42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26" name="Google Shape;326;p42"/>
          <p:cNvGraphicFramePr/>
          <p:nvPr/>
        </p:nvGraphicFramePr>
        <p:xfrm>
          <a:off x="4277738" y="27591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310825"/>
                <a:gridCol w="954000"/>
                <a:gridCol w="716675"/>
                <a:gridCol w="710375"/>
                <a:gridCol w="532600"/>
                <a:gridCol w="739425"/>
                <a:gridCol w="712175"/>
              </a:tblGrid>
              <a:tr h="212800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    </a:t>
                      </a:r>
                      <a:r>
                        <a:rPr lang="tr" sz="800" u="none" cap="none" strike="noStrike"/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        </a:t>
                      </a:r>
                      <a:r>
                        <a:rPr b="1" lang="tr" sz="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25 24    </a:t>
                      </a:r>
                      <a:r>
                        <a:rPr b="1" lang="tr" sz="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20 19    </a:t>
                      </a:r>
                      <a:r>
                        <a:rPr b="1" lang="tr" sz="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15 14  12 11     </a:t>
                      </a:r>
                      <a:r>
                        <a:rPr b="1" lang="tr" sz="7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7 6       0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18275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2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36575" marB="4570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funct7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rs2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rs1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funct3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rd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opcode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2: Instruction Decode (ID), Register Read</a:t>
            </a:r>
            <a:endParaRPr/>
          </a:p>
        </p:txBody>
      </p:sp>
      <p:sp>
        <p:nvSpPr>
          <p:cNvPr id="332" name="Google Shape;332;p43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43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43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p43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p43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3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3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8" name="Google Shape;348;p43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3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3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3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3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43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355" name="Google Shape;355;p43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3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7" name="Google Shape;357;p43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43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9" name="Google Shape;359;p43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0" name="Google Shape;360;p43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3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362" name="Google Shape;362;p43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363" name="Google Shape;363;p43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3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6" name="Google Shape;366;p43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43"/>
          <p:cNvSpPr txBox="1"/>
          <p:nvPr/>
        </p:nvSpPr>
        <p:spPr>
          <a:xfrm>
            <a:off x="6526525" y="3404678"/>
            <a:ext cx="2427300" cy="14775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Let’s find out what values are in the </a:t>
            </a: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rs1</a:t>
            </a: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rs2</a:t>
            </a: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registers.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can input the register numbers into the RegFile and retrieve 32-bit values stored in those registers.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68" name="Google Shape;368;p43"/>
          <p:cNvCxnSpPr/>
          <p:nvPr/>
        </p:nvCxnSpPr>
        <p:spPr>
          <a:xfrm>
            <a:off x="1990674" y="2982550"/>
            <a:ext cx="62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43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5" name="Google Shape;375;p44"/>
          <p:cNvSpPr/>
          <p:nvPr/>
        </p:nvSpPr>
        <p:spPr>
          <a:xfrm>
            <a:off x="3992400" y="3480600"/>
            <a:ext cx="2065425" cy="160275"/>
          </a:xfrm>
          <a:custGeom>
            <a:rect b="b" l="l" r="r" t="t"/>
            <a:pathLst>
              <a:path extrusionOk="0" h="6411" w="82617">
                <a:moveTo>
                  <a:pt x="0" y="0"/>
                </a:moveTo>
                <a:lnTo>
                  <a:pt x="66297" y="0"/>
                </a:lnTo>
                <a:lnTo>
                  <a:pt x="66297" y="6411"/>
                </a:lnTo>
                <a:lnTo>
                  <a:pt x="82617" y="64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6" name="Google Shape;37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3: Execute</a:t>
            </a:r>
            <a:endParaRPr/>
          </a:p>
        </p:txBody>
      </p:sp>
      <p:sp>
        <p:nvSpPr>
          <p:cNvPr id="377" name="Google Shape;377;p44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44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0" name="Google Shape;380;p44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p44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2" name="Google Shape;382;p44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4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4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4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4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4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4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4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4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4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4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4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4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7" name="Google Shape;397;p44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4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4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4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44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404" name="Google Shape;404;p44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4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6" name="Google Shape;406;p44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44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8" name="Google Shape;408;p44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9" name="Google Shape;409;p44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4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411" name="Google Shape;411;p44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412" name="Google Shape;412;p44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4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4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5" name="Google Shape;415;p44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44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44"/>
          <p:cNvSpPr txBox="1"/>
          <p:nvPr/>
        </p:nvSpPr>
        <p:spPr>
          <a:xfrm>
            <a:off x="7448550" y="3957128"/>
            <a:ext cx="1524300" cy="9234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add the 32-bit values stored in </a:t>
            </a: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rs1</a:t>
            </a:r>
            <a:r>
              <a:rPr b="0" i="0" lang="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rs2</a:t>
            </a:r>
            <a:r>
              <a:rPr b="0" i="0" lang="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together.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44"/>
          <p:cNvCxnSpPr/>
          <p:nvPr/>
        </p:nvCxnSpPr>
        <p:spPr>
          <a:xfrm>
            <a:off x="1990674" y="2982550"/>
            <a:ext cx="62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44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4: Memory</a:t>
            </a:r>
            <a:endParaRPr/>
          </a:p>
        </p:txBody>
      </p:sp>
      <p:sp>
        <p:nvSpPr>
          <p:cNvPr id="425" name="Google Shape;425;p45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5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45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8" name="Google Shape;428;p45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9" name="Google Shape;429;p45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5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5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5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5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5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5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5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45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5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5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5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5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44" name="Google Shape;444;p45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5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5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5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5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5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45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451" name="Google Shape;451;p45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5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3" name="Google Shape;453;p45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45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45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6" name="Google Shape;456;p45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5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458" name="Google Shape;458;p45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459" name="Google Shape;459;p45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5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2" name="Google Shape;462;p45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p45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64" name="Google Shape;464;p45"/>
          <p:cNvSpPr/>
          <p:nvPr/>
        </p:nvSpPr>
        <p:spPr>
          <a:xfrm>
            <a:off x="3992400" y="3480600"/>
            <a:ext cx="2065425" cy="160275"/>
          </a:xfrm>
          <a:custGeom>
            <a:rect b="b" l="l" r="r" t="t"/>
            <a:pathLst>
              <a:path extrusionOk="0" h="6411" w="82617">
                <a:moveTo>
                  <a:pt x="0" y="0"/>
                </a:moveTo>
                <a:lnTo>
                  <a:pt x="66297" y="0"/>
                </a:lnTo>
                <a:lnTo>
                  <a:pt x="66297" y="6411"/>
                </a:lnTo>
                <a:lnTo>
                  <a:pt x="82617" y="64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465" name="Google Shape;465;p45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p45"/>
          <p:cNvSpPr txBox="1"/>
          <p:nvPr/>
        </p:nvSpPr>
        <p:spPr>
          <a:xfrm>
            <a:off x="7029450" y="3957128"/>
            <a:ext cx="1943400" cy="9234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don’t need to read from or write to memory, so we can do nothing in this stage.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67" name="Google Shape;467;p45"/>
          <p:cNvCxnSpPr/>
          <p:nvPr/>
        </p:nvCxnSpPr>
        <p:spPr>
          <a:xfrm>
            <a:off x="1990674" y="2982550"/>
            <a:ext cx="62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45"/>
          <p:cNvCxnSpPr/>
          <p:nvPr/>
        </p:nvCxnSpPr>
        <p:spPr>
          <a:xfrm>
            <a:off x="6549589" y="2961848"/>
            <a:ext cx="22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p45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5: Register Write</a:t>
            </a:r>
            <a:endParaRPr/>
          </a:p>
        </p:txBody>
      </p:sp>
      <p:sp>
        <p:nvSpPr>
          <p:cNvPr id="475" name="Google Shape;475;p46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6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46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8" name="Google Shape;478;p46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9" name="Google Shape;479;p46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0" name="Google Shape;480;p46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6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6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6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6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6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6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6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6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6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46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6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6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6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6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95" name="Google Shape;495;p46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6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6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6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6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1" name="Google Shape;501;p46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502" name="Google Shape;502;p46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6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4" name="Google Shape;504;p46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p46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6" name="Google Shape;506;p46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7" name="Google Shape;507;p46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6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509" name="Google Shape;509;p46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510" name="Google Shape;510;p46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6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3" name="Google Shape;513;p46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4" name="Google Shape;514;p46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15" name="Google Shape;515;p46"/>
          <p:cNvSpPr/>
          <p:nvPr/>
        </p:nvSpPr>
        <p:spPr>
          <a:xfrm>
            <a:off x="3992400" y="3480600"/>
            <a:ext cx="2065425" cy="160275"/>
          </a:xfrm>
          <a:custGeom>
            <a:rect b="b" l="l" r="r" t="t"/>
            <a:pathLst>
              <a:path extrusionOk="0" h="6411" w="82617">
                <a:moveTo>
                  <a:pt x="0" y="0"/>
                </a:moveTo>
                <a:lnTo>
                  <a:pt x="66297" y="0"/>
                </a:lnTo>
                <a:lnTo>
                  <a:pt x="66297" y="6411"/>
                </a:lnTo>
                <a:lnTo>
                  <a:pt x="82617" y="64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516" name="Google Shape;516;p46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7" name="Google Shape;517;p46"/>
          <p:cNvSpPr txBox="1"/>
          <p:nvPr/>
        </p:nvSpPr>
        <p:spPr>
          <a:xfrm>
            <a:off x="6591300" y="3781425"/>
            <a:ext cx="2372100" cy="1185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Let’s write the computation result back to register </a:t>
            </a:r>
            <a:r>
              <a:rPr b="1" i="0" lang="tr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rd</a:t>
            </a: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Note that we also set </a:t>
            </a:r>
            <a:r>
              <a:rPr b="1" i="0" lang="tr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RegWriteIndex</a:t>
            </a: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to </a:t>
            </a:r>
            <a:r>
              <a:rPr b="1" i="0" lang="tr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rd</a:t>
            </a: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8" name="Google Shape;518;p46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5 stage datapath</a:t>
            </a:r>
            <a:endParaRPr/>
          </a:p>
        </p:txBody>
      </p:sp>
      <p:sp>
        <p:nvSpPr>
          <p:cNvPr id="524" name="Google Shape;524;p47"/>
          <p:cNvSpPr txBox="1"/>
          <p:nvPr>
            <p:ph idx="1" type="body"/>
          </p:nvPr>
        </p:nvSpPr>
        <p:spPr>
          <a:xfrm>
            <a:off x="198500" y="1246825"/>
            <a:ext cx="85206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The datapath will be split into 5 sections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IF (Instruction Fetch)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Given our PC, what is the instruction located there? </a:t>
            </a:r>
            <a:r>
              <a:rPr lang="tr">
                <a:highlight>
                  <a:srgbClr val="D9EAD3"/>
                </a:highlight>
              </a:rPr>
              <a:t>(Using IMEM)</a:t>
            </a:r>
            <a:endParaRPr>
              <a:highlight>
                <a:srgbClr val="D9EAD3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ID (Instruction Decode)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Given the instruction, do we need to: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Read from any registers? </a:t>
            </a:r>
            <a:r>
              <a:rPr lang="tr">
                <a:highlight>
                  <a:srgbClr val="D9EAD3"/>
                </a:highlight>
              </a:rPr>
              <a:t>(Using RegFile)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Generate an immediate?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EX (Execute)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Given the values in the registers and the immediate: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What arithmetic operations need to be performed? </a:t>
            </a:r>
            <a:r>
              <a:rPr lang="tr">
                <a:highlight>
                  <a:srgbClr val="D9EAD3"/>
                </a:highlight>
              </a:rPr>
              <a:t>(Using ALU)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What comparisons need to be performed?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MEM (Memory)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Given the result of the arithmetic operations: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Are we writing to or reading from memory?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WB (Write Back)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Are we modifying any registers?</a:t>
            </a:r>
            <a:r>
              <a:rPr lang="tr">
                <a:highlight>
                  <a:srgbClr val="D9EAD3"/>
                </a:highlight>
              </a:rPr>
              <a:t>(Using RegFile)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New </a:t>
            </a: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Assignment! </a:t>
            </a:r>
            <a:r>
              <a:rPr b="1" lang="tr" sz="2100">
                <a:solidFill>
                  <a:srgbClr val="FF9900"/>
                </a:solidFill>
                <a:highlight>
                  <a:srgbClr val="FFFFFF"/>
                </a:highlight>
              </a:rPr>
              <a:t>ATM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444444"/>
              </a:buClr>
              <a:buSzPts val="2000"/>
              <a:buChar char="●"/>
            </a:pPr>
            <a:r>
              <a:rPr lang="tr" sz="2000">
                <a:solidFill>
                  <a:srgbClr val="444444"/>
                </a:solidFill>
                <a:highlight>
                  <a:schemeClr val="lt1"/>
                </a:highlight>
              </a:rPr>
              <a:t>What are the states?</a:t>
            </a:r>
            <a:endParaRPr sz="200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Char char="●"/>
            </a:pPr>
            <a:r>
              <a:rPr lang="tr" sz="2000">
                <a:solidFill>
                  <a:srgbClr val="444444"/>
                </a:solidFill>
                <a:highlight>
                  <a:schemeClr val="lt1"/>
                </a:highlight>
              </a:rPr>
              <a:t>Draw state diagram.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sz="25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"/>
              <a:t>Datapath for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tr"/>
              <a:t> instruction</a:t>
            </a:r>
            <a:endParaRPr/>
          </a:p>
        </p:txBody>
      </p:sp>
      <p:sp>
        <p:nvSpPr>
          <p:cNvPr id="535" name="Google Shape;535;p49"/>
          <p:cNvSpPr txBox="1"/>
          <p:nvPr>
            <p:ph idx="1" type="body"/>
          </p:nvPr>
        </p:nvSpPr>
        <p:spPr>
          <a:xfrm>
            <a:off x="198500" y="1246825"/>
            <a:ext cx="85206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What’s the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tr"/>
              <a:t> workflow?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b="1" lang="t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rs1 - rs2</a:t>
            </a:r>
            <a:r>
              <a:rPr lang="tr"/>
              <a:t>: Add the values in registers rs1 and rs2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rd = rs1 - rs2:</a:t>
            </a:r>
            <a:r>
              <a:rPr lang="tr"/>
              <a:t> Store the result in register</a:t>
            </a:r>
            <a:r>
              <a:rPr b="1" lang="tr"/>
              <a:t>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rd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PC = PC + 4: </a:t>
            </a:r>
            <a:r>
              <a:rPr lang="tr"/>
              <a:t>Increment the program counter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36" name="Google Shape;536;p49"/>
          <p:cNvGraphicFramePr/>
          <p:nvPr/>
        </p:nvGraphicFramePr>
        <p:xfrm>
          <a:off x="2120763" y="29122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310825"/>
                <a:gridCol w="954000"/>
                <a:gridCol w="716675"/>
                <a:gridCol w="710375"/>
                <a:gridCol w="532600"/>
                <a:gridCol w="739425"/>
                <a:gridCol w="712175"/>
              </a:tblGrid>
              <a:tr h="212800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    </a:t>
                      </a:r>
                      <a:r>
                        <a:rPr lang="tr" sz="800" u="none" cap="none" strike="noStrike"/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        </a:t>
                      </a:r>
                      <a:r>
                        <a:rPr b="1" lang="tr" sz="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25 24    </a:t>
                      </a:r>
                      <a:r>
                        <a:rPr b="1" lang="tr" sz="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20 19    </a:t>
                      </a:r>
                      <a:r>
                        <a:rPr b="1" lang="tr" sz="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15 14  12 11     </a:t>
                      </a:r>
                      <a:r>
                        <a:rPr b="1" lang="tr" sz="7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7 6       0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18275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2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</a:t>
                      </a:r>
                      <a:endParaRPr sz="1000" u="none" cap="none" strike="noStrike"/>
                    </a:p>
                  </a:txBody>
                  <a:tcPr marT="36575" marB="4570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funct7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rs2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rs1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funct3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rd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opcode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1: Instruction Fetch (IF)</a:t>
            </a:r>
            <a:endParaRPr/>
          </a:p>
        </p:txBody>
      </p:sp>
      <p:sp>
        <p:nvSpPr>
          <p:cNvPr id="542" name="Google Shape;542;p50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0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50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5" name="Google Shape;545;p50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6" name="Google Shape;546;p50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7" name="Google Shape;547;p50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0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0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0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0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50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0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0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0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0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p50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0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50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0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0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62" name="Google Shape;562;p50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0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0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0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0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0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8" name="Google Shape;568;p50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569" name="Google Shape;569;p50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0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1" name="Google Shape;571;p50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2" name="Google Shape;572;p50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3" name="Google Shape;573;p50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4" name="Google Shape;574;p50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0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576" name="Google Shape;576;p50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577" name="Google Shape;577;p50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0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0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0" name="Google Shape;580;p50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p50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82" name="Google Shape;582;p50"/>
          <p:cNvSpPr/>
          <p:nvPr/>
        </p:nvSpPr>
        <p:spPr>
          <a:xfrm>
            <a:off x="3992400" y="3480600"/>
            <a:ext cx="2065425" cy="160275"/>
          </a:xfrm>
          <a:custGeom>
            <a:rect b="b" l="l" r="r" t="t"/>
            <a:pathLst>
              <a:path extrusionOk="0" h="6411" w="82617">
                <a:moveTo>
                  <a:pt x="0" y="0"/>
                </a:moveTo>
                <a:lnTo>
                  <a:pt x="66297" y="0"/>
                </a:lnTo>
                <a:lnTo>
                  <a:pt x="66297" y="6411"/>
                </a:lnTo>
                <a:lnTo>
                  <a:pt x="82617" y="64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583" name="Google Shape;583;p50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4" name="Google Shape;584;p50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585" name="Google Shape;585;p50"/>
          <p:cNvSpPr txBox="1"/>
          <p:nvPr/>
        </p:nvSpPr>
        <p:spPr>
          <a:xfrm>
            <a:off x="6526525" y="4214303"/>
            <a:ext cx="2427300" cy="7851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Same as the </a:t>
            </a:r>
            <a:r>
              <a:rPr b="1" i="0" lang="tr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instruction. Compute PC+4 for the next instruction.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1: Instruction Fetch (IF)</a:t>
            </a:r>
            <a:endParaRPr/>
          </a:p>
        </p:txBody>
      </p:sp>
      <p:sp>
        <p:nvSpPr>
          <p:cNvPr id="591" name="Google Shape;591;p51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1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51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4" name="Google Shape;594;p51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5" name="Google Shape;595;p51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6" name="Google Shape;596;p51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1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1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1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1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1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1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1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51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51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51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1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51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1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51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11" name="Google Shape;611;p51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1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1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51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1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1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51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618" name="Google Shape;618;p51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1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0" name="Google Shape;620;p51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51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2" name="Google Shape;622;p51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3" name="Google Shape;623;p51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51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625" name="Google Shape;625;p51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626" name="Google Shape;626;p51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1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9" name="Google Shape;629;p51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0" name="Google Shape;630;p51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1" name="Google Shape;631;p51"/>
          <p:cNvSpPr/>
          <p:nvPr/>
        </p:nvSpPr>
        <p:spPr>
          <a:xfrm>
            <a:off x="3992400" y="3480600"/>
            <a:ext cx="2065425" cy="160275"/>
          </a:xfrm>
          <a:custGeom>
            <a:rect b="b" l="l" r="r" t="t"/>
            <a:pathLst>
              <a:path extrusionOk="0" h="6411" w="82617">
                <a:moveTo>
                  <a:pt x="0" y="0"/>
                </a:moveTo>
                <a:lnTo>
                  <a:pt x="66297" y="0"/>
                </a:lnTo>
                <a:lnTo>
                  <a:pt x="66297" y="6411"/>
                </a:lnTo>
                <a:lnTo>
                  <a:pt x="82617" y="64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632" name="Google Shape;632;p51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3" name="Google Shape;633;p51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34" name="Google Shape;634;p51"/>
          <p:cNvSpPr txBox="1"/>
          <p:nvPr/>
        </p:nvSpPr>
        <p:spPr>
          <a:xfrm>
            <a:off x="6526525" y="4214303"/>
            <a:ext cx="2427300" cy="7851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Same as the </a:t>
            </a:r>
            <a:r>
              <a:rPr b="1" i="0" lang="tr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instruction. Fetch the 32-bit instruction from IMEM.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2: Instruction Decode (ID)</a:t>
            </a:r>
            <a:endParaRPr/>
          </a:p>
        </p:txBody>
      </p:sp>
      <p:sp>
        <p:nvSpPr>
          <p:cNvPr id="640" name="Google Shape;640;p52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2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2" name="Google Shape;642;p52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3" name="Google Shape;643;p52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4" name="Google Shape;644;p52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5" name="Google Shape;645;p52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2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52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2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2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2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2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2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52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52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52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2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52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52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2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60" name="Google Shape;660;p52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2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2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2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2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2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6" name="Google Shape;666;p52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667" name="Google Shape;667;p52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2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9" name="Google Shape;669;p52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p52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1" name="Google Shape;671;p52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2" name="Google Shape;672;p52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2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674" name="Google Shape;674;p52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675" name="Google Shape;675;p52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2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2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78" name="Google Shape;678;p52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9" name="Google Shape;679;p52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80" name="Google Shape;680;p52"/>
          <p:cNvSpPr/>
          <p:nvPr/>
        </p:nvSpPr>
        <p:spPr>
          <a:xfrm>
            <a:off x="3992400" y="3480600"/>
            <a:ext cx="2065425" cy="160275"/>
          </a:xfrm>
          <a:custGeom>
            <a:rect b="b" l="l" r="r" t="t"/>
            <a:pathLst>
              <a:path extrusionOk="0" h="6411" w="82617">
                <a:moveTo>
                  <a:pt x="0" y="0"/>
                </a:moveTo>
                <a:lnTo>
                  <a:pt x="66297" y="0"/>
                </a:lnTo>
                <a:lnTo>
                  <a:pt x="66297" y="6411"/>
                </a:lnTo>
                <a:lnTo>
                  <a:pt x="82617" y="64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681" name="Google Shape;681;p52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2" name="Google Shape;682;p52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83" name="Google Shape;683;p52"/>
          <p:cNvSpPr txBox="1"/>
          <p:nvPr/>
        </p:nvSpPr>
        <p:spPr>
          <a:xfrm>
            <a:off x="6526525" y="4214303"/>
            <a:ext cx="2427300" cy="738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Same as the </a:t>
            </a: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instruction. Extract fields from the 32-bit instruction.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2: Instruction Decode (ID), Register Read</a:t>
            </a:r>
            <a:endParaRPr/>
          </a:p>
        </p:txBody>
      </p:sp>
      <p:sp>
        <p:nvSpPr>
          <p:cNvPr id="689" name="Google Shape;689;p53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3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1" name="Google Shape;691;p53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2" name="Google Shape;692;p53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3" name="Google Shape;693;p53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4" name="Google Shape;694;p53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3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3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3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3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3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3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3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3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3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53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53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3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3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3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09" name="Google Shape;709;p53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3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3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3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53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3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5" name="Google Shape;715;p53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716" name="Google Shape;716;p53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3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18" name="Google Shape;718;p53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9" name="Google Shape;719;p53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0" name="Google Shape;720;p53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1" name="Google Shape;721;p53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3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723" name="Google Shape;723;p53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724" name="Google Shape;724;p53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3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3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27" name="Google Shape;727;p53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8" name="Google Shape;728;p53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29" name="Google Shape;729;p53"/>
          <p:cNvSpPr/>
          <p:nvPr/>
        </p:nvSpPr>
        <p:spPr>
          <a:xfrm>
            <a:off x="3992400" y="3480600"/>
            <a:ext cx="2065425" cy="160275"/>
          </a:xfrm>
          <a:custGeom>
            <a:rect b="b" l="l" r="r" t="t"/>
            <a:pathLst>
              <a:path extrusionOk="0" h="6411" w="82617">
                <a:moveTo>
                  <a:pt x="0" y="0"/>
                </a:moveTo>
                <a:lnTo>
                  <a:pt x="66297" y="0"/>
                </a:lnTo>
                <a:lnTo>
                  <a:pt x="66297" y="6411"/>
                </a:lnTo>
                <a:lnTo>
                  <a:pt x="82617" y="64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730" name="Google Shape;730;p53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1" name="Google Shape;731;p53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32" name="Google Shape;732;p53"/>
          <p:cNvSpPr txBox="1"/>
          <p:nvPr/>
        </p:nvSpPr>
        <p:spPr>
          <a:xfrm>
            <a:off x="6526525" y="4214303"/>
            <a:ext cx="2427300" cy="5850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Same as the </a:t>
            </a:r>
            <a:r>
              <a:rPr b="1" i="0" lang="tr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instruction. Read data from registers.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3: Execute</a:t>
            </a:r>
            <a:endParaRPr/>
          </a:p>
        </p:txBody>
      </p:sp>
      <p:sp>
        <p:nvSpPr>
          <p:cNvPr id="738" name="Google Shape;738;p54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4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0" name="Google Shape;740;p54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1" name="Google Shape;741;p54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2" name="Google Shape;742;p54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3" name="Google Shape;743;p54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4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4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4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4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54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54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54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4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4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p54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4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4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4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4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58" name="Google Shape;758;p54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4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4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4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4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4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4" name="Google Shape;764;p54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765" name="Google Shape;765;p54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4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67" name="Google Shape;767;p54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8" name="Google Shape;768;p54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9" name="Google Shape;769;p54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0" name="Google Shape;770;p54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4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772" name="Google Shape;772;p54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773" name="Google Shape;773;p54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4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6" name="Google Shape;776;p54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7" name="Google Shape;777;p54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78" name="Google Shape;778;p54"/>
          <p:cNvSpPr/>
          <p:nvPr/>
        </p:nvSpPr>
        <p:spPr>
          <a:xfrm>
            <a:off x="3992400" y="3480600"/>
            <a:ext cx="2065425" cy="160275"/>
          </a:xfrm>
          <a:custGeom>
            <a:rect b="b" l="l" r="r" t="t"/>
            <a:pathLst>
              <a:path extrusionOk="0" h="6411" w="82617">
                <a:moveTo>
                  <a:pt x="0" y="0"/>
                </a:moveTo>
                <a:lnTo>
                  <a:pt x="66297" y="0"/>
                </a:lnTo>
                <a:lnTo>
                  <a:pt x="66297" y="6411"/>
                </a:lnTo>
                <a:lnTo>
                  <a:pt x="82617" y="641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779" name="Google Shape;779;p54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0" name="Google Shape;780;p54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81" name="Google Shape;781;p54"/>
          <p:cNvSpPr txBox="1"/>
          <p:nvPr/>
        </p:nvSpPr>
        <p:spPr>
          <a:xfrm>
            <a:off x="6910350" y="4214303"/>
            <a:ext cx="2043600" cy="7851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Different from the </a:t>
            </a:r>
            <a:r>
              <a:rPr b="1" i="0" lang="tr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instruction! We want to compute A–B, not A+B.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5"/>
          <p:cNvSpPr txBox="1"/>
          <p:nvPr/>
        </p:nvSpPr>
        <p:spPr>
          <a:xfrm>
            <a:off x="6910350" y="3223703"/>
            <a:ext cx="2043600" cy="5850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How do we know which operation to select? 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7" name="Google Shape;78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3: Execute</a:t>
            </a:r>
            <a:endParaRPr/>
          </a:p>
        </p:txBody>
      </p:sp>
      <p:sp>
        <p:nvSpPr>
          <p:cNvPr id="788" name="Google Shape;788;p55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5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0" name="Google Shape;790;p55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1" name="Google Shape;791;p55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2" name="Google Shape;792;p55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3" name="Google Shape;793;p55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55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5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5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5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5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5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5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5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55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55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5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5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5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5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08" name="Google Shape;808;p55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5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5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5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55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5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4" name="Google Shape;814;p55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815" name="Google Shape;815;p55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5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7" name="Google Shape;817;p55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8" name="Google Shape;818;p55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9" name="Google Shape;819;p55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0" name="Google Shape;820;p55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5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822" name="Google Shape;822;p55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823" name="Google Shape;823;p55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5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5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6" name="Google Shape;826;p55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7" name="Google Shape;827;p55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28" name="Google Shape;828;p55"/>
          <p:cNvSpPr/>
          <p:nvPr/>
        </p:nvSpPr>
        <p:spPr>
          <a:xfrm>
            <a:off x="3992400" y="3480600"/>
            <a:ext cx="2065425" cy="160275"/>
          </a:xfrm>
          <a:custGeom>
            <a:rect b="b" l="l" r="r" t="t"/>
            <a:pathLst>
              <a:path extrusionOk="0" h="6411" w="82617">
                <a:moveTo>
                  <a:pt x="0" y="0"/>
                </a:moveTo>
                <a:lnTo>
                  <a:pt x="66297" y="0"/>
                </a:lnTo>
                <a:lnTo>
                  <a:pt x="66297" y="6411"/>
                </a:lnTo>
                <a:lnTo>
                  <a:pt x="82617" y="641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829" name="Google Shape;829;p55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0" name="Google Shape;830;p55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6"/>
          <p:cNvSpPr txBox="1"/>
          <p:nvPr/>
        </p:nvSpPr>
        <p:spPr>
          <a:xfrm>
            <a:off x="6910350" y="3223703"/>
            <a:ext cx="2043600" cy="5850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Same as the </a:t>
            </a:r>
            <a:r>
              <a:rPr b="1" i="0" lang="t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instruction. Do nothing.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6" name="Google Shape;83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4: Memory</a:t>
            </a:r>
            <a:endParaRPr/>
          </a:p>
        </p:txBody>
      </p:sp>
      <p:sp>
        <p:nvSpPr>
          <p:cNvPr id="837" name="Google Shape;837;p56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56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9" name="Google Shape;839;p56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0" name="Google Shape;840;p56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1" name="Google Shape;841;p56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2" name="Google Shape;842;p56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56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6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6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6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6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6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6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6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56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p56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56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56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56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6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57" name="Google Shape;857;p56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56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6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56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6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56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3" name="Google Shape;863;p56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864" name="Google Shape;864;p56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6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6" name="Google Shape;866;p56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7" name="Google Shape;867;p56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8" name="Google Shape;868;p56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9" name="Google Shape;869;p56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6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871" name="Google Shape;871;p56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872" name="Google Shape;872;p56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6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75" name="Google Shape;875;p56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6" name="Google Shape;876;p56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77" name="Google Shape;877;p56"/>
          <p:cNvSpPr/>
          <p:nvPr/>
        </p:nvSpPr>
        <p:spPr>
          <a:xfrm>
            <a:off x="3992400" y="3480600"/>
            <a:ext cx="2065425" cy="160275"/>
          </a:xfrm>
          <a:custGeom>
            <a:rect b="b" l="l" r="r" t="t"/>
            <a:pathLst>
              <a:path extrusionOk="0" h="6411" w="82617">
                <a:moveTo>
                  <a:pt x="0" y="0"/>
                </a:moveTo>
                <a:lnTo>
                  <a:pt x="66297" y="0"/>
                </a:lnTo>
                <a:lnTo>
                  <a:pt x="66297" y="6411"/>
                </a:lnTo>
                <a:lnTo>
                  <a:pt x="82617" y="64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878" name="Google Shape;878;p56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9" name="Google Shape;879;p56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7"/>
          <p:cNvSpPr txBox="1"/>
          <p:nvPr/>
        </p:nvSpPr>
        <p:spPr>
          <a:xfrm>
            <a:off x="6910350" y="3223703"/>
            <a:ext cx="2043600" cy="985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as the </a:t>
            </a:r>
            <a:r>
              <a:rPr b="1" i="0" lang="t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instruction. Write the calculation result to a register.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Stage 5: Write Back</a:t>
            </a:r>
            <a:endParaRPr/>
          </a:p>
        </p:txBody>
      </p:sp>
      <p:sp>
        <p:nvSpPr>
          <p:cNvPr id="886" name="Google Shape;886;p57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57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8" name="Google Shape;888;p57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9" name="Google Shape;889;p57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0" name="Google Shape;890;p57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1" name="Google Shape;891;p57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57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7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57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57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57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57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57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57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57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p57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57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57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57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7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06" name="Google Shape;906;p57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7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7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7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57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7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2" name="Google Shape;912;p57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913" name="Google Shape;913;p57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7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5" name="Google Shape;915;p57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6" name="Google Shape;916;p57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7" name="Google Shape;917;p57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8" name="Google Shape;918;p57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57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920" name="Google Shape;920;p57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921" name="Google Shape;921;p57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7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7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4" name="Google Shape;924;p57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5" name="Google Shape;925;p57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26" name="Google Shape;926;p57"/>
          <p:cNvSpPr/>
          <p:nvPr/>
        </p:nvSpPr>
        <p:spPr>
          <a:xfrm>
            <a:off x="3992400" y="3480600"/>
            <a:ext cx="2065425" cy="160275"/>
          </a:xfrm>
          <a:custGeom>
            <a:rect b="b" l="l" r="r" t="t"/>
            <a:pathLst>
              <a:path extrusionOk="0" h="6411" w="82617">
                <a:moveTo>
                  <a:pt x="0" y="0"/>
                </a:moveTo>
                <a:lnTo>
                  <a:pt x="66297" y="0"/>
                </a:lnTo>
                <a:lnTo>
                  <a:pt x="66297" y="6411"/>
                </a:lnTo>
                <a:lnTo>
                  <a:pt x="82617" y="64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927" name="Google Shape;927;p57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8" name="Google Shape;928;p57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Assignment! </a:t>
            </a:r>
            <a:r>
              <a:rPr b="1" lang="tr" sz="2100">
                <a:solidFill>
                  <a:srgbClr val="FF9900"/>
                </a:solidFill>
                <a:highlight>
                  <a:srgbClr val="FFFFFF"/>
                </a:highlight>
              </a:rPr>
              <a:t>ATM 1: </a:t>
            </a:r>
            <a:r>
              <a:rPr b="1" lang="tr" sz="2100">
                <a:solidFill>
                  <a:schemeClr val="dk1"/>
                </a:solidFill>
                <a:highlight>
                  <a:srgbClr val="FFFFFF"/>
                </a:highlight>
              </a:rPr>
              <a:t>- Check the paper I shared with you..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sz="25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450" y="937925"/>
            <a:ext cx="5981114" cy="402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"/>
              <a:t>Datapath for All R-type Instructions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List of RISC-V Instructions</a:t>
            </a:r>
            <a:endParaRPr/>
          </a:p>
        </p:txBody>
      </p:sp>
      <p:graphicFrame>
        <p:nvGraphicFramePr>
          <p:cNvPr id="939" name="Google Shape;939;p59"/>
          <p:cNvGraphicFramePr/>
          <p:nvPr/>
        </p:nvGraphicFramePr>
        <p:xfrm>
          <a:off x="746925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513075"/>
                <a:gridCol w="1395225"/>
                <a:gridCol w="273900"/>
              </a:tblGrid>
              <a:tr h="12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Instruction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Name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Type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ADD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SUBtract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bitwise AND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R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bitwise OR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R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bitwise XOR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R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sll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Shift Left Logical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R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srl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Shift Right Logical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R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sra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Shift Right Arithmetic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R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Set Less Than (signed)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R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sltu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Set Less Than (Unsigned)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R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ADD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bitwise AND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bitwise OR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bitwise XOR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0" name="Google Shape;940;p59"/>
          <p:cNvGraphicFramePr/>
          <p:nvPr/>
        </p:nvGraphicFramePr>
        <p:xfrm>
          <a:off x="3061500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513075"/>
                <a:gridCol w="1404750"/>
                <a:gridCol w="254850"/>
              </a:tblGrid>
              <a:tr h="12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Instruction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Name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Type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slli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Shift Left Logical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I*</a:t>
                      </a:r>
                      <a:endParaRPr baseline="-25000"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srli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Shift Right Logical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I*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srai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Shift Right Arithmetic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I*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Set Less Than Immediate (signed)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sltiu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Set Less Than Immediate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lb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Byte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lbu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Byte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lh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Half-word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lhu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Half-word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Word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1" name="Google Shape;941;p59"/>
          <p:cNvGraphicFramePr/>
          <p:nvPr/>
        </p:nvGraphicFramePr>
        <p:xfrm>
          <a:off x="5366550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488225"/>
                <a:gridCol w="2219925"/>
                <a:gridCol w="3223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Instruction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Name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Type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sb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Store Byte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Store Half-word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Store Word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EQual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bge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Greater or Equal (signed)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bgeu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Greater or Equal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Less Than (signed)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Less Than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bne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Not Equal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jal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Jump And Link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J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jalr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Jump And Link Register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auipc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Add Upper Immediate to PC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U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lui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Upper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U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"/>
              <a:t>Datapath for Loads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List of RISC-V Instructions</a:t>
            </a:r>
            <a:endParaRPr/>
          </a:p>
        </p:txBody>
      </p:sp>
      <p:graphicFrame>
        <p:nvGraphicFramePr>
          <p:cNvPr id="952" name="Google Shape;952;p61"/>
          <p:cNvGraphicFramePr/>
          <p:nvPr/>
        </p:nvGraphicFramePr>
        <p:xfrm>
          <a:off x="746925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513075"/>
                <a:gridCol w="1395225"/>
                <a:gridCol w="273900"/>
              </a:tblGrid>
              <a:tr h="12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Instruction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Name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Type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ADD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SUBtract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bitwise AND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bitwise OR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bitwise XOR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sll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Shift Left Logical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srl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Shift Right Logical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sra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Shift Right Arithmetic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Set Less Than (signed)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sltu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Set Less Than (Unsigned)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ADD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bitwise AND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bitwise OR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bitwise XOR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3" name="Google Shape;953;p61"/>
          <p:cNvGraphicFramePr/>
          <p:nvPr/>
        </p:nvGraphicFramePr>
        <p:xfrm>
          <a:off x="3061500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513075"/>
                <a:gridCol w="1404750"/>
                <a:gridCol w="254850"/>
              </a:tblGrid>
              <a:tr h="12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Instruction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Name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Type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slli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Shift Left Logical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I*</a:t>
                      </a:r>
                      <a:endParaRPr baseline="-25000"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srli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Shift Right Logical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I*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srai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Shift Right Arithmetic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I*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Set Less Than Immediate (signed)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sltiu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Set Less Than Immediate (Unsigned)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lb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Load Byte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I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lbu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Load Byte (Unsigned)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I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lh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Load Half-word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I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lhu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Load Half-word (Unsigned)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I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Load Word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</a:rPr>
                        <a:t>I</a:t>
                      </a:r>
                      <a:endParaRPr b="1"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4" name="Google Shape;954;p61"/>
          <p:cNvGraphicFramePr/>
          <p:nvPr/>
        </p:nvGraphicFramePr>
        <p:xfrm>
          <a:off x="5366550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488225"/>
                <a:gridCol w="2219925"/>
                <a:gridCol w="3223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Instruction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Name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Type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sb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Store Byte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Store Half-word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Store Word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EQual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bge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Greater or Equal (signed)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bgeu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Greater or Equal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Less Than (signed)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Less Than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bne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Not Equal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jal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Jump And Link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J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jalr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Jump And Link Register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auipc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Add Upper Immediate to PC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U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lui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Upper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U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Load instructions</a:t>
            </a:r>
            <a:endParaRPr/>
          </a:p>
        </p:txBody>
      </p:sp>
      <p:sp>
        <p:nvSpPr>
          <p:cNvPr id="960" name="Google Shape;960;p62"/>
          <p:cNvSpPr txBox="1"/>
          <p:nvPr>
            <p:ph idx="1" type="body"/>
          </p:nvPr>
        </p:nvSpPr>
        <p:spPr>
          <a:xfrm>
            <a:off x="198500" y="1246825"/>
            <a:ext cx="85206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What is the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tr"/>
              <a:t> workflow?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imm + rs1</a:t>
            </a:r>
            <a:r>
              <a:rPr lang="tr"/>
              <a:t>: Add the value in register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rs1</a:t>
            </a:r>
            <a:r>
              <a:rPr lang="tr"/>
              <a:t> to the immediate in the instruction (just like non-load I-types)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Read Mem[imm + rs1]:</a:t>
            </a:r>
            <a:r>
              <a:rPr lang="tr"/>
              <a:t>The result of the addition is the memory address to load from. Load data from this memory address.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rd = Mem[imm + rs1]:</a:t>
            </a:r>
            <a:r>
              <a:rPr lang="tr"/>
              <a:t> write the data to a register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PC = PC + 4: </a:t>
            </a:r>
            <a:r>
              <a:rPr lang="tr"/>
              <a:t>Increment the program counter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61" name="Google Shape;961;p62"/>
          <p:cNvGraphicFramePr/>
          <p:nvPr/>
        </p:nvGraphicFramePr>
        <p:xfrm>
          <a:off x="2120750" y="32459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310825"/>
                <a:gridCol w="954000"/>
                <a:gridCol w="716675"/>
                <a:gridCol w="710375"/>
                <a:gridCol w="532600"/>
                <a:gridCol w="739425"/>
                <a:gridCol w="712175"/>
              </a:tblGrid>
              <a:tr h="212800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    </a:t>
                      </a:r>
                      <a:r>
                        <a:rPr lang="tr" sz="800" u="none" cap="none" strike="noStrike"/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        </a:t>
                      </a:r>
                      <a:r>
                        <a:rPr b="1" lang="tr" sz="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25 24    </a:t>
                      </a:r>
                      <a:r>
                        <a:rPr b="1" lang="tr" sz="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20 19    </a:t>
                      </a:r>
                      <a:r>
                        <a:rPr b="1" lang="tr" sz="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15 14  12 11     </a:t>
                      </a:r>
                      <a:r>
                        <a:rPr b="1" lang="tr" sz="7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7 6       0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18275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36575" marB="4570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imm[11:0]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rs1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funct3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rd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opcode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962" name="Google Shape;96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0600" y="699350"/>
            <a:ext cx="5048975" cy="37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Discussion: What changes?</a:t>
            </a:r>
            <a:endParaRPr/>
          </a:p>
        </p:txBody>
      </p:sp>
      <p:sp>
        <p:nvSpPr>
          <p:cNvPr id="968" name="Google Shape;968;p63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3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0" name="Google Shape;970;p63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1" name="Google Shape;971;p63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2" name="Google Shape;972;p63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3" name="Google Shape;973;p63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63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63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63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3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63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63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3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63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63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84" name="Google Shape;984;p63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63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63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3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63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63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0" name="Google Shape;990;p63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991" name="Google Shape;991;p63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3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93" name="Google Shape;993;p63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4" name="Google Shape;994;p63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5" name="Google Shape;995;p63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6" name="Google Shape;996;p63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63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998" name="Google Shape;998;p63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999" name="Google Shape;999;p63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3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3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02" name="Google Shape;1002;p63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3" name="Google Shape;1003;p63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04" name="Google Shape;1004;p63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5" name="Google Shape;1005;p63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63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63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63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009" name="Google Shape;1009;p63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10" name="Google Shape;1010;p63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011" name="Google Shape;1011;p63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3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13" name="Google Shape;1013;p63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4" name="Google Shape;1014;p63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15" name="Google Shape;1015;p63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016" name="Google Shape;1016;p63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3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3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9" name="Google Shape;1019;p63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1020" name="Google Shape;102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273" y="930200"/>
            <a:ext cx="4479775" cy="33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1" name="Google Shape;1021;p63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64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Load Stage 1: Instruction Fetch (IF)</a:t>
            </a:r>
            <a:endParaRPr/>
          </a:p>
        </p:txBody>
      </p:sp>
      <p:sp>
        <p:nvSpPr>
          <p:cNvPr id="1028" name="Google Shape;1028;p64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64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0" name="Google Shape;1030;p64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1" name="Google Shape;1031;p64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32" name="Google Shape;1032;p64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3" name="Google Shape;1033;p64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64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64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64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64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64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64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64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64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64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64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64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45" name="Google Shape;1045;p64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6" name="Google Shape;1046;p64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4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64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64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050" name="Google Shape;1050;p64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51" name="Google Shape;1051;p64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052" name="Google Shape;1052;p64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4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4" name="Google Shape;1054;p64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55" name="Google Shape;1055;p64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56" name="Google Shape;1056;p64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057" name="Google Shape;1057;p64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4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4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0" name="Google Shape;1060;p64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061" name="Google Shape;1061;p64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062" name="Google Shape;1062;p64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4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64" name="Google Shape;1064;p64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5" name="Google Shape;1065;p64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6" name="Google Shape;1066;p64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7" name="Google Shape;1067;p64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64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069" name="Google Shape;1069;p64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070" name="Google Shape;1070;p64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4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4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73" name="Google Shape;1073;p64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4" name="Google Shape;1074;p64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75" name="Google Shape;1075;p64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64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64"/>
          <p:cNvSpPr txBox="1"/>
          <p:nvPr/>
        </p:nvSpPr>
        <p:spPr>
          <a:xfrm>
            <a:off x="6962700" y="3219600"/>
            <a:ext cx="1893000" cy="9234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Same as non-load I-types. Compute </a:t>
            </a: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PC+4</a:t>
            </a: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and fetch instruction from IMEM.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8" name="Google Shape;1078;p64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64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0" name="Google Shape;1080;p64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81" name="Google Shape;108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273" y="930200"/>
            <a:ext cx="4479775" cy="3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Load Stage 2: Instruction Decode (ID), Register Read</a:t>
            </a:r>
            <a:endParaRPr/>
          </a:p>
        </p:txBody>
      </p:sp>
      <p:sp>
        <p:nvSpPr>
          <p:cNvPr id="1087" name="Google Shape;1087;p65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88" name="Google Shape;1088;p65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9" name="Google Shape;1089;p65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65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65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65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093" name="Google Shape;1093;p65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4" name="Google Shape;1094;p65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5" name="Google Shape;1095;p65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96" name="Google Shape;1096;p65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097" name="Google Shape;1097;p65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5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9" name="Google Shape;1099;p65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100" name="Google Shape;1100;p65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5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5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3" name="Google Shape;1103;p65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04" name="Google Shape;1104;p65"/>
          <p:cNvSpPr txBox="1"/>
          <p:nvPr/>
        </p:nvSpPr>
        <p:spPr>
          <a:xfrm>
            <a:off x="6962700" y="3219600"/>
            <a:ext cx="1893000" cy="7851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Same as non-load I-types. Read value of </a:t>
            </a:r>
            <a:r>
              <a:rPr b="1" i="0" lang="tr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rs1</a:t>
            </a: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from register.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5" name="Google Shape;1105;p65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06" name="Google Shape;1106;p65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65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65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65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65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65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112" name="Google Shape;1112;p65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5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14" name="Google Shape;1114;p65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5" name="Google Shape;1115;p65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6" name="Google Shape;1116;p65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17" name="Google Shape;1117;p65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65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119" name="Google Shape;1119;p65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120" name="Google Shape;1120;p65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5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5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3" name="Google Shape;1123;p65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4" name="Google Shape;1124;p65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5" name="Google Shape;1125;p65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6" name="Google Shape;1126;p65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7" name="Google Shape;1127;p65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65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65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0" name="Google Shape;1130;p65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1" name="Google Shape;1131;p65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65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65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65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65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65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65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65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65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65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1" name="Google Shape;1141;p65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2" name="Google Shape;114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273" y="930200"/>
            <a:ext cx="4479775" cy="3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Load Stage 3: Execute</a:t>
            </a:r>
            <a:endParaRPr/>
          </a:p>
        </p:txBody>
      </p:sp>
      <p:sp>
        <p:nvSpPr>
          <p:cNvPr id="1148" name="Google Shape;1148;p66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66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0" name="Google Shape;1150;p66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1" name="Google Shape;1151;p66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2" name="Google Shape;1152;p66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3" name="Google Shape;1153;p66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66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66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66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66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66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66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66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66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66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66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64" name="Google Shape;1164;p66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66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66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66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66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66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0" name="Google Shape;1170;p66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171" name="Google Shape;1171;p66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6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73" name="Google Shape;1173;p66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4" name="Google Shape;1174;p66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5" name="Google Shape;1175;p66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6" name="Google Shape;1176;p66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66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178" name="Google Shape;1178;p66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179" name="Google Shape;1179;p66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6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6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82" name="Google Shape;1182;p66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3" name="Google Shape;1183;p66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184" name="Google Shape;1184;p66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5" name="Google Shape;1185;p66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6" name="Google Shape;1186;p66"/>
          <p:cNvSpPr txBox="1"/>
          <p:nvPr/>
        </p:nvSpPr>
        <p:spPr>
          <a:xfrm>
            <a:off x="6923450" y="3108350"/>
            <a:ext cx="1871400" cy="12930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What do we need to compute?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Immediate + value in </a:t>
            </a:r>
            <a:r>
              <a:rPr b="1" i="0" lang="tr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rs1</a:t>
            </a: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= memory address to load from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187" name="Google Shape;1187;p66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88" name="Google Shape;1188;p66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189" name="Google Shape;1189;p66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6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6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2" name="Google Shape;1192;p66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193" name="Google Shape;1193;p66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6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95" name="Google Shape;1195;p66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6" name="Google Shape;1196;p66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97" name="Google Shape;1197;p66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8" name="Google Shape;1198;p66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66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66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66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202" name="Google Shape;1202;p66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03" name="Google Shape;120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273" y="930200"/>
            <a:ext cx="4479775" cy="3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Load Stage 4: Memory</a:t>
            </a:r>
            <a:endParaRPr/>
          </a:p>
        </p:txBody>
      </p:sp>
      <p:sp>
        <p:nvSpPr>
          <p:cNvPr id="1209" name="Google Shape;1209;p67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67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1" name="Google Shape;1211;p67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2" name="Google Shape;1212;p67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3" name="Google Shape;1213;p67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4" name="Google Shape;1214;p67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67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67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67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67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67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0" name="Google Shape;1220;p67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67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67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67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67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25" name="Google Shape;1225;p67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67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67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67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67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67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1" name="Google Shape;1231;p67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232" name="Google Shape;1232;p67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7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4" name="Google Shape;1234;p67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5" name="Google Shape;1235;p67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6" name="Google Shape;1236;p67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7" name="Google Shape;1237;p67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67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239" name="Google Shape;1239;p67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240" name="Google Shape;1240;p67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7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7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43" name="Google Shape;1243;p67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4" name="Google Shape;1244;p67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5" name="Google Shape;1245;p67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67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67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67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249" name="Google Shape;1249;p67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50" name="Google Shape;1250;p67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251" name="Google Shape;1251;p67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7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53" name="Google Shape;1253;p67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4" name="Google Shape;1254;p67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55" name="Google Shape;1255;p67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256" name="Google Shape;1256;p67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67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7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9" name="Google Shape;1259;p67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60" name="Google Shape;1260;p67"/>
          <p:cNvSpPr txBox="1"/>
          <p:nvPr/>
        </p:nvSpPr>
        <p:spPr>
          <a:xfrm>
            <a:off x="5719375" y="229025"/>
            <a:ext cx="3167100" cy="384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need a memory component!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1" name="Google Shape;1261;p67"/>
          <p:cNvSpPr/>
          <p:nvPr/>
        </p:nvSpPr>
        <p:spPr>
          <a:xfrm>
            <a:off x="2414700" y="1295400"/>
            <a:ext cx="6393529" cy="1671650"/>
          </a:xfrm>
          <a:custGeom>
            <a:rect b="b" l="l" r="r" t="t"/>
            <a:pathLst>
              <a:path extrusionOk="0" h="66866" w="256794">
                <a:moveTo>
                  <a:pt x="166116" y="66866"/>
                </a:moveTo>
                <a:lnTo>
                  <a:pt x="256794" y="66866"/>
                </a:lnTo>
                <a:lnTo>
                  <a:pt x="256794" y="0"/>
                </a:lnTo>
                <a:lnTo>
                  <a:pt x="0" y="0"/>
                </a:lnTo>
                <a:lnTo>
                  <a:pt x="0" y="49911"/>
                </a:lnTo>
                <a:lnTo>
                  <a:pt x="15621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262" name="Google Shape;1262;p67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3" name="Google Shape;126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273" y="930200"/>
            <a:ext cx="4479775" cy="3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Assignment </a:t>
            </a:r>
            <a:r>
              <a:rPr b="1" lang="tr" sz="2100">
                <a:solidFill>
                  <a:srgbClr val="FF9900"/>
                </a:solidFill>
                <a:highlight>
                  <a:srgbClr val="FFFFFF"/>
                </a:highlight>
              </a:rPr>
              <a:t>ATM 2: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197725" y="888650"/>
            <a:ext cx="33126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1200">
                <a:solidFill>
                  <a:schemeClr val="dk1"/>
                </a:solidFill>
                <a:highlight>
                  <a:schemeClr val="lt1"/>
                </a:highlight>
              </a:rPr>
              <a:t>States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950">
                <a:solidFill>
                  <a:schemeClr val="dk1"/>
                </a:solidFill>
                <a:highlight>
                  <a:schemeClr val="lt1"/>
                </a:highlight>
              </a:rPr>
              <a:t>Start</a:t>
            </a:r>
            <a:endParaRPr b="1" sz="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s - request PIN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950">
                <a:solidFill>
                  <a:schemeClr val="dk1"/>
                </a:solidFill>
                <a:highlight>
                  <a:schemeClr val="lt1"/>
                </a:highlight>
              </a:rPr>
              <a:t>Finish</a:t>
            </a:r>
            <a:endParaRPr b="1" sz="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h - session finished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e - session finished with error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950">
                <a:solidFill>
                  <a:schemeClr val="dk1"/>
                </a:solidFill>
                <a:highlight>
                  <a:schemeClr val="lt1"/>
                </a:highlight>
              </a:rPr>
              <a:t>Intermediate</a:t>
            </a:r>
            <a:endParaRPr b="1" sz="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0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choose option in main menu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making transaction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enter sum to withdraw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3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output account cash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4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enter cash to replenish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5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enter sum and account to transfer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6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enter a pin to change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140800" y="937925"/>
            <a:ext cx="27714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  <a:highlight>
                  <a:schemeClr val="lt1"/>
                </a:highlight>
              </a:rPr>
              <a:t>Actions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tr" sz="950">
                <a:solidFill>
                  <a:schemeClr val="dk1"/>
                </a:solidFill>
                <a:highlight>
                  <a:schemeClr val="lt1"/>
                </a:highlight>
              </a:rPr>
              <a:t>Pins</a:t>
            </a:r>
            <a:endParaRPr b="1" sz="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p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0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wrong PIN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p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correct PIN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tr" sz="950">
                <a:solidFill>
                  <a:schemeClr val="dk1"/>
                </a:solidFill>
                <a:highlight>
                  <a:schemeClr val="lt1"/>
                </a:highlight>
              </a:rPr>
              <a:t>Menu</a:t>
            </a:r>
            <a:endParaRPr b="1" sz="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m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0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returning to menu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m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choosing invalid option at menu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tr" sz="950">
                <a:solidFill>
                  <a:schemeClr val="dk1"/>
                </a:solidFill>
                <a:highlight>
                  <a:schemeClr val="lt1"/>
                </a:highlight>
              </a:rPr>
              <a:t>Finishing</a:t>
            </a:r>
            <a:endParaRPr b="1" sz="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e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0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finishing session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e</a:t>
            </a:r>
            <a:r>
              <a:rPr lang="tr" sz="9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 - system error</a:t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5912200" y="937925"/>
            <a:ext cx="29781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tr" sz="1200">
                <a:solidFill>
                  <a:schemeClr val="dk1"/>
                </a:solidFill>
                <a:highlight>
                  <a:schemeClr val="lt1"/>
                </a:highlight>
              </a:rPr>
              <a:t>Other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z0 - choosing to withdraw cash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z1 - asserting withdrawing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z2 - checking account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z3 - choosing to replenish cash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z4 - asserting replenish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z5 - enter sum again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z6 - choosing to transfer sum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z7 - asserting transfer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z8 - enter account again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z9 - choosing change pin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tr" sz="1200">
                <a:solidFill>
                  <a:schemeClr val="dk1"/>
                </a:solidFill>
                <a:highlight>
                  <a:schemeClr val="lt1"/>
                </a:highlight>
              </a:rPr>
              <a:t>z10 - enter a pin again (wrong pin)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68"/>
          <p:cNvSpPr/>
          <p:nvPr/>
        </p:nvSpPr>
        <p:spPr>
          <a:xfrm>
            <a:off x="6550425" y="1298975"/>
            <a:ext cx="2267475" cy="1940250"/>
          </a:xfrm>
          <a:custGeom>
            <a:rect b="b" l="l" r="r" t="t"/>
            <a:pathLst>
              <a:path extrusionOk="0" h="77610" w="90699">
                <a:moveTo>
                  <a:pt x="0" y="66747"/>
                </a:moveTo>
                <a:lnTo>
                  <a:pt x="10602" y="66747"/>
                </a:lnTo>
                <a:lnTo>
                  <a:pt x="10602" y="6413"/>
                </a:lnTo>
                <a:lnTo>
                  <a:pt x="60990" y="6413"/>
                </a:lnTo>
                <a:lnTo>
                  <a:pt x="60990" y="77610"/>
                </a:lnTo>
                <a:lnTo>
                  <a:pt x="90699" y="77610"/>
                </a:lnTo>
                <a:lnTo>
                  <a:pt x="90699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9" name="Google Shape;1269;p68"/>
          <p:cNvSpPr/>
          <p:nvPr/>
        </p:nvSpPr>
        <p:spPr>
          <a:xfrm>
            <a:off x="2414700" y="1302225"/>
            <a:ext cx="6406475" cy="1236800"/>
          </a:xfrm>
          <a:custGeom>
            <a:rect b="b" l="l" r="r" t="t"/>
            <a:pathLst>
              <a:path extrusionOk="0" h="49472" w="256259">
                <a:moveTo>
                  <a:pt x="256259" y="0"/>
                </a:moveTo>
                <a:lnTo>
                  <a:pt x="0" y="0"/>
                </a:lnTo>
                <a:lnTo>
                  <a:pt x="0" y="49472"/>
                </a:lnTo>
                <a:lnTo>
                  <a:pt x="15443" y="4947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70" name="Google Shape;127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Load Stage 4: Memory</a:t>
            </a:r>
            <a:endParaRPr/>
          </a:p>
        </p:txBody>
      </p:sp>
      <p:sp>
        <p:nvSpPr>
          <p:cNvPr id="1271" name="Google Shape;1271;p68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68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3" name="Google Shape;1273;p68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4" name="Google Shape;1274;p68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5" name="Google Shape;1275;p68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6" name="Google Shape;1276;p68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68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68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68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0" name="Google Shape;1280;p68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68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68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68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68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68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68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87" name="Google Shape;1287;p68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68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68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68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68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68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3" name="Google Shape;1293;p68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294" name="Google Shape;1294;p68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8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6" name="Google Shape;1296;p68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7" name="Google Shape;1297;p68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8" name="Google Shape;1298;p68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9" name="Google Shape;1299;p68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68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301" name="Google Shape;1301;p68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302" name="Google Shape;1302;p68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68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8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05" name="Google Shape;1305;p68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6" name="Google Shape;1306;p68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7" name="Google Shape;1307;p68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68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68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68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311" name="Google Shape;1311;p68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12" name="Google Shape;1312;p68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313" name="Google Shape;1313;p68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68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15" name="Google Shape;1315;p68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6" name="Google Shape;1316;p68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17" name="Google Shape;1317;p68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318" name="Google Shape;1318;p68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8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8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1" name="Google Shape;1321;p68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322" name="Google Shape;1322;p68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323" name="Google Shape;1323;p68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68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68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68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8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8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8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0" name="Google Shape;1330;p68"/>
          <p:cNvSpPr txBox="1"/>
          <p:nvPr/>
        </p:nvSpPr>
        <p:spPr>
          <a:xfrm>
            <a:off x="5719375" y="229025"/>
            <a:ext cx="3167100" cy="5850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Here’s a memory block. What’s the address we want to load from?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331" name="Google Shape;1331;p68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2" name="Google Shape;133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273" y="930200"/>
            <a:ext cx="4479775" cy="3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9"/>
          <p:cNvSpPr/>
          <p:nvPr/>
        </p:nvSpPr>
        <p:spPr>
          <a:xfrm>
            <a:off x="6550425" y="1298975"/>
            <a:ext cx="2267475" cy="1940250"/>
          </a:xfrm>
          <a:custGeom>
            <a:rect b="b" l="l" r="r" t="t"/>
            <a:pathLst>
              <a:path extrusionOk="0" h="77610" w="90699">
                <a:moveTo>
                  <a:pt x="0" y="66747"/>
                </a:moveTo>
                <a:lnTo>
                  <a:pt x="10602" y="66747"/>
                </a:lnTo>
                <a:lnTo>
                  <a:pt x="10602" y="6413"/>
                </a:lnTo>
                <a:lnTo>
                  <a:pt x="60990" y="6413"/>
                </a:lnTo>
                <a:lnTo>
                  <a:pt x="60990" y="77610"/>
                </a:lnTo>
                <a:lnTo>
                  <a:pt x="90699" y="77610"/>
                </a:lnTo>
                <a:lnTo>
                  <a:pt x="90699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8" name="Google Shape;1338;p69"/>
          <p:cNvSpPr/>
          <p:nvPr/>
        </p:nvSpPr>
        <p:spPr>
          <a:xfrm>
            <a:off x="2414700" y="1302225"/>
            <a:ext cx="6406475" cy="1236800"/>
          </a:xfrm>
          <a:custGeom>
            <a:rect b="b" l="l" r="r" t="t"/>
            <a:pathLst>
              <a:path extrusionOk="0" h="49472" w="256259">
                <a:moveTo>
                  <a:pt x="256259" y="0"/>
                </a:moveTo>
                <a:lnTo>
                  <a:pt x="0" y="0"/>
                </a:lnTo>
                <a:lnTo>
                  <a:pt x="0" y="49472"/>
                </a:lnTo>
                <a:lnTo>
                  <a:pt x="15443" y="4947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39" name="Google Shape;133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Load Stage 4: Memory</a:t>
            </a:r>
            <a:endParaRPr/>
          </a:p>
        </p:txBody>
      </p:sp>
      <p:sp>
        <p:nvSpPr>
          <p:cNvPr id="1340" name="Google Shape;1340;p69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69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2" name="Google Shape;1342;p69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3" name="Google Shape;1343;p69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4" name="Google Shape;1344;p69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5" name="Google Shape;1345;p69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69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69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69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9" name="Google Shape;1349;p69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69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69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69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69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69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69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56" name="Google Shape;1356;p69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69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69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69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69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69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2" name="Google Shape;1362;p69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363" name="Google Shape;1363;p69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9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65" name="Google Shape;1365;p69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6" name="Google Shape;1366;p69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7" name="Google Shape;1367;p69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8" name="Google Shape;1368;p69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69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370" name="Google Shape;1370;p69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371" name="Google Shape;1371;p69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9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69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4" name="Google Shape;1374;p69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5" name="Google Shape;1375;p69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6" name="Google Shape;1376;p69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69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69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69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380" name="Google Shape;1380;p69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81" name="Google Shape;1381;p69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382" name="Google Shape;1382;p69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69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84" name="Google Shape;1384;p69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5" name="Google Shape;1385;p69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386" name="Google Shape;1386;p69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387" name="Google Shape;1387;p69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9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9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0" name="Google Shape;1390;p69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391" name="Google Shape;1391;p69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392" name="Google Shape;1392;p69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9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9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69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69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69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9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9" name="Google Shape;1399;p69"/>
          <p:cNvSpPr txBox="1"/>
          <p:nvPr/>
        </p:nvSpPr>
        <p:spPr>
          <a:xfrm>
            <a:off x="5719375" y="229025"/>
            <a:ext cx="3167100" cy="5541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computed the address with the ALU!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Where does the data we read go?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00" name="Google Shape;1400;p69"/>
          <p:cNvCxnSpPr/>
          <p:nvPr/>
        </p:nvCxnSpPr>
        <p:spPr>
          <a:xfrm>
            <a:off x="6549589" y="2966755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1" name="Google Shape;1401;p69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02" name="Google Shape;140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273" y="930200"/>
            <a:ext cx="4479775" cy="3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0"/>
          <p:cNvSpPr/>
          <p:nvPr/>
        </p:nvSpPr>
        <p:spPr>
          <a:xfrm>
            <a:off x="6550425" y="1298975"/>
            <a:ext cx="2267475" cy="1940250"/>
          </a:xfrm>
          <a:custGeom>
            <a:rect b="b" l="l" r="r" t="t"/>
            <a:pathLst>
              <a:path extrusionOk="0" h="77610" w="90699">
                <a:moveTo>
                  <a:pt x="0" y="66747"/>
                </a:moveTo>
                <a:lnTo>
                  <a:pt x="10602" y="66747"/>
                </a:lnTo>
                <a:lnTo>
                  <a:pt x="10602" y="6413"/>
                </a:lnTo>
                <a:lnTo>
                  <a:pt x="60990" y="6413"/>
                </a:lnTo>
                <a:lnTo>
                  <a:pt x="60990" y="77610"/>
                </a:lnTo>
                <a:lnTo>
                  <a:pt x="90699" y="77610"/>
                </a:lnTo>
                <a:lnTo>
                  <a:pt x="90699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8" name="Google Shape;1408;p70"/>
          <p:cNvSpPr/>
          <p:nvPr/>
        </p:nvSpPr>
        <p:spPr>
          <a:xfrm>
            <a:off x="2414700" y="1302225"/>
            <a:ext cx="6406475" cy="1236800"/>
          </a:xfrm>
          <a:custGeom>
            <a:rect b="b" l="l" r="r" t="t"/>
            <a:pathLst>
              <a:path extrusionOk="0" h="49472" w="256259">
                <a:moveTo>
                  <a:pt x="256259" y="0"/>
                </a:moveTo>
                <a:lnTo>
                  <a:pt x="0" y="0"/>
                </a:lnTo>
                <a:lnTo>
                  <a:pt x="0" y="49472"/>
                </a:lnTo>
                <a:lnTo>
                  <a:pt x="15443" y="4947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09" name="Google Shape;140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Load Stage 5: Register Write</a:t>
            </a:r>
            <a:endParaRPr/>
          </a:p>
        </p:txBody>
      </p:sp>
      <p:sp>
        <p:nvSpPr>
          <p:cNvPr id="1410" name="Google Shape;1410;p70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70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2" name="Google Shape;1412;p70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3" name="Google Shape;1413;p70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4" name="Google Shape;1414;p70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15" name="Google Shape;1415;p70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70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70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70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70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70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70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70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70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70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70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26" name="Google Shape;1426;p70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70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70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70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70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70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2" name="Google Shape;1432;p70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433" name="Google Shape;1433;p70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0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5" name="Google Shape;1435;p70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6" name="Google Shape;1436;p70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7" name="Google Shape;1437;p70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8" name="Google Shape;1438;p70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70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440" name="Google Shape;1440;p70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441" name="Google Shape;1441;p70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0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70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44" name="Google Shape;1444;p70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5" name="Google Shape;1445;p70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6" name="Google Shape;1446;p70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70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70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70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450" name="Google Shape;1450;p70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51" name="Google Shape;1451;p70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452" name="Google Shape;1452;p70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0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54" name="Google Shape;1454;p70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5" name="Google Shape;1455;p70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56" name="Google Shape;1456;p70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457" name="Google Shape;1457;p70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70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70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0" name="Google Shape;1460;p70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461" name="Google Shape;1461;p70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462" name="Google Shape;1462;p70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70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70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70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70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70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70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9" name="Google Shape;1469;p70"/>
          <p:cNvSpPr txBox="1"/>
          <p:nvPr/>
        </p:nvSpPr>
        <p:spPr>
          <a:xfrm>
            <a:off x="5339825" y="133193"/>
            <a:ext cx="3546600" cy="738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want to write the data from memory to a register. How do we support writing both data from memory and ALU output to a register?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70" name="Google Shape;1470;p70"/>
          <p:cNvCxnSpPr/>
          <p:nvPr/>
        </p:nvCxnSpPr>
        <p:spPr>
          <a:xfrm>
            <a:off x="6549589" y="2966755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1" name="Google Shape;1471;p70"/>
          <p:cNvSpPr/>
          <p:nvPr/>
        </p:nvSpPr>
        <p:spPr>
          <a:xfrm>
            <a:off x="2303450" y="1204075"/>
            <a:ext cx="6687850" cy="2251100"/>
          </a:xfrm>
          <a:custGeom>
            <a:rect b="b" l="l" r="r" t="t"/>
            <a:pathLst>
              <a:path extrusionOk="0" h="90044" w="267514">
                <a:moveTo>
                  <a:pt x="224848" y="90044"/>
                </a:moveTo>
                <a:lnTo>
                  <a:pt x="267514" y="90044"/>
                </a:lnTo>
                <a:lnTo>
                  <a:pt x="267514" y="0"/>
                </a:lnTo>
                <a:lnTo>
                  <a:pt x="0" y="0"/>
                </a:lnTo>
                <a:lnTo>
                  <a:pt x="0" y="57848"/>
                </a:lnTo>
                <a:lnTo>
                  <a:pt x="19370" y="57848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472" name="Google Shape;1472;p70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Load Stage 5: Register Write</a:t>
            </a:r>
            <a:endParaRPr/>
          </a:p>
        </p:txBody>
      </p:sp>
      <p:sp>
        <p:nvSpPr>
          <p:cNvPr id="1478" name="Google Shape;1478;p71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71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0" name="Google Shape;1480;p71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1" name="Google Shape;1481;p71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82" name="Google Shape;1482;p71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3" name="Google Shape;1483;p71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71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71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71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71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71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71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71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71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71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71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94" name="Google Shape;1494;p71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71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71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71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71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71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0" name="Google Shape;1500;p71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501" name="Google Shape;1501;p71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71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03" name="Google Shape;1503;p71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4" name="Google Shape;1504;p71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5" name="Google Shape;1505;p71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6" name="Google Shape;1506;p71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71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508" name="Google Shape;1508;p71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509" name="Google Shape;1509;p71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71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71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12" name="Google Shape;1512;p71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3" name="Google Shape;1513;p71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4" name="Google Shape;1514;p71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71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71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71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518" name="Google Shape;1518;p71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519" name="Google Shape;1519;p71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520" name="Google Shape;1520;p71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71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22" name="Google Shape;1522;p71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3" name="Google Shape;1523;p71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524" name="Google Shape;1524;p71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525" name="Google Shape;1525;p71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71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71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8" name="Google Shape;1528;p71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529" name="Google Shape;1529;p71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530" name="Google Shape;1530;p71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71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71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71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71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71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71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37" name="Google Shape;1537;p71"/>
          <p:cNvCxnSpPr/>
          <p:nvPr/>
        </p:nvCxnSpPr>
        <p:spPr>
          <a:xfrm>
            <a:off x="6549589" y="2966755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8" name="Google Shape;1538;p71"/>
          <p:cNvSpPr txBox="1"/>
          <p:nvPr/>
        </p:nvSpPr>
        <p:spPr>
          <a:xfrm>
            <a:off x="5492225" y="133193"/>
            <a:ext cx="3546600" cy="5541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Add a mux to choose which value to write back to the register!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39" name="Google Shape;1539;p71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540" name="Google Shape;1540;p71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71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71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71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4" name="Google Shape;1544;p71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545" name="Google Shape;1545;p71"/>
          <p:cNvCxnSpPr/>
          <p:nvPr/>
        </p:nvCxnSpPr>
        <p:spPr>
          <a:xfrm>
            <a:off x="6805025" y="1460975"/>
            <a:ext cx="1272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6" name="Google Shape;1546;p71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7" name="Google Shape;1547;p71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548" name="Google Shape;1548;p71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9" name="Google Shape;1549;p71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5 stage datapath</a:t>
            </a:r>
            <a:endParaRPr/>
          </a:p>
        </p:txBody>
      </p:sp>
      <p:sp>
        <p:nvSpPr>
          <p:cNvPr id="1555" name="Google Shape;1555;p72"/>
          <p:cNvSpPr txBox="1"/>
          <p:nvPr>
            <p:ph idx="1" type="body"/>
          </p:nvPr>
        </p:nvSpPr>
        <p:spPr>
          <a:xfrm>
            <a:off x="198500" y="1246825"/>
            <a:ext cx="85206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The datapath will be split into 5 sections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IF (Instruction Fetch)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Given our PC, what is the instruction located there? </a:t>
            </a:r>
            <a:r>
              <a:rPr lang="tr">
                <a:highlight>
                  <a:srgbClr val="D9EAD3"/>
                </a:highlight>
              </a:rPr>
              <a:t>(Using IMEM)</a:t>
            </a:r>
            <a:endParaRPr>
              <a:highlight>
                <a:srgbClr val="D9EAD3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ID (Instruction Decode)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Given the instruction, do we need to: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Read from any registers? </a:t>
            </a:r>
            <a:r>
              <a:rPr lang="tr">
                <a:highlight>
                  <a:srgbClr val="D9EAD3"/>
                </a:highlight>
              </a:rPr>
              <a:t>(Using RegFile)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Generate an immediate? </a:t>
            </a:r>
            <a:r>
              <a:rPr lang="tr">
                <a:highlight>
                  <a:srgbClr val="D9EAD3"/>
                </a:highlight>
              </a:rPr>
              <a:t>(Using ImmGen)</a:t>
            </a:r>
            <a:endParaRPr>
              <a:highlight>
                <a:srgbClr val="D9EAD3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EX (Execute)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Given the values in the registers and the immediate: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What arithmetic operations need to be performed? </a:t>
            </a:r>
            <a:r>
              <a:rPr lang="tr">
                <a:highlight>
                  <a:srgbClr val="D9EAD3"/>
                </a:highlight>
              </a:rPr>
              <a:t>(Using ALU)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What comparisons need to be performed?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MEM (Memory)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Given the result of the arithmetic operations: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tr"/>
              <a:t>Are we writing to or reading from memory? </a:t>
            </a:r>
            <a:r>
              <a:rPr lang="tr">
                <a:highlight>
                  <a:srgbClr val="00FFFF"/>
                </a:highlight>
              </a:rPr>
              <a:t>(Using DMEM)</a:t>
            </a:r>
            <a:endParaRPr>
              <a:highlight>
                <a:srgbClr val="00FFFF"/>
              </a:highlight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tr"/>
              <a:t>WB (Write Back)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tr"/>
              <a:t>Are we modifying any registers?</a:t>
            </a:r>
            <a:r>
              <a:rPr lang="tr">
                <a:highlight>
                  <a:srgbClr val="D9EAD3"/>
                </a:highlight>
              </a:rPr>
              <a:t>(Using RegFile)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Does this work for lw, lh, lb, and lbu?</a:t>
            </a:r>
            <a:endParaRPr/>
          </a:p>
        </p:txBody>
      </p:sp>
      <p:sp>
        <p:nvSpPr>
          <p:cNvPr id="1561" name="Google Shape;1561;p73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73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3" name="Google Shape;1563;p73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4" name="Google Shape;1564;p73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5" name="Google Shape;1565;p73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6" name="Google Shape;1566;p73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73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73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73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73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73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73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73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73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73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73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77" name="Google Shape;1577;p73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73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73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73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73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73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3" name="Google Shape;1583;p73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584" name="Google Shape;1584;p73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73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86" name="Google Shape;1586;p73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7" name="Google Shape;1587;p73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8" name="Google Shape;1588;p73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9" name="Google Shape;1589;p73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73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591" name="Google Shape;1591;p73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592" name="Google Shape;1592;p73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73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73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95" name="Google Shape;1595;p73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6" name="Google Shape;1596;p73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7" name="Google Shape;1597;p73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73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73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73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601" name="Google Shape;1601;p73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602" name="Google Shape;1602;p73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603" name="Google Shape;1603;p73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73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05" name="Google Shape;1605;p73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6" name="Google Shape;1606;p73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607" name="Google Shape;1607;p73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608" name="Google Shape;1608;p73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73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73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1" name="Google Shape;1611;p73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612" name="Google Shape;1612;p73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613" name="Google Shape;1613;p73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73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73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73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73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73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73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20" name="Google Shape;1620;p73"/>
          <p:cNvCxnSpPr/>
          <p:nvPr/>
        </p:nvCxnSpPr>
        <p:spPr>
          <a:xfrm>
            <a:off x="6549589" y="2966755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1" name="Google Shape;1621;p73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622" name="Google Shape;1622;p73"/>
          <p:cNvCxnSpPr/>
          <p:nvPr/>
        </p:nvCxnSpPr>
        <p:spPr>
          <a:xfrm>
            <a:off x="6805025" y="1460975"/>
            <a:ext cx="1272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3" name="Google Shape;1623;p73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4" name="Google Shape;1624;p73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625" name="Google Shape;1625;p73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626" name="Google Shape;1626;p73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627" name="Google Shape;1627;p73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73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73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73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31" name="Google Shape;1631;p73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Partial Loads</a:t>
            </a:r>
            <a:endParaRPr/>
          </a:p>
        </p:txBody>
      </p:sp>
      <p:sp>
        <p:nvSpPr>
          <p:cNvPr id="1637" name="Google Shape;163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Different types of loads: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lang="tr"/>
              <a:t> (load word): Read 4 bytes from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lh</a:t>
            </a:r>
            <a:r>
              <a:rPr lang="tr"/>
              <a:t> (load half-word): Read 2 bytes from memory, sign-extend to 4 bytes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lhu</a:t>
            </a:r>
            <a:r>
              <a:rPr lang="tr"/>
              <a:t> (load half-word unsigned): Read 2 bytes from memory, zero-extend to 4 bytes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lb</a:t>
            </a:r>
            <a:r>
              <a:rPr lang="tr"/>
              <a:t> (load byte): Read 1 byte from memory, sign-extend to 4 bytes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lbu</a:t>
            </a:r>
            <a:r>
              <a:rPr lang="tr"/>
              <a:t> (load byte unsigned): Read 1 byte from memory, sign-extend to 4 bytes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Some additional circuitry needed to extract the correct bytes from memory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"/>
              <a:t>Datapath for Stores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List of RISC-V Instructions</a:t>
            </a:r>
            <a:endParaRPr/>
          </a:p>
        </p:txBody>
      </p:sp>
      <p:graphicFrame>
        <p:nvGraphicFramePr>
          <p:cNvPr id="1648" name="Google Shape;1648;p76"/>
          <p:cNvGraphicFramePr/>
          <p:nvPr/>
        </p:nvGraphicFramePr>
        <p:xfrm>
          <a:off x="746925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513075"/>
                <a:gridCol w="1395225"/>
                <a:gridCol w="273900"/>
              </a:tblGrid>
              <a:tr h="12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Instruction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Name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Type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ADD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SUBtract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bitwise AND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bitwise OR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bitwise XOR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sll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Shift Left Logical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srl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Shift Right Logical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sra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Shift Right Arithmetic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Set Less Than (signed)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sltu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Set Less Than (Unsigned)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R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ADD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bitwise AND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bitwise OR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bitwise XOR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9" name="Google Shape;1649;p76"/>
          <p:cNvGraphicFramePr/>
          <p:nvPr/>
        </p:nvGraphicFramePr>
        <p:xfrm>
          <a:off x="3061500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513075"/>
                <a:gridCol w="1404750"/>
                <a:gridCol w="254850"/>
              </a:tblGrid>
              <a:tr h="12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Instruction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Name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Type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slli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Shift Left Logical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I*</a:t>
                      </a:r>
                      <a:endParaRPr baseline="-25000"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srli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Shift Right Logical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I*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srai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Shift Right Arithmetic Immediate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I*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slti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Set Less Than Immediate (signed)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sltiu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Set Less Than Immediate (Unsigned)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lb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Load Byte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lbu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Load Byte (Unsigned)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lh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Load Half-word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lhu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Load Half-word (Unsigned)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</a:t>
                      </a:r>
                      <a:endParaRPr b="1" sz="10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Load Word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0000FF"/>
                          </a:solidFill>
                        </a:rPr>
                        <a:t>I</a:t>
                      </a:r>
                      <a:endParaRPr sz="10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0" name="Google Shape;1650;p76"/>
          <p:cNvGraphicFramePr/>
          <p:nvPr/>
        </p:nvGraphicFramePr>
        <p:xfrm>
          <a:off x="5366550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488225"/>
                <a:gridCol w="2219925"/>
                <a:gridCol w="3223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Instruction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Name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tr" sz="700" u="none" cap="none" strike="noStrike"/>
                        <a:t>Type</a:t>
                      </a:r>
                      <a:endParaRPr sz="700" u="none" cap="none" strike="noStrike"/>
                    </a:p>
                  </a:txBody>
                  <a:tcPr marT="27425" marB="27425" marR="18275" marL="36575" anchor="ctr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sb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6AA84F"/>
                          </a:solidFill>
                        </a:rPr>
                        <a:t>Store Byte</a:t>
                      </a:r>
                      <a:endParaRPr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6AA84F"/>
                          </a:solidFill>
                        </a:rPr>
                        <a:t>S</a:t>
                      </a:r>
                      <a:endParaRPr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6AA84F"/>
                          </a:solidFill>
                        </a:rPr>
                        <a:t>Store Half-word</a:t>
                      </a:r>
                      <a:endParaRPr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6AA84F"/>
                          </a:solidFill>
                        </a:rPr>
                        <a:t>S</a:t>
                      </a:r>
                      <a:endParaRPr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</a:t>
                      </a:r>
                      <a:endParaRPr b="1" sz="1000" u="none" cap="none" strike="noStrike"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6AA84F"/>
                          </a:solidFill>
                        </a:rPr>
                        <a:t>Store Word</a:t>
                      </a:r>
                      <a:endParaRPr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>
                          <a:solidFill>
                            <a:srgbClr val="6AA84F"/>
                          </a:solidFill>
                        </a:rPr>
                        <a:t>S</a:t>
                      </a:r>
                      <a:endParaRPr sz="1000" u="none" cap="none" strike="noStrike">
                        <a:solidFill>
                          <a:srgbClr val="6AA84F"/>
                        </a:solidFill>
                      </a:endParaRPr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EQual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bge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Greater or Equal (signed)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bgeu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Greater or Equal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Less Than (signed)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bltu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Less Than (Unsigned)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bne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Branch if Not Equal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B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jal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Jump And Link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J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jalr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Jump And Link Register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7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auipc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Add Upper Immediate to PC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U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lui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Load Upper Immediate</a:t>
                      </a:r>
                      <a:endParaRPr sz="1000" u="none" cap="none" strike="noStrike"/>
                    </a:p>
                  </a:txBody>
                  <a:tcPr marT="27425" marB="27425" marR="18275" marL="36575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U</a:t>
                      </a:r>
                      <a:endParaRPr sz="1000" u="none" cap="none" strike="noStrike"/>
                    </a:p>
                  </a:txBody>
                  <a:tcPr marT="27425" marB="27425" marR="0" marL="0">
                    <a:lnL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Store instructions</a:t>
            </a:r>
            <a:endParaRPr/>
          </a:p>
        </p:txBody>
      </p:sp>
      <p:sp>
        <p:nvSpPr>
          <p:cNvPr id="1656" name="Google Shape;1656;p77"/>
          <p:cNvSpPr txBox="1"/>
          <p:nvPr>
            <p:ph idx="1" type="body"/>
          </p:nvPr>
        </p:nvSpPr>
        <p:spPr>
          <a:xfrm>
            <a:off x="198500" y="1246825"/>
            <a:ext cx="85206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What is the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tr"/>
              <a:t> workflow?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Basics: read instruction, parse instruction, etc.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imm + rs1</a:t>
            </a:r>
            <a:r>
              <a:rPr lang="tr"/>
              <a:t>: Add the value in register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rs1</a:t>
            </a:r>
            <a:r>
              <a:rPr lang="tr"/>
              <a:t> to the immediate in the instruction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Mem[imm + rs1]= rs2:</a:t>
            </a:r>
            <a:r>
              <a:rPr lang="tr"/>
              <a:t>The result of the addition is the memory address to write to. Write the value in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rs2 </a:t>
            </a:r>
            <a:r>
              <a:rPr lang="tr"/>
              <a:t>into the given memory address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PC = PC + 4: </a:t>
            </a:r>
            <a:r>
              <a:rPr lang="tr"/>
              <a:t>Increment the program counter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7" name="Google Shape;165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49" y="548875"/>
            <a:ext cx="5041751" cy="4061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8" name="Google Shape;1658;p77"/>
          <p:cNvGraphicFramePr/>
          <p:nvPr/>
        </p:nvGraphicFramePr>
        <p:xfrm>
          <a:off x="2120750" y="33662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{ED460930-F456-4ADF-8381-5D8FA3CC2E09}</a:tableStyleId>
              </a:tblPr>
              <a:tblGrid>
                <a:gridCol w="310825"/>
                <a:gridCol w="954000"/>
                <a:gridCol w="716675"/>
                <a:gridCol w="710375"/>
                <a:gridCol w="532600"/>
                <a:gridCol w="739425"/>
                <a:gridCol w="712175"/>
              </a:tblGrid>
              <a:tr h="212800"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    </a:t>
                      </a:r>
                      <a:r>
                        <a:rPr lang="tr" sz="800" u="none" cap="none" strike="noStrike"/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        </a:t>
                      </a:r>
                      <a:r>
                        <a:rPr b="1" lang="tr" sz="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25 24    </a:t>
                      </a:r>
                      <a:r>
                        <a:rPr b="1" lang="tr" sz="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20 19    </a:t>
                      </a:r>
                      <a:r>
                        <a:rPr b="1" lang="tr" sz="3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15 14  12 11     </a:t>
                      </a:r>
                      <a:r>
                        <a:rPr b="1" lang="tr" sz="7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tr" sz="1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7 6       0</a:t>
                      </a:r>
                      <a:endParaRPr b="1" sz="1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18275" marR="63500" marL="63500">
                    <a:lnL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7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S</a:t>
                      </a:r>
                      <a:endParaRPr sz="1000" u="none" cap="none" strike="noStrike"/>
                    </a:p>
                  </a:txBody>
                  <a:tcPr marT="36575" marB="4570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imm[11:5]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rs2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rs1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funct3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imm[4:0]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" sz="1000" u="none" cap="none" strike="noStrike"/>
                        <a:t>opcode</a:t>
                      </a:r>
                      <a:endParaRPr sz="1000" u="none" cap="none" strike="noStrike"/>
                    </a:p>
                  </a:txBody>
                  <a:tcPr marT="36575" marB="457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New Assignment! </a:t>
            </a:r>
            <a:r>
              <a:rPr b="1" lang="tr" sz="2100">
                <a:solidFill>
                  <a:srgbClr val="FF9900"/>
                </a:solidFill>
                <a:highlight>
                  <a:srgbClr val="FFFFFF"/>
                </a:highlight>
              </a:rPr>
              <a:t>ATM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674" y="864025"/>
            <a:ext cx="5544650" cy="41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Discussion: What changes?</a:t>
            </a:r>
            <a:endParaRPr/>
          </a:p>
        </p:txBody>
      </p:sp>
      <p:sp>
        <p:nvSpPr>
          <p:cNvPr id="1664" name="Google Shape;1664;p78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78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6" name="Google Shape;1666;p78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7" name="Google Shape;1667;p78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8" name="Google Shape;1668;p78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9" name="Google Shape;1669;p78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78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78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78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78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4" name="Google Shape;1674;p78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78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78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78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78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78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80" name="Google Shape;1680;p78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78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78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p78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78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78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6" name="Google Shape;1686;p78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687" name="Google Shape;1687;p78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78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89" name="Google Shape;1689;p78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0" name="Google Shape;1690;p78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1" name="Google Shape;1691;p78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2" name="Google Shape;1692;p78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78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694" name="Google Shape;1694;p78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695" name="Google Shape;1695;p78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78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78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98" name="Google Shape;1698;p78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9" name="Google Shape;1699;p78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0" name="Google Shape;1700;p78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78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78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78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704" name="Google Shape;1704;p78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05" name="Google Shape;1705;p78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706" name="Google Shape;1706;p78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78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08" name="Google Shape;1708;p78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9" name="Google Shape;1709;p78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10" name="Google Shape;1710;p78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711" name="Google Shape;1711;p78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78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78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4" name="Google Shape;1714;p78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715" name="Google Shape;1715;p78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716" name="Google Shape;1716;p78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78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78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78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78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78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78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23" name="Google Shape;1723;p78"/>
          <p:cNvCxnSpPr/>
          <p:nvPr/>
        </p:nvCxnSpPr>
        <p:spPr>
          <a:xfrm>
            <a:off x="6549589" y="2966755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4" name="Google Shape;1724;p78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725" name="Google Shape;1725;p78"/>
          <p:cNvCxnSpPr/>
          <p:nvPr/>
        </p:nvCxnSpPr>
        <p:spPr>
          <a:xfrm>
            <a:off x="6805025" y="1460975"/>
            <a:ext cx="1272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6" name="Google Shape;1726;p78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7" name="Google Shape;1727;p78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728" name="Google Shape;1728;p78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29" name="Google Shape;1729;p78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730" name="Google Shape;1730;p78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78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78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78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34" name="Google Shape;1734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49" y="894000"/>
            <a:ext cx="5041751" cy="4061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5" name="Google Shape;1735;p78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Store Stage 1: Instruction Fetch (IF)</a:t>
            </a:r>
            <a:endParaRPr/>
          </a:p>
        </p:txBody>
      </p:sp>
      <p:sp>
        <p:nvSpPr>
          <p:cNvPr id="1741" name="Google Shape;1741;p79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2" name="Google Shape;1742;p79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79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79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79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746" name="Google Shape;1746;p79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47" name="Google Shape;1747;p79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748" name="Google Shape;1748;p79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79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50" name="Google Shape;1750;p79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1" name="Google Shape;1751;p79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52" name="Google Shape;1752;p79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753" name="Google Shape;1753;p79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79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79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6" name="Google Shape;1756;p79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757" name="Google Shape;1757;p79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758" name="Google Shape;1758;p79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79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79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79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79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79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79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65" name="Google Shape;1765;p79"/>
          <p:cNvCxnSpPr/>
          <p:nvPr/>
        </p:nvCxnSpPr>
        <p:spPr>
          <a:xfrm>
            <a:off x="6549589" y="2966755"/>
            <a:ext cx="41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6" name="Google Shape;1766;p79"/>
          <p:cNvSpPr txBox="1"/>
          <p:nvPr/>
        </p:nvSpPr>
        <p:spPr>
          <a:xfrm>
            <a:off x="6242875" y="133193"/>
            <a:ext cx="2796000" cy="5850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 before, we read the instruction from </a:t>
            </a:r>
            <a:r>
              <a:rPr b="1" i="0" lang="t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IMEM</a:t>
            </a:r>
            <a:r>
              <a:rPr b="0" i="0" lang="tr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3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67" name="Google Shape;1767;p79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768" name="Google Shape;1768;p79"/>
          <p:cNvCxnSpPr/>
          <p:nvPr/>
        </p:nvCxnSpPr>
        <p:spPr>
          <a:xfrm>
            <a:off x="6805025" y="1460975"/>
            <a:ext cx="12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9" name="Google Shape;1769;p79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0" name="Google Shape;1770;p79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771" name="Google Shape;1771;p79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72" name="Google Shape;1772;p79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773" name="Google Shape;1773;p79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79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79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79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7" name="Google Shape;1777;p79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8" name="Google Shape;1778;p79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779" name="Google Shape;1779;p79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79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81" name="Google Shape;1781;p79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2" name="Google Shape;1782;p79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3" name="Google Shape;1783;p79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4" name="Google Shape;1784;p79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79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786" name="Google Shape;1786;p79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787" name="Google Shape;1787;p79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79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79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90" name="Google Shape;1790;p79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1" name="Google Shape;1791;p79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92" name="Google Shape;1792;p79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79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79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79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79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7" name="Google Shape;1797;p79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8" name="Google Shape;1798;p79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9" name="Google Shape;1799;p79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0" name="Google Shape;1800;p79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79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79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79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79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79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79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79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79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79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79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79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2" name="Google Shape;1812;p79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3" name="Google Shape;18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49" y="894000"/>
            <a:ext cx="5041751" cy="40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Store Stage 2: Instruction Decode (ID)</a:t>
            </a:r>
            <a:endParaRPr/>
          </a:p>
        </p:txBody>
      </p:sp>
      <p:sp>
        <p:nvSpPr>
          <p:cNvPr id="1819" name="Google Shape;1819;p80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0" name="Google Shape;1820;p80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p80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p80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80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824" name="Google Shape;1824;p80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825" name="Google Shape;1825;p80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826" name="Google Shape;1826;p80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80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28" name="Google Shape;1828;p80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9" name="Google Shape;1829;p80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830" name="Google Shape;1830;p80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831" name="Google Shape;1831;p80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80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80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4" name="Google Shape;1834;p80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835" name="Google Shape;1835;p80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836" name="Google Shape;1836;p80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80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80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80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80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80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80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43" name="Google Shape;1843;p80"/>
          <p:cNvCxnSpPr/>
          <p:nvPr/>
        </p:nvCxnSpPr>
        <p:spPr>
          <a:xfrm>
            <a:off x="6549589" y="2966755"/>
            <a:ext cx="41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4" name="Google Shape;1844;p80"/>
          <p:cNvSpPr txBox="1"/>
          <p:nvPr/>
        </p:nvSpPr>
        <p:spPr>
          <a:xfrm>
            <a:off x="6242875" y="133193"/>
            <a:ext cx="2796000" cy="5694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Note that we have to read values from both</a:t>
            </a:r>
            <a:r>
              <a:rPr b="0" i="0" lang="t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t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rs1</a:t>
            </a:r>
            <a:r>
              <a:rPr b="0" i="0" lang="t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t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rs2</a:t>
            </a:r>
            <a:r>
              <a:rPr b="0" i="0" lang="t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80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846" name="Google Shape;1846;p80"/>
          <p:cNvCxnSpPr/>
          <p:nvPr/>
        </p:nvCxnSpPr>
        <p:spPr>
          <a:xfrm>
            <a:off x="6805025" y="1460975"/>
            <a:ext cx="12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7" name="Google Shape;1847;p80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8" name="Google Shape;1848;p80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849" name="Google Shape;1849;p80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850" name="Google Shape;1850;p80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851" name="Google Shape;1851;p80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80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80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80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55" name="Google Shape;1855;p80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6" name="Google Shape;1856;p80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7" name="Google Shape;1857;p80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58" name="Google Shape;1858;p80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80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p80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p80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p80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80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80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p80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p80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80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80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80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80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1" name="Google Shape;1871;p80"/>
          <p:cNvCxnSpPr/>
          <p:nvPr/>
        </p:nvCxnSpPr>
        <p:spPr>
          <a:xfrm>
            <a:off x="2249674" y="2984825"/>
            <a:ext cx="0" cy="693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2" name="Google Shape;1872;p80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73" name="Google Shape;1873;p80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80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80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80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p80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8" name="Google Shape;1878;p80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879" name="Google Shape;1879;p80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80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81" name="Google Shape;1881;p80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2" name="Google Shape;1882;p80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3" name="Google Shape;1883;p80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4" name="Google Shape;1884;p80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80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886" name="Google Shape;1886;p80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887" name="Google Shape;1887;p80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80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80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90" name="Google Shape;1890;p80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1" name="Google Shape;1891;p80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2" name="Google Shape;1892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49" y="894000"/>
            <a:ext cx="5041751" cy="40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6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Store Stage 3: Execute</a:t>
            </a:r>
            <a:endParaRPr/>
          </a:p>
        </p:txBody>
      </p:sp>
      <p:sp>
        <p:nvSpPr>
          <p:cNvPr id="1898" name="Google Shape;1898;p81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9" name="Google Shape;1899;p81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81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81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2" name="Google Shape;1902;p81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903" name="Google Shape;1903;p81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81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05" name="Google Shape;1905;p81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6" name="Google Shape;1906;p81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07" name="Google Shape;1907;p81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908" name="Google Shape;1908;p81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81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81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1" name="Google Shape;1911;p81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912" name="Google Shape;1912;p81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913" name="Google Shape;1913;p81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81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81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81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81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81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81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20" name="Google Shape;1920;p81"/>
          <p:cNvCxnSpPr/>
          <p:nvPr/>
        </p:nvCxnSpPr>
        <p:spPr>
          <a:xfrm>
            <a:off x="6549589" y="2966755"/>
            <a:ext cx="41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21" name="Google Shape;1921;p81"/>
          <p:cNvSpPr txBox="1"/>
          <p:nvPr/>
        </p:nvSpPr>
        <p:spPr>
          <a:xfrm>
            <a:off x="6170900" y="133193"/>
            <a:ext cx="2868000" cy="754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are we computing?</a:t>
            </a:r>
            <a:br>
              <a:rPr b="0" i="0" lang="t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t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Address = value in</a:t>
            </a:r>
            <a:r>
              <a:rPr b="0" i="0" lang="t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t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rs1</a:t>
            </a:r>
            <a:r>
              <a:rPr b="0" i="0" lang="t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+ immediate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BSel = 1!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2" name="Google Shape;1922;p81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923" name="Google Shape;1923;p81"/>
          <p:cNvCxnSpPr/>
          <p:nvPr/>
        </p:nvCxnSpPr>
        <p:spPr>
          <a:xfrm>
            <a:off x="6805025" y="1460975"/>
            <a:ext cx="12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4" name="Google Shape;1924;p81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5" name="Google Shape;1925;p81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926" name="Google Shape;1926;p81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27" name="Google Shape;1927;p81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928" name="Google Shape;1928;p81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81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81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81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2" name="Google Shape;1932;p81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933" name="Google Shape;1933;p81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p81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81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81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81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8" name="Google Shape;1938;p81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939" name="Google Shape;1939;p81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81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41" name="Google Shape;1941;p81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2" name="Google Shape;1942;p81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3" name="Google Shape;1943;p81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4" name="Google Shape;1944;p81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81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946" name="Google Shape;1946;p81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947" name="Google Shape;1947;p81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81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81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50" name="Google Shape;1950;p81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1" name="Google Shape;1951;p81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p81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3" name="Google Shape;1953;p81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4" name="Google Shape;1954;p81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5" name="Google Shape;1955;p81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6" name="Google Shape;1956;p81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81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8" name="Google Shape;1958;p81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p81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0" name="Google Shape;1960;p81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p81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81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81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81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81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81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81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968" name="Google Shape;1968;p81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9" name="Google Shape;1969;p81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70" name="Google Shape;197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49" y="894000"/>
            <a:ext cx="5041751" cy="40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Store Stage 4: Memory</a:t>
            </a:r>
            <a:endParaRPr/>
          </a:p>
        </p:txBody>
      </p:sp>
      <p:sp>
        <p:nvSpPr>
          <p:cNvPr id="1976" name="Google Shape;1976;p82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7" name="Google Shape;1977;p82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82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82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0" name="Google Shape;1980;p82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981" name="Google Shape;1981;p82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82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83" name="Google Shape;1983;p82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4" name="Google Shape;1984;p82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85" name="Google Shape;1985;p82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986" name="Google Shape;1986;p82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82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82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9" name="Google Shape;1989;p82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990" name="Google Shape;1990;p82"/>
          <p:cNvCxnSpPr/>
          <p:nvPr/>
        </p:nvCxnSpPr>
        <p:spPr>
          <a:xfrm>
            <a:off x="6549589" y="2966755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1" name="Google Shape;1991;p82"/>
          <p:cNvSpPr txBox="1"/>
          <p:nvPr/>
        </p:nvSpPr>
        <p:spPr>
          <a:xfrm>
            <a:off x="6170900" y="133193"/>
            <a:ext cx="2868000" cy="5694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are we writing to memory? The value in register </a:t>
            </a:r>
            <a:r>
              <a:rPr b="1" i="0" lang="tr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rs2</a:t>
            </a:r>
            <a:r>
              <a:rPr b="0" i="0" lang="t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p82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993" name="Google Shape;1993;p82"/>
          <p:cNvCxnSpPr/>
          <p:nvPr/>
        </p:nvCxnSpPr>
        <p:spPr>
          <a:xfrm>
            <a:off x="6805025" y="1460975"/>
            <a:ext cx="12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4" name="Google Shape;1994;p82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5" name="Google Shape;1995;p82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996" name="Google Shape;1996;p82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97" name="Google Shape;1997;p82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998" name="Google Shape;1998;p82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82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82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82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2" name="Google Shape;2002;p82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03" name="Google Shape;2003;p82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4" name="Google Shape;2004;p82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5" name="Google Shape;2005;p82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82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82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8" name="Google Shape;2008;p82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2009" name="Google Shape;2009;p82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82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11" name="Google Shape;2011;p82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2" name="Google Shape;2012;p82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3" name="Google Shape;2013;p82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4" name="Google Shape;2014;p82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82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2016" name="Google Shape;2016;p82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2017" name="Google Shape;2017;p82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82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82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20" name="Google Shape;2020;p82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1" name="Google Shape;2021;p82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82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3" name="Google Shape;2023;p82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4" name="Google Shape;2024;p82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5" name="Google Shape;2025;p82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26" name="Google Shape;2026;p82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82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82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82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82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Google Shape;2031;p82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2" name="Google Shape;2032;p82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3" name="Google Shape;2033;p82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82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p82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82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p82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2038" name="Google Shape;2038;p82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039" name="Google Shape;2039;p82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2040" name="Google Shape;2040;p82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82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82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82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82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82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82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7" name="Google Shape;2047;p82"/>
          <p:cNvSpPr/>
          <p:nvPr/>
        </p:nvSpPr>
        <p:spPr>
          <a:xfrm>
            <a:off x="5469974" y="3482575"/>
            <a:ext cx="1489336" cy="550330"/>
          </a:xfrm>
          <a:custGeom>
            <a:rect b="b" l="l" r="r" t="t"/>
            <a:pathLst>
              <a:path extrusionOk="0" h="22652" w="63161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2048" name="Google Shape;2048;p82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49" name="Google Shape;2049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49" y="894000"/>
            <a:ext cx="5041751" cy="40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Store Stage 5: Register Write</a:t>
            </a:r>
            <a:endParaRPr/>
          </a:p>
        </p:txBody>
      </p:sp>
      <p:sp>
        <p:nvSpPr>
          <p:cNvPr id="2055" name="Google Shape;2055;p83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6" name="Google Shape;2056;p83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p83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83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9" name="Google Shape;2059;p83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2060" name="Google Shape;2060;p83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83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62" name="Google Shape;2062;p83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3" name="Google Shape;2063;p83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064" name="Google Shape;2064;p83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2065" name="Google Shape;2065;p83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83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83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8" name="Google Shape;2068;p83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2069" name="Google Shape;2069;p83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2070" name="Google Shape;2070;p83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83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83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83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83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83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83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7" name="Google Shape;2077;p83"/>
          <p:cNvCxnSpPr/>
          <p:nvPr/>
        </p:nvCxnSpPr>
        <p:spPr>
          <a:xfrm>
            <a:off x="6549589" y="2966755"/>
            <a:ext cx="41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8" name="Google Shape;2078;p83"/>
          <p:cNvSpPr txBox="1"/>
          <p:nvPr/>
        </p:nvSpPr>
        <p:spPr>
          <a:xfrm>
            <a:off x="6170900" y="133193"/>
            <a:ext cx="2868000" cy="738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are we writing back to the register? Nothing! Store instructions don’t modify register values.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79" name="Google Shape;2079;p83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2080" name="Google Shape;2080;p83"/>
          <p:cNvCxnSpPr/>
          <p:nvPr/>
        </p:nvCxnSpPr>
        <p:spPr>
          <a:xfrm>
            <a:off x="6805025" y="1460975"/>
            <a:ext cx="12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1" name="Google Shape;2081;p83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2" name="Google Shape;2082;p83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2083" name="Google Shape;2083;p83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084" name="Google Shape;2084;p83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2085" name="Google Shape;2085;p83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83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83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83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9" name="Google Shape;2089;p83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90" name="Google Shape;2090;p83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83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83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83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83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5" name="Google Shape;2095;p83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2096" name="Google Shape;2096;p83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83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98" name="Google Shape;2098;p83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9" name="Google Shape;2099;p83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0" name="Google Shape;2100;p83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1" name="Google Shape;2101;p83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83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2103" name="Google Shape;2103;p83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2104" name="Google Shape;2104;p83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83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83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07" name="Google Shape;2107;p83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8" name="Google Shape;2108;p83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83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0" name="Google Shape;2110;p83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1" name="Google Shape;2111;p83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2" name="Google Shape;2112;p83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3" name="Google Shape;2113;p83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p83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83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83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7" name="Google Shape;2117;p83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Google Shape;2118;p83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p83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0" name="Google Shape;2120;p83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83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83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83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83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2125" name="Google Shape;2125;p83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26" name="Google Shape;2126;p83"/>
          <p:cNvSpPr/>
          <p:nvPr/>
        </p:nvSpPr>
        <p:spPr>
          <a:xfrm>
            <a:off x="5469974" y="3482575"/>
            <a:ext cx="1489336" cy="550330"/>
          </a:xfrm>
          <a:custGeom>
            <a:rect b="b" l="l" r="r" t="t"/>
            <a:pathLst>
              <a:path extrusionOk="0" h="22652" w="63161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2127" name="Google Shape;2127;p83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28" name="Google Shape;212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49" y="894000"/>
            <a:ext cx="5041751" cy="40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Does this circuit handle sw, sh, and sb?</a:t>
            </a:r>
            <a:endParaRPr/>
          </a:p>
        </p:txBody>
      </p:sp>
      <p:sp>
        <p:nvSpPr>
          <p:cNvPr id="2134" name="Google Shape;2134;p84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5" name="Google Shape;2135;p84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84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p84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8" name="Google Shape;2138;p84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2139" name="Google Shape;2139;p84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84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41" name="Google Shape;2141;p84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2" name="Google Shape;2142;p84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143" name="Google Shape;2143;p84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2144" name="Google Shape;2144;p84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84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84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7" name="Google Shape;2147;p84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2148" name="Google Shape;2148;p84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2149" name="Google Shape;2149;p84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84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84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84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84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84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84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56" name="Google Shape;2156;p84"/>
          <p:cNvCxnSpPr/>
          <p:nvPr/>
        </p:nvCxnSpPr>
        <p:spPr>
          <a:xfrm>
            <a:off x="6549589" y="2966755"/>
            <a:ext cx="41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57" name="Google Shape;2157;p84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2158" name="Google Shape;2158;p84"/>
          <p:cNvCxnSpPr/>
          <p:nvPr/>
        </p:nvCxnSpPr>
        <p:spPr>
          <a:xfrm>
            <a:off x="6805025" y="1460975"/>
            <a:ext cx="1272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9" name="Google Shape;2159;p84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0" name="Google Shape;2160;p84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2161" name="Google Shape;2161;p84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162" name="Google Shape;2162;p84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2163" name="Google Shape;2163;p84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84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84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84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7" name="Google Shape;2167;p84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68" name="Google Shape;2168;p84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84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84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84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84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3" name="Google Shape;2173;p84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2174" name="Google Shape;2174;p84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84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76" name="Google Shape;2176;p84"/>
          <p:cNvCxnSpPr/>
          <p:nvPr/>
        </p:nvCxnSpPr>
        <p:spPr>
          <a:xfrm>
            <a:off x="353124" y="161897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7" name="Google Shape;2177;p84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8" name="Google Shape;2178;p84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9" name="Google Shape;2179;p84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84"/>
          <p:cNvSpPr/>
          <p:nvPr/>
        </p:nvSpPr>
        <p:spPr>
          <a:xfrm>
            <a:off x="357827" y="1619000"/>
            <a:ext cx="727705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2181" name="Google Shape;2181;p84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2182" name="Google Shape;2182;p84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84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84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85" name="Google Shape;2185;p84"/>
          <p:cNvCxnSpPr/>
          <p:nvPr/>
        </p:nvCxnSpPr>
        <p:spPr>
          <a:xfrm>
            <a:off x="1298625" y="2170150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6" name="Google Shape;2186;p84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7" name="Google Shape;2187;p84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8" name="Google Shape;2188;p84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9" name="Google Shape;2189;p84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90" name="Google Shape;2190;p84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1" name="Google Shape;2191;p84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2" name="Google Shape;2192;p84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p84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84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5" name="Google Shape;2195;p84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6" name="Google Shape;2196;p84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Google Shape;2197;p84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84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84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84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84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84"/>
          <p:cNvSpPr/>
          <p:nvPr/>
        </p:nvSpPr>
        <p:spPr>
          <a:xfrm>
            <a:off x="3994225" y="2651900"/>
            <a:ext cx="2058125" cy="114725"/>
          </a:xfrm>
          <a:custGeom>
            <a:rect b="b" l="l" r="r" t="t"/>
            <a:pathLst>
              <a:path extrusionOk="0" h="4589" w="82325">
                <a:moveTo>
                  <a:pt x="0" y="4589"/>
                </a:moveTo>
                <a:lnTo>
                  <a:pt x="65642" y="4589"/>
                </a:lnTo>
                <a:lnTo>
                  <a:pt x="65642" y="0"/>
                </a:lnTo>
                <a:lnTo>
                  <a:pt x="8232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2203" name="Google Shape;2203;p84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04" name="Google Shape;2204;p84"/>
          <p:cNvSpPr/>
          <p:nvPr/>
        </p:nvSpPr>
        <p:spPr>
          <a:xfrm>
            <a:off x="5469974" y="3482575"/>
            <a:ext cx="1489336" cy="550330"/>
          </a:xfrm>
          <a:custGeom>
            <a:rect b="b" l="l" r="r" t="t"/>
            <a:pathLst>
              <a:path extrusionOk="0" h="22652" w="63161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2205" name="Google Shape;2205;p84"/>
          <p:cNvCxnSpPr/>
          <p:nvPr/>
        </p:nvCxnSpPr>
        <p:spPr>
          <a:xfrm>
            <a:off x="2249674" y="2984825"/>
            <a:ext cx="7500" cy="124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Different types of stores: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sw</a:t>
            </a:r>
            <a:r>
              <a:rPr lang="tr"/>
              <a:t> (store word): Write 4 bytes to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tr"/>
              <a:t> (store half-word): Write lowest 2 bytes to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sb</a:t>
            </a:r>
            <a:r>
              <a:rPr lang="tr"/>
              <a:t> (store byte): Write lowest byte to memory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Some additional circuitry needed to send the correct bytes to memory</a:t>
            </a:r>
            <a:endParaRPr/>
          </a:p>
        </p:txBody>
      </p:sp>
      <p:sp>
        <p:nvSpPr>
          <p:cNvPr id="2211" name="Google Shape;2211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Partial Stores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86"/>
          <p:cNvSpPr txBox="1"/>
          <p:nvPr>
            <p:ph type="title"/>
          </p:nvPr>
        </p:nvSpPr>
        <p:spPr>
          <a:xfrm>
            <a:off x="311700" y="445025"/>
            <a:ext cx="8520600" cy="43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i="1" lang="tr" sz="5000"/>
              <a:t>End of Week 9!</a:t>
            </a:r>
            <a:endParaRPr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New Assignment!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b="1" lang="tr" sz="2100">
                <a:solidFill>
                  <a:schemeClr val="dk1"/>
                </a:solidFill>
                <a:highlight>
                  <a:schemeClr val="lt1"/>
                </a:highlight>
              </a:rPr>
              <a:t>How can I implement Rock - Paper - Scissors game with Logic Gates?</a:t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21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https://en.wikipedia.org/wiki/Rock_paper_scissors</a:t>
            </a:r>
            <a:r>
              <a:rPr b="1" lang="tr" sz="21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b="1" sz="2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261" y="1498363"/>
            <a:ext cx="2941475" cy="2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Recap - Latch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sz="25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41" name="Google Shape;141;p26" title="Recap - Latc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650" y="840850"/>
            <a:ext cx="5650625" cy="423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Memory - RAM - SRAM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sz="25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48" name="Google Shape;148;p27" title="R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850" y="849875"/>
            <a:ext cx="5606600" cy="42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