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2" r:id="rId2"/>
    <p:sldId id="342" r:id="rId3"/>
    <p:sldId id="311" r:id="rId4"/>
    <p:sldId id="341" r:id="rId5"/>
    <p:sldId id="343" r:id="rId6"/>
    <p:sldId id="344" r:id="rId7"/>
    <p:sldId id="345" r:id="rId8"/>
    <p:sldId id="346" r:id="rId9"/>
    <p:sldId id="348" r:id="rId10"/>
    <p:sldId id="349" r:id="rId11"/>
    <p:sldId id="347" r:id="rId12"/>
    <p:sldId id="350" r:id="rId13"/>
    <p:sldId id="352" r:id="rId14"/>
    <p:sldId id="351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9" r:id="rId30"/>
    <p:sldId id="368" r:id="rId31"/>
    <p:sldId id="370" r:id="rId32"/>
    <p:sldId id="371" r:id="rId33"/>
    <p:sldId id="372" r:id="rId34"/>
    <p:sldId id="373" r:id="rId35"/>
    <p:sldId id="328" r:id="rId36"/>
    <p:sldId id="327" r:id="rId37"/>
    <p:sldId id="34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55" autoAdjust="0"/>
    <p:restoredTop sz="94660"/>
  </p:normalViewPr>
  <p:slideViewPr>
    <p:cSldViewPr>
      <p:cViewPr>
        <p:scale>
          <a:sx n="60" d="100"/>
          <a:sy n="60" d="100"/>
        </p:scale>
        <p:origin x="-201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4386C7-F9D1-B952-5AD3-8561A6ADA9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F02A2-166F-8EC9-859E-6625F061FA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44878-442C-4D8C-9D1D-633C60E6DEF9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FF1A3D-5F84-3FD2-A30B-FF1E4E3CD2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75FDC78-AE7C-09F8-7CE7-DB0BEE877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EDD5-9ED8-143E-25E7-9D15B036DD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6E7A2-B1AA-8241-508F-E5D6B1C84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E3554E7-5697-441A-A391-DDF7484DEA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D0014FA7-1F5C-BA81-1AE9-B03DD3A2EF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CE8DA4AB-5725-F5AC-C449-024721FA4F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9EBF366E-8234-86DB-AE81-1C41B7D0D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3A0083-772E-4CC6-B87A-7C386B49EA69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C6188EC0-4986-3AB5-1536-A92C0F2547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E69A6380-8281-1D53-2885-7E28BA1324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9CF8-C4AE-6B34-B381-ACC47E904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ECD6F4-AB24-46C9-9EBA-C24CFE2E80AA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656018A-7391-F3D6-9CAA-B7E3B31B8C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EC6621B-BE60-F050-A40B-649ED8A75E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9E37-0936-E242-D59D-ED65FCB73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89FBFE-0058-466B-AA1D-77374DF70FF3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5B3CBEFA-6D99-C6BE-1D22-7A77928AE3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F7EA298D-9B14-132A-DF95-DD0155D60D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3EC1E-6F93-9752-B890-568E5AC6D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FE54C4-451A-416C-B919-C7E1AC6B47B8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5BB1BCAE-B12F-A0B1-0FE0-44BD1EAFDD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5618CA50-06C9-A5CD-4CCE-BD0FC8D70F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F6DA-9C0F-38DC-DA54-3F116597A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D264AD-33F6-4BA5-98C0-92B9CBEC6233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F820400B-8F87-A54B-1AB0-97D7E39C63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59D085B9-6B80-62E5-CDD8-3ABE0483B7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DB98-00E4-E099-49B3-AA34381EC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497E5-21FB-4A0E-9C39-D05F57B6EC53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8640BDE7-B882-687E-2E69-305BD39BE0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8760DBF-2D83-2823-21A5-3FE215684A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CD35A-44C9-0FFF-008D-EC30CB145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559170-B1E5-4283-BDC6-F4F7494C971B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5E187CEC-E1F0-142A-6FDC-4E28601C08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88C21A96-C07D-22B9-18A5-8245F228DD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382B0-EC7A-71C6-1FF3-90EB167252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F8A82F-7002-4822-9C4C-3BF52BE4A053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0BF03D4A-A88F-6427-F996-308AF70A5C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C0ACFA28-E7F2-B61F-DAC5-C516A75DDB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FE77B-A2FB-ADF2-1A19-DC4FA5EDF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FAFBAF-FEBE-4C19-A511-65AD53D35830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C8D2F2AC-525A-9F41-F36A-FA9B4595AB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87E3459A-96DE-2A52-974F-4C4DF32B31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43D2-612C-D608-45F4-F1B20A189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3E9D4A-EC79-4921-9EC5-B424E24CCB94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764D9AB3-87BB-4549-98BF-3FBD8E5905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1501DEB9-8969-454A-BD92-6E8459D788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D63A7-E7D4-6B85-A1C1-F940DB33E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BA98DE-714F-4DE6-9266-E02E43FA60B8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AF1DE29C-5B8D-0EF5-FF22-35F873E05D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41A8EFC5-F355-A1ED-48D5-CD59894E34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6F03-D1B4-898E-8DD4-8E07B2FDF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93EF12-9119-4EEB-98C0-7D2BD613311C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C0C40FF4-C384-9518-EF55-5730C74361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F0F60CB3-8D6A-72D7-82FE-4CD1434C71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597ED-41A3-C208-EF68-0E94B02A9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89463F-50FE-4ACE-85EC-326909063F4D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82730B51-1145-AD8E-7062-1FDDD4B483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A5135F98-5CD8-7E25-4030-022CEE032C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FB808-6E0F-866B-FDC8-511AF70F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057CB1-B59E-4528-87A0-E61B57A043E9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7BC5A4B9-DE34-A15B-1C0B-678F6034EC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74E957AC-4A9C-A958-82AF-94E8C1A498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A06C0-1C10-1F6A-73FA-6ECC2B25F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392043-2E9B-4F43-B75D-5916D649BD8D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ABFC401F-A6F7-41F6-798B-C840189F32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AAADEB9C-0979-E641-2779-F95BD61A98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341D-DE77-EFFE-D898-318E5AEC4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7C508A-4DE5-40A2-91B9-75C1A7030451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3B773713-B272-7ABB-76DC-AD14484F28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F3099159-6EA3-15DE-5A30-07814491F6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7C67-E9CC-F72A-1FA5-210F475B6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16965E-D1E1-4CD5-A4C5-9A2921734E86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5A53C0B3-9FEF-BF6E-2A50-D27410FBB2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4AB81F4F-879E-EF0C-73E0-C81D96C8D6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1E867-4EEF-4807-A303-66B31935F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56CF08-5492-4B7B-A88F-E2F35A65D2F6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B352755C-6C7A-8A4D-66A8-0A343DE73D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5CBD15EC-B58E-3336-6526-FFB90EB746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72220-95A9-79D9-2A8D-59E5DA65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7B929F-A425-426D-9CA6-B75ED9E2D18A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5B2CACD1-C52C-2055-7E91-A6ACEB8463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98C767A2-B947-7DB4-DD2B-7A2D7CF224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62948-0AE1-62D6-3581-CA7E2D426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F7888F-73B6-4D87-91C8-70130ECE4A84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482E4133-D354-A936-9327-E249ECB4B8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5D0BB137-9744-475C-226C-7534FFD987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EEB2D-DEE1-EED1-16C4-DAFDDEF0E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1600F7-770B-4103-8C94-B908B2DB01D8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2F084BB2-74ED-03AD-B54D-F4051CFF7F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FF7B3674-10E9-7D7C-AFCA-2E3EFA0CE0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D025B-C5E1-CBC1-4B84-A40E2CF1E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28E0A4-B79B-4CB6-94A8-A7E52F2E276C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4CEBDC02-C7CA-7088-2122-7FB9B6DD51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78F920BC-A2D1-1FE0-37E4-6B446ABA67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DD8A47C7-B508-278E-3DF5-FC26B8E86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8C801D-0DB5-4397-BF90-F7FE9F2AB5B7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DCFD960A-5911-0F56-A138-88E02ABFD5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97FCD49E-3EF5-53CB-24B1-3D7A6A6EBE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6F3C6-9D81-EBD1-CB87-F8B8B711B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ACE3C2-9DB4-4A7E-A4F1-B8E0479AB344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6FAAE1D7-0FC6-0892-7809-4E813005C8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94BAA040-09C2-FE0B-495C-CAA89156B6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F978B-46EC-0007-9381-8E13958F0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7B2C82-EDB9-428B-B6C1-63366B9F211C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79DDA266-4BC1-14F1-13A7-6C0ED36B57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19A64574-26AD-19E3-7B69-CEE1C805CB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833A2B99-3761-3989-BC05-53E7EC16A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493179-FF45-4FAF-A0B6-148CFACEADA1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A53E52EE-15B7-B3A9-7584-10C76AC52A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C98D0CC-B8B5-9478-E6A0-65E0ABA8B5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218668B9-4B09-4743-97AF-0DA1FD78C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076D04-3AD2-4FF0-AFC7-4DC326584FCC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6B403A1F-1E79-524B-6FDF-460DD2EE9F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A6338918-DF32-E918-6C76-A626EECBCE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2F599B52-7A38-F697-AA76-846261118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CB95EA-59DC-4908-A752-670A7B06BBD0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F2D178E0-60C0-6E52-4F0A-7923652F0C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8DA4F87E-05AF-60D3-A331-4D5C3A7A5D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26C724CA-45A7-73A2-CDD1-C89E8BDCF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238712-149F-41B8-8B4F-B77F0BB6FB48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070732A3-D309-A22F-2FF9-4470EACEFD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265627C9-1212-6DA7-D30D-7351577ED6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12CEF282-FB23-F47A-20C6-01FBA5E87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972443-4FE7-4338-8A61-8E7990106444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F81273F2-083F-1546-5CC7-498B090BCD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FE3F9E09-C6BD-34BE-69A0-26A0098DEA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968E0F6C-1ADD-AB08-29E2-F835D2284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972E14-1AEC-43FC-BF4E-198F0824DE16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5877F381-FCFD-4C06-956A-33E8751218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88EE7985-2C38-40EF-8D0C-E8B20DD114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E5460-7979-1496-EC36-C1DD47456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47BD6-5FCA-4BC2-B860-5A8C3E1DD125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6A697C54-4365-F4F2-D9E5-7FA4650EB1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5DA932AB-ABA6-4C99-01DF-C48495F83F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CDCFB-898E-8996-F1BC-F41C82015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E5BCDF-9D18-40F9-BC5A-012049DCE1AB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6B17F2FD-ADE6-CBAC-6650-8640F3BECC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9B04D09E-000F-26B9-06C0-C1EB0EA915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F9CE-D133-CEEA-D99D-FB1CE6678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BF1208-6F44-4DA2-80EC-D05592F9E607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88015092-8721-98D5-50D2-0FEB70852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6D2BDF28-2FBF-D986-A091-62178AE22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06200-7982-D42E-D2D5-B17F511DC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B4CBE3-202B-41F8-A3A6-55F6FA218BE0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06A27550-8EF1-127F-70A5-D5CF220997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8028080E-D866-6207-CFB5-1A63D376BD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1F4C-0A00-411E-C36A-0930D96BA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0E2DB-EAAE-4184-A118-BB9C754D0446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C8848568-EB13-19F6-F244-34F16A0F2D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8E224177-A33E-2923-3644-9F9D3DBE3C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82D09721-4EF3-89FD-A4F4-E7EACDB5F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E0DB03-C138-4A56-9C06-98CF5B3AFB03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2389BEB7-3547-FA2F-C811-C726F8276D9D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2D19C7D-9B16-6184-CA9A-8CB08A2E93EC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900F683-3B0F-1F6D-8EAA-97F4F5CC5AFD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66390C8-CCF6-9A3D-9040-8AF03C4B4E4B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27">
            <a:extLst>
              <a:ext uri="{FF2B5EF4-FFF2-40B4-BE49-F238E27FC236}">
                <a16:creationId xmlns:a16="http://schemas.microsoft.com/office/drawing/2014/main" id="{B6DE9BD5-41DE-1EEB-BB57-37D008A0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9993C1E-CEE8-4F31-BE81-523EA38C45F5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8C78C72A-E484-FE2E-20E8-8C3E9F85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>
            <a:extLst>
              <a:ext uri="{FF2B5EF4-FFF2-40B4-BE49-F238E27FC236}">
                <a16:creationId xmlns:a16="http://schemas.microsoft.com/office/drawing/2014/main" id="{4B65144E-02C1-A76B-14B9-3E04ACC6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C2766747-A0F1-4FFB-B6C6-E2F85557F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0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A4EA812-830A-8F05-7893-93B1385C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6C23D-1B99-43C6-A6AF-D486D9B78462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2939DAA-F329-8629-22E0-FF6E4811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12AB56A-716A-6446-8BD5-70401265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33D7F-FC70-42B0-8504-C5786054EE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1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30403E59-709D-B8A7-5C1F-9042BE93F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11">
            <a:extLst>
              <a:ext uri="{FF2B5EF4-FFF2-40B4-BE49-F238E27FC236}">
                <a16:creationId xmlns:a16="http://schemas.microsoft.com/office/drawing/2014/main" id="{F1C404AE-6E3D-BA96-E8DD-9FED2D3805A6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12">
            <a:extLst>
              <a:ext uri="{FF2B5EF4-FFF2-40B4-BE49-F238E27FC236}">
                <a16:creationId xmlns:a16="http://schemas.microsoft.com/office/drawing/2014/main" id="{18486A03-7432-1993-6824-AD9D7E886A6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145CEC-DFF1-331C-8E8D-CAF69B6F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25396-9104-457F-97C0-B7037E53C47C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5DD20C-B63C-FF9A-3942-EC5E02C2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629439-D357-8162-F6C2-5AAFE729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777E7-FAE6-4E5A-AC84-B632D198A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16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EA64DBE3-DBDA-3DDE-542C-B8ED1A0E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E47CE-8F54-4FA7-8A14-AB7D9072F2AE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38654D1-314C-67FB-DADC-AF492994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15D09DC-6AE7-5386-1265-389B7888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5104E-781F-479B-A7D0-077585FFA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99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6CA829CC-1272-4951-1F4C-BF14A94B2057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7D39546-C120-345B-E04B-67E6A20201A7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D010B92-4A71-B293-906E-58F1789F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A5236-503E-46AA-B992-6C5DB7F8D885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5106318-640E-A9DD-F383-B4798839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2BD778-574A-1673-0237-32474B94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EB37EB09-07C4-42C7-AA36-383F76ED43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18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1B3D5E29-A223-7423-3CF2-12AFE5DE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0BE23-9DD7-4BAC-8928-779495A78DAF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2A557F1-193F-E50F-60C6-4FA9C345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6105EE0-81B3-FAA9-DECE-BD7B37B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84E7C-DF7D-4802-8B74-2A8D52C95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85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A4D12085-8FFE-D2F7-541C-C2CFE536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B68A-01D2-4340-9656-37E0E73C09CE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0A0FD91-1E4F-06FE-7DFB-EB7EDFC4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5445765E-3F26-E013-F0A5-3AF1BE20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B86EF-DF06-4705-B57D-F24819FBA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4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10">
            <a:extLst>
              <a:ext uri="{FF2B5EF4-FFF2-40B4-BE49-F238E27FC236}">
                <a16:creationId xmlns:a16="http://schemas.microsoft.com/office/drawing/2014/main" id="{72CF2950-7372-29E4-12BC-CC8EA1B5B82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389EDCDB-87CB-3091-FF2D-759FF475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3325F-AE25-450E-AD5D-E2F24BAE44A0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E35C69-92FF-6FEE-162B-929CB517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540A079-085F-173A-F16C-25C13C95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D6977-24CF-434F-AC8E-47D4C211D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9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>
            <a:extLst>
              <a:ext uri="{FF2B5EF4-FFF2-40B4-BE49-F238E27FC236}">
                <a16:creationId xmlns:a16="http://schemas.microsoft.com/office/drawing/2014/main" id="{60296697-CA72-74F0-AC01-62020F972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11">
            <a:extLst>
              <a:ext uri="{FF2B5EF4-FFF2-40B4-BE49-F238E27FC236}">
                <a16:creationId xmlns:a16="http://schemas.microsoft.com/office/drawing/2014/main" id="{7EBD5844-D540-86B4-DD63-4A3439FA97B7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324C3797-4CCE-36D3-315E-F74D9830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E8B8A-8C70-411C-9C92-5E7867794722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541EF12-62A0-C964-35EE-542BFEFE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D3EFC7E-90D7-CEB8-146F-D155234C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494B8-1DCB-492F-86E6-4089745A4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3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B2E25278-944D-0C62-829D-F68910629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traight Connector 11">
            <a:extLst>
              <a:ext uri="{FF2B5EF4-FFF2-40B4-BE49-F238E27FC236}">
                <a16:creationId xmlns:a16="http://schemas.microsoft.com/office/drawing/2014/main" id="{697B77CC-3408-8938-A198-E2B45C41C3F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Isosceles Triangle 12">
            <a:extLst>
              <a:ext uri="{FF2B5EF4-FFF2-40B4-BE49-F238E27FC236}">
                <a16:creationId xmlns:a16="http://schemas.microsoft.com/office/drawing/2014/main" id="{D887FB18-B28F-31AD-3845-59A1F83C5E4B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30CBDBB-9C79-9825-4AA9-CA745B41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F0FB0-F3C5-4E28-A59B-5571B7E8F1C6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0C488B3-55D5-3DE6-06C6-C9447DAB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B4D76D-1CF1-0136-FC90-72E76CCD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1CE56-D5C1-4870-9E08-4D9847942B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8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11DA15EA-6519-183D-829B-310F357C8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3C3C6359-56F0-1A93-5438-725B0910C188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C2C3E88-CF52-F306-4192-6309CD900AC3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8ECA4C9-1351-7301-9515-3D961442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8A0FE-3A65-4CA6-B461-C8C852D1FD60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F6B686A-8A8B-B031-8E8A-8D8BE6C7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2A320AE-969E-BAE2-6BD6-35AC8519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EEBE-0550-47DD-8D44-9782B0F5E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71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038690DD-BC2A-3DA2-40EC-9F4366CB55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3950897B-3338-B287-52EA-6498410047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961D137-0A79-C7FB-22AA-0CDDE1D71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94570E-107F-4756-A76C-7FDCAC0B6712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D7738-9959-E659-A12B-CF4BDC4D2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BAA1FCA-F4DA-3EF0-BF58-8038C6C6F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fld id="{51CBE626-E85B-4DE1-9C7B-3D9600093C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F7676D42-1AEA-CDF3-ADF4-02D739C62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1E679281-9286-D060-F44F-F7518241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6423D82-22F4-CF88-EA18-AE7B83E4EEDF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xample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test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criptkit.com/script/script2/antispamemail.s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>
            <a:extLst>
              <a:ext uri="{FF2B5EF4-FFF2-40B4-BE49-F238E27FC236}">
                <a16:creationId xmlns:a16="http://schemas.microsoft.com/office/drawing/2014/main" id="{E174D82E-70EB-8853-AA39-F161D065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82563"/>
            <a:ext cx="3189287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2145B3-28E1-2950-0F64-059F56715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657600"/>
            <a:ext cx="7010400" cy="1219200"/>
          </a:xfrm>
        </p:spPr>
        <p:txBody>
          <a:bodyPr>
            <a:normAutofit fontScale="90000"/>
          </a:bodyPr>
          <a:lstStyle/>
          <a:p>
            <a:pPr eaLnBrk="1" fontAlgn="auto" hangingPunct="1">
              <a:lnSpc>
                <a:spcPct val="95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rgbClr val="073763"/>
                </a:solidFill>
                <a:latin typeface="Arial" pitchFamily="34" charset="0"/>
              </a:rPr>
              <a:t>INTRODUCTION TO WEB DEVELOPMENT AND HTML</a:t>
            </a:r>
            <a:br>
              <a:rPr lang="en-US" b="1" dirty="0">
                <a:solidFill>
                  <a:srgbClr val="073763"/>
                </a:solidFill>
                <a:latin typeface="Arial" pitchFamily="34" charset="0"/>
              </a:rPr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CA6B7E-C72C-CDF2-6244-A8E4DB4B2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/>
              <a:t>Lecture 04 </a:t>
            </a:r>
            <a:r>
              <a:rPr lang="en-US" dirty="0"/>
              <a:t>- Spring 2011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B37FE18-373D-BBBC-0A20-E5379BB4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Directories and Directory Structure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7CBB177-2554-23C1-859A-B8A97B9FAC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/>
              <a:t>Directory</a:t>
            </a:r>
            <a:r>
              <a:rPr lang="en-US" altLang="en-US"/>
              <a:t>: name for a folder on a web site</a:t>
            </a:r>
          </a:p>
          <a:p>
            <a:pPr lvl="1" eaLnBrk="1" hangingPunct="1"/>
            <a:r>
              <a:rPr lang="en-US" altLang="en-US"/>
              <a:t>Hard drive contains </a:t>
            </a:r>
            <a:r>
              <a:rPr lang="en-US" altLang="en-US" u="sng"/>
              <a:t>folders</a:t>
            </a:r>
          </a:p>
          <a:p>
            <a:pPr lvl="1" eaLnBrk="1" hangingPunct="1"/>
            <a:r>
              <a:rPr lang="en-US" altLang="en-US"/>
              <a:t>Website contains </a:t>
            </a:r>
            <a:r>
              <a:rPr lang="en-US" altLang="en-US" b="1" u="sng"/>
              <a:t>directories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 b="1" u="sng"/>
          </a:p>
          <a:p>
            <a:pPr eaLnBrk="1" hangingPunct="1"/>
            <a:r>
              <a:rPr lang="en-US" altLang="en-US"/>
              <a:t>It is important to organize correctly and efficiently your files within your website directory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9AA25A9-0826-9EC8-C545-19AF5C04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Directory Example for a News Site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ABEF910-C38C-EE4C-E893-700537B4A6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C00000"/>
                </a:solidFill>
              </a:rPr>
              <a:t>cnm.com</a:t>
            </a:r>
          </a:p>
          <a:p>
            <a:pPr lvl="1" eaLnBrk="1" hangingPunct="1"/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</a:p>
          <a:p>
            <a:pPr lvl="1" eaLnBrk="1" hangingPunct="1"/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lvl="1" eaLnBrk="1" hangingPunct="1"/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</a:p>
          <a:p>
            <a:pPr lvl="2" eaLnBrk="1" hangingPunct="1"/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arts</a:t>
            </a:r>
          </a:p>
          <a:p>
            <a:pPr lvl="2" eaLnBrk="1" hangingPunct="1"/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film</a:t>
            </a:r>
          </a:p>
          <a:p>
            <a:pPr lvl="2" eaLnBrk="1" hangingPunct="1"/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</a:p>
          <a:p>
            <a:pPr lvl="3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lvl="3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mp3s</a:t>
            </a:r>
          </a:p>
          <a:p>
            <a:pPr lvl="3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reviews</a:t>
            </a:r>
          </a:p>
          <a:p>
            <a:pPr lvl="2" eaLnBrk="1" hangingPunct="1"/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tv</a:t>
            </a:r>
          </a:p>
          <a:p>
            <a:pPr lvl="1" eaLnBrk="1" hangingPunct="1"/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</a:p>
          <a:p>
            <a:pPr lvl="1" eaLnBrk="1" hangingPunct="1"/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</a:p>
          <a:p>
            <a:pPr lvl="1" eaLnBrk="1" hangingPunct="1"/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</a:p>
          <a:p>
            <a:pPr lvl="1" eaLnBrk="1" hangingPunct="1"/>
            <a:r>
              <a:rPr lang="en-US" altLang="en-US" sz="210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11CD664-DBA1-7D12-7E9E-0699CD50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Terms for describing a Web directories</a:t>
            </a:r>
          </a:p>
        </p:txBody>
      </p:sp>
      <p:sp>
        <p:nvSpPr>
          <p:cNvPr id="20483" name="Content Placeholder 3">
            <a:extLst>
              <a:ext uri="{FF2B5EF4-FFF2-40B4-BE49-F238E27FC236}">
                <a16:creationId xmlns:a16="http://schemas.microsoft.com/office/drawing/2014/main" id="{1398190F-B453-300F-EAAF-E0162D9A55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 u="sng">
                <a:solidFill>
                  <a:srgbClr val="C00000"/>
                </a:solidFill>
              </a:rPr>
              <a:t>Root folder</a:t>
            </a:r>
            <a:r>
              <a:rPr lang="en-US" altLang="en-US"/>
              <a:t>: main directory that holds your whole web site.</a:t>
            </a:r>
          </a:p>
          <a:p>
            <a:pPr eaLnBrk="1" hangingPunct="1"/>
            <a:endParaRPr lang="en-US" altLang="en-US" b="1" u="sng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b="1" u="sng">
                <a:solidFill>
                  <a:srgbClr val="C00000"/>
                </a:solidFill>
              </a:rPr>
              <a:t>Subdirectory</a:t>
            </a:r>
            <a:r>
              <a:rPr lang="en-US" altLang="en-US"/>
              <a:t>: a directory that is within another directory.</a:t>
            </a:r>
          </a:p>
          <a:p>
            <a:pPr eaLnBrk="1" hangingPunct="1"/>
            <a:endParaRPr lang="en-US" altLang="en-US" b="1" u="sng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b="1" u="sng">
                <a:solidFill>
                  <a:srgbClr val="C00000"/>
                </a:solidFill>
              </a:rPr>
              <a:t>Parent directory:</a:t>
            </a:r>
            <a:r>
              <a:rPr lang="en-US" altLang="en-US"/>
              <a:t> a directory that contains another directory.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DE3FAE8-ADEF-2538-45FB-1CB07C50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Directory Example for a News Site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76E0F63-44F0-C8C7-1BB1-13DA36198A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C00000"/>
                </a:solidFill>
              </a:rPr>
              <a:t>cnm.com</a:t>
            </a:r>
          </a:p>
          <a:p>
            <a:pPr lvl="1" eaLnBrk="1" hangingPunct="1"/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</a:p>
          <a:p>
            <a:pPr lvl="1" eaLnBrk="1" hangingPunct="1"/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lvl="1" eaLnBrk="1" hangingPunct="1"/>
            <a:r>
              <a:rPr lang="en-US" alt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</a:p>
          <a:p>
            <a:pPr lvl="2" eaLnBrk="1" hangingPunct="1"/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arts</a:t>
            </a:r>
          </a:p>
          <a:p>
            <a:pPr lvl="2" eaLnBrk="1" hangingPunct="1"/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film</a:t>
            </a:r>
          </a:p>
          <a:p>
            <a:pPr lvl="2" eaLnBrk="1" hangingPunct="1"/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</a:p>
          <a:p>
            <a:pPr lvl="3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lvl="3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mp3s</a:t>
            </a:r>
          </a:p>
          <a:p>
            <a:pPr lvl="3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reviews</a:t>
            </a:r>
          </a:p>
          <a:p>
            <a:pPr lvl="2" eaLnBrk="1" hangingPunct="1"/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tv</a:t>
            </a:r>
          </a:p>
          <a:p>
            <a:pPr lvl="2" eaLnBrk="1" hangingPunct="1"/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</a:p>
          <a:p>
            <a:pPr lvl="2" eaLnBrk="1" hangingPunct="1"/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</a:p>
          <a:p>
            <a:pPr lvl="2" eaLnBrk="1" hangingPunct="1"/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</a:p>
          <a:p>
            <a:pPr lvl="2" eaLnBrk="1" hangingPunct="1"/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A9509-CFAD-C786-9E34-FEEED920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3716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root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ABD33-4360-A1C3-13C2-0C7EB837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33600"/>
            <a:ext cx="159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parent 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20A81-9C83-E885-56DD-8AF006851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158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subdirectory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015711-D8C1-FA78-38CD-ED1A5875B85D}"/>
              </a:ext>
            </a:extLst>
          </p:cNvPr>
          <p:cNvCxnSpPr>
            <a:stCxn id="4" idx="1"/>
          </p:cNvCxnSpPr>
          <p:nvPr/>
        </p:nvCxnSpPr>
        <p:spPr>
          <a:xfrm rot="10800000">
            <a:off x="1981200" y="1447800"/>
            <a:ext cx="3733800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C6D761-CA48-13B3-8D82-2980990DB3C1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2743200" y="2317750"/>
            <a:ext cx="2971800" cy="12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7E7E6C-647C-6543-46E9-D5D7CAFF09B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590800" y="3384550"/>
            <a:ext cx="3048000" cy="34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E11C954-CFAD-7037-D154-BB4C6D61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Anatomy of a URL (Uniform Resource Locator)</a:t>
            </a:r>
          </a:p>
        </p:txBody>
      </p:sp>
      <p:sp>
        <p:nvSpPr>
          <p:cNvPr id="22531" name="Content Placeholder 4">
            <a:extLst>
              <a:ext uri="{FF2B5EF4-FFF2-40B4-BE49-F238E27FC236}">
                <a16:creationId xmlns:a16="http://schemas.microsoft.com/office/drawing/2014/main" id="{C06D6759-848B-082B-779F-9C68B5A857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Used to locate a resource on the Internet</a:t>
            </a:r>
          </a:p>
          <a:p>
            <a:pPr algn="ctr" eaLnBrk="1" hangingPunct="1">
              <a:buFont typeface="Wingdings 3" panose="05040102010807070707" pitchFamily="18" charset="2"/>
              <a:buNone/>
            </a:pPr>
            <a:endParaRPr lang="en-US" altLang="en-US" sz="3200" b="1">
              <a:solidFill>
                <a:srgbClr val="C00000"/>
              </a:solidFill>
            </a:endParaRPr>
          </a:p>
          <a:p>
            <a:pPr algn="ctr" eaLnBrk="1" hangingPunct="1">
              <a:buFont typeface="Wingdings 3" panose="05040102010807070707" pitchFamily="18" charset="2"/>
              <a:buNone/>
            </a:pPr>
            <a:endParaRPr lang="en-US" altLang="en-US" sz="3200" b="1">
              <a:solidFill>
                <a:srgbClr val="C00000"/>
              </a:solidFill>
            </a:endParaRPr>
          </a:p>
          <a:p>
            <a:pPr algn="ctr" eaLnBrk="1" hangingPunct="1">
              <a:buFont typeface="Wingdings 3" panose="05040102010807070707" pitchFamily="18" charset="2"/>
              <a:buNone/>
            </a:pPr>
            <a:endParaRPr lang="en-US" altLang="en-US" sz="3200" b="1">
              <a:solidFill>
                <a:srgbClr val="C00000"/>
              </a:solidFill>
            </a:endParaRPr>
          </a:p>
          <a:p>
            <a:pPr algn="ctr" eaLnBrk="1" hangingPunct="1">
              <a:buFont typeface="Wingdings 3" panose="05040102010807070707" pitchFamily="18" charset="2"/>
              <a:buNone/>
            </a:pPr>
            <a:r>
              <a:rPr lang="en-US" altLang="en-US" sz="3200" b="1">
                <a:solidFill>
                  <a:srgbClr val="C00000"/>
                </a:solidFill>
              </a:rPr>
              <a:t>http://</a:t>
            </a:r>
            <a:r>
              <a:rPr lang="en-US" altLang="en-US" sz="3200" b="1">
                <a:solidFill>
                  <a:srgbClr val="002060"/>
                </a:solidFill>
              </a:rPr>
              <a:t>www.google.com</a:t>
            </a:r>
            <a:r>
              <a:rPr lang="en-US" altLang="en-US" sz="3200" b="1">
                <a:solidFill>
                  <a:srgbClr val="00B050"/>
                </a:solidFill>
              </a:rPr>
              <a:t>/index.html</a:t>
            </a:r>
          </a:p>
          <a:p>
            <a:pPr eaLnBrk="1" hangingPunct="1"/>
            <a:endParaRPr lang="en-US" alt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E77542-3995-49F6-69A1-96F5AF54BBBE}"/>
              </a:ext>
            </a:extLst>
          </p:cNvPr>
          <p:cNvSpPr/>
          <p:nvPr/>
        </p:nvSpPr>
        <p:spPr>
          <a:xfrm rot="5400000">
            <a:off x="1562100" y="3614738"/>
            <a:ext cx="5334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ED3DA18-EC21-B16D-A14F-B5AFC12FF110}"/>
              </a:ext>
            </a:extLst>
          </p:cNvPr>
          <p:cNvSpPr/>
          <p:nvPr/>
        </p:nvSpPr>
        <p:spPr>
          <a:xfrm rot="5400000">
            <a:off x="6477000" y="3119438"/>
            <a:ext cx="533400" cy="2209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9D69626-BCC7-57F5-465C-6581CB72108F}"/>
              </a:ext>
            </a:extLst>
          </p:cNvPr>
          <p:cNvSpPr/>
          <p:nvPr/>
        </p:nvSpPr>
        <p:spPr>
          <a:xfrm rot="16200000">
            <a:off x="3848100" y="1633538"/>
            <a:ext cx="45720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C74B9-BAA8-4026-42AB-CBF6FA4A1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509838"/>
            <a:ext cx="2100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host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119EE-38DE-ED71-6E72-D987D130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1038"/>
            <a:ext cx="1331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scheme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009AB-A15D-A549-E14B-673F6C933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91038"/>
            <a:ext cx="1277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filepath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1786A9A-BEBB-7A85-33A6-88829ECA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URL: The </a:t>
            </a:r>
            <a:r>
              <a:rPr lang="en-US" altLang="en-US" b="1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95393DA-68DC-3C72-6F14-0D9C94E28D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Identifies the </a:t>
            </a:r>
            <a:r>
              <a:rPr lang="en-US" altLang="en-US" b="1" u="sng"/>
              <a:t>type of a URL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It indicates how the resource should be retrieved.</a:t>
            </a:r>
          </a:p>
          <a:p>
            <a:pPr lvl="1" eaLnBrk="1" hangingPunct="1"/>
            <a:r>
              <a:rPr lang="en-US" altLang="en-US"/>
              <a:t>i.e.: 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en-US"/>
              <a:t>	Hypertext Transfer Protocol or HTTP is for displaying web pages. It starts with http://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490450A-AFFA-3347-88E9-98C3FA51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URL: The </a:t>
            </a:r>
            <a:r>
              <a:rPr lang="en-US" altLang="en-US" b="1">
                <a:solidFill>
                  <a:srgbClr val="C00000"/>
                </a:solidFill>
              </a:rPr>
              <a:t>Scheme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2260B3-E6F3-38E0-4177-725937CED5DB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229600" cy="293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0">
                <a:tc>
                  <a:txBody>
                    <a:bodyPr/>
                    <a:lstStyle/>
                    <a:p>
                      <a:r>
                        <a:rPr lang="en-US" sz="1800" dirty="0"/>
                        <a:t>Scheme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41">
                <a:tc>
                  <a:txBody>
                    <a:bodyPr/>
                    <a:lstStyle/>
                    <a:p>
                      <a:r>
                        <a:rPr lang="en-US" sz="1800" b="1" dirty="0"/>
                        <a:t>http://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Hypertext Transfer</a:t>
                      </a:r>
                      <a:r>
                        <a:rPr lang="en-US" sz="1800" baseline="0" dirty="0"/>
                        <a:t> Protocol</a:t>
                      </a:r>
                      <a:endParaRPr 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 pages from web servers and</a:t>
                      </a:r>
                      <a:r>
                        <a:rPr lang="en-US" sz="1800" baseline="0" dirty="0"/>
                        <a:t> send them back to browsers</a:t>
                      </a:r>
                      <a:endParaRPr 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41">
                <a:tc>
                  <a:txBody>
                    <a:bodyPr/>
                    <a:lstStyle/>
                    <a:p>
                      <a:r>
                        <a:rPr lang="en-US" sz="1800" b="1" dirty="0"/>
                        <a:t>https://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Secure Hypertext Transfer Protocol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Encrypts</a:t>
                      </a:r>
                      <a:r>
                        <a:rPr lang="en-US" sz="1800" baseline="0" dirty="0"/>
                        <a:t> data sent between the browser and the web server using a digital certificate.</a:t>
                      </a:r>
                      <a:endParaRPr 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41">
                <a:tc>
                  <a:txBody>
                    <a:bodyPr/>
                    <a:lstStyle/>
                    <a:p>
                      <a:r>
                        <a:rPr lang="en-US" sz="1800" b="1" dirty="0"/>
                        <a:t>ftp://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 Transfer Protocol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Transfers specially large files across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the Web and to upload files to your server.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41">
                <a:tc>
                  <a:txBody>
                    <a:bodyPr/>
                    <a:lstStyle/>
                    <a:p>
                      <a:r>
                        <a:rPr lang="en-US" sz="1800" b="1" dirty="0"/>
                        <a:t>file://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File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that a file is on the local hard disk or shared directory on a LAN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3EFBC89-07C0-34A8-33AD-CAF0EFF9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URL: The </a:t>
            </a:r>
            <a:r>
              <a:rPr lang="en-US" altLang="en-US" b="1">
                <a:solidFill>
                  <a:srgbClr val="002060"/>
                </a:solidFill>
              </a:rPr>
              <a:t>Host Address</a:t>
            </a:r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CA521EC9-A3A9-BAB0-2417-2C9A384B49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Address where a web site can be found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It can be either:</a:t>
            </a:r>
          </a:p>
          <a:p>
            <a:pPr lvl="1" eaLnBrk="1" hangingPunct="1"/>
            <a:r>
              <a:rPr lang="en-US" altLang="en-US" u="sng"/>
              <a:t>an IP address</a:t>
            </a:r>
            <a:r>
              <a:rPr lang="en-US" altLang="en-US"/>
              <a:t>:  four sets of numbers between 0 and 255. (IPv4)</a:t>
            </a:r>
          </a:p>
          <a:p>
            <a:pPr lvl="2" eaLnBrk="1" hangingPunct="1"/>
            <a:r>
              <a:rPr lang="en-US" altLang="en-US"/>
              <a:t>i.e.: http://38.105.74.129</a:t>
            </a:r>
          </a:p>
          <a:p>
            <a:pPr lvl="2"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lvl="1" eaLnBrk="1" hangingPunct="1"/>
            <a:r>
              <a:rPr lang="en-US" altLang="en-US" u="sng"/>
              <a:t>a domain name</a:t>
            </a:r>
            <a:r>
              <a:rPr lang="en-US" altLang="en-US"/>
              <a:t>:  behind the scenes all domain names are converted to IP addresses</a:t>
            </a:r>
          </a:p>
          <a:p>
            <a:pPr lvl="2" eaLnBrk="1" hangingPunct="1"/>
            <a:r>
              <a:rPr lang="en-US" altLang="en-US"/>
              <a:t>i.e.: http://www.udc.edu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E1019A8-A524-EAD0-E93B-82A958E2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URL: The </a:t>
            </a:r>
            <a:r>
              <a:rPr lang="en-US" altLang="en-US" b="1">
                <a:solidFill>
                  <a:srgbClr val="00B050"/>
                </a:solidFill>
              </a:rPr>
              <a:t>Filepath</a:t>
            </a:r>
          </a:p>
        </p:txBody>
      </p:sp>
      <p:sp>
        <p:nvSpPr>
          <p:cNvPr id="26627" name="Content Placeholder 4">
            <a:extLst>
              <a:ext uri="{FF2B5EF4-FFF2-40B4-BE49-F238E27FC236}">
                <a16:creationId xmlns:a16="http://schemas.microsoft.com/office/drawing/2014/main" id="{EABB1E19-A1F7-C408-A0AB-C44EE0E906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Always begin with a forward slash ( / )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It may consist of one or more directory names 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Each directory is separated by a forward slash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It might end with a filename</a:t>
            </a:r>
          </a:p>
          <a:p>
            <a:pPr lvl="1" eaLnBrk="1" hangingPunct="1"/>
            <a:r>
              <a:rPr lang="en-US" altLang="en-US"/>
              <a:t>i.e.: http://www.udc.edu</a:t>
            </a:r>
            <a:r>
              <a:rPr lang="en-US" altLang="en-US" b="1">
                <a:solidFill>
                  <a:srgbClr val="C00000"/>
                </a:solidFill>
              </a:rPr>
              <a:t>/academics/soe/</a:t>
            </a: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</a:rPr>
              <a:t>ie.: </a:t>
            </a:r>
            <a:r>
              <a:rPr lang="en-US" altLang="en-US"/>
              <a:t>http://www.udc.edu</a:t>
            </a:r>
            <a:r>
              <a:rPr lang="en-US" altLang="en-US" b="1">
                <a:solidFill>
                  <a:srgbClr val="C00000"/>
                </a:solidFill>
              </a:rPr>
              <a:t>/academics/soe/dean.html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5982871-14D5-B2AB-779A-68B3860B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URL: Other parts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0EFD3B0-08EE-35A8-18B2-4A96395D77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 u="sng"/>
              <a:t>Credentials</a:t>
            </a:r>
            <a:r>
              <a:rPr lang="en-US" altLang="en-US"/>
              <a:t>: it is a way of specifying user name and password</a:t>
            </a:r>
          </a:p>
          <a:p>
            <a:pPr lvl="1" eaLnBrk="1" hangingPunct="1"/>
            <a:r>
              <a:rPr lang="en-US" altLang="en-US"/>
              <a:t>http://</a:t>
            </a:r>
            <a:r>
              <a:rPr lang="en-US" altLang="en-US" b="1">
                <a:solidFill>
                  <a:srgbClr val="C00000"/>
                </a:solidFill>
              </a:rPr>
              <a:t>username:password</a:t>
            </a:r>
            <a:r>
              <a:rPr lang="en-US" altLang="en-US"/>
              <a:t>@www.mysite.com/admin</a:t>
            </a:r>
          </a:p>
          <a:p>
            <a:pPr eaLnBrk="1" hangingPunct="1"/>
            <a:endParaRPr lang="en-US" altLang="en-US" b="1" u="sng"/>
          </a:p>
          <a:p>
            <a:pPr eaLnBrk="1" hangingPunct="1"/>
            <a:r>
              <a:rPr lang="en-US" altLang="en-US" b="1" u="sng"/>
              <a:t>Ports:</a:t>
            </a:r>
            <a:r>
              <a:rPr lang="en-US" altLang="en-US"/>
              <a:t> a web server has many different programs. Each program communicates to the world through ports that are numbers after the host address.</a:t>
            </a:r>
          </a:p>
          <a:p>
            <a:pPr lvl="1" eaLnBrk="1" hangingPunct="1"/>
            <a:r>
              <a:rPr lang="en-US" altLang="en-US"/>
              <a:t>i.e.: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http://localhost</a:t>
            </a:r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:21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A2DB5EB-41E4-55DB-F7E3-3B41E1E2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EA12911-AFC0-7637-5ABD-2CB49093C5B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Links and Navigation:</a:t>
            </a:r>
          </a:p>
          <a:p>
            <a:pPr lvl="1" eaLnBrk="1" hangingPunct="1"/>
            <a:r>
              <a:rPr lang="en-US" altLang="en-US"/>
              <a:t>Basic Links</a:t>
            </a:r>
          </a:p>
          <a:p>
            <a:pPr lvl="1" eaLnBrk="1" hangingPunct="1"/>
            <a:r>
              <a:rPr lang="en-US" altLang="en-US"/>
              <a:t>E-mail links, </a:t>
            </a:r>
          </a:p>
          <a:p>
            <a:pPr lvl="1" eaLnBrk="1" hangingPunct="1"/>
            <a:r>
              <a:rPr lang="en-US" altLang="en-US"/>
              <a:t>Directory Structure and URLs</a:t>
            </a:r>
          </a:p>
          <a:p>
            <a:pPr eaLnBrk="1" hangingPunct="1"/>
            <a:r>
              <a:rPr lang="en-US" altLang="en-US"/>
              <a:t>Exercise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2A3F74F-5D37-9F10-EAAF-9182FE20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URL: Other parts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D41CA7A-FF96-D805-6F25-5C20CC6EB1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 u="sng"/>
              <a:t>Fragment Identifier:</a:t>
            </a:r>
            <a:r>
              <a:rPr lang="en-US" altLang="en-US"/>
              <a:t> Used after a filename to indicate a specific part of the page that a browser should go to immediately.</a:t>
            </a:r>
          </a:p>
          <a:p>
            <a:pPr lvl="1" eaLnBrk="1" hangingPunct="1"/>
            <a:r>
              <a:rPr lang="en-US" altLang="en-US"/>
              <a:t>They are identified by a pound or hash sign (#)</a:t>
            </a:r>
          </a:p>
          <a:p>
            <a:pPr lvl="2" eaLnBrk="1" hangingPunct="1"/>
            <a:r>
              <a:rPr lang="en-US" altLang="en-US"/>
              <a:t>i.e.:  http://www.abc.com/video/index.html</a:t>
            </a:r>
            <a:r>
              <a:rPr lang="en-US" altLang="en-US" b="1">
                <a:solidFill>
                  <a:srgbClr val="C00000"/>
                </a:solidFill>
              </a:rPr>
              <a:t>#bottom</a:t>
            </a:r>
          </a:p>
          <a:p>
            <a:pPr lvl="2" eaLnBrk="1" hangingPunct="1">
              <a:buFont typeface="Wingdings 3" panose="05040102010807070707" pitchFamily="18" charset="2"/>
              <a:buNone/>
            </a:pPr>
            <a:r>
              <a:rPr lang="en-US" altLang="en-US"/>
              <a:t>	&lt;p id=“</a:t>
            </a:r>
            <a:r>
              <a:rPr lang="en-US" altLang="en-US" b="1">
                <a:solidFill>
                  <a:srgbClr val="C00000"/>
                </a:solidFill>
              </a:rPr>
              <a:t>bottom</a:t>
            </a:r>
            <a:r>
              <a:rPr lang="en-US" altLang="en-US"/>
              <a:t>”&gt;</a:t>
            </a:r>
          </a:p>
          <a:p>
            <a:pPr lvl="2" eaLnBrk="1" hangingPunct="1">
              <a:buFont typeface="Wingdings 3" panose="05040102010807070707" pitchFamily="18" charset="2"/>
              <a:buNone/>
            </a:pPr>
            <a:r>
              <a:rPr lang="en-US" altLang="en-US"/>
              <a:t>	&lt;/p&gt;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9F0BD81-4D0B-4880-E0E7-8496256F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URL: Other parts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0E3A743-B1B1-D832-BEB9-2BBD3DEAAD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 u="sng"/>
              <a:t>Path Argument</a:t>
            </a:r>
            <a:r>
              <a:rPr lang="en-US" altLang="en-US"/>
              <a:t>: pass extra information to a server program.</a:t>
            </a:r>
          </a:p>
          <a:p>
            <a:pPr lvl="1" eaLnBrk="1" hangingPunct="1"/>
            <a:r>
              <a:rPr lang="en-US" altLang="en-US"/>
              <a:t>They are separated by a question mark (?) and come in (name=value) pairs separated by an &amp; sign.</a:t>
            </a:r>
          </a:p>
          <a:p>
            <a:pPr lvl="1" eaLnBrk="1" hangingPunct="1"/>
            <a:r>
              <a:rPr lang="en-US" altLang="en-US"/>
              <a:t>i.e.: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en-US"/>
              <a:t>	www.myserver.com/index.php</a:t>
            </a:r>
            <a:r>
              <a:rPr lang="en-US" altLang="en-US" b="1">
                <a:solidFill>
                  <a:srgbClr val="C00000"/>
                </a:solidFill>
              </a:rPr>
              <a:t>?studentId=293&amp;grade=80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B7DCE44-3D7A-F388-E100-A5F84B9E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Absolute and Relative URLs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6362CE0-9278-FCCA-9727-E196293A34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Every file on the Internet has a unique URL</a:t>
            </a:r>
          </a:p>
          <a:p>
            <a:pPr eaLnBrk="1" hangingPunct="1"/>
            <a:r>
              <a:rPr lang="en-US" altLang="en-US"/>
              <a:t>No two files on the Internet share the same URL</a:t>
            </a:r>
          </a:p>
          <a:p>
            <a:pPr eaLnBrk="1" hangingPunct="1"/>
            <a:r>
              <a:rPr lang="en-US" altLang="en-US" b="1" u="sng"/>
              <a:t>Absolute URL</a:t>
            </a:r>
            <a:r>
              <a:rPr lang="en-US" altLang="en-US"/>
              <a:t>: contains a full URL including scheme, and host address.</a:t>
            </a:r>
          </a:p>
          <a:p>
            <a:pPr lvl="1" eaLnBrk="1" hangingPunct="1"/>
            <a:r>
              <a:rPr lang="en-US" altLang="en-US"/>
              <a:t>http://www.udc.edu/academics/soe/dean.html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b="1" u="sng"/>
              <a:t>Relative URL</a:t>
            </a:r>
            <a:r>
              <a:rPr lang="en-US" altLang="en-US"/>
              <a:t>: indicates where the resource is in relation to the current page.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FF0614A-4B0E-3F78-A6F4-A8CBE338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76C6-A6B0-48AA-A4C1-7BD7A96362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If you are working in your page:</a:t>
            </a:r>
          </a:p>
          <a:p>
            <a:pPr lvl="1" eaLnBrk="1" hangingPunct="1">
              <a:defRPr/>
            </a:pPr>
            <a:r>
              <a:rPr lang="en-US" dirty="0"/>
              <a:t>www.cnm.com/index.html</a:t>
            </a:r>
          </a:p>
          <a:p>
            <a:pPr lvl="1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And you need to add links to your other subsections: business, education, entertainment, …</a:t>
            </a:r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/>
              <a:t>http://www.cnm.com/business/index.html</a:t>
            </a:r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/>
              <a:t>http://www.cnm.com/education/other.html</a:t>
            </a:r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/>
              <a:t>http://www.cnm.com/entertainment/film/another.html</a:t>
            </a:r>
          </a:p>
          <a:p>
            <a:pPr lvl="1" eaLnBrk="1" hangingPunct="1">
              <a:defRPr/>
            </a:pPr>
            <a:endParaRPr lang="en-US" dirty="0"/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>
                <a:solidFill>
                  <a:srgbClr val="C00000"/>
                </a:solidFill>
              </a:rPr>
              <a:t>business/index.html</a:t>
            </a:r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>
                <a:solidFill>
                  <a:srgbClr val="C00000"/>
                </a:solidFill>
              </a:rPr>
              <a:t>education/other.html</a:t>
            </a:r>
          </a:p>
          <a:p>
            <a:pPr marL="731838" lvl="1" indent="-457200" eaLnBrk="1" hangingPunct="1">
              <a:buFont typeface="+mj-lt"/>
              <a:buAutoNum type="arabicPeriod"/>
              <a:defRPr/>
            </a:pPr>
            <a:r>
              <a:rPr lang="en-US" dirty="0">
                <a:solidFill>
                  <a:srgbClr val="C00000"/>
                </a:solidFill>
              </a:rPr>
              <a:t>entertainment/film/another.html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9146C-3248-A125-8843-071125B80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334000"/>
            <a:ext cx="2255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</a:rPr>
              <a:t>Relative URLs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D8AE84D-15E1-2F80-37AC-E8C34B056273}"/>
              </a:ext>
            </a:extLst>
          </p:cNvPr>
          <p:cNvSpPr/>
          <p:nvPr/>
        </p:nvSpPr>
        <p:spPr>
          <a:xfrm>
            <a:off x="5562600" y="5029200"/>
            <a:ext cx="3048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9A7DB49-B2DB-C3DD-C381-2C344780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B16C-BFC9-6FC4-1D50-F9E813EDAB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000"/>
              <a:t>www.cnm.com</a:t>
            </a:r>
          </a:p>
          <a:p>
            <a:pPr eaLnBrk="1" hangingPunct="1"/>
            <a:r>
              <a:rPr lang="en-US" altLang="en-US" sz="2000"/>
              <a:t>business</a:t>
            </a:r>
          </a:p>
          <a:p>
            <a:pPr lvl="1" eaLnBrk="1" hangingPunct="1"/>
            <a:r>
              <a:rPr lang="en-US" altLang="en-US" sz="2000"/>
              <a:t>index.html</a:t>
            </a:r>
          </a:p>
          <a:p>
            <a:pPr lvl="1" eaLnBrk="1" hangingPunct="1"/>
            <a:r>
              <a:rPr lang="en-US" altLang="en-US" sz="2000"/>
              <a:t>contact.html</a:t>
            </a:r>
          </a:p>
          <a:p>
            <a:pPr lvl="1" eaLnBrk="1" hangingPunct="1"/>
            <a:r>
              <a:rPr lang="en-US" altLang="en-US" sz="2000"/>
              <a:t>nyse</a:t>
            </a:r>
          </a:p>
          <a:p>
            <a:pPr lvl="2" eaLnBrk="1" hangingPunct="1"/>
            <a:r>
              <a:rPr lang="en-US" altLang="en-US"/>
              <a:t>money.html</a:t>
            </a:r>
          </a:p>
          <a:p>
            <a:pPr eaLnBrk="1" hangingPunct="1"/>
            <a:endParaRPr lang="en-US" altLang="en-US" b="1" u="sng"/>
          </a:p>
          <a:p>
            <a:pPr eaLnBrk="1" hangingPunct="1"/>
            <a:r>
              <a:rPr lang="en-US" altLang="en-US" b="1" u="sng"/>
              <a:t>Same directory</a:t>
            </a:r>
            <a:r>
              <a:rPr lang="en-US" altLang="en-US"/>
              <a:t>: you are editing index.html</a:t>
            </a:r>
          </a:p>
          <a:p>
            <a:pPr lvl="1" eaLnBrk="1" hangingPunct="1"/>
            <a:r>
              <a:rPr lang="en-US" altLang="en-US"/>
              <a:t>“contact.html”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 u="sng"/>
              <a:t>Subdirectory</a:t>
            </a:r>
            <a:r>
              <a:rPr lang="en-US" altLang="en-US"/>
              <a:t>: you are editing index.html</a:t>
            </a:r>
          </a:p>
          <a:p>
            <a:pPr lvl="1" eaLnBrk="1" hangingPunct="1"/>
            <a:r>
              <a:rPr lang="en-US" altLang="en-US"/>
              <a:t>“nyse/money.html”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780E3F4-919C-CDCD-2E10-DE3189FD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A255-03BE-99D8-DDA9-B0A3FB331F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b="1" u="sng"/>
              <a:t>Parent directory</a:t>
            </a:r>
            <a:r>
              <a:rPr lang="en-US" altLang="en-US"/>
              <a:t>:  add </a:t>
            </a:r>
            <a:r>
              <a:rPr lang="en-US" altLang="en-US" b="1">
                <a:solidFill>
                  <a:srgbClr val="C00000"/>
                </a:solidFill>
              </a:rPr>
              <a:t>../</a:t>
            </a:r>
            <a:r>
              <a:rPr lang="en-US" altLang="en-US"/>
              <a:t> for each level up</a:t>
            </a:r>
          </a:p>
          <a:p>
            <a:pPr eaLnBrk="1" hangingPunct="1"/>
            <a:r>
              <a:rPr lang="en-US" altLang="en-US"/>
              <a:t>www.cnm.com</a:t>
            </a:r>
          </a:p>
          <a:p>
            <a:pPr lvl="1" eaLnBrk="1" hangingPunct="1"/>
            <a:r>
              <a:rPr lang="en-US" altLang="en-US"/>
              <a:t>business</a:t>
            </a:r>
          </a:p>
          <a:p>
            <a:pPr lvl="2" eaLnBrk="1" hangingPunct="1"/>
            <a:r>
              <a:rPr lang="en-US" altLang="en-US"/>
              <a:t>money.html</a:t>
            </a:r>
          </a:p>
          <a:p>
            <a:pPr lvl="1" eaLnBrk="1" hangingPunct="1"/>
            <a:r>
              <a:rPr lang="en-US" altLang="en-US"/>
              <a:t>entertainment</a:t>
            </a:r>
          </a:p>
          <a:p>
            <a:pPr lvl="2" eaLnBrk="1" hangingPunct="1"/>
            <a:r>
              <a:rPr lang="en-US" altLang="en-US"/>
              <a:t>film</a:t>
            </a:r>
          </a:p>
          <a:p>
            <a:pPr lvl="3" eaLnBrk="1" hangingPunct="1"/>
            <a:r>
              <a:rPr lang="en-US" altLang="en-US"/>
              <a:t>index.html	</a:t>
            </a:r>
            <a:endParaRPr lang="en-US" altLang="en-US" sz="2400"/>
          </a:p>
          <a:p>
            <a:pPr lvl="2" eaLnBrk="1" hangingPunct="1"/>
            <a:r>
              <a:rPr lang="en-US" altLang="en-US"/>
              <a:t>tv</a:t>
            </a:r>
          </a:p>
          <a:p>
            <a:pPr lvl="3" eaLnBrk="1" hangingPunct="1"/>
            <a:r>
              <a:rPr lang="en-US" altLang="en-US"/>
              <a:t>another.html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57E43-1E98-1B58-97B7-1E1E3BD8D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2314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 “</a:t>
            </a:r>
            <a:r>
              <a:rPr lang="en-US" altLang="en-US" sz="2000" b="1">
                <a:solidFill>
                  <a:srgbClr val="C00000"/>
                </a:solidFill>
              </a:rPr>
              <a:t>../</a:t>
            </a:r>
            <a:r>
              <a:rPr lang="en-US" altLang="en-US" sz="2000"/>
              <a:t>tv/another.html”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09DC7-400F-E27A-9BE4-A28A782FE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19600"/>
            <a:ext cx="316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“</a:t>
            </a:r>
            <a:r>
              <a:rPr lang="en-US" altLang="en-US" sz="2000" b="1">
                <a:solidFill>
                  <a:srgbClr val="C00000"/>
                </a:solidFill>
              </a:rPr>
              <a:t>../../</a:t>
            </a:r>
            <a:r>
              <a:rPr lang="en-US" altLang="en-US" sz="2000"/>
              <a:t>business/money.html”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20D2AE8-4317-94FA-771B-21790517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files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F86D198-0FF7-5CE4-58E3-0A7E68B137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There are certain files that are open automatically by web servers. </a:t>
            </a:r>
          </a:p>
          <a:p>
            <a:pPr eaLnBrk="1" hangingPunct="1"/>
            <a:r>
              <a:rPr lang="en-US" altLang="en-US"/>
              <a:t>That depends on the customization of the web server.</a:t>
            </a:r>
          </a:p>
          <a:p>
            <a:pPr eaLnBrk="1" hangingPunct="1"/>
            <a:r>
              <a:rPr lang="en-US" altLang="en-US"/>
              <a:t>Some common default files are:</a:t>
            </a:r>
          </a:p>
          <a:p>
            <a:pPr lvl="1" eaLnBrk="1" hangingPunct="1"/>
            <a:r>
              <a:rPr lang="en-US" altLang="en-US"/>
              <a:t>index.html</a:t>
            </a:r>
          </a:p>
          <a:p>
            <a:pPr lvl="1" eaLnBrk="1" hangingPunct="1"/>
            <a:r>
              <a:rPr lang="en-US" altLang="en-US"/>
              <a:t>index.php</a:t>
            </a:r>
          </a:p>
          <a:p>
            <a:pPr lvl="1" eaLnBrk="1" hangingPunct="1"/>
            <a:r>
              <a:rPr lang="en-US" altLang="en-US"/>
              <a:t>index.asp</a:t>
            </a:r>
          </a:p>
          <a:p>
            <a:pPr eaLnBrk="1" hangingPunct="1"/>
            <a:r>
              <a:rPr lang="en-US" altLang="en-US"/>
              <a:t>What is the default file for </a:t>
            </a:r>
            <a:r>
              <a:rPr lang="en-US" altLang="en-US">
                <a:hlinkClick r:id="rId3"/>
              </a:rPr>
              <a:t>www.google.com</a:t>
            </a:r>
            <a:r>
              <a:rPr lang="en-US" altLang="en-US"/>
              <a:t> 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D1FA578-E459-AA9A-EB53-DBCC8AB7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&lt;base&gt;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5556-3782-8861-E521-13DCA8367C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Allows to specify a </a:t>
            </a:r>
            <a:r>
              <a:rPr lang="en-US" altLang="en-US" b="1"/>
              <a:t>base URL </a:t>
            </a:r>
            <a:r>
              <a:rPr lang="en-US" altLang="en-US"/>
              <a:t>for a page that all relative URLs will be added to</a:t>
            </a:r>
          </a:p>
          <a:p>
            <a:pPr lvl="1" eaLnBrk="1" hangingPunct="1"/>
            <a:r>
              <a:rPr lang="en-US" altLang="en-US"/>
              <a:t>&lt;base href=“</a:t>
            </a:r>
            <a:r>
              <a:rPr lang="en-US" altLang="en-US">
                <a:solidFill>
                  <a:srgbClr val="C00000"/>
                </a:solidFill>
              </a:rPr>
              <a:t>http://www.washingtonport.com/</a:t>
            </a:r>
            <a:r>
              <a:rPr lang="en-US" altLang="en-US"/>
              <a:t>” /&gt;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We have the following relative URL :</a:t>
            </a:r>
          </a:p>
          <a:p>
            <a:pPr lvl="1" eaLnBrk="1" hangingPunct="1"/>
            <a:r>
              <a:rPr lang="en-US" altLang="en-US"/>
              <a:t>business/index.html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It will be interpreted by the browser as: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http://www.washingtonport.com/</a:t>
            </a:r>
            <a:r>
              <a:rPr lang="en-US" altLang="en-US"/>
              <a:t>business/index.html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39E8D77-8B01-EB17-BC82-E1CED92E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&lt;base&gt;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6530-20C5-6038-F25C-85048B5E64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Allows to specify a </a:t>
            </a:r>
            <a:r>
              <a:rPr lang="en-US" altLang="en-US" b="1"/>
              <a:t>base URL </a:t>
            </a:r>
            <a:r>
              <a:rPr lang="en-US" altLang="en-US"/>
              <a:t>for a page that all relative URLs will be added to</a:t>
            </a:r>
          </a:p>
          <a:p>
            <a:pPr lvl="1" eaLnBrk="1" hangingPunct="1"/>
            <a:r>
              <a:rPr lang="en-US" altLang="en-US"/>
              <a:t>&lt;base href=“</a:t>
            </a:r>
            <a:r>
              <a:rPr lang="en-US" altLang="en-US">
                <a:solidFill>
                  <a:srgbClr val="C00000"/>
                </a:solidFill>
              </a:rPr>
              <a:t>http://www.washingtonport.com/</a:t>
            </a:r>
            <a:r>
              <a:rPr lang="en-US" altLang="en-US"/>
              <a:t>” /&gt;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We have the following relative URL :</a:t>
            </a:r>
          </a:p>
          <a:p>
            <a:pPr lvl="1" eaLnBrk="1" hangingPunct="1"/>
            <a:r>
              <a:rPr lang="en-US" altLang="en-US"/>
              <a:t>business/index.html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It will be interpreted by the browser as: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http://www.washingtonport.com/</a:t>
            </a:r>
            <a:r>
              <a:rPr lang="en-US" altLang="en-US"/>
              <a:t>business/index.html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>
            <a:extLst>
              <a:ext uri="{FF2B5EF4-FFF2-40B4-BE49-F238E27FC236}">
                <a16:creationId xmlns:a16="http://schemas.microsoft.com/office/drawing/2014/main" id="{99A8F7E1-2CBA-E944-E30C-D3C55CBC2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&lt;a&gt; element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8AA7B3-2A94-B681-3B77-31C56CCB4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deeper look at links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>
            <a:extLst>
              <a:ext uri="{FF2B5EF4-FFF2-40B4-BE49-F238E27FC236}">
                <a16:creationId xmlns:a16="http://schemas.microsoft.com/office/drawing/2014/main" id="{465758C3-176A-34B1-95A9-F454BCE84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Links and Navigations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028704-4E23-9DC0-6859-D69676042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Basic Links, and E-mail links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73E0715-D74D-7A27-B100-2FBFDD5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&lt;a&gt; element: Anchors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FAAC89E-642B-2F41-ACAF-36D8B3C5EB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 u="sng"/>
              <a:t>Source anchor</a:t>
            </a:r>
            <a:r>
              <a:rPr lang="en-US" altLang="en-US"/>
              <a:t>: it is a simple link on a web page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 b="1" u="sng"/>
              <a:t>Destination anchor</a:t>
            </a:r>
            <a:r>
              <a:rPr lang="en-US" altLang="en-US"/>
              <a:t>: allows the page author to mark specific points in a page that a source link can point to.</a:t>
            </a:r>
          </a:p>
          <a:p>
            <a:pPr lvl="1" eaLnBrk="1" hangingPunct="1"/>
            <a:r>
              <a:rPr lang="en-US" altLang="en-US"/>
              <a:t>i.e.:</a:t>
            </a:r>
          </a:p>
          <a:p>
            <a:pPr lvl="2" eaLnBrk="1" hangingPunct="1"/>
            <a:r>
              <a:rPr lang="en-US" altLang="en-US"/>
              <a:t>Back to top</a:t>
            </a:r>
          </a:p>
          <a:p>
            <a:pPr lvl="2" eaLnBrk="1" hangingPunct="1"/>
            <a:r>
              <a:rPr lang="en-US" altLang="en-US"/>
              <a:t>List or Table of contents</a:t>
            </a:r>
          </a:p>
          <a:p>
            <a:pPr lvl="2" eaLnBrk="1" hangingPunct="1"/>
            <a:r>
              <a:rPr lang="en-US" altLang="en-US"/>
              <a:t>Links to footnotes or definitions</a:t>
            </a:r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But how do we use it?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19BB3AB-D5E4-C1B1-273A-9E665AA2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&lt;a&gt; element: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7C28-07C6-C9F9-BA3D-134D771FC0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Imagine you have a very long page with a main header and then different sections each with a subheading</a:t>
            </a:r>
          </a:p>
          <a:p>
            <a:pPr eaLnBrk="1" hangingPunct="1"/>
            <a:r>
              <a:rPr lang="en-US" altLang="en-US"/>
              <a:t>First, you need to create the </a:t>
            </a:r>
            <a:r>
              <a:rPr lang="en-US" altLang="en-US" u="sng"/>
              <a:t>destination anchors</a:t>
            </a:r>
            <a:r>
              <a:rPr lang="en-US" altLang="en-US"/>
              <a:t> by using the </a:t>
            </a:r>
            <a:r>
              <a:rPr lang="en-US" altLang="en-US" b="1">
                <a:solidFill>
                  <a:srgbClr val="C00000"/>
                </a:solidFill>
              </a:rPr>
              <a:t>id </a:t>
            </a:r>
            <a:r>
              <a:rPr lang="en-US" altLang="en-US"/>
              <a:t>attribute.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&lt;h1 </a:t>
            </a:r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id=“</a:t>
            </a:r>
            <a:r>
              <a:rPr lang="en-US" altLang="en-US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main-heading</a:t>
            </a:r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&gt; Main Heading&lt;h1&gt;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…….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id=“</a:t>
            </a:r>
            <a:r>
              <a:rPr lang="en-US" altLang="en-US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 href=“wd/lectures”&gt;Lectures&lt;/a&gt;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Then, create the source anchors: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&lt;a href=“#</a:t>
            </a:r>
            <a:r>
              <a:rPr lang="en-US" altLang="en-US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main-heading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”&gt;Go to main heading&lt;/a&gt;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&lt;a href=“#</a:t>
            </a:r>
            <a:r>
              <a:rPr lang="en-US" altLang="en-US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&gt;Go to lectures&lt;/a&gt;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A83A517-9256-FBAA-96FB-3A05C7DB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&lt;a&gt; element: Anchors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090583E1-A8A9-F01B-EC5B-01C9265802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Destination anchors </a:t>
            </a:r>
            <a:r>
              <a:rPr lang="en-US" altLang="en-US" b="1" u="sng"/>
              <a:t>always </a:t>
            </a:r>
            <a:r>
              <a:rPr lang="en-US" altLang="en-US"/>
              <a:t>should have a content.</a:t>
            </a:r>
          </a:p>
          <a:p>
            <a:pPr lvl="1" eaLnBrk="1" hangingPunct="1"/>
            <a:r>
              <a:rPr lang="en-US" altLang="en-US"/>
              <a:t>&lt;a id=“top”&gt; At the Top of the World &lt;/a&gt;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If your destination anchor wants to be accessed from a different website:</a:t>
            </a:r>
          </a:p>
          <a:p>
            <a:pPr lvl="1" eaLnBrk="1" hangingPunct="1"/>
            <a:r>
              <a:rPr lang="en-US" altLang="en-US"/>
              <a:t>http://www.foreign-site.com/e-book.html#chapter2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Anchors are </a:t>
            </a:r>
            <a:r>
              <a:rPr lang="en-US" altLang="en-US" b="1">
                <a:solidFill>
                  <a:srgbClr val="C00000"/>
                </a:solidFill>
              </a:rPr>
              <a:t>case sensitive. </a:t>
            </a:r>
            <a:r>
              <a:rPr lang="en-US" altLang="en-US"/>
              <a:t>Source and destination names should match exactly.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6EA4264-1D2B-6FCC-6CA7-3AD77244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&lt;a&gt; element: Other attributes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1BADBB70-6EC4-BC93-8171-5A174BD315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 u="sng"/>
              <a:t>accesskey</a:t>
            </a:r>
            <a:r>
              <a:rPr lang="en-US" altLang="en-US"/>
              <a:t>: Provides a keyboard shortcut (holding CTRL or ALT) that can use to activate a link. It should be specified in the source anchor.</a:t>
            </a:r>
          </a:p>
          <a:p>
            <a:pPr lvl="1" eaLnBrk="1" hangingPunct="1"/>
            <a:r>
              <a:rPr lang="en-US" altLang="en-US"/>
              <a:t>&lt;a id=“bottom” </a:t>
            </a:r>
            <a:r>
              <a:rPr lang="en-US" altLang="en-US" b="1">
                <a:solidFill>
                  <a:srgbClr val="C00000"/>
                </a:solidFill>
              </a:rPr>
              <a:t>accesskey</a:t>
            </a:r>
            <a:r>
              <a:rPr lang="en-US" altLang="en-US"/>
              <a:t>=“t”&gt; Back to top &lt;/a&gt;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 u="sng"/>
              <a:t>coords</a:t>
            </a:r>
            <a:r>
              <a:rPr lang="en-US" altLang="en-US"/>
              <a:t>: use with images. It creates an image map, so different areas of the image can map to different resources (documents, images, anchors, etc). </a:t>
            </a:r>
          </a:p>
          <a:p>
            <a:pPr lvl="1" eaLnBrk="1" hangingPunct="1"/>
            <a:r>
              <a:rPr lang="en-US" altLang="en-US" i="1"/>
              <a:t>We’ll see this later in the images lecture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F762611A-812C-E457-D5B6-1A3AC58F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&lt;a&gt; element: Other attributes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866EC36-27E4-9BBA-A0F4-BE5007090C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b="1" u="sng"/>
              <a:t>title: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important for links that are images.</a:t>
            </a:r>
          </a:p>
          <a:p>
            <a:pPr lvl="1" eaLnBrk="1" hangingPunct="1"/>
            <a:r>
              <a:rPr lang="en-US" altLang="en-US"/>
              <a:t>Provide information as a text tooltip</a:t>
            </a:r>
            <a:endParaRPr lang="en-US" altLang="en-US" i="1"/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 i="1"/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&lt;a href=“happy-face.jpg” </a:t>
            </a:r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title=“This is a happy face”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&gt;Smile&lt;/a&gt;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37DEE14-1AD8-99FE-16BC-5D78C402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Questions?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23CF8FB-6B46-DB49-D26F-5107131299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Before the exercise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22727CF-FEAD-FCCD-7A1A-F8EA3168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 3.1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DD4B835F-5D10-5BCC-3EA8-F5360304A5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Go to: </a:t>
            </a:r>
          </a:p>
          <a:p>
            <a:pPr lvl="1" eaLnBrk="1" hangingPunct="1"/>
            <a:r>
              <a:rPr lang="en-US" altLang="en-US"/>
              <a:t>csit.udc.edu/~rpalomino</a:t>
            </a:r>
          </a:p>
          <a:p>
            <a:pPr eaLnBrk="1" hangingPunct="1"/>
            <a:r>
              <a:rPr lang="en-US" altLang="en-US"/>
              <a:t>Click on class link</a:t>
            </a:r>
          </a:p>
          <a:p>
            <a:pPr eaLnBrk="1" hangingPunct="1"/>
            <a:r>
              <a:rPr lang="en-US" altLang="en-US"/>
              <a:t>Look under folder exercises:</a:t>
            </a:r>
          </a:p>
          <a:p>
            <a:pPr lvl="1" eaLnBrk="1" hangingPunct="1"/>
            <a:r>
              <a:rPr lang="en-US" altLang="en-US"/>
              <a:t> wp-exe-03_01.pdf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C5119BF-C48E-C6AD-C034-E4FDFE37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next class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055980C3-3A90-9CDD-3F02-C3FCD5E268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Quiz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6AEED51-6AB7-36E8-0CF8-F3E11190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Links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65841DB-F311-8274-FCA3-7EA087128A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A link is specified with the element </a:t>
            </a:r>
            <a:r>
              <a:rPr lang="en-US" altLang="en-US">
                <a:solidFill>
                  <a:srgbClr val="C00000"/>
                </a:solidFill>
              </a:rPr>
              <a:t>&lt;a&gt;</a:t>
            </a:r>
          </a:p>
          <a:p>
            <a:pPr eaLnBrk="1" hangingPunct="1"/>
            <a:endParaRPr lang="en-US" altLang="en-US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/>
              <a:t>How to link?</a:t>
            </a:r>
          </a:p>
          <a:p>
            <a:pPr lvl="1" eaLnBrk="1" hangingPunct="1"/>
            <a:r>
              <a:rPr lang="en-US" altLang="en-US"/>
              <a:t>You should use the </a:t>
            </a:r>
            <a:r>
              <a:rPr lang="en-US" altLang="en-US" b="1">
                <a:solidFill>
                  <a:srgbClr val="C00000"/>
                </a:solidFill>
              </a:rPr>
              <a:t>href </a:t>
            </a:r>
            <a:r>
              <a:rPr lang="en-US" altLang="en-US"/>
              <a:t>property</a:t>
            </a:r>
          </a:p>
          <a:p>
            <a:pPr lvl="1" eaLnBrk="1" hangingPunct="1"/>
            <a:r>
              <a:rPr lang="en-US" altLang="en-US"/>
              <a:t>It indicates the page you want to link</a:t>
            </a:r>
          </a:p>
          <a:p>
            <a:pPr lvl="1" eaLnBrk="1" hangingPunct="1"/>
            <a:r>
              <a:rPr lang="en-US" altLang="en-US"/>
              <a:t>Use a short-descriptive word for the link name</a:t>
            </a:r>
          </a:p>
          <a:p>
            <a:pPr lvl="2" eaLnBrk="1" hangingPunct="1"/>
            <a:r>
              <a:rPr lang="en-US" altLang="en-US"/>
              <a:t>Try not to use words such as “Click here”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96D5168-8306-F121-F383-E2C0563D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Links (cont’d)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B9F91C3-B202-63F6-9BB5-77D24A0B0E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To link to a different site:</a:t>
            </a:r>
          </a:p>
          <a:p>
            <a:pPr lvl="1" eaLnBrk="1" hangingPunct="1"/>
            <a:r>
              <a:rPr lang="en-US" altLang="en-US"/>
              <a:t>Specify a full URL (Uniform Resource Locator) for the page to be linked. i.e.:</a:t>
            </a:r>
          </a:p>
          <a:p>
            <a:pPr lvl="2" eaLnBrk="1" hangingPunct="1"/>
            <a:r>
              <a:rPr lang="en-US" altLang="en-US"/>
              <a:t>www.google.com</a:t>
            </a:r>
          </a:p>
          <a:p>
            <a:pPr lvl="2" eaLnBrk="1" hangingPunct="1"/>
            <a:r>
              <a:rPr lang="en-US" altLang="en-US"/>
              <a:t>Full URL:	</a:t>
            </a:r>
            <a:r>
              <a:rPr lang="en-US" altLang="en-US" b="1"/>
              <a:t>href</a:t>
            </a:r>
            <a:r>
              <a:rPr lang="en-US" altLang="en-US"/>
              <a:t>=“</a:t>
            </a:r>
            <a:r>
              <a:rPr lang="en-US" altLang="en-US" b="1">
                <a:solidFill>
                  <a:srgbClr val="C00000"/>
                </a:solidFill>
              </a:rPr>
              <a:t>http://</a:t>
            </a:r>
            <a:r>
              <a:rPr lang="en-US" altLang="en-US"/>
              <a:t>www.google.com”</a:t>
            </a:r>
          </a:p>
          <a:p>
            <a:pPr lvl="2"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To link to within the same site:</a:t>
            </a:r>
          </a:p>
          <a:p>
            <a:pPr lvl="1" eaLnBrk="1" hangingPunct="1"/>
            <a:r>
              <a:rPr lang="en-US" altLang="en-US"/>
              <a:t>Use a URL shorthand form: </a:t>
            </a:r>
            <a:r>
              <a:rPr lang="en-US" altLang="en-US" i="1" u="sng"/>
              <a:t>Relative URL</a:t>
            </a:r>
          </a:p>
          <a:p>
            <a:pPr lvl="2" eaLnBrk="1" hangingPunct="1"/>
            <a:r>
              <a:rPr lang="en-US" altLang="en-US" b="1"/>
              <a:t>href</a:t>
            </a:r>
            <a:r>
              <a:rPr lang="en-US" altLang="en-US"/>
              <a:t>=“</a:t>
            </a:r>
            <a:r>
              <a:rPr lang="en-US" altLang="en-US" b="1">
                <a:solidFill>
                  <a:srgbClr val="C00000"/>
                </a:solidFill>
              </a:rPr>
              <a:t>index.html</a:t>
            </a:r>
            <a:r>
              <a:rPr lang="en-US" altLang="en-US"/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FBF2483-DE37-BEBD-A4A6-46768CD9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Links: title property (cont’d)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191D5A1-70C5-E506-B6BC-3ADEB2D748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Use the </a:t>
            </a:r>
            <a:r>
              <a:rPr lang="en-US" altLang="en-US" b="1" i="1" u="sng"/>
              <a:t>title</a:t>
            </a:r>
            <a:r>
              <a:rPr lang="en-US" altLang="en-US" b="1" i="1"/>
              <a:t> </a:t>
            </a:r>
            <a:r>
              <a:rPr lang="en-US" altLang="en-US"/>
              <a:t>property as a good practice</a:t>
            </a:r>
          </a:p>
          <a:p>
            <a:pPr eaLnBrk="1" hangingPunct="1"/>
            <a:r>
              <a:rPr lang="en-US" altLang="en-US"/>
              <a:t>It will be displayed as a tooltip (small yellow textbox) when user hovers over the link. </a:t>
            </a:r>
          </a:p>
          <a:p>
            <a:pPr eaLnBrk="1" hangingPunct="1"/>
            <a:r>
              <a:rPr lang="en-US" altLang="en-US"/>
              <a:t>In case of visually impaired, the title is read aloud.</a:t>
            </a:r>
          </a:p>
          <a:p>
            <a:pPr lvl="1" eaLnBrk="1" hangingPunct="1"/>
            <a:r>
              <a:rPr lang="en-US" altLang="en-US"/>
              <a:t>i.e.: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en-US"/>
              <a:t>&lt;a href=“http://www.udc.edu” </a:t>
            </a:r>
            <a:r>
              <a:rPr lang="en-US" altLang="en-US" b="1">
                <a:solidFill>
                  <a:srgbClr val="C00000"/>
                </a:solidFill>
              </a:rPr>
              <a:t>title</a:t>
            </a:r>
            <a:r>
              <a:rPr lang="en-US" altLang="en-US"/>
              <a:t>=“</a:t>
            </a:r>
            <a:r>
              <a:rPr lang="en-US" altLang="en-US">
                <a:solidFill>
                  <a:srgbClr val="0070C0"/>
                </a:solidFill>
              </a:rPr>
              <a:t>University of the District of Columbia</a:t>
            </a:r>
            <a:r>
              <a:rPr lang="en-US" altLang="en-US"/>
              <a:t>”&gt; UDC &lt;/a&gt;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AB16BE0-37E7-288E-DAA5-0E0D5856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Links: E-mail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C3F0E1E-E417-8ECE-371A-3D9169E08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To let users send e-mails to a determined address by opening their default e-mail program, the keyword </a:t>
            </a:r>
            <a:r>
              <a:rPr lang="en-US" altLang="en-US" b="1">
                <a:solidFill>
                  <a:srgbClr val="C00000"/>
                </a:solidFill>
              </a:rPr>
              <a:t>mailto </a:t>
            </a:r>
            <a:r>
              <a:rPr lang="en-US" altLang="en-US"/>
              <a:t>is used.</a:t>
            </a:r>
          </a:p>
          <a:p>
            <a:pPr eaLnBrk="1" hangingPunct="1"/>
            <a:r>
              <a:rPr lang="en-US" altLang="en-US"/>
              <a:t>How?</a:t>
            </a:r>
          </a:p>
          <a:p>
            <a:pPr lvl="1" eaLnBrk="1" hangingPunct="1"/>
            <a:r>
              <a:rPr lang="en-US" altLang="en-US"/>
              <a:t>&lt;a href=“</a:t>
            </a:r>
            <a:r>
              <a:rPr lang="en-US" altLang="en-US">
                <a:hlinkClick r:id="rId3"/>
              </a:rPr>
              <a:t>mailto:sales@example.com</a:t>
            </a:r>
            <a:r>
              <a:rPr lang="en-US" altLang="en-US"/>
              <a:t>”&gt; e-mail us&lt;/a&gt;</a:t>
            </a:r>
          </a:p>
          <a:p>
            <a:pPr lvl="1" eaLnBrk="1" hangingPunct="1"/>
            <a:r>
              <a:rPr lang="en-US" altLang="en-US"/>
              <a:t>&lt;a href=“</a:t>
            </a:r>
            <a:r>
              <a:rPr lang="en-US" altLang="en-US">
                <a:hlinkClick r:id="rId4"/>
              </a:rPr>
              <a:t>mailto:support@test.com</a:t>
            </a:r>
            <a:r>
              <a:rPr lang="en-US" altLang="en-US"/>
              <a:t>”&gt;support@test.com&lt;/a&gt;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C459CAE-10E8-B84C-17F3-1F86634D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Links: E-mail (cont’d)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8845026-F0A5-E8F2-73DC-91C93FCF06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/>
              <a:t>Drawbacks:</a:t>
            </a:r>
          </a:p>
          <a:p>
            <a:pPr lvl="1" eaLnBrk="1" hangingPunct="1"/>
            <a:r>
              <a:rPr lang="en-US" altLang="en-US"/>
              <a:t>Automated programs from unscrupulous people crawl the web searching for e-mail addresses.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What do we get after that?</a:t>
            </a:r>
          </a:p>
          <a:p>
            <a:pPr lvl="1" eaLnBrk="1" hangingPunct="1"/>
            <a:r>
              <a:rPr lang="en-US" altLang="en-US"/>
              <a:t>Junk  mail!</a:t>
            </a:r>
          </a:p>
          <a:p>
            <a:pPr lvl="1" eaLnBrk="1" hangingPunct="1"/>
            <a:r>
              <a:rPr lang="en-US" altLang="en-US"/>
              <a:t>Spam mails !</a:t>
            </a:r>
          </a:p>
          <a:p>
            <a:pPr lvl="1" eaLnBrk="1" hangingPunct="1"/>
            <a:r>
              <a:rPr lang="en-US" altLang="en-US"/>
              <a:t>Scam !</a:t>
            </a:r>
          </a:p>
          <a:p>
            <a:pPr eaLnBrk="1" hangingPunct="1"/>
            <a:r>
              <a:rPr lang="en-US" altLang="en-US"/>
              <a:t>Solutions?</a:t>
            </a:r>
          </a:p>
          <a:p>
            <a:pPr lvl="1" eaLnBrk="1" hangingPunct="1"/>
            <a:r>
              <a:rPr lang="en-US" altLang="en-US"/>
              <a:t>Use e-mail forms</a:t>
            </a:r>
          </a:p>
          <a:p>
            <a:pPr lvl="1" eaLnBrk="1" hangingPunct="1"/>
            <a:r>
              <a:rPr lang="en-US" altLang="en-US">
                <a:hlinkClick r:id="rId3"/>
              </a:rPr>
              <a:t>Generate e-mail using JavaScript</a:t>
            </a:r>
            <a:endParaRPr lang="en-US" altLang="en-US"/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>
            <a:extLst>
              <a:ext uri="{FF2B5EF4-FFF2-40B4-BE49-F238E27FC236}">
                <a16:creationId xmlns:a16="http://schemas.microsoft.com/office/drawing/2014/main" id="{6AC5882C-0AAE-67A3-81F4-FB521E0F8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Links and Navigations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CC2AB3-5A28-7183-08A2-BFBBDEC01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Directory Structure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1334</TotalTime>
  <Words>1490</Words>
  <Application>Microsoft Office PowerPoint</Application>
  <PresentationFormat>Ekran Gösterisi (4:3)</PresentationFormat>
  <Paragraphs>327</Paragraphs>
  <Slides>37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38" baseType="lpstr">
      <vt:lpstr>Origin</vt:lpstr>
      <vt:lpstr>INTRODUCTION TO WEB DEVELOPMENT AND HTML </vt:lpstr>
      <vt:lpstr>Outline</vt:lpstr>
      <vt:lpstr>Links and Navigations</vt:lpstr>
      <vt:lpstr>Basic Links</vt:lpstr>
      <vt:lpstr>Basic Links (cont’d)</vt:lpstr>
      <vt:lpstr>Basic Links: title property (cont’d)</vt:lpstr>
      <vt:lpstr>Basic Links: E-mail</vt:lpstr>
      <vt:lpstr>Basic Links: E-mail (cont’d)</vt:lpstr>
      <vt:lpstr>Links and Navigations</vt:lpstr>
      <vt:lpstr>Directories and Directory Structure</vt:lpstr>
      <vt:lpstr>Directory Example for a News Site</vt:lpstr>
      <vt:lpstr>Terms for describing a Web directories</vt:lpstr>
      <vt:lpstr>Directory Example for a News Site</vt:lpstr>
      <vt:lpstr>Anatomy of a URL (Uniform Resource Locator)</vt:lpstr>
      <vt:lpstr>URL: The Scheme</vt:lpstr>
      <vt:lpstr>URL: The Scheme</vt:lpstr>
      <vt:lpstr>URL: The Host Address</vt:lpstr>
      <vt:lpstr>URL: The Filepath</vt:lpstr>
      <vt:lpstr>URL: Other parts</vt:lpstr>
      <vt:lpstr>URL: Other parts</vt:lpstr>
      <vt:lpstr>URL: Other parts</vt:lpstr>
      <vt:lpstr>Absolute and Relative URLs</vt:lpstr>
      <vt:lpstr>Relative URLs</vt:lpstr>
      <vt:lpstr>Relative URLs</vt:lpstr>
      <vt:lpstr>Relative URLs</vt:lpstr>
      <vt:lpstr>Default files</vt:lpstr>
      <vt:lpstr>The &lt;base&gt; element</vt:lpstr>
      <vt:lpstr>The &lt;base&gt; element</vt:lpstr>
      <vt:lpstr>The &lt;a&gt; element</vt:lpstr>
      <vt:lpstr>The &lt;a&gt; element: Anchors</vt:lpstr>
      <vt:lpstr>The &lt;a&gt; element: Anchors</vt:lpstr>
      <vt:lpstr>The &lt;a&gt; element: Anchors</vt:lpstr>
      <vt:lpstr>The &lt;a&gt; element: Other attributes</vt:lpstr>
      <vt:lpstr>The &lt;a&gt; element: Other attributes</vt:lpstr>
      <vt:lpstr>Questions?</vt:lpstr>
      <vt:lpstr>Exercise 3.1</vt:lpstr>
      <vt:lpstr>For next class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123</cp:revision>
  <dcterms:created xsi:type="dcterms:W3CDTF">2011-01-12T15:33:03Z</dcterms:created>
  <dcterms:modified xsi:type="dcterms:W3CDTF">2024-11-12T11:54:13Z</dcterms:modified>
</cp:coreProperties>
</file>