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8" r:id="rId2"/>
    <p:sldId id="571" r:id="rId3"/>
    <p:sldId id="572" r:id="rId4"/>
    <p:sldId id="573" r:id="rId5"/>
    <p:sldId id="616" r:id="rId6"/>
    <p:sldId id="574" r:id="rId7"/>
    <p:sldId id="623" r:id="rId8"/>
    <p:sldId id="62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  <p14:sldId id="572"/>
            <p14:sldId id="573"/>
            <p14:sldId id="616"/>
            <p14:sldId id="574"/>
            <p14:sldId id="623"/>
            <p14:sldId id="624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3F1319F-FA7E-4152-A552-A682BE5F1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30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491E8F5-5243-4058-9548-5159BE1F25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367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5F7FEC7-DC38-4398-B127-C9FC55DCE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729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29DB2A-E583-4728-9E96-6235EC40F9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474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Дефиниране на класове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Абстрактни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типове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br>
              <a:rPr lang="ru-RU" dirty="0">
                <a:latin typeface="Comfortaa" pitchFamily="2" charset="0"/>
              </a:rPr>
            </a:br>
            <a:r>
              <a:rPr lang="ru-RU" dirty="0">
                <a:latin typeface="Comfortaa" pitchFamily="2" charset="0"/>
              </a:rPr>
              <a:t>и </a:t>
            </a:r>
            <a:r>
              <a:rPr lang="ru-RU" dirty="0" err="1">
                <a:latin typeface="Comfortaa" pitchFamily="2" charset="0"/>
              </a:rPr>
              <a:t>дефиниране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класове</a:t>
            </a:r>
            <a:endParaRPr lang="ru-RU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03" y="1134874"/>
            <a:ext cx="9028199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1601" y="2481943"/>
            <a:ext cx="9028199" cy="2955991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Абстрактни типове данни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Класове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6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67118"/>
            <a:ext cx="10134600" cy="774883"/>
          </a:xfrm>
        </p:spPr>
        <p:txBody>
          <a:bodyPr>
            <a:noAutofit/>
          </a:bodyPr>
          <a:lstStyle/>
          <a:p>
            <a:pPr>
              <a:lnSpc>
                <a:spcPts val="5400"/>
              </a:lnSpc>
            </a:pPr>
            <a:r>
              <a:rPr lang="bg-BG" sz="4800" dirty="0">
                <a:latin typeface="Comfortaa" pitchFamily="2" charset="0"/>
              </a:rPr>
              <a:t>Абстрактни типове данни</a:t>
            </a:r>
            <a:endParaRPr lang="en-US" sz="4800" dirty="0">
              <a:latin typeface="Comfortaa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7800" y="5754968"/>
            <a:ext cx="8938472" cy="719034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Скриване на детайлите</a:t>
            </a:r>
            <a:endParaRPr lang="en-GB" dirty="0">
              <a:latin typeface="Comfortaa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35434" y="1163782"/>
            <a:ext cx="2998519" cy="2986644"/>
            <a:chOff x="4433845" y="1163782"/>
            <a:chExt cx="2998519" cy="298664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22579" t="7152" r="24246" b="7195"/>
            <a:stretch/>
          </p:blipFill>
          <p:spPr>
            <a:xfrm>
              <a:off x="4433845" y="1163782"/>
              <a:ext cx="2998519" cy="2986644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F1F2676-260E-4D63-B43F-AD2E4F2ADF1C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7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1015"/>
            <a:ext cx="10515600" cy="3920403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omfortaa" pitchFamily="2" charset="0"/>
              </a:rPr>
              <a:t>Абстрактните типове данни описват: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Множество от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данни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Възможни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операции</a:t>
            </a:r>
            <a:r>
              <a:rPr lang="bg-BG" sz="2800" dirty="0">
                <a:latin typeface="Comfortaa" pitchFamily="2" charset="0"/>
              </a:rPr>
              <a:t> в рамките на този тип</a:t>
            </a:r>
          </a:p>
          <a:p>
            <a:pPr marL="377887" lvl="1" indent="0">
              <a:buNone/>
            </a:pPr>
            <a:r>
              <a:rPr lang="bg-BG" sz="2800" dirty="0">
                <a:latin typeface="Comfortaa" pitchFamily="2" charset="0"/>
              </a:rPr>
              <a:t>Абстрактните типове данни ни позволяват да опишем конкретна структура (т.е. нейните данни и операции), без обаче да се интересуваме от детайлите в тази реализация</a:t>
            </a:r>
          </a:p>
          <a:p>
            <a:pPr lvl="1"/>
            <a:endParaRPr lang="bg-BG" sz="28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05452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Абстрактни типове данни</a:t>
            </a:r>
            <a:r>
              <a:rPr lang="en-US" dirty="0">
                <a:latin typeface="Comfortaa" pitchFamily="2" charset="0"/>
              </a:rPr>
              <a:t> [1/3]</a:t>
            </a:r>
          </a:p>
        </p:txBody>
      </p:sp>
    </p:spTree>
    <p:extLst>
      <p:ext uri="{BB962C8B-B14F-4D97-AF65-F5344CB8AC3E}">
        <p14:creationId xmlns:p14="http://schemas.microsoft.com/office/powerpoint/2010/main" val="30980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601" y="407160"/>
            <a:ext cx="10780798" cy="91147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Абстрактни типове данни </a:t>
            </a:r>
            <a:r>
              <a:rPr lang="en-US" dirty="0">
                <a:latin typeface="Comfortaa" pitchFamily="2" charset="0"/>
              </a:rPr>
              <a:t>[2/3]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705601" y="1318632"/>
            <a:ext cx="10780799" cy="514253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String</a:t>
            </a:r>
            <a:r>
              <a:rPr lang="bg-BG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– </a:t>
            </a:r>
            <a:r>
              <a:rPr lang="bg-BG" sz="3200" dirty="0">
                <a:solidFill>
                  <a:schemeClr val="bg1"/>
                </a:solidFill>
                <a:effectLst/>
              </a:rPr>
              <a:t>поредица от знаци, в която за всеки знак имаме индекс. Низовете се разглеждат със следните методи</a:t>
            </a:r>
            <a:r>
              <a:rPr lang="en-US" sz="3200" dirty="0">
                <a:solidFill>
                  <a:schemeClr val="bg1"/>
                </a:solidFill>
                <a:effectLst/>
              </a:rPr>
              <a:t>: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        string()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3200" dirty="0">
                <a:solidFill>
                  <a:srgbClr val="00B0F0"/>
                </a:solidFill>
                <a:effectLst/>
              </a:rPr>
              <a:t>int</a:t>
            </a:r>
            <a:r>
              <a:rPr lang="en-US" sz="3200" dirty="0">
                <a:solidFill>
                  <a:schemeClr val="bg1"/>
                </a:solidFill>
                <a:effectLst/>
              </a:rPr>
              <a:t> Length()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   </a:t>
            </a:r>
            <a:r>
              <a:rPr lang="en-US" sz="3200" dirty="0">
                <a:solidFill>
                  <a:srgbClr val="00B0F0"/>
                </a:solidFill>
                <a:effectLst/>
              </a:rPr>
              <a:t>char</a:t>
            </a:r>
            <a:r>
              <a:rPr lang="en-US" sz="3200" dirty="0">
                <a:solidFill>
                  <a:schemeClr val="bg1"/>
                </a:solidFill>
                <a:effectLst/>
              </a:rPr>
              <a:t> CharAt(int index)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</a:t>
            </a:r>
            <a:r>
              <a:rPr lang="en-US" sz="3200" dirty="0">
                <a:solidFill>
                  <a:srgbClr val="00B0F0"/>
                </a:solidFill>
                <a:effectLst/>
              </a:rPr>
              <a:t>boolean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IsEmpty</a:t>
            </a:r>
            <a:r>
              <a:rPr lang="en-US" sz="3200" dirty="0">
                <a:solidFill>
                  <a:schemeClr val="bg1"/>
                </a:solidFill>
                <a:effectLst/>
              </a:rPr>
              <a:t>()</a:t>
            </a:r>
          </a:p>
          <a:p>
            <a:r>
              <a:rPr lang="en-US" sz="3200" i="1" dirty="0">
                <a:solidFill>
                  <a:srgbClr val="00B0F0"/>
                </a:solidFill>
                <a:effectLst/>
              </a:rPr>
              <a:t>// </a:t>
            </a:r>
            <a:r>
              <a:rPr lang="bg-BG" sz="3200" i="1" dirty="0">
                <a:solidFill>
                  <a:srgbClr val="00B0F0"/>
                </a:solidFill>
                <a:effectLst/>
              </a:rPr>
              <a:t>и други... Но не мислим как те биха се реализирали, когато ние само ги ползваме „наготово“ </a:t>
            </a:r>
            <a:endParaRPr lang="en-US" sz="3200" i="1" dirty="0">
              <a:solidFill>
                <a:srgbClr val="00B0F0"/>
              </a:solidFill>
              <a:effectLst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7799" y="2643228"/>
            <a:ext cx="3820446" cy="2141538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АТД се дефинират чрез техния начин на ползване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2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6" y="1415397"/>
            <a:ext cx="9035126" cy="1688274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Не е нужно да знаем как нещо е направено, за да позлваме АТД</a:t>
            </a:r>
            <a:endParaRPr lang="en-GB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5136" y="351661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Абстрактни типове данни </a:t>
            </a:r>
            <a:r>
              <a:rPr lang="en-US" dirty="0">
                <a:latin typeface="Comfortaa" pitchFamily="2" charset="0"/>
              </a:rPr>
              <a:t>[3/3]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15136" y="3504625"/>
            <a:ext cx="4343400" cy="27774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Dog:</a:t>
            </a:r>
            <a:endParaRPr lang="bg-BG" sz="3200" dirty="0">
              <a:solidFill>
                <a:schemeClr val="bg1"/>
              </a:solidFill>
              <a:effectLst/>
            </a:endParaRPr>
          </a:p>
          <a:p>
            <a:r>
              <a:rPr lang="bg-BG" sz="3200" dirty="0">
                <a:solidFill>
                  <a:schemeClr val="bg1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bg1"/>
                </a:solidFill>
                <a:effectLst/>
              </a:rPr>
              <a:t>Dog()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string Name()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bg-BG" sz="3200" dirty="0">
                <a:solidFill>
                  <a:schemeClr val="bg1"/>
                </a:solidFill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bg-BG" sz="3200" dirty="0">
                <a:solidFill>
                  <a:schemeClr val="bg1"/>
                </a:solidFill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46174" y="3504625"/>
            <a:ext cx="4343400" cy="27774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bg-BG" sz="3200" dirty="0">
                <a:solidFill>
                  <a:schemeClr val="bg1"/>
                </a:solidFill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void TurnOn()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bg-BG" sz="3200" dirty="0">
                <a:solidFill>
                  <a:schemeClr val="bg1"/>
                </a:solidFill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void TurnOff()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string Spec()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E5E35-2FF9-1630-DEF8-24F97FD894E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522719" y="2301485"/>
            <a:ext cx="1191727" cy="112731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2A52D-0329-88D0-0F68-74CEEEAD155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8306586" y="2335364"/>
            <a:ext cx="1222576" cy="10425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769" y="1628293"/>
            <a:ext cx="10515600" cy="3312165"/>
          </a:xfrm>
        </p:spPr>
        <p:txBody>
          <a:bodyPr/>
          <a:lstStyle/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Класовете</a:t>
            </a:r>
            <a:r>
              <a:rPr lang="bg-BG" dirty="0">
                <a:latin typeface="Comfortaa" pitchFamily="2" charset="0"/>
              </a:rPr>
              <a:t> ни позволяват да описваме и създаваме обекти</a:t>
            </a:r>
            <a:endParaRPr lang="en-US" dirty="0">
              <a:latin typeface="Comfortaa" pitchFamily="2" charset="0"/>
            </a:endParaRPr>
          </a:p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Обектът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една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инстанция на класа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769" y="388876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Класове и Обекти</a:t>
            </a:r>
            <a:r>
              <a:rPr lang="en-US" dirty="0">
                <a:latin typeface="Comfortaa" pitchFamily="2" charset="0"/>
              </a:rPr>
              <a:t> [1/2]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631377" y="5380796"/>
            <a:ext cx="2385552" cy="954791"/>
          </a:xfrm>
          <a:prstGeom prst="roundRect">
            <a:avLst>
              <a:gd name="adj" fmla="val 538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Зар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(Class)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109666" y="5357602"/>
            <a:ext cx="2438400" cy="954791"/>
          </a:xfrm>
          <a:prstGeom prst="roundRect">
            <a:avLst>
              <a:gd name="adj" fmla="val 538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Зар с 6 страни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(</a:t>
            </a: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Обект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1155955" y="5380796"/>
            <a:ext cx="2385552" cy="954791"/>
          </a:xfrm>
          <a:prstGeom prst="roundRect">
            <a:avLst>
              <a:gd name="adj" fmla="val 538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АТД Зар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541507" y="5632747"/>
            <a:ext cx="1089870" cy="45088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AA362E-2843-8DA2-68D1-FE391C23E6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11" y="3460915"/>
            <a:ext cx="1595342" cy="15953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377E79-5EEF-338E-D48F-5B4DB4932494}"/>
              </a:ext>
            </a:extLst>
          </p:cNvPr>
          <p:cNvGrpSpPr/>
          <p:nvPr/>
        </p:nvGrpSpPr>
        <p:grpSpPr>
          <a:xfrm>
            <a:off x="1545018" y="3452751"/>
            <a:ext cx="1597620" cy="1591293"/>
            <a:chOff x="4433845" y="1163782"/>
            <a:chExt cx="2998519" cy="29866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540183-3B7E-D00E-2093-84A900C8B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22579" t="7152" r="24246" b="7195"/>
            <a:stretch/>
          </p:blipFill>
          <p:spPr>
            <a:xfrm>
              <a:off x="4433845" y="1163782"/>
              <a:ext cx="2998519" cy="298664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0384C9-28B7-DEBB-30EA-D7F3FA2EB05A}"/>
                </a:ext>
              </a:extLst>
            </p:cNvPr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3BB7D3-2D00-8C4E-024C-A60958F1803E}"/>
                </a:ext>
              </a:extLst>
            </p:cNvPr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A90564-FF45-012F-52FE-7349093EDD6D}"/>
                </a:ext>
              </a:extLst>
            </p:cNvPr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EA4AE6-17D8-0183-0240-118AD8D317DA}"/>
                </a:ext>
              </a:extLst>
            </p:cNvPr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AF4ADE-F9DD-8E3F-5C84-D43DF94CFB68}"/>
                </a:ext>
              </a:extLst>
            </p:cNvPr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909FE0-C5F0-46FC-AB9C-D881B66A8D94}"/>
                </a:ext>
              </a:extLst>
            </p:cNvPr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9E70ED-22A9-32D4-8D38-6D360C7C5F04}"/>
                </a:ext>
              </a:extLst>
            </p:cNvPr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C5CFA-D494-59E5-BE80-F31D0BE48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491" y="3355631"/>
            <a:ext cx="1919324" cy="1805910"/>
          </a:xfrm>
          <a:prstGeom prst="roundRect">
            <a:avLst>
              <a:gd name="adj" fmla="val 41984"/>
            </a:avLst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0D14638-9677-A420-0D12-27AF586FD3B4}"/>
              </a:ext>
            </a:extLst>
          </p:cNvPr>
          <p:cNvSpPr/>
          <p:nvPr/>
        </p:nvSpPr>
        <p:spPr>
          <a:xfrm>
            <a:off x="7016929" y="5632747"/>
            <a:ext cx="1089870" cy="45088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68244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024" y="275428"/>
            <a:ext cx="1135836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Класове и Обекти</a:t>
            </a:r>
            <a:r>
              <a:rPr lang="en-US" dirty="0">
                <a:latin typeface="Comfortaa" pitchFamily="2" charset="0"/>
              </a:rPr>
              <a:t> [2/2]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6017820" y="1834738"/>
            <a:ext cx="0" cy="4767454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262254" y="2240595"/>
            <a:ext cx="4191000" cy="1999397"/>
            <a:chOff x="9294812" y="1741724"/>
            <a:chExt cx="2133600" cy="1999397"/>
          </a:xfrm>
          <a:solidFill>
            <a:srgbClr val="00B0F0"/>
          </a:solidFill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64576" y="2829685"/>
            <a:ext cx="2909248" cy="2548839"/>
            <a:chOff x="455612" y="2077297"/>
            <a:chExt cx="2375848" cy="2574970"/>
          </a:xfrm>
          <a:solidFill>
            <a:srgbClr val="00B0F0"/>
          </a:solidFill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2969" y="4765468"/>
            <a:ext cx="2117615" cy="1033751"/>
          </a:xfrm>
          <a:prstGeom prst="wedgeRoundRectCallout">
            <a:avLst>
              <a:gd name="adj1" fmla="val 66719"/>
              <a:gd name="adj2" fmla="val -3481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chemeClr val="bg1"/>
                </a:solidFill>
                <a:latin typeface="Comfortaa" pitchFamily="2" charset="0"/>
              </a:rPr>
              <a:t>Действия</a:t>
            </a:r>
            <a:r>
              <a:rPr lang="en-US" sz="2000" dirty="0">
                <a:solidFill>
                  <a:schemeClr val="bg1"/>
                </a:solidFill>
                <a:latin typeface="Comfortaa" pitchFamily="2" charset="0"/>
              </a:rPr>
              <a:t> (</a:t>
            </a:r>
            <a:r>
              <a:rPr lang="bg-BG" sz="2000" dirty="0">
                <a:solidFill>
                  <a:schemeClr val="bg1"/>
                </a:solidFill>
                <a:latin typeface="Comfortaa" pitchFamily="2" charset="0"/>
              </a:rPr>
              <a:t>методи</a:t>
            </a:r>
            <a:r>
              <a:rPr lang="en-US" sz="2000" dirty="0">
                <a:solidFill>
                  <a:schemeClr val="bg1"/>
                </a:solidFill>
                <a:latin typeface="Comfortaa" pitchFamily="2" charset="0"/>
              </a:rPr>
              <a:t>)</a:t>
            </a:r>
            <a:endParaRPr lang="bg-BG" sz="2000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205355" y="1963794"/>
            <a:ext cx="2646662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chemeClr val="bg1"/>
                </a:solidFill>
                <a:latin typeface="Comfortaa" pitchFamily="2" charset="0"/>
              </a:rPr>
              <a:t>Име на обекта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02190" y="2167232"/>
            <a:ext cx="237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Comfortaa" pitchFamily="2" charset="0"/>
              </a:rPr>
              <a:t>Класове</a:t>
            </a:r>
            <a:endParaRPr lang="en-US" sz="2800" dirty="0">
              <a:latin typeface="Comfortaa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1854" y="1573128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Comfortaa" pitchFamily="2" charset="0"/>
              </a:rPr>
              <a:t>Обекти</a:t>
            </a:r>
            <a:endParaRPr lang="en-US" sz="2800" dirty="0">
              <a:latin typeface="Comfortaa" pitchFamily="2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2969" y="2503279"/>
            <a:ext cx="2117612" cy="854720"/>
          </a:xfrm>
          <a:prstGeom prst="wedgeRoundRectCallout">
            <a:avLst>
              <a:gd name="adj1" fmla="val 66900"/>
              <a:gd name="adj2" fmla="val 458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chemeClr val="bg1"/>
                </a:solidFill>
                <a:latin typeface="Comfortaa" pitchFamily="2" charset="0"/>
              </a:rPr>
              <a:t>Име на класа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02975" y="3611677"/>
            <a:ext cx="2117612" cy="936940"/>
          </a:xfrm>
          <a:prstGeom prst="wedgeRoundRectCallout">
            <a:avLst>
              <a:gd name="adj1" fmla="val 66964"/>
              <a:gd name="adj2" fmla="val 1558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chemeClr val="bg1"/>
                </a:solidFill>
                <a:latin typeface="Comfortaa" pitchFamily="2" charset="0"/>
              </a:rPr>
              <a:t>Информация (данни)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62254" y="4602795"/>
            <a:ext cx="4191000" cy="1999397"/>
            <a:chOff x="9294812" y="1741724"/>
            <a:chExt cx="2133600" cy="1999397"/>
          </a:xfrm>
          <a:solidFill>
            <a:srgbClr val="00B0F0"/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330227" y="3742479"/>
            <a:ext cx="2521790" cy="1022989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chemeClr val="bg1"/>
                </a:solidFill>
                <a:latin typeface="Comfortaa" pitchFamily="2" charset="0"/>
              </a:rPr>
              <a:t>Информация на обекта</a:t>
            </a:r>
          </a:p>
        </p:txBody>
      </p:sp>
    </p:spTree>
    <p:extLst>
      <p:ext uri="{BB962C8B-B14F-4D97-AF65-F5344CB8AC3E}">
        <p14:creationId xmlns:p14="http://schemas.microsoft.com/office/powerpoint/2010/main" val="251295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503</Words>
  <Application>Microsoft Office PowerPoint</Application>
  <PresentationFormat>Widescreen</PresentationFormat>
  <Paragraphs>81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Дефиниране на класове</vt:lpstr>
      <vt:lpstr>Съдържание</vt:lpstr>
      <vt:lpstr>Абстрактни типове данни</vt:lpstr>
      <vt:lpstr>Абстрактни типове данни [1/3]</vt:lpstr>
      <vt:lpstr>Абстрактни типове данни [2/3]</vt:lpstr>
      <vt:lpstr>Абстрактни типове данни [3/3]</vt:lpstr>
      <vt:lpstr>Класове и Обекти [1/2]</vt:lpstr>
      <vt:lpstr>Класове и Обекти [2/2]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6</cp:revision>
  <dcterms:created xsi:type="dcterms:W3CDTF">2022-08-09T09:25:46Z</dcterms:created>
  <dcterms:modified xsi:type="dcterms:W3CDTF">2022-08-25T10:43:45Z</dcterms:modified>
</cp:coreProperties>
</file>