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2"/>
  </p:notesMasterIdLst>
  <p:sldIdLst>
    <p:sldId id="258" r:id="rId2"/>
    <p:sldId id="571" r:id="rId3"/>
    <p:sldId id="595" r:id="rId4"/>
    <p:sldId id="596" r:id="rId5"/>
    <p:sldId id="597" r:id="rId6"/>
    <p:sldId id="598" r:id="rId7"/>
    <p:sldId id="599" r:id="rId8"/>
    <p:sldId id="600" r:id="rId9"/>
    <p:sldId id="601" r:id="rId10"/>
    <p:sldId id="26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B53E63A6-15B2-40C3-A9DC-5006FD089CC5}">
          <p14:sldIdLst>
            <p14:sldId id="258"/>
          </p14:sldIdLst>
        </p14:section>
        <p14:section name="Съдържание" id="{0B0C01F3-1F60-4ADB-AC1E-9589654EAEF3}">
          <p14:sldIdLst>
            <p14:sldId id="571"/>
            <p14:sldId id="595"/>
            <p14:sldId id="596"/>
            <p14:sldId id="597"/>
            <p14:sldId id="598"/>
            <p14:sldId id="599"/>
            <p14:sldId id="600"/>
            <p14:sldId id="601"/>
          </p14:sldIdLst>
        </p14:section>
        <p14:section name="Заключение" id="{9315BEE7-605C-4839-996A-A4EEA70921D9}">
          <p14:sldIdLst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8A51F5-6E34-4A9B-8787-8C29D4F40D1D}" v="1" dt="2022-08-10T06:34:56.12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92" d="100"/>
          <a:sy n="92" d="100"/>
        </p:scale>
        <p:origin x="5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Димитър Минчев" userId="6da192e4-d32c-454b-8615-bbadf07b6639" providerId="ADAL" clId="{508A51F5-6E34-4A9B-8787-8C29D4F40D1D}"/>
    <pc:docChg chg="addSld modSld">
      <pc:chgData name="Димитър Минчев" userId="6da192e4-d32c-454b-8615-bbadf07b6639" providerId="ADAL" clId="{508A51F5-6E34-4A9B-8787-8C29D4F40D1D}" dt="2022-08-10T06:34:56.108" v="0"/>
      <pc:docMkLst>
        <pc:docMk/>
      </pc:docMkLst>
      <pc:sldChg chg="add">
        <pc:chgData name="Димитър Минчев" userId="6da192e4-d32c-454b-8615-bbadf07b6639" providerId="ADAL" clId="{508A51F5-6E34-4A9B-8787-8C29D4F40D1D}" dt="2022-08-10T06:34:56.108" v="0"/>
        <pc:sldMkLst>
          <pc:docMk/>
          <pc:sldMk cId="2002111910" sldId="43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A0D3FF-81AC-477B-919E-75762E6B2153}" type="datetimeFigureOut">
              <a:rPr lang="bg-BG" smtClean="0"/>
              <a:t>25.8.2022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8142EC-5991-4235-A99B-961F17902D6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37940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7D0197EB-7F83-4672-AA1E-DC72B114174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4713906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5A111BD0-6FEF-4546-9E59-1EB6324A517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3071805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4FA3075D-0236-490C-A167-761A21AC913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1728806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419EDA9E-8E6E-4D02-BBF9-CF7D41445DF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7753271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4554861B-9F3C-4864-9833-0786E1DF728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5678307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01EA4161-40DE-4ECE-BB3E-C157E42AFF6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8758610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1F51EE34-231A-4166-88EE-7A6A4C4C2D9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8834782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E65B3B-E6E2-4525-8F2E-49AC8F612DB9}" type="slidenum">
              <a:rPr lang="en-US"/>
              <a:pPr/>
              <a:t>9</a:t>
            </a:fld>
            <a:r>
              <a:rPr lang="en-US" dirty="0"/>
              <a:t>##</a:t>
            </a:r>
          </a:p>
        </p:txBody>
      </p:sp>
      <p:sp>
        <p:nvSpPr>
          <p:cNvPr id="435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Footer Placeholder">
            <a:extLst>
              <a:ext uri="{FF2B5EF4-FFF2-40B4-BE49-F238E27FC236}">
                <a16:creationId xmlns:a16="http://schemas.microsoft.com/office/drawing/2014/main" id="{7101E073-70C8-469B-AE1E-E1FE1690464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41198066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25.8.2022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71436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25.8.2022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28007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25.8.2022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69803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25.8.2022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34437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25.8.2022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40543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25.8.2022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29758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25.8.2022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61148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25.8.2022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86021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25.8.2022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63839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25.8.2022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23708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25.8.2022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97053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069AEA-C8BE-4DD6-B9AB-21EA40DF5D87}" type="datetimeFigureOut">
              <a:rPr lang="bg-BG" smtClean="0"/>
              <a:t>25.8.2022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52542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mon.bg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hyperlink" Target="https://creativecommons.org/licenses/by-nc-sa/4.0" TargetMode="External"/><Relationship Id="rId4" Type="http://schemas.openxmlformats.org/officeDocument/2006/relationships/hyperlink" Target="https://www.mon.bg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A11B2B-6DC7-2642-A5E2-7E3177B718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24336"/>
            <a:ext cx="9144000" cy="2387600"/>
          </a:xfrm>
        </p:spPr>
        <p:txBody>
          <a:bodyPr>
            <a:normAutofit/>
          </a:bodyPr>
          <a:lstStyle/>
          <a:p>
            <a:r>
              <a:rPr lang="bg-BG" dirty="0">
                <a:latin typeface="Comfortaa" pitchFamily="2" charset="0"/>
              </a:rPr>
              <a:t>Дефиниране на класове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D72CEAD-2598-2D6F-7FF9-AF95330D8A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04011"/>
            <a:ext cx="9144000" cy="1655762"/>
          </a:xfrm>
        </p:spPr>
        <p:txBody>
          <a:bodyPr/>
          <a:lstStyle/>
          <a:p>
            <a:r>
              <a:rPr lang="bg-BG" dirty="0">
                <a:latin typeface="Comfortaa" pitchFamily="2" charset="0"/>
              </a:rPr>
              <a:t>Клас, Членове, Обекти, Референции</a:t>
            </a:r>
          </a:p>
        </p:txBody>
      </p:sp>
      <p:pic>
        <p:nvPicPr>
          <p:cNvPr id="6" name="Picture 3" descr="Icon&#10;&#10;Description automatically generated with medium confidence">
            <a:extLst>
              <a:ext uri="{FF2B5EF4-FFF2-40B4-BE49-F238E27FC236}">
                <a16:creationId xmlns:a16="http://schemas.microsoft.com/office/drawing/2014/main" id="{09547CF4-B25A-F864-DA65-5C7F1F83C4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52" y="83713"/>
            <a:ext cx="1575455" cy="157545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A303128A-0EF3-84BD-F9ED-2E6316CD08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4792" y="83713"/>
            <a:ext cx="1699472" cy="1414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4EB993A-D432-5177-9922-4D00100F74D8}"/>
              </a:ext>
            </a:extLst>
          </p:cNvPr>
          <p:cNvSpPr txBox="1"/>
          <p:nvPr/>
        </p:nvSpPr>
        <p:spPr>
          <a:xfrm>
            <a:off x="1734047" y="365284"/>
            <a:ext cx="472944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bg-B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Национална програма 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"</a:t>
            </a:r>
            <a:r>
              <a:rPr lang="bg-B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Обучение за ИТ умения и кариера</a:t>
            </a:r>
            <a:r>
              <a:rPr lang="en-US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"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2865755" algn="ctr"/>
                <a:tab pos="5731510" algn="r"/>
              </a:tabLst>
            </a:pPr>
            <a:r>
              <a:rPr lang="bg-BG" u="sng" dirty="0"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https://it-kariera.mon.bg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22BFFF-21D1-37C4-D08A-94EDDBB11DD9}"/>
              </a:ext>
            </a:extLst>
          </p:cNvPr>
          <p:cNvSpPr txBox="1"/>
          <p:nvPr/>
        </p:nvSpPr>
        <p:spPr>
          <a:xfrm>
            <a:off x="6373448" y="365284"/>
            <a:ext cx="401710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bg-B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Министерството на образованието и науката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algn="r">
              <a:spcBef>
                <a:spcPts val="0"/>
              </a:spcBef>
              <a:spcAft>
                <a:spcPts val="0"/>
              </a:spcAft>
              <a:tabLst>
                <a:tab pos="2865755" algn="ctr"/>
                <a:tab pos="5731510" algn="r"/>
              </a:tabLst>
            </a:pPr>
            <a:r>
              <a:rPr lang="en-US" u="sn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</a:t>
            </a:r>
            <a:r>
              <a:rPr lang="bg-BG" u="sn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r>
              <a:rPr lang="en-US" u="sn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mon.bg</a:t>
            </a:r>
            <a:endParaRPr lang="bg-BG" dirty="0">
              <a:latin typeface="Comforta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69597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Icon&#10;&#10;Description automatically generated with medium confidence">
            <a:extLst>
              <a:ext uri="{FF2B5EF4-FFF2-40B4-BE49-F238E27FC236}">
                <a16:creationId xmlns:a16="http://schemas.microsoft.com/office/drawing/2014/main" id="{09547CF4-B25A-F864-DA65-5C7F1F83C4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52" y="83713"/>
            <a:ext cx="1575455" cy="157545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A303128A-0EF3-84BD-F9ED-2E6316CD08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4792" y="83713"/>
            <a:ext cx="1699472" cy="1414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4EB993A-D432-5177-9922-4D00100F74D8}"/>
              </a:ext>
            </a:extLst>
          </p:cNvPr>
          <p:cNvSpPr txBox="1"/>
          <p:nvPr/>
        </p:nvSpPr>
        <p:spPr>
          <a:xfrm>
            <a:off x="1734047" y="365284"/>
            <a:ext cx="472944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bg-B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Национална програма 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"</a:t>
            </a:r>
            <a:r>
              <a:rPr lang="bg-B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Обучение за ИТ умения и кариера</a:t>
            </a:r>
            <a:r>
              <a:rPr lang="en-US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"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2865755" algn="ctr"/>
                <a:tab pos="5731510" algn="r"/>
              </a:tabLst>
            </a:pPr>
            <a:r>
              <a:rPr lang="bg-BG" u="sng" dirty="0"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https://it-kariera.mon.bg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22BFFF-21D1-37C4-D08A-94EDDBB11DD9}"/>
              </a:ext>
            </a:extLst>
          </p:cNvPr>
          <p:cNvSpPr txBox="1"/>
          <p:nvPr/>
        </p:nvSpPr>
        <p:spPr>
          <a:xfrm>
            <a:off x="6373448" y="365284"/>
            <a:ext cx="401710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bg-B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Министерството на образованието и науката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algn="r">
              <a:spcBef>
                <a:spcPts val="0"/>
              </a:spcBef>
              <a:spcAft>
                <a:spcPts val="0"/>
              </a:spcAft>
              <a:tabLst>
                <a:tab pos="2865755" algn="ctr"/>
                <a:tab pos="5731510" algn="r"/>
              </a:tabLst>
            </a:pPr>
            <a:r>
              <a:rPr lang="en-US" u="sn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</a:t>
            </a:r>
            <a:r>
              <a:rPr lang="bg-BG" u="sn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r>
              <a:rPr lang="en-US" u="sn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mon.bg</a:t>
            </a:r>
            <a:endParaRPr lang="bg-BG" dirty="0">
              <a:latin typeface="Comfortaa" pitchFamily="2" charset="0"/>
            </a:endParaRPr>
          </a:p>
        </p:txBody>
      </p:sp>
      <p:pic>
        <p:nvPicPr>
          <p:cNvPr id="2" name="Logo CC-BY-NC-SA">
            <a:hlinkClick r:id="rId5"/>
            <a:extLst>
              <a:ext uri="{FF2B5EF4-FFF2-40B4-BE49-F238E27FC236}">
                <a16:creationId xmlns:a16="http://schemas.microsoft.com/office/drawing/2014/main" id="{39F87C09-7AAD-A59F-33F5-8BECE165CB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54262" y="2505536"/>
            <a:ext cx="4017104" cy="144081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DBEA407-2EEF-D82D-ADB6-D20902F79FA2}"/>
              </a:ext>
            </a:extLst>
          </p:cNvPr>
          <p:cNvSpPr txBox="1"/>
          <p:nvPr/>
        </p:nvSpPr>
        <p:spPr>
          <a:xfrm>
            <a:off x="262246" y="4953479"/>
            <a:ext cx="1166750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bg-BG" sz="1800" dirty="0">
                <a:latin typeface="Comfortaa" pitchFamily="2" charset="0"/>
              </a:rPr>
              <a:t>Документът е разработен за нуждите на Национална програма "Обучение за ИТ умения и кариера" на Министерството на образованието и науката (МОН), </a:t>
            </a:r>
            <a:r>
              <a:rPr lang="ru-RU" sz="1800" dirty="0" err="1">
                <a:latin typeface="Comfortaa" pitchFamily="2" charset="0"/>
              </a:rPr>
              <a:t>базиран</a:t>
            </a:r>
            <a:r>
              <a:rPr lang="ru-RU" sz="1800" dirty="0">
                <a:latin typeface="Comfortaa" pitchFamily="2" charset="0"/>
              </a:rPr>
              <a:t> е на </a:t>
            </a:r>
            <a:r>
              <a:rPr lang="ru-RU" sz="1800" dirty="0" err="1">
                <a:latin typeface="Comfortaa" pitchFamily="2" charset="0"/>
              </a:rPr>
              <a:t>учебно</a:t>
            </a:r>
            <a:r>
              <a:rPr lang="ru-RU" sz="1800" dirty="0">
                <a:latin typeface="Comfortaa" pitchFamily="2" charset="0"/>
              </a:rPr>
              <a:t> </a:t>
            </a:r>
            <a:r>
              <a:rPr lang="ru-RU" sz="1800" dirty="0" err="1">
                <a:latin typeface="Comfortaa" pitchFamily="2" charset="0"/>
              </a:rPr>
              <a:t>съдържание</a:t>
            </a:r>
            <a:r>
              <a:rPr lang="ru-RU" sz="1800" dirty="0">
                <a:latin typeface="Comfortaa" pitchFamily="2" charset="0"/>
              </a:rPr>
              <a:t> и методика, </a:t>
            </a:r>
            <a:r>
              <a:rPr lang="ru-RU" sz="1800" dirty="0" err="1">
                <a:latin typeface="Comfortaa" pitchFamily="2" charset="0"/>
              </a:rPr>
              <a:t>предоставени</a:t>
            </a:r>
            <a:r>
              <a:rPr lang="ru-RU" sz="1800" dirty="0">
                <a:latin typeface="Comfortaa" pitchFamily="2" charset="0"/>
              </a:rPr>
              <a:t> от </a:t>
            </a:r>
            <a:r>
              <a:rPr lang="ru-RU" sz="1800" dirty="0" err="1">
                <a:latin typeface="Comfortaa" pitchFamily="2" charset="0"/>
              </a:rPr>
              <a:t>фондация</a:t>
            </a:r>
            <a:r>
              <a:rPr lang="ru-RU" sz="1800" dirty="0">
                <a:latin typeface="Comfortaa" pitchFamily="2" charset="0"/>
              </a:rPr>
              <a:t> "</a:t>
            </a:r>
            <a:r>
              <a:rPr lang="ru-RU" sz="1800" dirty="0" err="1">
                <a:latin typeface="Comfortaa" pitchFamily="2" charset="0"/>
              </a:rPr>
              <a:t>Софтуерен</a:t>
            </a:r>
            <a:r>
              <a:rPr lang="ru-RU" sz="1800" dirty="0">
                <a:latin typeface="Comfortaa" pitchFamily="2" charset="0"/>
              </a:rPr>
              <a:t> университет" </a:t>
            </a:r>
            <a:r>
              <a:rPr lang="bg-BG" sz="1800" dirty="0">
                <a:latin typeface="Comfortaa" pitchFamily="2" charset="0"/>
              </a:rPr>
              <a:t> и се разпространява под свободен лиценз CC-BY-NC-SA (</a:t>
            </a:r>
            <a:r>
              <a:rPr lang="bg-BG" sz="1800" dirty="0" err="1">
                <a:latin typeface="Comfortaa" pitchFamily="2" charset="0"/>
              </a:rPr>
              <a:t>Creative</a:t>
            </a:r>
            <a:r>
              <a:rPr lang="bg-BG" sz="1800" dirty="0">
                <a:latin typeface="Comfortaa" pitchFamily="2" charset="0"/>
              </a:rPr>
              <a:t> </a:t>
            </a:r>
            <a:r>
              <a:rPr lang="bg-BG" sz="1800" dirty="0" err="1">
                <a:latin typeface="Comfortaa" pitchFamily="2" charset="0"/>
              </a:rPr>
              <a:t>Commons</a:t>
            </a:r>
            <a:r>
              <a:rPr lang="bg-BG" sz="1800" dirty="0">
                <a:latin typeface="Comfortaa" pitchFamily="2" charset="0"/>
              </a:rPr>
              <a:t> </a:t>
            </a:r>
            <a:r>
              <a:rPr lang="bg-BG" sz="1800" dirty="0" err="1">
                <a:latin typeface="Comfortaa" pitchFamily="2" charset="0"/>
              </a:rPr>
              <a:t>Attribution-Non-Commercial-Share-Alike</a:t>
            </a:r>
            <a:r>
              <a:rPr lang="bg-BG" sz="1800" dirty="0">
                <a:latin typeface="Comfortaa" pitchFamily="2" charset="0"/>
              </a:rPr>
              <a:t> 4.0 International).</a:t>
            </a:r>
            <a:endParaRPr lang="bg-BG" dirty="0"/>
          </a:p>
        </p:txBody>
      </p:sp>
      <p:pic>
        <p:nvPicPr>
          <p:cNvPr id="1026" name="Picture 2" descr="Начало - Фондация &quot;Софтуерен университет&quot;">
            <a:extLst>
              <a:ext uri="{FF2B5EF4-FFF2-40B4-BE49-F238E27FC236}">
                <a16:creationId xmlns:a16="http://schemas.microsoft.com/office/drawing/2014/main" id="{F030DDDD-16FA-9FEE-B9A1-5E6F05F3EE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246" y="2727956"/>
            <a:ext cx="4637659" cy="1159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2846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335975" y="862731"/>
            <a:ext cx="10171199" cy="1110780"/>
          </a:xfrm>
        </p:spPr>
        <p:txBody>
          <a:bodyPr>
            <a:normAutofit/>
          </a:bodyPr>
          <a:lstStyle/>
          <a:p>
            <a:r>
              <a:rPr lang="bg-BG" dirty="0">
                <a:latin typeface="Comfortaa" pitchFamily="2" charset="0"/>
              </a:rPr>
              <a:t>Съдържание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335975" y="2281053"/>
            <a:ext cx="10171199" cy="3761533"/>
          </a:xfrm>
        </p:spPr>
        <p:txBody>
          <a:bodyPr>
            <a:normAutofit/>
          </a:bodyPr>
          <a:lstStyle/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bg-BG" sz="3200" dirty="0">
                <a:latin typeface="Comfortaa" pitchFamily="2" charset="0"/>
              </a:rPr>
              <a:t>Дефиниране на клас</a:t>
            </a:r>
            <a:endParaRPr lang="en-US" sz="3200" dirty="0">
              <a:latin typeface="Comfortaa" pitchFamily="2" charset="0"/>
            </a:endParaRPr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bg-BG" sz="3200" dirty="0">
                <a:latin typeface="Comfortaa" pitchFamily="2" charset="0"/>
              </a:rPr>
              <a:t>Именуване на класове</a:t>
            </a:r>
            <a:endParaRPr lang="en-US" sz="3200" dirty="0">
              <a:latin typeface="Comfortaa" pitchFamily="2" charset="0"/>
            </a:endParaRPr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bg-BG" sz="3200" dirty="0">
                <a:latin typeface="Comfortaa" pitchFamily="2" charset="0"/>
              </a:rPr>
              <a:t>Членове на класа</a:t>
            </a:r>
            <a:endParaRPr lang="en-US" sz="3200" dirty="0">
              <a:latin typeface="Comfortaa" pitchFamily="2" charset="0"/>
            </a:endParaRPr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bg-BG" sz="3200" dirty="0">
                <a:latin typeface="Comfortaa" pitchFamily="2" charset="0"/>
              </a:rPr>
              <a:t>Създаване на обект</a:t>
            </a:r>
            <a:endParaRPr lang="en-US" sz="3200" dirty="0">
              <a:latin typeface="Comfortaa" pitchFamily="2" charset="0"/>
            </a:endParaRPr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bg-BG" sz="3200" dirty="0">
                <a:latin typeface="Comfortaa" pitchFamily="2" charset="0"/>
              </a:rPr>
              <a:t>Обектна референция</a:t>
            </a:r>
            <a:endParaRPr lang="en-US" sz="3200" dirty="0">
              <a:latin typeface="Comfortaa" pitchFamily="2" charset="0"/>
            </a:endParaRP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endParaRPr lang="en-US" sz="3200" dirty="0">
              <a:latin typeface="Comforta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205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588958"/>
            <a:ext cx="10781805" cy="4984034"/>
          </a:xfrm>
        </p:spPr>
        <p:txBody>
          <a:bodyPr>
            <a:normAutofit/>
          </a:bodyPr>
          <a:lstStyle/>
          <a:p>
            <a:r>
              <a:rPr lang="bg-BG" dirty="0">
                <a:latin typeface="Comfortaa" pitchFamily="2" charset="0"/>
              </a:rPr>
              <a:t>Нека първо да създадем файл за този клас:</a:t>
            </a:r>
            <a:br>
              <a:rPr lang="bg-BG" dirty="0">
                <a:latin typeface="Comfortaa" pitchFamily="2" charset="0"/>
              </a:rPr>
            </a:br>
            <a:r>
              <a:rPr lang="en-US" b="1" dirty="0">
                <a:solidFill>
                  <a:srgbClr val="00B0F0"/>
                </a:solidFill>
                <a:latin typeface="Comfortaa" pitchFamily="2" charset="0"/>
                <a:sym typeface="Wingdings" panose="05000000000000000000" pitchFamily="2" charset="2"/>
              </a:rPr>
              <a:t>[Project] </a:t>
            </a:r>
            <a:r>
              <a:rPr lang="en-US" dirty="0">
                <a:latin typeface="Comfortaa" pitchFamily="2" charset="0"/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mfortaa" pitchFamily="2" charset="0"/>
                <a:sym typeface="Wingdings" panose="05000000000000000000" pitchFamily="2" charset="2"/>
              </a:rPr>
              <a:t> </a:t>
            </a:r>
            <a:r>
              <a:rPr lang="en-US" b="1" dirty="0">
                <a:solidFill>
                  <a:srgbClr val="00B0F0"/>
                </a:solidFill>
                <a:latin typeface="Comfortaa" pitchFamily="2" charset="0"/>
                <a:sym typeface="Wingdings" panose="05000000000000000000" pitchFamily="2" charset="2"/>
              </a:rPr>
              <a:t>[Add Class] </a:t>
            </a:r>
            <a:r>
              <a:rPr lang="bg-BG" dirty="0">
                <a:latin typeface="Comfortaa" pitchFamily="2" charset="0"/>
                <a:sym typeface="Wingdings" panose="05000000000000000000" pitchFamily="2" charset="2"/>
              </a:rPr>
              <a:t>или</a:t>
            </a:r>
            <a:r>
              <a:rPr lang="en-US" dirty="0">
                <a:latin typeface="Comfortaa" pitchFamily="2" charset="0"/>
                <a:sym typeface="Wingdings" panose="05000000000000000000" pitchFamily="2" charset="2"/>
              </a:rPr>
              <a:t> </a:t>
            </a:r>
            <a:r>
              <a:rPr lang="bg-BG" dirty="0">
                <a:latin typeface="Comfortaa" pitchFamily="2" charset="0"/>
                <a:sym typeface="Wingdings" panose="05000000000000000000" pitchFamily="2" charset="2"/>
              </a:rPr>
              <a:t>десен бутон върху проекта </a:t>
            </a:r>
            <a:r>
              <a:rPr lang="en-US" b="1" dirty="0">
                <a:solidFill>
                  <a:srgbClr val="00B0F0"/>
                </a:solidFill>
                <a:latin typeface="Comfortaa" pitchFamily="2" charset="0"/>
              </a:rPr>
              <a:t>[Add]</a:t>
            </a:r>
            <a:r>
              <a:rPr lang="en-US" dirty="0">
                <a:latin typeface="Comfortaa" pitchFamily="2" charset="0"/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mfortaa" pitchFamily="2" charset="0"/>
                <a:sym typeface="Wingdings" panose="05000000000000000000" pitchFamily="2" charset="2"/>
              </a:rPr>
              <a:t> </a:t>
            </a:r>
            <a:r>
              <a:rPr lang="en-US" b="1" dirty="0">
                <a:solidFill>
                  <a:srgbClr val="00B0F0"/>
                </a:solidFill>
                <a:latin typeface="Comfortaa" pitchFamily="2" charset="0"/>
                <a:sym typeface="Wingdings" panose="05000000000000000000" pitchFamily="2" charset="2"/>
              </a:rPr>
              <a:t>[New Item] </a:t>
            </a:r>
            <a:r>
              <a:rPr lang="en-US" dirty="0">
                <a:latin typeface="Comfortaa" pitchFamily="2" charset="0"/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mfortaa" pitchFamily="2" charset="0"/>
                <a:sym typeface="Wingdings" panose="05000000000000000000" pitchFamily="2" charset="2"/>
              </a:rPr>
              <a:t> </a:t>
            </a:r>
            <a:r>
              <a:rPr lang="en-US" b="1" dirty="0">
                <a:solidFill>
                  <a:srgbClr val="00B0F0"/>
                </a:solidFill>
                <a:latin typeface="Comfortaa" pitchFamily="2" charset="0"/>
                <a:sym typeface="Wingdings" panose="05000000000000000000" pitchFamily="2" charset="2"/>
              </a:rPr>
              <a:t>[Class]</a:t>
            </a:r>
          </a:p>
          <a:p>
            <a:endParaRPr lang="en-US" dirty="0">
              <a:solidFill>
                <a:schemeClr val="tx2">
                  <a:lumMod val="75000"/>
                </a:schemeClr>
              </a:solidFill>
              <a:latin typeface="Comfortaa" pitchFamily="2" charset="0"/>
              <a:sym typeface="Wingdings" panose="05000000000000000000" pitchFamily="2" charset="2"/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  <a:latin typeface="Comfortaa" pitchFamily="2" charset="0"/>
              <a:sym typeface="Wingdings" panose="05000000000000000000" pitchFamily="2" charset="2"/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  <a:latin typeface="Comfortaa" pitchFamily="2" charset="0"/>
              <a:sym typeface="Wingdings" panose="05000000000000000000" pitchFamily="2" charset="2"/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  <a:latin typeface="Comfortaa" pitchFamily="2" charset="0"/>
              <a:sym typeface="Wingdings" panose="05000000000000000000" pitchFamily="2" charset="2"/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  <a:latin typeface="Comfortaa" pitchFamily="2" charset="0"/>
              <a:sym typeface="Wingdings" panose="05000000000000000000" pitchFamily="2" charset="2"/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  <a:latin typeface="Comfortaa" pitchFamily="2" charset="0"/>
              <a:sym typeface="Wingdings" panose="05000000000000000000" pitchFamily="2" charset="2"/>
            </a:endParaRPr>
          </a:p>
          <a:p>
            <a:r>
              <a:rPr lang="bg-BG" dirty="0">
                <a:latin typeface="Comfortaa" pitchFamily="2" charset="0"/>
                <a:sym typeface="Wingdings" panose="05000000000000000000" pitchFamily="2" charset="2"/>
              </a:rPr>
              <a:t>Внимавайте с именуването на класа</a:t>
            </a:r>
            <a:endParaRPr lang="en-US" dirty="0">
              <a:latin typeface="Comfortaa" pitchFamily="2" charset="0"/>
            </a:endParaRPr>
          </a:p>
          <a:p>
            <a:pPr marL="0" indent="0">
              <a:buNone/>
            </a:pPr>
            <a:endParaRPr lang="en-US" dirty="0">
              <a:latin typeface="Comfortaa" pitchFamily="2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>
                <a:latin typeface="Comfortaa" pitchFamily="2" charset="0"/>
              </a:rPr>
              <a:t>Дефиниране на клас </a:t>
            </a:r>
            <a:r>
              <a:rPr lang="en-US" dirty="0">
                <a:latin typeface="Comfortaa" pitchFamily="2" charset="0"/>
              </a:rPr>
              <a:t>[1/2]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9BBC1B-699A-146C-5709-366B2C4EC6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9252" y="2914521"/>
            <a:ext cx="9635699" cy="2927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966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29239"/>
            <a:ext cx="10604689" cy="988085"/>
          </a:xfrm>
        </p:spPr>
        <p:txBody>
          <a:bodyPr>
            <a:normAutofit/>
          </a:bodyPr>
          <a:lstStyle/>
          <a:p>
            <a:r>
              <a:rPr lang="bg-BG" sz="2400" dirty="0">
                <a:latin typeface="Comfortaa" pitchFamily="2" charset="0"/>
              </a:rPr>
              <a:t>Класовете служат за създаване на </a:t>
            </a:r>
            <a:r>
              <a:rPr lang="bg-BG" sz="2400" b="1" dirty="0">
                <a:solidFill>
                  <a:srgbClr val="00B0F0"/>
                </a:solidFill>
                <a:latin typeface="Comfortaa" pitchFamily="2" charset="0"/>
              </a:rPr>
              <a:t>имплементация</a:t>
            </a:r>
            <a:r>
              <a:rPr lang="bg-BG" sz="2400" dirty="0">
                <a:latin typeface="Comfortaa" pitchFamily="2" charset="0"/>
              </a:rPr>
              <a:t> на АТД</a:t>
            </a:r>
            <a:endParaRPr lang="en-US" sz="2400" dirty="0">
              <a:latin typeface="Comfortaa" pitchFamily="2" charset="0"/>
            </a:endParaRPr>
          </a:p>
          <a:p>
            <a:r>
              <a:rPr lang="bg-BG" sz="2400" dirty="0">
                <a:latin typeface="Comfortaa" pitchFamily="2" charset="0"/>
              </a:rPr>
              <a:t>Класовете ни дават начин да опишем и създадем обекти</a:t>
            </a:r>
            <a:endParaRPr lang="en-US" sz="2400" dirty="0">
              <a:solidFill>
                <a:schemeClr val="tx2">
                  <a:lumMod val="75000"/>
                </a:schemeClr>
              </a:solidFill>
              <a:latin typeface="Comfortaa" pitchFamily="2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08356"/>
          </a:xfrm>
        </p:spPr>
        <p:txBody>
          <a:bodyPr/>
          <a:lstStyle/>
          <a:p>
            <a:r>
              <a:rPr lang="bg-BG" sz="4000" dirty="0">
                <a:latin typeface="Comfortaa" pitchFamily="2" charset="0"/>
              </a:rPr>
              <a:t>Дефиниране на клас</a:t>
            </a:r>
            <a:r>
              <a:rPr lang="en-US" sz="4000" dirty="0">
                <a:latin typeface="Comfortaa" pitchFamily="2" charset="0"/>
              </a:rPr>
              <a:t> [2/2]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47522" y="3347967"/>
            <a:ext cx="10693778" cy="2853840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4400" dirty="0">
                <a:solidFill>
                  <a:schemeClr val="bg1"/>
                </a:solidFill>
                <a:effectLst/>
              </a:rPr>
              <a:t>class Dice </a:t>
            </a:r>
          </a:p>
          <a:p>
            <a:r>
              <a:rPr lang="en-US" sz="4400" dirty="0">
                <a:solidFill>
                  <a:schemeClr val="bg1"/>
                </a:solidFill>
                <a:effectLst/>
              </a:rPr>
              <a:t>{</a:t>
            </a:r>
          </a:p>
          <a:p>
            <a:r>
              <a:rPr lang="en-US" sz="4400" dirty="0">
                <a:solidFill>
                  <a:schemeClr val="bg1"/>
                </a:solidFill>
                <a:effectLst/>
              </a:rPr>
              <a:t>  …</a:t>
            </a:r>
          </a:p>
          <a:p>
            <a:r>
              <a:rPr lang="en-US" sz="4400" dirty="0">
                <a:solidFill>
                  <a:schemeClr val="bg1"/>
                </a:solidFill>
                <a:effectLst/>
              </a:rPr>
              <a:t>}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4768410" y="3056900"/>
            <a:ext cx="2323127" cy="733258"/>
          </a:xfrm>
          <a:prstGeom prst="wedgeRoundRectCallout">
            <a:avLst>
              <a:gd name="adj1" fmla="val -76375"/>
              <a:gd name="adj2" fmla="val 52828"/>
              <a:gd name="adj3" fmla="val 16667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000" dirty="0">
                <a:solidFill>
                  <a:srgbClr val="FFFFFF"/>
                </a:solidFill>
                <a:latin typeface="Comfortaa" pitchFamily="2" charset="0"/>
              </a:rPr>
              <a:t>Име  на класа</a:t>
            </a:r>
            <a:endParaRPr lang="en-US" sz="2000" b="1" noProof="1">
              <a:solidFill>
                <a:schemeClr val="tx2">
                  <a:lumMod val="75000"/>
                </a:schemeClr>
              </a:solidFill>
              <a:latin typeface="Comfortaa" pitchFamily="2" charset="0"/>
            </a:endParaRP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1786323" y="5825335"/>
            <a:ext cx="2500668" cy="667539"/>
          </a:xfrm>
          <a:prstGeom prst="wedgeRoundRectCallout">
            <a:avLst>
              <a:gd name="adj1" fmla="val -49213"/>
              <a:gd name="adj2" fmla="val -97214"/>
              <a:gd name="adj3" fmla="val 16667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000" dirty="0">
                <a:solidFill>
                  <a:schemeClr val="bg1"/>
                </a:solidFill>
                <a:latin typeface="Comfortaa" pitchFamily="2" charset="0"/>
              </a:rPr>
              <a:t>Тяло на клас</a:t>
            </a:r>
            <a:endParaRPr lang="en-US" sz="2000" b="1" noProof="1">
              <a:solidFill>
                <a:schemeClr val="bg1"/>
              </a:solidFill>
              <a:latin typeface="Comfortaa" pitchFamily="2" charset="0"/>
            </a:endParaRP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894608" y="2476005"/>
            <a:ext cx="2494713" cy="680179"/>
          </a:xfrm>
          <a:prstGeom prst="wedgeRoundRectCallout">
            <a:avLst>
              <a:gd name="adj1" fmla="val -26169"/>
              <a:gd name="adj2" fmla="val 103441"/>
              <a:gd name="adj3" fmla="val 16667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000" dirty="0">
                <a:solidFill>
                  <a:srgbClr val="FFFFFF"/>
                </a:solidFill>
                <a:latin typeface="Comfortaa" pitchFamily="2" charset="0"/>
              </a:rPr>
              <a:t>Ключова дума</a:t>
            </a:r>
            <a:endParaRPr lang="en-US" sz="2000" b="1" noProof="1">
              <a:solidFill>
                <a:schemeClr val="tx2">
                  <a:lumMod val="75000"/>
                </a:schemeClr>
              </a:solidFill>
              <a:latin typeface="Comfortaa" pitchFamily="2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80EB161-6122-2597-7195-400CB10EEC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3359" y="3835724"/>
            <a:ext cx="3720029" cy="1986833"/>
          </a:xfrm>
          <a:prstGeom prst="rect">
            <a:avLst/>
          </a:prstGeom>
        </p:spPr>
      </p:pic>
      <p:sp>
        <p:nvSpPr>
          <p:cNvPr id="12" name="AutoShape 6"/>
          <p:cNvSpPr>
            <a:spLocks noChangeArrowheads="1"/>
          </p:cNvSpPr>
          <p:nvPr/>
        </p:nvSpPr>
        <p:spPr bwMode="auto">
          <a:xfrm>
            <a:off x="4768410" y="4466944"/>
            <a:ext cx="2360255" cy="921534"/>
          </a:xfrm>
          <a:prstGeom prst="wedgeRoundRectCallout">
            <a:avLst>
              <a:gd name="adj1" fmla="val 75737"/>
              <a:gd name="adj2" fmla="val 12258"/>
              <a:gd name="adj3" fmla="val 16667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000" noProof="1">
                <a:solidFill>
                  <a:srgbClr val="FFFFFF"/>
                </a:solidFill>
                <a:latin typeface="Comfortaa" pitchFamily="2" charset="0"/>
              </a:rPr>
              <a:t>Клас в отделен файл</a:t>
            </a:r>
            <a:endParaRPr lang="en-US" sz="2000" b="1" noProof="1">
              <a:solidFill>
                <a:schemeClr val="tx2">
                  <a:lumMod val="75000"/>
                </a:schemeClr>
              </a:solidFill>
              <a:latin typeface="Comforta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3157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6222" y="1489370"/>
            <a:ext cx="10840193" cy="1637528"/>
          </a:xfrm>
        </p:spPr>
        <p:txBody>
          <a:bodyPr>
            <a:normAutofit fontScale="92500"/>
          </a:bodyPr>
          <a:lstStyle/>
          <a:p>
            <a:r>
              <a:rPr lang="bg-BG" dirty="0">
                <a:latin typeface="Comfortaa" pitchFamily="2" charset="0"/>
              </a:rPr>
              <a:t>Класовете са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noProof="1">
                <a:latin typeface="Comfortaa" pitchFamily="2" charset="0"/>
              </a:rPr>
              <a:t>PascalCase</a:t>
            </a:r>
          </a:p>
          <a:p>
            <a:r>
              <a:rPr lang="bg-BG" dirty="0">
                <a:latin typeface="Comfortaa" pitchFamily="2" charset="0"/>
              </a:rPr>
              <a:t>Използвайте описателни съществителни</a:t>
            </a:r>
            <a:endParaRPr lang="en-GB" dirty="0">
              <a:latin typeface="Comfortaa" pitchFamily="2" charset="0"/>
            </a:endParaRPr>
          </a:p>
          <a:p>
            <a:r>
              <a:rPr lang="bg-BG" dirty="0">
                <a:latin typeface="Comfortaa" pitchFamily="2" charset="0"/>
              </a:rPr>
              <a:t>Избягвайте абревиатури</a:t>
            </a:r>
            <a:r>
              <a:rPr lang="en-GB" dirty="0">
                <a:latin typeface="Comfortaa" pitchFamily="2" charset="0"/>
              </a:rPr>
              <a:t> (</a:t>
            </a:r>
            <a:r>
              <a:rPr lang="bg-BG" sz="2600" dirty="0">
                <a:latin typeface="Comfortaa" pitchFamily="2" charset="0"/>
              </a:rPr>
              <a:t>освен известни:</a:t>
            </a:r>
            <a:r>
              <a:rPr lang="en-GB" sz="2600" dirty="0">
                <a:latin typeface="Comfortaa" pitchFamily="2" charset="0"/>
              </a:rPr>
              <a:t> URL, HTTP,</a:t>
            </a:r>
            <a:r>
              <a:rPr lang="bg-BG" sz="2600" dirty="0">
                <a:latin typeface="Comfortaa" pitchFamily="2" charset="0"/>
              </a:rPr>
              <a:t> и др.</a:t>
            </a:r>
            <a:r>
              <a:rPr lang="en-GB" dirty="0">
                <a:latin typeface="Comfortaa" pitchFamily="2" charset="0"/>
              </a:rPr>
              <a:t>)</a:t>
            </a:r>
            <a:endParaRPr lang="en-US" dirty="0">
              <a:latin typeface="Comfortaa" pitchFamily="2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71946" y="332730"/>
            <a:ext cx="10758054" cy="1325563"/>
          </a:xfrm>
        </p:spPr>
        <p:txBody>
          <a:bodyPr/>
          <a:lstStyle/>
          <a:p>
            <a:r>
              <a:rPr lang="bg-BG" dirty="0">
                <a:latin typeface="Comfortaa" pitchFamily="2" charset="0"/>
              </a:rPr>
              <a:t>Именуване на класове</a:t>
            </a:r>
            <a:endParaRPr lang="en-US" dirty="0">
              <a:latin typeface="Comfortaa" pitchFamily="2" charset="0"/>
            </a:endParaRP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36222" y="3177866"/>
            <a:ext cx="10693778" cy="1622734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200" dirty="0">
                <a:solidFill>
                  <a:schemeClr val="bg1"/>
                </a:solidFill>
                <a:effectLst/>
              </a:rPr>
              <a:t>class Dice { … }</a:t>
            </a:r>
          </a:p>
          <a:p>
            <a:r>
              <a:rPr lang="en-US" sz="3200" dirty="0">
                <a:solidFill>
                  <a:schemeClr val="bg1"/>
                </a:solidFill>
                <a:effectLst/>
              </a:rPr>
              <a:t>class BankAccount { … }</a:t>
            </a:r>
          </a:p>
          <a:p>
            <a:r>
              <a:rPr lang="en-US" sz="3200" dirty="0">
                <a:solidFill>
                  <a:schemeClr val="bg1"/>
                </a:solidFill>
                <a:effectLst/>
              </a:rPr>
              <a:t>class IntegerCalculator { … }</a:t>
            </a:r>
          </a:p>
        </p:txBody>
      </p:sp>
      <p:pic>
        <p:nvPicPr>
          <p:cNvPr id="13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773750" y="3506704"/>
            <a:ext cx="1293108" cy="1162526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 Placeholder 5"/>
          <p:cNvSpPr txBox="1">
            <a:spLocks/>
          </p:cNvSpPr>
          <p:nvPr/>
        </p:nvSpPr>
        <p:spPr>
          <a:xfrm>
            <a:off x="736222" y="4902536"/>
            <a:ext cx="10693778" cy="1622734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200" dirty="0">
                <a:solidFill>
                  <a:schemeClr val="bg1"/>
                </a:solidFill>
                <a:effectLst/>
              </a:rPr>
              <a:t>class TPMF { … }</a:t>
            </a:r>
          </a:p>
          <a:p>
            <a:r>
              <a:rPr lang="en-US" sz="3200" dirty="0">
                <a:solidFill>
                  <a:schemeClr val="bg1"/>
                </a:solidFill>
                <a:effectLst/>
              </a:rPr>
              <a:t>class bankaccount { … }</a:t>
            </a:r>
          </a:p>
          <a:p>
            <a:r>
              <a:rPr lang="en-US" sz="3200" dirty="0">
                <a:solidFill>
                  <a:schemeClr val="bg1"/>
                </a:solidFill>
                <a:effectLst/>
              </a:rPr>
              <a:t>class intcalc { … }</a:t>
            </a:r>
          </a:p>
        </p:txBody>
      </p:sp>
      <p:pic>
        <p:nvPicPr>
          <p:cNvPr id="14" name="Picture 13" descr="approve, block, cancel, delete, reject icon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67808" y="5181600"/>
            <a:ext cx="1104992" cy="1093528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9358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5866" y="1487179"/>
            <a:ext cx="9902243" cy="1713221"/>
          </a:xfrm>
        </p:spPr>
        <p:txBody>
          <a:bodyPr/>
          <a:lstStyle/>
          <a:p>
            <a:r>
              <a:rPr lang="bg-BG" dirty="0">
                <a:latin typeface="Comfortaa" pitchFamily="2" charset="0"/>
              </a:rPr>
              <a:t>Класа съдържа състояния и действия</a:t>
            </a:r>
            <a:endParaRPr lang="bg-BG" dirty="0">
              <a:solidFill>
                <a:schemeClr val="tx2">
                  <a:lumMod val="75000"/>
                </a:schemeClr>
              </a:solidFill>
              <a:latin typeface="Comfortaa" pitchFamily="2" charset="0"/>
            </a:endParaRPr>
          </a:p>
          <a:p>
            <a:r>
              <a:rPr lang="bg-BG" b="1" dirty="0">
                <a:solidFill>
                  <a:srgbClr val="00B0F0"/>
                </a:solidFill>
                <a:latin typeface="Comfortaa" pitchFamily="2" charset="0"/>
              </a:rPr>
              <a:t>Полетата</a:t>
            </a:r>
            <a:r>
              <a:rPr lang="bg-BG" dirty="0">
                <a:latin typeface="Comfortaa" pitchFamily="2" charset="0"/>
              </a:rPr>
              <a:t> съдържат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  <a:latin typeface="Comfortaa" pitchFamily="2" charset="0"/>
              </a:rPr>
              <a:t>състоянието</a:t>
            </a:r>
            <a:endParaRPr lang="en-GB" dirty="0">
              <a:solidFill>
                <a:schemeClr val="tx2">
                  <a:lumMod val="75000"/>
                </a:schemeClr>
              </a:solidFill>
              <a:latin typeface="Comfortaa" pitchFamily="2" charset="0"/>
            </a:endParaRPr>
          </a:p>
          <a:p>
            <a:r>
              <a:rPr lang="bg-BG" b="1" dirty="0">
                <a:solidFill>
                  <a:srgbClr val="00B0F0"/>
                </a:solidFill>
                <a:latin typeface="Comfortaa" pitchFamily="2" charset="0"/>
              </a:rPr>
              <a:t>Методите</a:t>
            </a:r>
            <a:r>
              <a:rPr lang="bg-BG" dirty="0">
                <a:latin typeface="Comfortaa" pitchFamily="2" charset="0"/>
              </a:rPr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  <a:latin typeface="Comfortaa" pitchFamily="2" charset="0"/>
              </a:rPr>
              <a:t>описват действието</a:t>
            </a:r>
            <a:endParaRPr lang="en-US" dirty="0">
              <a:solidFill>
                <a:schemeClr val="tx2">
                  <a:lumMod val="75000"/>
                </a:schemeClr>
              </a:solidFill>
              <a:latin typeface="Comfortaa" pitchFamily="2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58529" y="557538"/>
            <a:ext cx="9902243" cy="929641"/>
          </a:xfrm>
        </p:spPr>
        <p:txBody>
          <a:bodyPr/>
          <a:lstStyle/>
          <a:p>
            <a:r>
              <a:rPr lang="bg-BG" dirty="0">
                <a:latin typeface="Comfortaa" pitchFamily="2" charset="0"/>
              </a:rPr>
              <a:t>Членове на класа</a:t>
            </a:r>
            <a:endParaRPr lang="en-US" dirty="0">
              <a:latin typeface="Comfortaa" pitchFamily="2" charset="0"/>
            </a:endParaRP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45866" y="3200400"/>
            <a:ext cx="9902243" cy="310006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200" dirty="0">
                <a:solidFill>
                  <a:schemeClr val="bg1"/>
                </a:solidFill>
              </a:rPr>
              <a:t>class Dice {</a:t>
            </a:r>
          </a:p>
          <a:p>
            <a:r>
              <a:rPr lang="en-US" sz="3200" dirty="0">
                <a:solidFill>
                  <a:schemeClr val="bg1"/>
                </a:solidFill>
              </a:rPr>
              <a:t>  int sides;</a:t>
            </a:r>
          </a:p>
          <a:p>
            <a:r>
              <a:rPr lang="en-US" sz="3200" dirty="0">
                <a:solidFill>
                  <a:schemeClr val="bg1"/>
                </a:solidFill>
              </a:rPr>
              <a:t>  string type;</a:t>
            </a:r>
          </a:p>
          <a:p>
            <a:endParaRPr lang="en-US" sz="3200" dirty="0">
              <a:solidFill>
                <a:schemeClr val="bg1"/>
              </a:solidFill>
            </a:endParaRPr>
          </a:p>
          <a:p>
            <a:r>
              <a:rPr lang="en-US" sz="3200" dirty="0">
                <a:solidFill>
                  <a:schemeClr val="bg1"/>
                </a:solidFill>
              </a:rPr>
              <a:t>  void Roll(){ … }</a:t>
            </a:r>
          </a:p>
          <a:p>
            <a:r>
              <a:rPr lang="en-US" sz="3200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5433950" y="3511861"/>
            <a:ext cx="2166257" cy="867030"/>
          </a:xfrm>
          <a:prstGeom prst="wedgeRoundRectCallout">
            <a:avLst>
              <a:gd name="adj1" fmla="val -108621"/>
              <a:gd name="adj2" fmla="val 34043"/>
              <a:gd name="adj3" fmla="val 16667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dirty="0">
                <a:solidFill>
                  <a:srgbClr val="FFFFFF"/>
                </a:solidFill>
                <a:latin typeface="Comfortaa" pitchFamily="2" charset="0"/>
              </a:rPr>
              <a:t>Полета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mfortaa" pitchFamily="2" charset="0"/>
            </a:endParaRP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6394500" y="4814746"/>
            <a:ext cx="2411413" cy="867029"/>
          </a:xfrm>
          <a:prstGeom prst="wedgeRoundRectCallout">
            <a:avLst>
              <a:gd name="adj1" fmla="val -93121"/>
              <a:gd name="adj2" fmla="val 34307"/>
              <a:gd name="adj3" fmla="val 16667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dirty="0">
                <a:solidFill>
                  <a:srgbClr val="FFFFFF"/>
                </a:solidFill>
                <a:latin typeface="Comfortaa" pitchFamily="2" charset="0"/>
              </a:rPr>
              <a:t>Методи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mforta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4642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1241"/>
            <a:ext cx="10515600" cy="921534"/>
          </a:xfrm>
        </p:spPr>
        <p:txBody>
          <a:bodyPr/>
          <a:lstStyle/>
          <a:p>
            <a:r>
              <a:rPr lang="bg-BG" dirty="0">
                <a:latin typeface="Comfortaa" pitchFamily="2" charset="0"/>
              </a:rPr>
              <a:t>Класът може да има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  <a:latin typeface="Comfortaa" pitchFamily="2" charset="0"/>
              </a:rPr>
              <a:t>много </a:t>
            </a:r>
            <a:r>
              <a:rPr lang="bg-BG" b="1" dirty="0">
                <a:solidFill>
                  <a:srgbClr val="00B0F0"/>
                </a:solidFill>
                <a:latin typeface="Comfortaa" pitchFamily="2" charset="0"/>
              </a:rPr>
              <a:t>инстанции</a:t>
            </a:r>
            <a:r>
              <a:rPr lang="en-US" dirty="0">
                <a:latin typeface="Comfortaa" pitchFamily="2" charset="0"/>
              </a:rPr>
              <a:t> (</a:t>
            </a:r>
            <a:r>
              <a:rPr lang="bg-BG" b="1" dirty="0">
                <a:solidFill>
                  <a:srgbClr val="00B0F0"/>
                </a:solidFill>
                <a:latin typeface="Comfortaa" pitchFamily="2" charset="0"/>
              </a:rPr>
              <a:t>обекти</a:t>
            </a:r>
            <a:r>
              <a:rPr lang="en-US" dirty="0">
                <a:latin typeface="Comfortaa" pitchFamily="2" charset="0"/>
              </a:rPr>
              <a:t>)</a:t>
            </a:r>
          </a:p>
          <a:p>
            <a:endParaRPr lang="en-US" dirty="0">
              <a:latin typeface="Comfortaa" pitchFamily="2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>
                <a:latin typeface="Comfortaa" pitchFamily="2" charset="0"/>
              </a:rPr>
              <a:t>Създаване на обект</a:t>
            </a:r>
            <a:endParaRPr lang="en-US" dirty="0">
              <a:latin typeface="Comfortaa" pitchFamily="2" charset="0"/>
            </a:endParaRP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49978" y="2276698"/>
            <a:ext cx="10693778" cy="310006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200" dirty="0">
                <a:solidFill>
                  <a:schemeClr val="bg1"/>
                </a:solidFill>
                <a:effectLst/>
              </a:rPr>
              <a:t>class Program {</a:t>
            </a:r>
          </a:p>
          <a:p>
            <a:r>
              <a:rPr lang="en-US" sz="3200" dirty="0">
                <a:solidFill>
                  <a:schemeClr val="bg1"/>
                </a:solidFill>
                <a:effectLst/>
              </a:rPr>
              <a:t>  public static void Main() {</a:t>
            </a:r>
          </a:p>
          <a:p>
            <a:r>
              <a:rPr lang="en-US" sz="3200" dirty="0">
                <a:solidFill>
                  <a:schemeClr val="bg1"/>
                </a:solidFill>
                <a:effectLst/>
              </a:rPr>
              <a:t>    Dice diceD6 = new Dice();</a:t>
            </a:r>
          </a:p>
          <a:p>
            <a:r>
              <a:rPr lang="en-US" sz="3200" dirty="0">
                <a:solidFill>
                  <a:schemeClr val="bg1"/>
                </a:solidFill>
                <a:effectLst/>
              </a:rPr>
              <a:t>    Dice diceD8 = new Dice();</a:t>
            </a:r>
          </a:p>
          <a:p>
            <a:r>
              <a:rPr lang="en-US" sz="3200" dirty="0">
                <a:solidFill>
                  <a:schemeClr val="bg1"/>
                </a:solidFill>
                <a:effectLst/>
              </a:rPr>
              <a:t>  }</a:t>
            </a:r>
          </a:p>
          <a:p>
            <a:r>
              <a:rPr lang="en-US" sz="3200" dirty="0">
                <a:solidFill>
                  <a:schemeClr val="bg1"/>
                </a:solidFill>
                <a:effectLst/>
              </a:rPr>
              <a:t>}</a:t>
            </a: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5338523" y="4987180"/>
            <a:ext cx="2784199" cy="1343014"/>
          </a:xfrm>
          <a:prstGeom prst="wedgeRoundRectCallout">
            <a:avLst>
              <a:gd name="adj1" fmla="val -37935"/>
              <a:gd name="adj2" fmla="val -98323"/>
              <a:gd name="adj3" fmla="val 16667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dirty="0">
                <a:solidFill>
                  <a:schemeClr val="bg1"/>
                </a:solidFill>
                <a:latin typeface="Comfortaa" pitchFamily="2" charset="0"/>
              </a:rPr>
              <a:t>Използвайте</a:t>
            </a:r>
            <a:r>
              <a:rPr lang="en-US" sz="2400" dirty="0">
                <a:solidFill>
                  <a:schemeClr val="bg1"/>
                </a:solidFill>
                <a:latin typeface="Comfortaa" pitchFamily="2" charset="0"/>
              </a:rPr>
              <a:t> </a:t>
            </a:r>
            <a:r>
              <a:rPr lang="bg-BG" sz="2400" dirty="0">
                <a:solidFill>
                  <a:schemeClr val="bg1"/>
                </a:solidFill>
                <a:latin typeface="Comfortaa" pitchFamily="2" charset="0"/>
              </a:rPr>
              <a:t>оператора </a:t>
            </a:r>
            <a:r>
              <a:rPr lang="en-US" sz="2400" b="1" dirty="0">
                <a:solidFill>
                  <a:schemeClr val="tx1"/>
                </a:solidFill>
                <a:latin typeface="Comfortaa" pitchFamily="2" charset="0"/>
              </a:rPr>
              <a:t>new</a:t>
            </a:r>
            <a:endParaRPr lang="en-US" sz="2400" b="1" noProof="1">
              <a:solidFill>
                <a:schemeClr val="tx1"/>
              </a:solidFill>
              <a:latin typeface="Comfortaa" pitchFamily="2" charset="0"/>
            </a:endParaRP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1803196" y="4987180"/>
            <a:ext cx="3196316" cy="1343014"/>
          </a:xfrm>
          <a:prstGeom prst="wedgeRoundRectCallout">
            <a:avLst>
              <a:gd name="adj1" fmla="val 20404"/>
              <a:gd name="adj2" fmla="val -98436"/>
              <a:gd name="adj3" fmla="val 16667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dirty="0">
                <a:solidFill>
                  <a:schemeClr val="bg1"/>
                </a:solidFill>
                <a:latin typeface="Comfortaa" pitchFamily="2" charset="0"/>
              </a:rPr>
              <a:t>Променливите съдържат</a:t>
            </a:r>
            <a:r>
              <a:rPr lang="en-US" sz="2400" dirty="0">
                <a:solidFill>
                  <a:schemeClr val="bg1"/>
                </a:solidFill>
                <a:latin typeface="Comfortaa" pitchFamily="2" charset="0"/>
              </a:rPr>
              <a:t> </a:t>
            </a:r>
            <a:r>
              <a:rPr lang="bg-BG" sz="2400" b="1" dirty="0">
                <a:solidFill>
                  <a:schemeClr val="tx1"/>
                </a:solidFill>
                <a:latin typeface="Comfortaa" pitchFamily="2" charset="0"/>
              </a:rPr>
              <a:t>референции</a:t>
            </a:r>
            <a:endParaRPr lang="en-US" sz="2400" b="1" noProof="1">
              <a:solidFill>
                <a:schemeClr val="tx1"/>
              </a:solidFill>
              <a:latin typeface="Comforta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9080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6221" y="1262512"/>
            <a:ext cx="11037125" cy="1057771"/>
          </a:xfrm>
        </p:spPr>
        <p:txBody>
          <a:bodyPr/>
          <a:lstStyle/>
          <a:p>
            <a:r>
              <a:rPr lang="bg-BG" dirty="0">
                <a:latin typeface="Comfortaa" pitchFamily="2" charset="0"/>
              </a:rPr>
              <a:t>Декларирането на променлива създава </a:t>
            </a:r>
            <a:r>
              <a:rPr lang="bg-BG" b="1" dirty="0">
                <a:solidFill>
                  <a:srgbClr val="00B0F0"/>
                </a:solidFill>
                <a:latin typeface="Comfortaa" pitchFamily="2" charset="0"/>
              </a:rPr>
              <a:t>референция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  <a:latin typeface="Comfortaa" pitchFamily="2" charset="0"/>
              </a:rPr>
              <a:t> </a:t>
            </a:r>
            <a:endParaRPr lang="en-US" dirty="0">
              <a:latin typeface="Comfortaa" pitchFamily="2" charset="0"/>
            </a:endParaRPr>
          </a:p>
          <a:p>
            <a:r>
              <a:rPr lang="en-US" b="1" dirty="0">
                <a:solidFill>
                  <a:srgbClr val="00B0F0"/>
                </a:solidFill>
                <a:latin typeface="Comfortaa" pitchFamily="2" charset="0"/>
              </a:rPr>
              <a:t>new</a:t>
            </a:r>
            <a:r>
              <a:rPr lang="en-US" dirty="0">
                <a:latin typeface="Comfortaa" pitchFamily="2" charset="0"/>
              </a:rPr>
              <a:t> </a:t>
            </a:r>
            <a:r>
              <a:rPr lang="bg-BG" dirty="0">
                <a:latin typeface="Comfortaa" pitchFamily="2" charset="0"/>
              </a:rPr>
              <a:t>заделя място</a:t>
            </a:r>
            <a:endParaRPr lang="en-US" dirty="0">
              <a:latin typeface="Comfortaa" pitchFamily="2" charset="0"/>
            </a:endParaRPr>
          </a:p>
        </p:txBody>
      </p:sp>
      <p:sp>
        <p:nvSpPr>
          <p:cNvPr id="12" name="Rectangle: Rounded Corners 11"/>
          <p:cNvSpPr/>
          <p:nvPr/>
        </p:nvSpPr>
        <p:spPr>
          <a:xfrm>
            <a:off x="2805849" y="3587338"/>
            <a:ext cx="3091722" cy="2895600"/>
          </a:xfrm>
          <a:prstGeom prst="roundRect">
            <a:avLst>
              <a:gd name="adj" fmla="val 5385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GB" sz="2800" dirty="0"/>
              <a:t>Stack</a:t>
            </a:r>
            <a:endParaRPr lang="en-US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96539" y="458577"/>
            <a:ext cx="10515600" cy="855672"/>
          </a:xfrm>
        </p:spPr>
        <p:txBody>
          <a:bodyPr/>
          <a:lstStyle/>
          <a:p>
            <a:r>
              <a:rPr lang="bg-BG" dirty="0">
                <a:latin typeface="Comfortaa" pitchFamily="2" charset="0"/>
              </a:rPr>
              <a:t>Обектна референция</a:t>
            </a:r>
            <a:endParaRPr lang="en-US" dirty="0">
              <a:latin typeface="Comfortaa" pitchFamily="2" charset="0"/>
            </a:endParaRP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068778" y="2371092"/>
            <a:ext cx="10420599" cy="699404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600" dirty="0">
                <a:solidFill>
                  <a:schemeClr val="bg1"/>
                </a:solidFill>
                <a:effectLst/>
              </a:rPr>
              <a:t>Dice diceD6 = new Dice();</a:t>
            </a: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251454" y="3994764"/>
            <a:ext cx="2435508" cy="1442550"/>
          </a:xfrm>
          <a:prstGeom prst="wedgeRoundRectCallout">
            <a:avLst>
              <a:gd name="adj1" fmla="val 64641"/>
              <a:gd name="adj2" fmla="val 19840"/>
              <a:gd name="adj3" fmla="val 16667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000" dirty="0">
                <a:solidFill>
                  <a:srgbClr val="FFFFFF"/>
                </a:solidFill>
                <a:latin typeface="Comfortaa" pitchFamily="2" charset="0"/>
              </a:rPr>
              <a:t>Референцията има фиксиран размер</a:t>
            </a:r>
            <a:endParaRPr lang="en-US" sz="2000" b="1" noProof="1">
              <a:solidFill>
                <a:schemeClr val="tx2">
                  <a:lumMod val="75000"/>
                </a:schemeClr>
              </a:solidFill>
              <a:latin typeface="Comfortaa" pitchFamily="2" charset="0"/>
            </a:endParaRPr>
          </a:p>
        </p:txBody>
      </p:sp>
      <p:sp>
        <p:nvSpPr>
          <p:cNvPr id="10" name="Rectangle: Rounded Corners 9"/>
          <p:cNvSpPr/>
          <p:nvPr/>
        </p:nvSpPr>
        <p:spPr>
          <a:xfrm>
            <a:off x="3158934" y="4482523"/>
            <a:ext cx="2385552" cy="954791"/>
          </a:xfrm>
          <a:prstGeom prst="roundRect">
            <a:avLst>
              <a:gd name="adj" fmla="val 5385"/>
            </a:avLst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diceD6</a:t>
            </a:r>
          </a:p>
          <a:p>
            <a:pPr algn="ctr"/>
            <a:r>
              <a:rPr lang="en-GB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(1540e19d)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le: Rounded Corners 12"/>
          <p:cNvSpPr/>
          <p:nvPr/>
        </p:nvSpPr>
        <p:spPr>
          <a:xfrm>
            <a:off x="6408718" y="3587338"/>
            <a:ext cx="3026227" cy="2895600"/>
          </a:xfrm>
          <a:prstGeom prst="roundRect">
            <a:avLst>
              <a:gd name="adj" fmla="val 5385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GB" sz="2800" dirty="0"/>
              <a:t>Heap</a:t>
            </a:r>
            <a:endParaRPr lang="en-US" sz="2800" dirty="0"/>
          </a:p>
        </p:txBody>
      </p:sp>
      <p:sp>
        <p:nvSpPr>
          <p:cNvPr id="11" name="Rectangle: Rounded Corners 10"/>
          <p:cNvSpPr/>
          <p:nvPr/>
        </p:nvSpPr>
        <p:spPr>
          <a:xfrm>
            <a:off x="6848549" y="4393303"/>
            <a:ext cx="2289513" cy="1121480"/>
          </a:xfrm>
          <a:prstGeom prst="roundRect">
            <a:avLst>
              <a:gd name="adj" fmla="val 5385"/>
            </a:avLst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 = null</a:t>
            </a:r>
            <a:br>
              <a:rPr lang="en-GB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sides = 0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7" name="Straight Arrow Connector 6"/>
          <p:cNvCxnSpPr>
            <a:cxnSpLocks/>
            <a:stCxn id="10" idx="3"/>
            <a:endCxn id="11" idx="1"/>
          </p:cNvCxnSpPr>
          <p:nvPr/>
        </p:nvCxnSpPr>
        <p:spPr>
          <a:xfrm flipV="1">
            <a:off x="5544486" y="4954043"/>
            <a:ext cx="1304063" cy="5876"/>
          </a:xfrm>
          <a:prstGeom prst="straightConnector1">
            <a:avLst/>
          </a:prstGeom>
          <a:ln w="889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utoShape 6"/>
          <p:cNvSpPr>
            <a:spLocks noChangeArrowheads="1"/>
          </p:cNvSpPr>
          <p:nvPr/>
        </p:nvSpPr>
        <p:spPr bwMode="auto">
          <a:xfrm>
            <a:off x="9672720" y="4156364"/>
            <a:ext cx="2297607" cy="1192459"/>
          </a:xfrm>
          <a:prstGeom prst="wedgeRoundRectCallout">
            <a:avLst>
              <a:gd name="adj1" fmla="val -67252"/>
              <a:gd name="adj2" fmla="val 19590"/>
              <a:gd name="adj3" fmla="val 16667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000" dirty="0">
                <a:solidFill>
                  <a:srgbClr val="FFFFFF"/>
                </a:solidFill>
                <a:latin typeface="Comfortaa" pitchFamily="2" charset="0"/>
              </a:rPr>
              <a:t>Състоянието се пази в </a:t>
            </a:r>
            <a:r>
              <a:rPr lang="en-US" sz="2000" dirty="0">
                <a:solidFill>
                  <a:srgbClr val="FFFFFF"/>
                </a:solidFill>
                <a:latin typeface="Comfortaa" pitchFamily="2" charset="0"/>
              </a:rPr>
              <a:t>heap</a:t>
            </a:r>
            <a:endParaRPr lang="en-US" sz="2000" b="1" noProof="1">
              <a:solidFill>
                <a:schemeClr val="tx2">
                  <a:lumMod val="75000"/>
                </a:schemeClr>
              </a:solidFill>
              <a:latin typeface="Comforta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00190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03" y="654288"/>
            <a:ext cx="10628400" cy="1110780"/>
          </a:xfrm>
        </p:spPr>
        <p:txBody>
          <a:bodyPr/>
          <a:lstStyle/>
          <a:p>
            <a:r>
              <a:rPr lang="bg-BG" dirty="0">
                <a:latin typeface="Comfortaa" pitchFamily="2" charset="0"/>
              </a:rPr>
              <a:t>Какво научихме?</a:t>
            </a:r>
          </a:p>
        </p:txBody>
      </p:sp>
      <p:sp>
        <p:nvSpPr>
          <p:cNvPr id="434179" name="Rectangle 3"/>
          <p:cNvSpPr>
            <a:spLocks noGrp="1" noChangeArrowheads="1"/>
          </p:cNvSpPr>
          <p:nvPr>
            <p:ph idx="1"/>
          </p:nvPr>
        </p:nvSpPr>
        <p:spPr>
          <a:xfrm>
            <a:off x="684203" y="1924792"/>
            <a:ext cx="10868891" cy="4347748"/>
          </a:xfrm>
        </p:spPr>
        <p:txBody>
          <a:bodyPr>
            <a:noAutofit/>
          </a:bodyPr>
          <a:lstStyle/>
          <a:p>
            <a:pPr marL="358775" indent="-358775">
              <a:lnSpc>
                <a:spcPct val="110000"/>
              </a:lnSpc>
            </a:pPr>
            <a:r>
              <a:rPr lang="bg-BG" b="1" dirty="0">
                <a:solidFill>
                  <a:srgbClr val="00B0F0"/>
                </a:solidFill>
                <a:latin typeface="Comfortaa" pitchFamily="2" charset="0"/>
              </a:rPr>
              <a:t>Класовете</a:t>
            </a:r>
            <a:r>
              <a:rPr lang="bg-BG" b="1" dirty="0">
                <a:latin typeface="Comfortaa" pitchFamily="2" charset="0"/>
              </a:rPr>
              <a:t> ни дават начини да създаваме </a:t>
            </a:r>
            <a:r>
              <a:rPr lang="bg-BG" b="1" dirty="0">
                <a:solidFill>
                  <a:srgbClr val="00B0F0"/>
                </a:solidFill>
                <a:latin typeface="Comfortaa" pitchFamily="2" charset="0"/>
              </a:rPr>
              <a:t>обекти</a:t>
            </a:r>
            <a:endParaRPr lang="en-US" b="1" dirty="0">
              <a:solidFill>
                <a:srgbClr val="00B0F0"/>
              </a:solidFill>
              <a:latin typeface="Comfortaa" pitchFamily="2" charset="0"/>
            </a:endParaRPr>
          </a:p>
          <a:p>
            <a:pPr marL="706438" lvl="1" indent="-358775">
              <a:lnSpc>
                <a:spcPct val="110000"/>
              </a:lnSpc>
            </a:pPr>
            <a:r>
              <a:rPr lang="bg-BG" sz="2800" dirty="0">
                <a:latin typeface="Comfortaa" pitchFamily="2" charset="0"/>
              </a:rPr>
              <a:t>Обектите са </a:t>
            </a:r>
            <a:r>
              <a:rPr lang="bg-BG" sz="2800" b="1" dirty="0">
                <a:solidFill>
                  <a:srgbClr val="00B0F0"/>
                </a:solidFill>
                <a:latin typeface="Comfortaa" pitchFamily="2" charset="0"/>
              </a:rPr>
              <a:t>инстанция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  <a:latin typeface="Comfortaa" pitchFamily="2" charset="0"/>
              </a:rPr>
              <a:t> на класа</a:t>
            </a:r>
          </a:p>
          <a:p>
            <a:pPr marL="706438" lvl="1" indent="-358775">
              <a:lnSpc>
                <a:spcPct val="110000"/>
              </a:lnSpc>
            </a:pPr>
            <a:r>
              <a:rPr lang="bg-BG" sz="2800" dirty="0">
                <a:latin typeface="Comfortaa" pitchFamily="2" charset="0"/>
              </a:rPr>
              <a:t>Класовете дефинират</a:t>
            </a:r>
            <a:r>
              <a:rPr lang="en-US" sz="2800" dirty="0">
                <a:latin typeface="Comfortaa" pitchFamily="2" charset="0"/>
              </a:rPr>
              <a:t> </a:t>
            </a:r>
            <a:r>
              <a:rPr lang="bg-BG" sz="2800" b="1" dirty="0">
                <a:solidFill>
                  <a:srgbClr val="00B0F0"/>
                </a:solidFill>
                <a:latin typeface="Comfortaa" pitchFamily="2" charset="0"/>
              </a:rPr>
              <a:t>полета</a:t>
            </a:r>
            <a:r>
              <a:rPr lang="en-US" sz="2800" dirty="0">
                <a:latin typeface="Comfortaa" pitchFamily="2" charset="0"/>
              </a:rPr>
              <a:t>, </a:t>
            </a:r>
            <a:r>
              <a:rPr lang="bg-BG" sz="2800" b="1" dirty="0">
                <a:solidFill>
                  <a:srgbClr val="00B0F0"/>
                </a:solidFill>
                <a:latin typeface="Comfortaa" pitchFamily="2" charset="0"/>
              </a:rPr>
              <a:t>методи</a:t>
            </a:r>
            <a:r>
              <a:rPr lang="bg-BG" sz="2800" dirty="0">
                <a:latin typeface="Comfortaa" pitchFamily="2" charset="0"/>
              </a:rPr>
              <a:t> и</a:t>
            </a:r>
            <a:br>
              <a:rPr lang="bg-BG" sz="2800" dirty="0">
                <a:latin typeface="Comfortaa" pitchFamily="2" charset="0"/>
              </a:rPr>
            </a:br>
            <a:r>
              <a:rPr lang="bg-BG" sz="2800" b="1" dirty="0">
                <a:solidFill>
                  <a:srgbClr val="00B0F0"/>
                </a:solidFill>
                <a:latin typeface="Comfortaa" pitchFamily="2" charset="0"/>
              </a:rPr>
              <a:t>членове</a:t>
            </a:r>
          </a:p>
          <a:p>
            <a:pPr marL="706438" lvl="1" indent="-358775">
              <a:lnSpc>
                <a:spcPct val="110000"/>
              </a:lnSpc>
            </a:pPr>
            <a:r>
              <a:rPr lang="bg-BG" sz="2800" dirty="0">
                <a:latin typeface="Comfortaa" pitchFamily="2" charset="0"/>
              </a:rPr>
              <a:t>При създаването на обект променливата </a:t>
            </a:r>
            <a:br>
              <a:rPr lang="bg-BG" sz="2800" dirty="0">
                <a:latin typeface="Comfortaa" pitchFamily="2" charset="0"/>
              </a:rPr>
            </a:br>
            <a:r>
              <a:rPr lang="bg-BG" sz="2800" dirty="0">
                <a:latin typeface="Comfortaa" pitchFamily="2" charset="0"/>
              </a:rPr>
              <a:t>съдържа само </a:t>
            </a:r>
            <a:r>
              <a:rPr lang="bg-BG" sz="2800" b="1" dirty="0">
                <a:solidFill>
                  <a:srgbClr val="00B0F0"/>
                </a:solidFill>
                <a:latin typeface="Comfortaa" pitchFamily="2" charset="0"/>
              </a:rPr>
              <a:t>референция</a:t>
            </a:r>
            <a:r>
              <a:rPr lang="bg-BG" sz="2800" dirty="0">
                <a:latin typeface="Comfortaa" pitchFamily="2" charset="0"/>
              </a:rPr>
              <a:t> към обекта,</a:t>
            </a:r>
            <a:br>
              <a:rPr lang="bg-BG" sz="2800" dirty="0">
                <a:latin typeface="Comfortaa" pitchFamily="2" charset="0"/>
              </a:rPr>
            </a:br>
            <a:r>
              <a:rPr lang="bg-BG" sz="2800" dirty="0">
                <a:latin typeface="Comfortaa" pitchFamily="2" charset="0"/>
              </a:rPr>
              <a:t>а самият той се намира в </a:t>
            </a:r>
            <a:r>
              <a:rPr lang="en-US" sz="2800" dirty="0">
                <a:latin typeface="Comfortaa" pitchFamily="2" charset="0"/>
              </a:rPr>
              <a:t>heap</a:t>
            </a:r>
            <a:endParaRPr lang="en-US" sz="2800" dirty="0">
              <a:solidFill>
                <a:schemeClr val="tx2">
                  <a:lumMod val="75000"/>
                </a:schemeClr>
              </a:solidFill>
              <a:latin typeface="Comfortaa" pitchFamily="2" charset="0"/>
            </a:endParaRPr>
          </a:p>
          <a:p>
            <a:pPr marL="663521" lvl="1" indent="-358775">
              <a:lnSpc>
                <a:spcPct val="110000"/>
              </a:lnSpc>
            </a:pPr>
            <a:endParaRPr lang="bg-BG" sz="3000" dirty="0">
              <a:latin typeface="Comforta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4046642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91</TotalTime>
  <Words>630</Words>
  <Application>Microsoft Office PowerPoint</Application>
  <PresentationFormat>Widescreen</PresentationFormat>
  <Paragraphs>111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Comfortaa</vt:lpstr>
      <vt:lpstr>Consolas</vt:lpstr>
      <vt:lpstr>Wingdings</vt:lpstr>
      <vt:lpstr>Office Theme</vt:lpstr>
      <vt:lpstr>Дефиниране на класове</vt:lpstr>
      <vt:lpstr>Съдържание</vt:lpstr>
      <vt:lpstr>Дефиниране на клас [1/2]</vt:lpstr>
      <vt:lpstr>Дефиниране на клас [2/2]</vt:lpstr>
      <vt:lpstr>Именуване на класове</vt:lpstr>
      <vt:lpstr>Членове на класа</vt:lpstr>
      <vt:lpstr>Създаване на обект</vt:lpstr>
      <vt:lpstr>Обектна референция</vt:lpstr>
      <vt:lpstr>Какво научихме?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Димитър Минчев</dc:creator>
  <cp:lastModifiedBy>Димитър Минчев</cp:lastModifiedBy>
  <cp:revision>6</cp:revision>
  <dcterms:created xsi:type="dcterms:W3CDTF">2022-08-09T09:25:46Z</dcterms:created>
  <dcterms:modified xsi:type="dcterms:W3CDTF">2022-08-25T11:13:14Z</dcterms:modified>
</cp:coreProperties>
</file>