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571" r:id="rId3"/>
    <p:sldId id="578" r:id="rId4"/>
    <p:sldId id="584" r:id="rId5"/>
    <p:sldId id="587" r:id="rId6"/>
    <p:sldId id="613" r:id="rId7"/>
    <p:sldId id="614" r:id="rId8"/>
    <p:sldId id="615" r:id="rId9"/>
    <p:sldId id="48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578"/>
            <p14:sldId id="584"/>
            <p14:sldId id="587"/>
            <p14:sldId id="613"/>
            <p14:sldId id="614"/>
            <p14:sldId id="615"/>
            <p14:sldId id="486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0EB476-C508-4117-95C7-69C340393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492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37941FF-B801-4E28-BDC6-ED3FC06C18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048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5425572-3C63-4C44-AF50-78058AA4C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826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A20E486-A953-40A2-A285-A2AB93585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303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9FB4956-7BD2-4DE2-92AD-EA06C51B6E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157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A833D4C-82D0-4441-B032-C3DAE168C4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622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Полета и свойства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Съхраняване</a:t>
            </a:r>
            <a:r>
              <a:rPr lang="ru-RU" dirty="0">
                <a:latin typeface="Comfortaa" pitchFamily="2" charset="0"/>
              </a:rPr>
              <a:t> на </a:t>
            </a:r>
            <a:br>
              <a:rPr lang="ru-RU" dirty="0">
                <a:latin typeface="Comfortaa" pitchFamily="2" charset="0"/>
              </a:rPr>
            </a:br>
            <a:r>
              <a:rPr lang="ru-RU" dirty="0" err="1">
                <a:latin typeface="Comfortaa" pitchFamily="2" charset="0"/>
              </a:rPr>
              <a:t>данните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класа</a:t>
            </a:r>
            <a:endParaRPr lang="ru-RU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2" y="990600"/>
            <a:ext cx="9904401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4600" y="2141727"/>
            <a:ext cx="9904401" cy="3913933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Полета</a:t>
            </a:r>
            <a:endParaRPr lang="en-US" sz="3200" dirty="0">
              <a:latin typeface="Comfortaa" pitchFamily="2" charset="0"/>
            </a:endParaRP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Модификатори</a:t>
            </a:r>
            <a:endParaRPr lang="en-US" sz="3200" dirty="0">
              <a:latin typeface="Comfortaa" pitchFamily="2" charset="0"/>
            </a:endParaRP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Свойства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863" y="1566181"/>
            <a:ext cx="10515600" cy="4351338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състояние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поведение</a:t>
            </a:r>
          </a:p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Полетата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Методите</a:t>
            </a:r>
            <a:r>
              <a:rPr lang="en-GB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Елементи на класа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850863" y="3300740"/>
            <a:ext cx="10693778" cy="31000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bg1"/>
                </a:solidFill>
                <a:effectLst/>
              </a:rPr>
              <a:t>class Dice {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int sides;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string type;</a:t>
            </a:r>
          </a:p>
          <a:p>
            <a:endParaRPr lang="en-US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void Roll(){ … }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28013" y="3716271"/>
            <a:ext cx="2427514" cy="858983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096000" y="5058536"/>
            <a:ext cx="2654857" cy="858983"/>
          </a:xfrm>
          <a:prstGeom prst="wedgeRoundRectCallout">
            <a:avLst>
              <a:gd name="adj1" fmla="val -81499"/>
              <a:gd name="adj2" fmla="val 122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852"/>
            <a:ext cx="10515600" cy="4734111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Полетата на класа имат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тип</a:t>
            </a:r>
            <a:r>
              <a:rPr lang="bg-BG" dirty="0">
                <a:latin typeface="Comfortaa" pitchFamily="2" charset="0"/>
              </a:rPr>
              <a:t> и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име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55024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Полета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736222" y="2148810"/>
            <a:ext cx="10693778" cy="40233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bg1"/>
                </a:solidFill>
                <a:effectLst/>
              </a:rPr>
              <a:t>class Dice {</a:t>
            </a:r>
          </a:p>
          <a:p>
            <a:r>
              <a:rPr lang="en-US" sz="3600" dirty="0">
                <a:solidFill>
                  <a:schemeClr val="bg1"/>
                </a:solidFill>
                <a:effectLst/>
              </a:rPr>
              <a:t>  </a:t>
            </a:r>
            <a:r>
              <a:rPr lang="en-US" sz="3600" dirty="0">
                <a:solidFill>
                  <a:srgbClr val="00B0F0"/>
                </a:solidFill>
                <a:effectLst/>
              </a:rPr>
              <a:t>string</a:t>
            </a:r>
            <a:r>
              <a:rPr lang="en-US" sz="3600" dirty="0">
                <a:solidFill>
                  <a:schemeClr val="bg1"/>
                </a:solidFill>
                <a:effectLst/>
              </a:rPr>
              <a:t> type;</a:t>
            </a:r>
          </a:p>
          <a:p>
            <a:r>
              <a:rPr lang="en-US" sz="3600" dirty="0">
                <a:solidFill>
                  <a:schemeClr val="bg1"/>
                </a:solidFill>
                <a:effectLst/>
              </a:rPr>
              <a:t>  </a:t>
            </a:r>
            <a:r>
              <a:rPr lang="en-US" sz="3600" dirty="0">
                <a:solidFill>
                  <a:srgbClr val="00B0F0"/>
                </a:solidFill>
                <a:effectLst/>
              </a:rPr>
              <a:t>int</a:t>
            </a:r>
            <a:r>
              <a:rPr lang="en-US" sz="3600" dirty="0">
                <a:solidFill>
                  <a:schemeClr val="bg1"/>
                </a:solidFill>
                <a:effectLst/>
              </a:rPr>
              <a:t> sides;</a:t>
            </a:r>
          </a:p>
          <a:p>
            <a:r>
              <a:rPr lang="en-US" sz="3600" dirty="0">
                <a:solidFill>
                  <a:schemeClr val="bg1"/>
                </a:solidFill>
                <a:effectLst/>
              </a:rPr>
              <a:t>  </a:t>
            </a:r>
            <a:r>
              <a:rPr lang="en-US" sz="3600" dirty="0">
                <a:solidFill>
                  <a:srgbClr val="00B0F0"/>
                </a:solidFill>
                <a:effectLst/>
              </a:rPr>
              <a:t>int</a:t>
            </a:r>
            <a:r>
              <a:rPr lang="en-US" sz="3600" dirty="0">
                <a:solidFill>
                  <a:schemeClr val="bg1"/>
                </a:solidFill>
                <a:effectLst/>
              </a:rPr>
              <a:t>[] rollFrequency;</a:t>
            </a:r>
          </a:p>
          <a:p>
            <a:r>
              <a:rPr lang="en-US" sz="3600" dirty="0">
                <a:solidFill>
                  <a:schemeClr val="bg1"/>
                </a:solidFill>
                <a:effectLst/>
              </a:rPr>
              <a:t>  </a:t>
            </a:r>
            <a:r>
              <a:rPr lang="en-US" sz="3600" dirty="0">
                <a:solidFill>
                  <a:srgbClr val="00B0F0"/>
                </a:solidFill>
                <a:effectLst/>
              </a:rPr>
              <a:t>Person</a:t>
            </a:r>
            <a:r>
              <a:rPr lang="en-US" sz="3600" dirty="0">
                <a:solidFill>
                  <a:schemeClr val="bg1"/>
                </a:solidFill>
                <a:effectLst/>
              </a:rPr>
              <a:t> owner;</a:t>
            </a:r>
          </a:p>
          <a:p>
            <a:r>
              <a:rPr lang="en-US" sz="3600" dirty="0">
                <a:solidFill>
                  <a:schemeClr val="bg1"/>
                </a:solidFill>
                <a:effectLst/>
              </a:rPr>
              <a:t>  …</a:t>
            </a:r>
          </a:p>
          <a:p>
            <a:r>
              <a:rPr lang="en-US" sz="36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07430" y="4358245"/>
            <a:ext cx="3793177" cy="1524584"/>
          </a:xfrm>
          <a:prstGeom prst="wedgeRoundRectCallout">
            <a:avLst>
              <a:gd name="adj1" fmla="val -104948"/>
              <a:gd name="adj2" fmla="val -2432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Полетата могат да са от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всякакъв тип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4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4259280"/>
          </a:xfrm>
        </p:spPr>
        <p:txBody>
          <a:bodyPr>
            <a:normAutofit/>
          </a:bodyPr>
          <a:lstStyle/>
          <a:p>
            <a:r>
              <a:rPr lang="bg-BG" sz="2400" dirty="0">
                <a:latin typeface="Comfortaa" pitchFamily="2" charset="0"/>
              </a:rPr>
              <a:t>Класовете и елементите на класа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имат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модификатори</a:t>
            </a:r>
            <a:endParaRPr lang="en-US" sz="2400" b="1" dirty="0">
              <a:solidFill>
                <a:srgbClr val="00B0F0"/>
              </a:solidFill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Модификаторите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определят видимостта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93766"/>
            <a:ext cx="10515600" cy="878774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Модификатори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838200" y="3201391"/>
            <a:ext cx="10693778" cy="26076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rgbClr val="00B0F0"/>
                </a:solidFill>
                <a:effectLst/>
              </a:rPr>
              <a:t>public</a:t>
            </a:r>
            <a:r>
              <a:rPr lang="en-US" sz="4000" dirty="0">
                <a:solidFill>
                  <a:schemeClr val="bg1"/>
                </a:solidFill>
                <a:effectLst/>
              </a:rPr>
              <a:t> class Dice {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</a:rPr>
              <a:t>  </a:t>
            </a:r>
            <a:r>
              <a:rPr lang="en-US" sz="4000" dirty="0">
                <a:solidFill>
                  <a:srgbClr val="00B0F0"/>
                </a:solidFill>
                <a:effectLst/>
              </a:rPr>
              <a:t>private</a:t>
            </a:r>
            <a:r>
              <a:rPr lang="en-US" sz="4000" dirty="0">
                <a:solidFill>
                  <a:schemeClr val="bg1"/>
                </a:solidFill>
                <a:effectLst/>
              </a:rPr>
              <a:t> int sides;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</a:rPr>
              <a:t>  </a:t>
            </a:r>
            <a:r>
              <a:rPr lang="en-US" sz="4000" dirty="0">
                <a:solidFill>
                  <a:srgbClr val="00B0F0"/>
                </a:solidFill>
                <a:effectLst/>
              </a:rPr>
              <a:t>public</a:t>
            </a:r>
            <a:r>
              <a:rPr lang="en-US" sz="4000" dirty="0">
                <a:solidFill>
                  <a:schemeClr val="bg1"/>
                </a:solidFill>
                <a:effectLst/>
              </a:rPr>
              <a:t> void Roll(int amount);</a:t>
            </a:r>
          </a:p>
          <a:p>
            <a:r>
              <a:rPr lang="en-US" sz="40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201614" y="2512710"/>
            <a:ext cx="3931519" cy="584840"/>
          </a:xfrm>
          <a:prstGeom prst="wedgeRoundRectCallout">
            <a:avLst>
              <a:gd name="adj1" fmla="val -36479"/>
              <a:gd name="adj2" fmla="val 8841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Модификатор на клас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19967" y="5874262"/>
            <a:ext cx="4343400" cy="542437"/>
          </a:xfrm>
          <a:prstGeom prst="wedgeRoundRectCallout">
            <a:avLst>
              <a:gd name="adj1" fmla="val -35419"/>
              <a:gd name="adj2" fmla="val -17439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Модификатор на елемент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440904" y="3524436"/>
            <a:ext cx="3505200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</a:rPr>
              <a:t>Полетата трябва винаги да са </a:t>
            </a:r>
            <a:r>
              <a:rPr lang="en-US" sz="2000" b="1" dirty="0">
                <a:solidFill>
                  <a:schemeClr val="tx1"/>
                </a:solidFill>
                <a:latin typeface="Comfortaa" pitchFamily="2" charset="0"/>
              </a:rPr>
              <a:t>private</a:t>
            </a:r>
            <a:endParaRPr lang="en-US" sz="2000" b="1" noProof="1">
              <a:solidFill>
                <a:schemeClr val="tx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5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354" y="1344848"/>
            <a:ext cx="10058448" cy="894955"/>
          </a:xfrm>
        </p:spPr>
        <p:txBody>
          <a:bodyPr/>
          <a:lstStyle/>
          <a:p>
            <a:r>
              <a:rPr lang="bg-BG" sz="2400" dirty="0">
                <a:latin typeface="Comfortaa" pitchFamily="2" charset="0"/>
              </a:rPr>
              <a:t>Използва се за създаване на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методи за четене</a:t>
            </a:r>
            <a:r>
              <a:rPr lang="en-US" sz="2400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(</a:t>
            </a:r>
            <a:r>
              <a:rPr lang="en-US" sz="2400" dirty="0">
                <a:latin typeface="Comfortaa" pitchFamily="2" charset="0"/>
              </a:rPr>
              <a:t>getters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)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и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методи за промяна </a:t>
            </a:r>
            <a:r>
              <a:rPr lang="bg-BG" sz="2400" dirty="0">
                <a:latin typeface="Comfortaa" pitchFamily="2" charset="0"/>
              </a:rPr>
              <a:t>(</a:t>
            </a:r>
            <a:r>
              <a:rPr lang="en-US" sz="2400" dirty="0">
                <a:latin typeface="Comfortaa" pitchFamily="2" charset="0"/>
              </a:rPr>
              <a:t>setters</a:t>
            </a:r>
            <a:r>
              <a:rPr lang="bg-BG" sz="2400" dirty="0">
                <a:latin typeface="Comfortaa" pitchFamily="2" charset="0"/>
              </a:rPr>
              <a:t>)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9355" y="466152"/>
            <a:ext cx="10058448" cy="923348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Свойства</a:t>
            </a:r>
            <a:r>
              <a:rPr lang="en-US" dirty="0">
                <a:latin typeface="Comfortaa" pitchFamily="2" charset="0"/>
              </a:rPr>
              <a:t> 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1009355" y="2276134"/>
            <a:ext cx="10058448" cy="40233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Dice 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int sides;</a:t>
            </a:r>
          </a:p>
          <a:p>
            <a:endParaRPr lang="en-US" sz="2800" dirty="0">
              <a:solidFill>
                <a:schemeClr val="bg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int Sides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public </a:t>
            </a:r>
            <a:r>
              <a:rPr lang="en-US" sz="2800" dirty="0">
                <a:solidFill>
                  <a:srgbClr val="00B0F0"/>
                </a:solidFill>
                <a:effectLst/>
              </a:rPr>
              <a:t>get</a:t>
            </a:r>
            <a:r>
              <a:rPr lang="en-US" sz="2800" dirty="0">
                <a:solidFill>
                  <a:schemeClr val="bg1"/>
                </a:solidFill>
                <a:effectLst/>
              </a:rPr>
              <a:t> { return this.sides; }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public </a:t>
            </a:r>
            <a:r>
              <a:rPr lang="en-US" sz="2800" dirty="0">
                <a:solidFill>
                  <a:srgbClr val="00B0F0"/>
                </a:solidFill>
                <a:effectLst/>
              </a:rPr>
              <a:t>set</a:t>
            </a:r>
            <a:r>
              <a:rPr lang="en-US" sz="2800" dirty="0">
                <a:solidFill>
                  <a:schemeClr val="bg1"/>
                </a:solidFill>
                <a:effectLst/>
              </a:rPr>
              <a:t> { this.sides = value; }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26231" y="2454279"/>
            <a:ext cx="2756089" cy="646145"/>
          </a:xfrm>
          <a:prstGeom prst="wedgeRoundRectCallout">
            <a:avLst>
              <a:gd name="adj1" fmla="val -77911"/>
              <a:gd name="adj2" fmla="val 6423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Полето е скрито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26231" y="3314900"/>
            <a:ext cx="3669423" cy="990600"/>
          </a:xfrm>
          <a:prstGeom prst="wedgeRoundRectCallout">
            <a:avLst>
              <a:gd name="adj1" fmla="val -112298"/>
              <a:gd name="adj2" fmla="val 644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000" b="1" noProof="1">
                <a:solidFill>
                  <a:schemeClr val="tx1"/>
                </a:solidFill>
                <a:latin typeface="Comfortaa" pitchFamily="2" charset="0"/>
              </a:rPr>
              <a:t>Getter</a:t>
            </a:r>
            <a:r>
              <a:rPr lang="en-GB" sz="2000" noProof="1">
                <a:solidFill>
                  <a:schemeClr val="bg1"/>
                </a:solidFill>
                <a:latin typeface="Comfortaa" pitchFamily="2" charset="0"/>
              </a:rPr>
              <a:t> </a:t>
            </a:r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предоставя достъп до полето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38209" y="5600900"/>
            <a:ext cx="3757446" cy="908240"/>
          </a:xfrm>
          <a:prstGeom prst="wedgeRoundRectCallout">
            <a:avLst>
              <a:gd name="adj1" fmla="val -110178"/>
              <a:gd name="adj2" fmla="val -7426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000" b="1" noProof="1">
                <a:solidFill>
                  <a:schemeClr val="tx1"/>
                </a:solidFill>
                <a:latin typeface="Comfortaa" pitchFamily="2" charset="0"/>
              </a:rPr>
              <a:t>Setter</a:t>
            </a:r>
            <a:r>
              <a:rPr lang="en-GB" sz="2000" noProof="1">
                <a:solidFill>
                  <a:schemeClr val="bg1"/>
                </a:solidFill>
                <a:latin typeface="Comfortaa" pitchFamily="2" charset="0"/>
              </a:rPr>
              <a:t> </a:t>
            </a:r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позволява промяна на полето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7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11" y="1181032"/>
            <a:ext cx="6579412" cy="52494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dirty="0">
                <a:latin typeface="Comfortaa" pitchFamily="2" charset="0"/>
              </a:rPr>
              <a:t>Създайте клас </a:t>
            </a:r>
            <a:r>
              <a:rPr lang="en-US" sz="2400" b="1" dirty="0" err="1">
                <a:solidFill>
                  <a:srgbClr val="00B0F0"/>
                </a:solidFill>
                <a:latin typeface="Comfortaa" pitchFamily="2" charset="0"/>
              </a:rPr>
              <a:t>BankAccount</a:t>
            </a:r>
            <a:endParaRPr lang="en-US" sz="2400" b="1" dirty="0">
              <a:solidFill>
                <a:srgbClr val="00B0F0"/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2400" dirty="0">
                <a:latin typeface="Comfortaa" pitchFamily="2" charset="0"/>
              </a:rPr>
              <a:t>Подсигурете се, че сте избрали подходящи имена</a:t>
            </a:r>
            <a:r>
              <a:rPr lang="en-US" sz="2400" dirty="0">
                <a:latin typeface="Comfortaa" pitchFamily="2" charset="0"/>
              </a:rPr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514" y="365126"/>
            <a:ext cx="11293434" cy="815906"/>
          </a:xfrm>
        </p:spPr>
        <p:txBody>
          <a:bodyPr/>
          <a:lstStyle/>
          <a:p>
            <a:r>
              <a:rPr lang="bg-BG" sz="3600" dirty="0">
                <a:latin typeface="Comfortaa" pitchFamily="2" charset="0"/>
              </a:rPr>
              <a:t>Задача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Описване на клас Банкова сметка</a:t>
            </a:r>
            <a:endParaRPr lang="en-US" sz="3600" dirty="0">
              <a:latin typeface="Comforta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2963" y="252164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BankAccount</a:t>
              </a:r>
              <a:endParaRPr lang="en-US" b="1" noProof="1">
                <a:solidFill>
                  <a:schemeClr val="bg1"/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+id:string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solidFill>
                    <a:schemeClr val="bg1"/>
                  </a:solidFill>
                  <a:latin typeface="Consolas" pitchFamily="49" charset="0"/>
                </a:rPr>
                <a:t>(no actions)</a:t>
              </a:r>
              <a:endParaRPr lang="en-US" sz="2000" b="1" i="1" noProof="1">
                <a:solidFill>
                  <a:schemeClr val="bg1"/>
                </a:solidFill>
                <a:latin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11564" y="2325588"/>
            <a:ext cx="2953594" cy="479309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Име на класа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011564" y="3303211"/>
            <a:ext cx="2973388" cy="471686"/>
          </a:xfrm>
          <a:prstGeom prst="wedgeRoundRectCallout">
            <a:avLst>
              <a:gd name="adj1" fmla="val -58739"/>
              <a:gd name="adj2" fmla="val -105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Полета на класа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991770" y="4277689"/>
            <a:ext cx="2973388" cy="495330"/>
          </a:xfrm>
          <a:prstGeom prst="wedgeRoundRectCallout">
            <a:avLst>
              <a:gd name="adj1" fmla="val -58340"/>
              <a:gd name="adj2" fmla="val -1465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Методи на класа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54AE2-1D85-4B8C-A1B3-D839E1D8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0" t="19992" r="64300" b="35552"/>
          <a:stretch/>
        </p:blipFill>
        <p:spPr>
          <a:xfrm>
            <a:off x="7127456" y="1312739"/>
            <a:ext cx="4627949" cy="4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6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Решение</a:t>
            </a:r>
            <a:r>
              <a:rPr lang="en-US" sz="3200" dirty="0">
                <a:latin typeface="Comfortaa" pitchFamily="2" charset="0"/>
              </a:rPr>
              <a:t>: </a:t>
            </a:r>
            <a:r>
              <a:rPr lang="bg-BG" sz="3200" dirty="0">
                <a:latin typeface="Comfortaa" pitchFamily="2" charset="0"/>
              </a:rPr>
              <a:t>Описване на клас Банкова сметка</a:t>
            </a:r>
            <a:endParaRPr lang="en-US" sz="3200" dirty="0">
              <a:latin typeface="Comfortaa" pitchFamily="2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838200" y="1314544"/>
            <a:ext cx="10389919" cy="4946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bg1"/>
                </a:solidFill>
                <a:effectLst/>
              </a:rPr>
              <a:t>private string id;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private decimal balance;</a:t>
            </a:r>
          </a:p>
          <a:p>
            <a:endParaRPr lang="en-GB" sz="2400" dirty="0">
              <a:solidFill>
                <a:schemeClr val="bg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public string Id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    get { return this.id; }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    set { this.id = value; }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public decimal Balance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    get { return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this.balance</a:t>
            </a:r>
            <a:r>
              <a:rPr lang="en-GB" sz="2400" dirty="0">
                <a:solidFill>
                  <a:schemeClr val="bg1"/>
                </a:solidFill>
                <a:effectLst/>
              </a:rPr>
              <a:t>; }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      set {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this.balance</a:t>
            </a:r>
            <a:r>
              <a:rPr lang="en-GB" sz="2400" dirty="0">
                <a:solidFill>
                  <a:schemeClr val="bg1"/>
                </a:solidFill>
                <a:effectLst/>
              </a:rPr>
              <a:t> = value; }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1643FE4-2523-4F4B-A8A2-1B49C2337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898" y="863396"/>
            <a:ext cx="10703011" cy="111078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44495" y="2137558"/>
            <a:ext cx="10703011" cy="4034641"/>
          </a:xfrm>
        </p:spPr>
        <p:txBody>
          <a:bodyPr>
            <a:noAutofit/>
          </a:bodyPr>
          <a:lstStyle/>
          <a:p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Полетата</a:t>
            </a:r>
            <a:r>
              <a:rPr lang="en-GB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съхраняват състоянието на класа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 трябва да са </a:t>
            </a:r>
            <a:r>
              <a:rPr lang="en-US" sz="3200" b="1" dirty="0">
                <a:latin typeface="Comfortaa" pitchFamily="2" charset="0"/>
              </a:rPr>
              <a:t>private</a:t>
            </a:r>
            <a:endParaRPr lang="bg-BG" sz="3200" b="1" dirty="0">
              <a:latin typeface="Comfortaa" pitchFamily="2" charset="0"/>
            </a:endParaRPr>
          </a:p>
          <a:p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Свойствата</a:t>
            </a:r>
            <a:r>
              <a:rPr lang="bg-BG" sz="3200" dirty="0">
                <a:latin typeface="Comfortaa" pitchFamily="2" charset="0"/>
              </a:rPr>
              <a:t> предоставят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достъп до и промяна на полетата на класа</a:t>
            </a:r>
            <a:endParaRPr lang="en-US" sz="3200" dirty="0">
              <a:latin typeface="Comfortaa" pitchFamily="2" charset="0"/>
            </a:endParaRPr>
          </a:p>
          <a:p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Модификаторите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определят видимостта 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786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588</Words>
  <Application>Microsoft Office PowerPoint</Application>
  <PresentationFormat>Widescreen</PresentationFormat>
  <Paragraphs>118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Полета и свойства</vt:lpstr>
      <vt:lpstr>Съдържание</vt:lpstr>
      <vt:lpstr>Елементи на класа</vt:lpstr>
      <vt:lpstr>Полета</vt:lpstr>
      <vt:lpstr>Модификатори</vt:lpstr>
      <vt:lpstr>Свойства </vt:lpstr>
      <vt:lpstr>Задача: Описване на клас Банкова сметка</vt:lpstr>
      <vt:lpstr>Решение: Описване на клас Банкова сметка</vt:lpstr>
      <vt:lpstr>Какво научихме днес?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6</cp:revision>
  <dcterms:created xsi:type="dcterms:W3CDTF">2022-08-09T09:25:46Z</dcterms:created>
  <dcterms:modified xsi:type="dcterms:W3CDTF">2022-08-25T12:03:53Z</dcterms:modified>
</cp:coreProperties>
</file>