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8" r:id="rId2"/>
    <p:sldId id="571" r:id="rId3"/>
    <p:sldId id="578" r:id="rId4"/>
    <p:sldId id="589" r:id="rId5"/>
    <p:sldId id="598" r:id="rId6"/>
    <p:sldId id="603" r:id="rId7"/>
    <p:sldId id="600" r:id="rId8"/>
    <p:sldId id="601" r:id="rId9"/>
    <p:sldId id="602" r:id="rId10"/>
    <p:sldId id="591" r:id="rId11"/>
    <p:sldId id="592" r:id="rId12"/>
    <p:sldId id="593" r:id="rId13"/>
    <p:sldId id="594" r:id="rId14"/>
    <p:sldId id="595" r:id="rId15"/>
    <p:sldId id="48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578"/>
            <p14:sldId id="589"/>
            <p14:sldId id="598"/>
            <p14:sldId id="603"/>
            <p14:sldId id="600"/>
            <p14:sldId id="601"/>
            <p14:sldId id="602"/>
            <p14:sldId id="591"/>
            <p14:sldId id="592"/>
            <p14:sldId id="593"/>
            <p14:sldId id="594"/>
            <p14:sldId id="595"/>
            <p14:sldId id="486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0D32986-12E6-477D-9682-FA700455E6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301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7DA1E34-A194-4F74-BDB4-338C5A632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00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FAA07B-FE34-431C-BE7A-D6A6ABF02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2892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D81C8B-5C0F-49BF-BCE4-3EA1200E7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744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18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A273510-3212-4CE2-BCD5-F78E547DF6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212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1A2095-190F-49F1-81BF-6E419515C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27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DD804BE-08B7-41B0-8355-6C9294CEC6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583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15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F30FF56-49B9-46F9-BBFD-E16C821E42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052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27.4.2023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Методи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Описване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поведението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класа</a:t>
            </a:r>
            <a:endParaRPr lang="ru-RU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406" y="1338188"/>
            <a:ext cx="8085100" cy="7794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Създайте клас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749" y="465217"/>
            <a:ext cx="10515600" cy="9922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Getter</a:t>
            </a:r>
            <a:r>
              <a:rPr lang="bg-BG" dirty="0">
                <a:latin typeface="Comfortaa" pitchFamily="2" charset="0"/>
              </a:rPr>
              <a:t>-и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Setter</a:t>
            </a:r>
            <a:r>
              <a:rPr lang="bg-BG" dirty="0">
                <a:latin typeface="Comfortaa" pitchFamily="2" charset="0"/>
              </a:rPr>
              <a:t>-и</a:t>
            </a:r>
            <a:endParaRPr lang="en-US" dirty="0">
              <a:latin typeface="Comforta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5406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</a:t>
              </a:r>
              <a:r>
                <a:rPr lang="en-GB" b="1" noProof="1">
                  <a:latin typeface="Consolas" pitchFamily="49" charset="0"/>
                </a:rPr>
                <a:t>Id</a:t>
              </a:r>
              <a:r>
                <a:rPr lang="en-US" b="1" noProof="1">
                  <a:latin typeface="Consolas" pitchFamily="49" charset="0"/>
                </a:rPr>
                <a:t>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8200" y="5812653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4801" y="2108278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313217" y="3046357"/>
            <a:ext cx="2249384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Връщан тип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729" y="2382858"/>
            <a:ext cx="5484030" cy="3068840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271164" y="5766394"/>
            <a:ext cx="2868863" cy="753159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1600" noProof="1">
                <a:solidFill>
                  <a:schemeClr val="bg1"/>
                </a:solidFill>
                <a:latin typeface="Comfortaa" pitchFamily="2" charset="0"/>
              </a:rPr>
              <a:t>Предефинирайте</a:t>
            </a:r>
            <a:r>
              <a:rPr lang="en-GB" sz="1600" noProof="1">
                <a:solidFill>
                  <a:schemeClr val="bg1"/>
                </a:solidFill>
                <a:latin typeface="Comfortaa" pitchFamily="2" charset="0"/>
              </a:rPr>
              <a:t> </a:t>
            </a:r>
            <a:br>
              <a:rPr lang="en-GB" sz="1600" noProof="1">
                <a:solidFill>
                  <a:schemeClr val="bg1"/>
                </a:solidFill>
                <a:latin typeface="Comfortaa" pitchFamily="2" charset="0"/>
              </a:rPr>
            </a:br>
            <a:r>
              <a:rPr lang="en-GB" sz="1600" noProof="1">
                <a:solidFill>
                  <a:schemeClr val="bg1"/>
                </a:solidFill>
                <a:latin typeface="Comfortaa" pitchFamily="2" charset="0"/>
              </a:rPr>
              <a:t>toString()</a:t>
            </a:r>
            <a:endParaRPr lang="en-US" sz="16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7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09" y="553542"/>
            <a:ext cx="10920703" cy="763997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Решение</a:t>
            </a:r>
            <a:r>
              <a:rPr lang="en-US" sz="4000" dirty="0">
                <a:latin typeface="Comfortaa" pitchFamily="2" charset="0"/>
              </a:rPr>
              <a:t>: Getter</a:t>
            </a:r>
            <a:r>
              <a:rPr lang="bg-BG" sz="4000" dirty="0">
                <a:latin typeface="Comfortaa" pitchFamily="2" charset="0"/>
              </a:rPr>
              <a:t>-и</a:t>
            </a:r>
            <a:r>
              <a:rPr lang="en-US" sz="4000" dirty="0">
                <a:latin typeface="Comfortaa" pitchFamily="2" charset="0"/>
              </a:rPr>
              <a:t> </a:t>
            </a:r>
            <a:r>
              <a:rPr lang="bg-BG" sz="4000" dirty="0">
                <a:latin typeface="Comfortaa" pitchFamily="2" charset="0"/>
              </a:rPr>
              <a:t>и</a:t>
            </a:r>
            <a:r>
              <a:rPr lang="en-US" sz="4000" dirty="0">
                <a:latin typeface="Comfortaa" pitchFamily="2" charset="0"/>
              </a:rPr>
              <a:t> Setter</a:t>
            </a:r>
            <a:r>
              <a:rPr lang="bg-BG" sz="4000" dirty="0">
                <a:latin typeface="Comfortaa" pitchFamily="2" charset="0"/>
              </a:rPr>
              <a:t>-и</a:t>
            </a:r>
            <a:endParaRPr lang="en-US" sz="4000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645710" y="1317539"/>
            <a:ext cx="10920702" cy="4946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bg1"/>
                </a:solidFill>
                <a:effectLst/>
              </a:rPr>
              <a:t>private double balance;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public void Deposit(double amount)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this.balance += amount;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public void Withdraw(double amount)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this.balance -= amount;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public override string ToString()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{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return $"Account {this.id}, balance {this.balance}";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31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64" y="1311439"/>
            <a:ext cx="10115781" cy="47390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Създайте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тестов клиент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за тестване на класа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mfortaa" pitchFamily="2" charset="0"/>
              </a:rPr>
              <a:t>BankAccount</a:t>
            </a:r>
            <a:endParaRPr lang="en-US" dirty="0">
              <a:solidFill>
                <a:srgbClr val="00B0F0"/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Поддържани команди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Create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b="1" dirty="0">
                <a:latin typeface="Comfortaa" pitchFamily="2" charset="0"/>
              </a:rPr>
              <a:t>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Deposit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b="1" dirty="0">
                <a:latin typeface="Comfortaa" pitchFamily="2" charset="0"/>
              </a:rPr>
              <a:t>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Withdraw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b="1" dirty="0">
                <a:latin typeface="Comfortaa" pitchFamily="2" charset="0"/>
              </a:rPr>
              <a:t>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Print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b="1" dirty="0">
                <a:latin typeface="Comfortaa" pitchFamily="2" charset="0"/>
              </a:rPr>
              <a:t>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1639" y="483874"/>
            <a:ext cx="10895610" cy="848503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Задача</a:t>
            </a:r>
            <a:r>
              <a:rPr lang="en-GB" sz="3600" dirty="0">
                <a:latin typeface="Comfortaa" pitchFamily="2" charset="0"/>
              </a:rPr>
              <a:t> </a:t>
            </a:r>
            <a:r>
              <a:rPr lang="bg-BG" sz="3600" dirty="0">
                <a:latin typeface="Comfortaa" pitchFamily="2" charset="0"/>
              </a:rPr>
              <a:t>за напреднали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Тестов клиент</a:t>
            </a:r>
            <a:endParaRPr lang="en-US" sz="3600" dirty="0">
              <a:latin typeface="Comfortaa" pitchFamily="2" charset="0"/>
            </a:endParaRPr>
          </a:p>
        </p:txBody>
      </p:sp>
      <p:sp>
        <p:nvSpPr>
          <p:cNvPr id="30" name="Right Arrow 7"/>
          <p:cNvSpPr/>
          <p:nvPr/>
        </p:nvSpPr>
        <p:spPr>
          <a:xfrm rot="5400000">
            <a:off x="8258748" y="4566510"/>
            <a:ext cx="503980" cy="5777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804456" y="1983180"/>
            <a:ext cx="5638800" cy="26407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Create </a:t>
            </a: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Withdraw 1 </a:t>
            </a: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30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Withdraw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Print 1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04456" y="5107379"/>
            <a:ext cx="5638800" cy="11541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Account already exists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Insufficient balance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Account 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ID1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Arial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387444" y="5269636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b="1" noProof="1">
                <a:solidFill>
                  <a:schemeClr val="bg1"/>
                </a:solidFill>
                <a:latin typeface="Comfortaa" pitchFamily="2" charset="0"/>
              </a:rPr>
              <a:t>.2f</a:t>
            </a:r>
            <a:endParaRPr lang="en-US" b="1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611206" y="3071342"/>
            <a:ext cx="2247789" cy="800569"/>
          </a:xfrm>
          <a:prstGeom prst="wedgeRoundRectCallout">
            <a:avLst>
              <a:gd name="adj1" fmla="val -82062"/>
              <a:gd name="adj2" fmla="val -2790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bg1"/>
                </a:solidFill>
                <a:latin typeface="Comfortaa" pitchFamily="2" charset="0"/>
              </a:rPr>
              <a:t>Недостатъчен баланс</a:t>
            </a:r>
            <a:endParaRPr lang="en-US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72995" y="2060979"/>
            <a:ext cx="2286000" cy="790380"/>
          </a:xfrm>
          <a:prstGeom prst="wedgeRoundRectCallout">
            <a:avLst>
              <a:gd name="adj1" fmla="val -101774"/>
              <a:gd name="adj2" fmla="val 1797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bg1"/>
                </a:solidFill>
                <a:latin typeface="Comfortaa" pitchFamily="2" charset="0"/>
              </a:rPr>
              <a:t>Съществуваща сметка</a:t>
            </a:r>
            <a:endParaRPr lang="en-US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3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Тестов клиент</a:t>
            </a:r>
            <a:r>
              <a:rPr lang="en-US" dirty="0">
                <a:latin typeface="Comfortaa" pitchFamily="2" charset="0"/>
              </a:rPr>
              <a:t> [1/2]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838200" y="1753271"/>
            <a:ext cx="10372106" cy="445427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000" dirty="0">
                <a:solidFill>
                  <a:schemeClr val="bg1"/>
                </a:solidFill>
                <a:effectLst/>
              </a:rPr>
              <a:t>var accounts = new Dictionary&lt;int, BankAccount&gt;();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string command;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while ((command = Console.ReadLine()) != "End")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var cmdArgs = command.Split();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var cmdType = cmdArgs[0];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switch (cmdType)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{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  case "Create": Create(cmdArgs, accounts); break;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  case "Deposit": Deposit(cmdArgs, accounts); break;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  case "Withdraw": Withdraw(cmdArgs, accounts); break;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  case "Print": Print(cmdArgs, accounts); break;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D89038A-EB4D-48A6-AC44-59063DD8F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5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/>
          <p:nvPr/>
        </p:nvSpPr>
        <p:spPr>
          <a:xfrm>
            <a:off x="987632" y="1690688"/>
            <a:ext cx="10216736" cy="42080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400" i="1" dirty="0">
                <a:solidFill>
                  <a:srgbClr val="00B0F0"/>
                </a:solidFill>
              </a:rPr>
              <a:t>// </a:t>
            </a:r>
            <a:r>
              <a:rPr lang="bg-BG" sz="2400" i="1" dirty="0">
                <a:solidFill>
                  <a:srgbClr val="00B0F0"/>
                </a:solidFill>
              </a:rPr>
              <a:t>създаване на сметката</a:t>
            </a:r>
            <a:endParaRPr lang="en-GB" sz="2400" i="1" dirty="0">
              <a:solidFill>
                <a:srgbClr val="00B0F0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var id = int.Parse(cmdArgs[1]);</a:t>
            </a:r>
          </a:p>
          <a:p>
            <a:r>
              <a:rPr lang="en-GB" sz="2400" dirty="0">
                <a:solidFill>
                  <a:schemeClr val="bg1"/>
                </a:solidFill>
              </a:rPr>
              <a:t>if (accounts.ContainsKey(id))   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Console.WriteLine("Account already exists");</a:t>
            </a:r>
          </a:p>
          <a:p>
            <a:r>
              <a:rPr lang="en-GB" sz="2400" dirty="0">
                <a:solidFill>
                  <a:schemeClr val="bg1"/>
                </a:solidFill>
              </a:rPr>
              <a:t>else</a:t>
            </a:r>
          </a:p>
          <a:p>
            <a:r>
              <a:rPr lang="en-GB" sz="2400" dirty="0">
                <a:solidFill>
                  <a:schemeClr val="bg1"/>
                </a:solidFill>
              </a:rPr>
              <a:t>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var acc = new BankAccount();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acc.ID = id;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accounts.Add(id, acc);</a:t>
            </a:r>
          </a:p>
          <a:p>
            <a:r>
              <a:rPr lang="en-GB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i="1" dirty="0">
                <a:solidFill>
                  <a:srgbClr val="00B0F0"/>
                </a:solidFill>
              </a:rPr>
              <a:t>// TODO: </a:t>
            </a:r>
            <a:r>
              <a:rPr lang="bg-BG" sz="2400" i="1" dirty="0">
                <a:solidFill>
                  <a:srgbClr val="00B0F0"/>
                </a:solidFill>
              </a:rPr>
              <a:t>разписване на останалите команди</a:t>
            </a:r>
            <a:r>
              <a:rPr lang="en-US" sz="2400" i="1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34CBE58-12AE-301F-ECA4-BD2384D9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Тестов клиент</a:t>
            </a:r>
            <a:r>
              <a:rPr lang="en-US" dirty="0">
                <a:latin typeface="Comfortaa" pitchFamily="2" charset="0"/>
              </a:rPr>
              <a:t> [2/2]</a:t>
            </a:r>
          </a:p>
        </p:txBody>
      </p:sp>
    </p:spTree>
    <p:extLst>
      <p:ext uri="{BB962C8B-B14F-4D97-AF65-F5344CB8AC3E}">
        <p14:creationId xmlns:p14="http://schemas.microsoft.com/office/powerpoint/2010/main" val="348018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11085600" cy="111078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63597" y="1828800"/>
            <a:ext cx="10565463" cy="3764478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Методите</a:t>
            </a:r>
            <a:r>
              <a:rPr lang="en-GB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описват поведението на обектите</a:t>
            </a:r>
            <a:r>
              <a:rPr lang="en-US" sz="3200" dirty="0">
                <a:latin typeface="Comfortaa" pitchFamily="2" charset="0"/>
              </a:rPr>
              <a:t>, </a:t>
            </a:r>
            <a:r>
              <a:rPr lang="bg-BG" sz="3200" dirty="0">
                <a:latin typeface="Comfortaa" pitchFamily="2" charset="0"/>
              </a:rPr>
              <a:t>може да променят състоянието на обектите и</a:t>
            </a:r>
            <a:r>
              <a:rPr lang="en-US" sz="3200" dirty="0">
                <a:latin typeface="Comfortaa" pitchFamily="2" charset="0"/>
              </a:rPr>
              <a:t>/</a:t>
            </a:r>
            <a:r>
              <a:rPr lang="bg-BG" sz="3200" dirty="0">
                <a:latin typeface="Comfortaa" pitchFamily="2" charset="0"/>
              </a:rPr>
              <a:t>или го достъпват и анализират </a:t>
            </a:r>
            <a:endParaRPr lang="en-US" sz="3200" dirty="0">
              <a:latin typeface="Comfortaa" pitchFamily="2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Getter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Setter</a:t>
            </a:r>
            <a:r>
              <a:rPr lang="bg-BG" sz="3200" dirty="0">
                <a:latin typeface="Comfortaa" pitchFamily="2" charset="0"/>
              </a:rPr>
              <a:t> методите служат за достъп до и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промяна на полетата на обекта</a:t>
            </a:r>
          </a:p>
        </p:txBody>
      </p:sp>
    </p:spTree>
    <p:extLst>
      <p:ext uri="{BB962C8B-B14F-4D97-AF65-F5344CB8AC3E}">
        <p14:creationId xmlns:p14="http://schemas.microsoft.com/office/powerpoint/2010/main" val="36303158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2603" y="753874"/>
            <a:ext cx="10323599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34201" y="1905001"/>
            <a:ext cx="10323599" cy="4294933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Методи</a:t>
            </a:r>
            <a:endParaRPr lang="en-US" sz="3200" dirty="0">
              <a:latin typeface="Comfortaa" pitchFamily="2" charset="0"/>
            </a:endParaRP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3200" dirty="0">
                <a:latin typeface="Comfortaa" pitchFamily="2" charset="0"/>
              </a:rPr>
              <a:t>Getter </a:t>
            </a:r>
            <a:r>
              <a:rPr lang="bg-BG" sz="3200" dirty="0">
                <a:latin typeface="Comfortaa" pitchFamily="2" charset="0"/>
              </a:rPr>
              <a:t>и </a:t>
            </a:r>
            <a:r>
              <a:rPr lang="en-US" sz="3200" dirty="0">
                <a:latin typeface="Comfortaa" pitchFamily="2" charset="0"/>
              </a:rPr>
              <a:t>Setter </a:t>
            </a:r>
            <a:r>
              <a:rPr lang="bg-BG" sz="3200" dirty="0">
                <a:latin typeface="Comfortaa" pitchFamily="2" charset="0"/>
              </a:rPr>
              <a:t>методи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863" y="1516867"/>
            <a:ext cx="9949745" cy="1694808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състояние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поведение</a:t>
            </a:r>
          </a:p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Полетата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Методите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Елементи на класа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1118058" y="3211675"/>
            <a:ext cx="9747864" cy="31000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class Dice 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int sides;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string type;</a:t>
            </a:r>
          </a:p>
          <a:p>
            <a:endParaRPr lang="en-US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void Roll(){ …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381818" y="3420153"/>
            <a:ext cx="2166257" cy="978034"/>
          </a:xfrm>
          <a:prstGeom prst="wedgeRoundRectCallout">
            <a:avLst>
              <a:gd name="adj1" fmla="val -85323"/>
              <a:gd name="adj2" fmla="val 4433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Полета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05076" y="4801106"/>
            <a:ext cx="2269412" cy="978034"/>
          </a:xfrm>
          <a:prstGeom prst="wedgeRoundRectCallout">
            <a:avLst>
              <a:gd name="adj1" fmla="val -87381"/>
              <a:gd name="adj2" fmla="val 1503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Метод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201" y="1573481"/>
            <a:ext cx="10360598" cy="573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latin typeface="Comfortaa" pitchFamily="2" charset="0"/>
              </a:rPr>
              <a:t>Те са </a:t>
            </a:r>
            <a:r>
              <a:rPr lang="bg-BG" sz="2000" b="1" dirty="0">
                <a:solidFill>
                  <a:srgbClr val="00B0F0"/>
                </a:solidFill>
                <a:latin typeface="Comfortaa" pitchFamily="2" charset="0"/>
              </a:rPr>
              <a:t>изпълним код</a:t>
            </a:r>
            <a:r>
              <a:rPr lang="en-US" sz="2000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en-US" sz="2000" dirty="0">
                <a:latin typeface="Comfortaa" pitchFamily="2" charset="0"/>
              </a:rPr>
              <a:t>(</a:t>
            </a:r>
            <a:r>
              <a:rPr lang="bg-BG" sz="2000" dirty="0">
                <a:latin typeface="Comfortaa" pitchFamily="2" charset="0"/>
              </a:rPr>
              <a:t>алгоритъм</a:t>
            </a:r>
            <a:r>
              <a:rPr lang="en-US" sz="2000" dirty="0">
                <a:latin typeface="Comfortaa" pitchFamily="2" charset="0"/>
              </a:rPr>
              <a:t>)</a:t>
            </a:r>
            <a:r>
              <a:rPr lang="bg-BG" sz="2000" dirty="0">
                <a:latin typeface="Comfortaa" pitchFamily="2" charset="0"/>
              </a:rPr>
              <a:t>, който променя състоянието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3200" y="716762"/>
            <a:ext cx="10302987" cy="856719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Методи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993202" y="2146791"/>
            <a:ext cx="10360598" cy="402837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Dice 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int sides;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Random rnd = new Random();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int Roll()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int rollResult = rnd.Next(1, this.sides + 1);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return rollResult;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526391" y="2419739"/>
            <a:ext cx="3170649" cy="1227463"/>
          </a:xfrm>
          <a:prstGeom prst="wedgeRoundRectCallout">
            <a:avLst>
              <a:gd name="adj1" fmla="val -55824"/>
              <a:gd name="adj2" fmla="val 10448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itchFamily="49" charset="0"/>
              </a:rPr>
              <a:t>this</a:t>
            </a:r>
            <a:r>
              <a:rPr lang="en-GB" sz="28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bg1"/>
                </a:solidFill>
                <a:latin typeface="+mj-lt"/>
              </a:rPr>
              <a:t>сочи към тази инстанция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30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2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latin typeface="Comfortaa" pitchFamily="2" charset="0"/>
              </a:rPr>
              <a:t>Задача: Дефинирайте клас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Person</a:t>
            </a:r>
            <a:r>
              <a:rPr lang="bg-BG" sz="3200" dirty="0">
                <a:latin typeface="Comfortaa" pitchFamily="2" charset="0"/>
              </a:rPr>
              <a:t>, като за него пазете информация за името и възрастта на човек и реализирайте единствено действието </a:t>
            </a:r>
            <a:r>
              <a:rPr lang="en-US" sz="3200" b="1" dirty="0" err="1">
                <a:solidFill>
                  <a:srgbClr val="00B0F0"/>
                </a:solidFill>
                <a:latin typeface="Comfortaa" pitchFamily="2" charset="0"/>
              </a:rPr>
              <a:t>IntroduceYourself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()</a:t>
            </a:r>
            <a:r>
              <a:rPr lang="bg-BG" sz="3200" dirty="0">
                <a:latin typeface="Comfortaa" pitchFamily="2" charset="0"/>
              </a:rPr>
              <a:t>, което отпечатва представяне на човека. След това създайте и използвайте обект от класа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Person</a:t>
            </a:r>
            <a:r>
              <a:rPr lang="en-US" sz="3200" dirty="0">
                <a:latin typeface="Comfortaa" pitchFamily="2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90756"/>
            <a:ext cx="10515600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Задача: Дефинирайте клас </a:t>
            </a:r>
            <a:r>
              <a:rPr lang="en-US" sz="4000" dirty="0">
                <a:latin typeface="Comfortaa" pitchFamily="2" charset="0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87424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8958"/>
            <a:ext cx="10781805" cy="4984034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Нека първо да създадем файл за този клас:</a:t>
            </a:r>
            <a:br>
              <a:rPr lang="bg-BG" dirty="0">
                <a:latin typeface="Comfortaa" pitchFamily="2" charset="0"/>
              </a:rPr>
            </a:b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[Project]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[Add Class] </a:t>
            </a: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или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десен бутон върху проекта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[Add]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[New Item]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mfortaa" pitchFamily="2" charset="0"/>
              </a:rPr>
              <a:t>Решение: </a:t>
            </a:r>
            <a:r>
              <a:rPr lang="ru-RU" sz="3600" dirty="0" err="1">
                <a:latin typeface="Comfortaa" pitchFamily="2" charset="0"/>
              </a:rPr>
              <a:t>Дефинирайте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клас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Person</a:t>
            </a:r>
            <a:r>
              <a:rPr lang="ru-RU" sz="3600" dirty="0">
                <a:latin typeface="Comfortaa" pitchFamily="2" charset="0"/>
              </a:rPr>
              <a:t> [1/</a:t>
            </a:r>
            <a:r>
              <a:rPr lang="en-US" sz="3600" dirty="0">
                <a:latin typeface="Comfortaa" pitchFamily="2" charset="0"/>
              </a:rPr>
              <a:t>4</a:t>
            </a:r>
            <a:r>
              <a:rPr lang="ru-RU" sz="3600" dirty="0">
                <a:latin typeface="Comfortaa" pitchFamily="2" charset="0"/>
              </a:rPr>
              <a:t>]</a:t>
            </a:r>
            <a:endParaRPr lang="en-US" sz="3600" dirty="0">
              <a:latin typeface="Comforta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BBC1B-699A-146C-5709-366B2C4E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2" y="2914521"/>
            <a:ext cx="9635699" cy="29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464400" y="1221179"/>
            <a:ext cx="11263200" cy="52237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rgbClr val="00B0F0"/>
                </a:solidFill>
                <a:effectLst/>
              </a:rPr>
              <a:t>class Person {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private string name;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private int age;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public String Name { // </a:t>
            </a:r>
            <a:r>
              <a:rPr lang="bg-BG" sz="2200" b="0" dirty="0">
                <a:solidFill>
                  <a:schemeClr val="bg1"/>
                </a:solidFill>
                <a:effectLst/>
              </a:rPr>
              <a:t>реализираме свойство 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Name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  get { return name; }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  set { name = value; }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public int Age { // </a:t>
            </a:r>
            <a:r>
              <a:rPr lang="bg-BG" sz="2200" b="0" dirty="0">
                <a:solidFill>
                  <a:schemeClr val="bg1"/>
                </a:solidFill>
                <a:effectLst/>
              </a:rPr>
              <a:t>реализираме свойство 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Age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  get { return age; }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  set { age = value; }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public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IntroduceYourself</a:t>
            </a:r>
            <a:r>
              <a:rPr lang="en-US" sz="2200" dirty="0">
                <a:solidFill>
                  <a:schemeClr val="bg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Console.WriteLine</a:t>
            </a:r>
            <a:r>
              <a:rPr lang="en-US" sz="2200" dirty="0">
                <a:solidFill>
                  <a:schemeClr val="bg1"/>
                </a:solidFill>
                <a:effectLst/>
              </a:rPr>
              <a:t>("</a:t>
            </a:r>
            <a:r>
              <a:rPr lang="bg-BG" dirty="0">
                <a:solidFill>
                  <a:schemeClr val="bg1"/>
                </a:solidFill>
                <a:effectLst/>
              </a:rPr>
              <a:t>Здравейте! Аз съм {0} и съм на {1} години.</a:t>
            </a:r>
            <a:r>
              <a:rPr lang="bg-BG" sz="2200" dirty="0">
                <a:solidFill>
                  <a:schemeClr val="bg1"/>
                </a:solidFill>
                <a:effectLst/>
              </a:rPr>
              <a:t>", </a:t>
            </a:r>
            <a:r>
              <a:rPr lang="en-US" sz="2200" dirty="0">
                <a:solidFill>
                  <a:schemeClr val="bg1"/>
                </a:solidFill>
                <a:effectLst/>
              </a:rPr>
              <a:t>name, age);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rgbClr val="00B0F0"/>
                </a:solidFill>
                <a:effectLst/>
              </a:rPr>
              <a:t>}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FE8DB60-5F59-6AFC-521B-C185E2B9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383305"/>
            <a:ext cx="10515600" cy="78084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mfortaa" pitchFamily="2" charset="0"/>
              </a:rPr>
              <a:t>Решение: </a:t>
            </a:r>
            <a:r>
              <a:rPr lang="ru-RU" sz="3600" dirty="0" err="1">
                <a:latin typeface="Comfortaa" pitchFamily="2" charset="0"/>
              </a:rPr>
              <a:t>Дефинирайте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клас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Person</a:t>
            </a:r>
            <a:r>
              <a:rPr lang="ru-RU" sz="3600" dirty="0">
                <a:latin typeface="Comfortaa" pitchFamily="2" charset="0"/>
              </a:rPr>
              <a:t> [</a:t>
            </a:r>
            <a:r>
              <a:rPr lang="en-US" sz="3600" dirty="0">
                <a:latin typeface="Comfortaa" pitchFamily="2" charset="0"/>
              </a:rPr>
              <a:t>2/4</a:t>
            </a:r>
            <a:r>
              <a:rPr lang="ru-RU" sz="3600" dirty="0">
                <a:latin typeface="Comfortaa" pitchFamily="2" charset="0"/>
              </a:rPr>
              <a:t>]</a:t>
            </a:r>
            <a:endParaRPr lang="en-US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7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969165" y="2579696"/>
            <a:ext cx="10239273" cy="35925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static void Main(string[]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args</a:t>
            </a:r>
            <a:r>
              <a:rPr lang="en-US" sz="3200" dirty="0">
                <a:solidFill>
                  <a:schemeClr val="bg1"/>
                </a:solidFill>
                <a:effectLst/>
              </a:rPr>
              <a:t>) 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Person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firstPerson</a:t>
            </a:r>
            <a:r>
              <a:rPr lang="en-US" sz="3200" dirty="0">
                <a:solidFill>
                  <a:schemeClr val="bg1"/>
                </a:solidFill>
                <a:effectLst/>
              </a:rPr>
              <a:t> = new Person();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firstPerson.Name</a:t>
            </a:r>
            <a:r>
              <a:rPr lang="en-US" sz="3200" dirty="0">
                <a:solidFill>
                  <a:schemeClr val="bg1"/>
                </a:solidFill>
                <a:effectLst/>
              </a:rPr>
              <a:t> = "</a:t>
            </a:r>
            <a:r>
              <a:rPr lang="bg-BG" sz="3200" dirty="0">
                <a:solidFill>
                  <a:schemeClr val="bg1"/>
                </a:solidFill>
                <a:effectLst/>
              </a:rPr>
              <a:t>Гошо";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firstPerson.Age</a:t>
            </a:r>
            <a:r>
              <a:rPr lang="en-US" sz="3200" dirty="0">
                <a:solidFill>
                  <a:schemeClr val="bg1"/>
                </a:solidFill>
                <a:effectLst/>
              </a:rPr>
              <a:t> = 15;</a:t>
            </a:r>
          </a:p>
          <a:p>
            <a:endParaRPr lang="en-US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firstPerson.IntroduceYourself</a:t>
            </a:r>
            <a:r>
              <a:rPr lang="en-US" sz="3200" dirty="0">
                <a:solidFill>
                  <a:schemeClr val="bg1"/>
                </a:solidFill>
                <a:effectLst/>
              </a:rPr>
              <a:t>();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4520" y="1486382"/>
            <a:ext cx="9557641" cy="10933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Сега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е време да използваме класа и да направим обект в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Main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метода ни в </a:t>
            </a:r>
            <a:r>
              <a:rPr lang="en-US" b="1" dirty="0" err="1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Program.cs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E792573-724C-7692-1EED-05DBE872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20" y="549303"/>
            <a:ext cx="10515600" cy="78084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mfortaa" pitchFamily="2" charset="0"/>
              </a:rPr>
              <a:t>Решение: </a:t>
            </a:r>
            <a:r>
              <a:rPr lang="ru-RU" sz="3600" dirty="0" err="1">
                <a:latin typeface="Comfortaa" pitchFamily="2" charset="0"/>
              </a:rPr>
              <a:t>Дефинирайте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клас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Person</a:t>
            </a:r>
            <a:r>
              <a:rPr lang="ru-RU" sz="3600" dirty="0">
                <a:latin typeface="Comfortaa" pitchFamily="2" charset="0"/>
              </a:rPr>
              <a:t> [</a:t>
            </a:r>
            <a:r>
              <a:rPr lang="en-US" sz="3600" dirty="0">
                <a:latin typeface="Comfortaa" pitchFamily="2" charset="0"/>
              </a:rPr>
              <a:t>3/4</a:t>
            </a:r>
            <a:r>
              <a:rPr lang="ru-RU" sz="3600" dirty="0">
                <a:latin typeface="Comfortaa" pitchFamily="2" charset="0"/>
              </a:rPr>
              <a:t>]</a:t>
            </a:r>
            <a:endParaRPr lang="en-US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8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2050" y="1899267"/>
            <a:ext cx="10678885" cy="366432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Ако сте работили правилно ще получите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:</a:t>
            </a:r>
          </a:p>
          <a:p>
            <a:endParaRPr lang="bg-BG" dirty="0">
              <a:latin typeface="Comfortaa" pitchFamily="2" charset="0"/>
              <a:sym typeface="Wingdings" panose="05000000000000000000" pitchFamily="2" charset="2"/>
            </a:endParaRPr>
          </a:p>
          <a:p>
            <a:endParaRPr lang="bg-BG" dirty="0">
              <a:latin typeface="Comfortaa" pitchFamily="2" charset="0"/>
              <a:sym typeface="Wingdings" panose="05000000000000000000" pitchFamily="2" charset="2"/>
            </a:endParaRPr>
          </a:p>
          <a:p>
            <a:endParaRPr lang="bg-BG" dirty="0">
              <a:latin typeface="Comfortaa" pitchFamily="2" charset="0"/>
              <a:sym typeface="Wingdings" panose="05000000000000000000" pitchFamily="2" charset="2"/>
            </a:endParaRPr>
          </a:p>
          <a:p>
            <a:endParaRPr lang="bg-BG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Аналогично създайте </a:t>
            </a:r>
            <a:r>
              <a:rPr lang="en-US" dirty="0" err="1">
                <a:solidFill>
                  <a:srgbClr val="00B0F0"/>
                </a:solidFill>
                <a:latin typeface="Comfortaa" pitchFamily="2" charset="0"/>
              </a:rPr>
              <a:t>secondPerson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</a:t>
            </a:r>
            <a:r>
              <a:rPr lang="en-US" dirty="0" err="1">
                <a:solidFill>
                  <a:srgbClr val="00B0F0"/>
                </a:solidFill>
                <a:latin typeface="Comfortaa" pitchFamily="2" charset="0"/>
              </a:rPr>
              <a:t>thirdPerson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извикайте </a:t>
            </a:r>
            <a:r>
              <a:rPr lang="en-US" dirty="0" err="1">
                <a:solidFill>
                  <a:srgbClr val="00B0F0"/>
                </a:solidFill>
                <a:latin typeface="Comfortaa" pitchFamily="2" charset="0"/>
              </a:rPr>
              <a:t>IntroduceYourself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за тях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0" y="2555919"/>
            <a:ext cx="10726921" cy="1636069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329388-A264-5A53-F365-83D7B06B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50" y="993983"/>
            <a:ext cx="10515600" cy="78084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mfortaa" pitchFamily="2" charset="0"/>
              </a:rPr>
              <a:t>Решение: </a:t>
            </a:r>
            <a:r>
              <a:rPr lang="ru-RU" sz="3600" dirty="0" err="1">
                <a:latin typeface="Comfortaa" pitchFamily="2" charset="0"/>
              </a:rPr>
              <a:t>Дефинирайте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клас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Person</a:t>
            </a:r>
            <a:r>
              <a:rPr lang="ru-RU" sz="3600" dirty="0">
                <a:latin typeface="Comfortaa" pitchFamily="2" charset="0"/>
              </a:rPr>
              <a:t> [</a:t>
            </a:r>
            <a:r>
              <a:rPr lang="en-US" sz="3600" dirty="0">
                <a:latin typeface="Comfortaa" pitchFamily="2" charset="0"/>
              </a:rPr>
              <a:t>4/4</a:t>
            </a:r>
            <a:r>
              <a:rPr lang="ru-RU" sz="3600" dirty="0">
                <a:latin typeface="Comfortaa" pitchFamily="2" charset="0"/>
              </a:rPr>
              <a:t>]</a:t>
            </a:r>
            <a:endParaRPr lang="en-US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1140</Words>
  <Application>Microsoft Office PowerPoint</Application>
  <PresentationFormat>Широк екран</PresentationFormat>
  <Paragraphs>189</Paragraphs>
  <Slides>16</Slides>
  <Notes>9</Notes>
  <HiddenSlides>3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Методи</vt:lpstr>
      <vt:lpstr>Съдържание</vt:lpstr>
      <vt:lpstr>Елементи на класа</vt:lpstr>
      <vt:lpstr>Методи</vt:lpstr>
      <vt:lpstr>Задача: Дефинирайте клас Person</vt:lpstr>
      <vt:lpstr>Решение: Дефинирайте клас Person [1/4]</vt:lpstr>
      <vt:lpstr>Решение: Дефинирайте клас Person [2/4]</vt:lpstr>
      <vt:lpstr>Решение: Дефинирайте клас Person [3/4]</vt:lpstr>
      <vt:lpstr>Решение: Дефинирайте клас Person [4/4]</vt:lpstr>
      <vt:lpstr>Задача: Getter-и и Setter-и</vt:lpstr>
      <vt:lpstr>Решение: Getter-и и Setter-и</vt:lpstr>
      <vt:lpstr>Задача за напреднали: Тестов клиент</vt:lpstr>
      <vt:lpstr>Решение: Тестов клиент [1/2]</vt:lpstr>
      <vt:lpstr>Решение: Тестов клиент [2/2]</vt:lpstr>
      <vt:lpstr>Какво научихме днес?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PC</cp:lastModifiedBy>
  <cp:revision>7</cp:revision>
  <dcterms:created xsi:type="dcterms:W3CDTF">2022-08-09T09:25:46Z</dcterms:created>
  <dcterms:modified xsi:type="dcterms:W3CDTF">2023-04-27T08:09:09Z</dcterms:modified>
</cp:coreProperties>
</file>