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571" r:id="rId3"/>
    <p:sldId id="598" r:id="rId4"/>
    <p:sldId id="599" r:id="rId5"/>
    <p:sldId id="600" r:id="rId6"/>
    <p:sldId id="601" r:id="rId7"/>
    <p:sldId id="602" r:id="rId8"/>
    <p:sldId id="603" r:id="rId9"/>
    <p:sldId id="48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598"/>
            <p14:sldId id="599"/>
            <p14:sldId id="600"/>
            <p14:sldId id="601"/>
            <p14:sldId id="602"/>
            <p14:sldId id="603"/>
            <p14:sldId id="486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12315E2-988C-405C-9DD7-F378AC4E48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0626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4B763A-9275-40F2-AEB0-CB32E1770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4286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92CE39-FECD-44E8-B01D-89DEF600A6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591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AF8E2-AC42-42DB-AEA0-F5E851859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469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F1C028A-DDC9-4229-8845-8ECC240E7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010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AD63553D-F213-4AD9-B19E-F746E3ED69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926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Конструктори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Инициализиране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обекти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4678" y="1286284"/>
            <a:ext cx="107045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26276" y="2437411"/>
            <a:ext cx="10704599" cy="3990133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Какво са конструкторите</a:t>
            </a:r>
            <a:endParaRPr lang="en-US" sz="3200" dirty="0">
              <a:latin typeface="Comfortaa" pitchFamily="2" charset="0"/>
            </a:endParaRP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Видове конструктори</a:t>
            </a:r>
            <a:endParaRPr lang="en-US" sz="3200" dirty="0">
              <a:latin typeface="Comfortaa" pitchFamily="2" charset="0"/>
            </a:endParaRP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Верижно извикване на конструктори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11" y="1493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Comfortaa" pitchFamily="2" charset="0"/>
              </a:rPr>
              <a:t>Специален вид методи, извиквани при създаване на обекта</a:t>
            </a:r>
            <a:endParaRPr lang="en-GB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111" y="350764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Конструктори</a:t>
            </a:r>
            <a:r>
              <a:rPr lang="en-US" dirty="0">
                <a:latin typeface="Comfortaa" pitchFamily="2" charset="0"/>
              </a:rPr>
              <a:t> [1/2]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49111" y="2226954"/>
            <a:ext cx="10693778" cy="40849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Dice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int sides;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public Dice()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this.sides = 6;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894095" y="3423599"/>
            <a:ext cx="3879297" cy="1941285"/>
          </a:xfrm>
          <a:prstGeom prst="wedgeRoundRectCallout">
            <a:avLst>
              <a:gd name="adj1" fmla="val -81558"/>
              <a:gd name="adj2" fmla="val -1949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Предефиниране на конструктора по подразбиране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623" y="997909"/>
            <a:ext cx="10299865" cy="601020"/>
          </a:xfrm>
        </p:spPr>
        <p:txBody>
          <a:bodyPr/>
          <a:lstStyle/>
          <a:p>
            <a:pPr marL="0" indent="0">
              <a:buNone/>
            </a:pPr>
            <a:r>
              <a:rPr lang="bg-BG" sz="2400" dirty="0">
                <a:latin typeface="Comfortaa" pitchFamily="2" charset="0"/>
              </a:rPr>
              <a:t>Може да имате множество конструктори за даден клас</a:t>
            </a:r>
            <a:endParaRPr lang="en-GB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70" y="0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Конструктори</a:t>
            </a:r>
            <a:r>
              <a:rPr lang="en-US" dirty="0">
                <a:latin typeface="Comfortaa" pitchFamily="2" charset="0"/>
              </a:rPr>
              <a:t> [2/2]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33252" y="1510555"/>
            <a:ext cx="10434452" cy="50698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public </a:t>
            </a:r>
            <a:r>
              <a:rPr lang="en-US" sz="3200" dirty="0">
                <a:solidFill>
                  <a:srgbClr val="00B0F0"/>
                </a:solidFill>
                <a:effectLst/>
              </a:rPr>
              <a:t>Dice</a:t>
            </a:r>
            <a:r>
              <a:rPr lang="en-US" sz="32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public </a:t>
            </a:r>
            <a:r>
              <a:rPr lang="en-US" sz="3200" dirty="0">
                <a:solidFill>
                  <a:srgbClr val="00B0F0"/>
                </a:solidFill>
                <a:effectLst/>
              </a:rPr>
              <a:t>Dice</a:t>
            </a:r>
            <a:r>
              <a:rPr lang="en-US" sz="3200" dirty="0">
                <a:solidFill>
                  <a:schemeClr val="bg1"/>
                </a:solidFill>
                <a:effectLst/>
              </a:rPr>
              <a:t>(int sides)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03066" y="4228666"/>
            <a:ext cx="3033490" cy="1164100"/>
          </a:xfrm>
          <a:prstGeom prst="wedgeRoundRectCallout">
            <a:avLst>
              <a:gd name="adj1" fmla="val -74912"/>
              <a:gd name="adj2" fmla="val -1779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Конструктор с</a:t>
            </a:r>
            <a:r>
              <a:rPr lang="en-US" sz="2400" noProof="1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параметри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93" y="2475043"/>
            <a:ext cx="3179146" cy="1164100"/>
          </a:xfrm>
          <a:prstGeom prst="wedgeRoundRectCallout">
            <a:avLst>
              <a:gd name="adj1" fmla="val -88602"/>
              <a:gd name="adj2" fmla="val -1080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Конструктор</a:t>
            </a:r>
            <a:r>
              <a:rPr lang="en-US" sz="2400" noProof="1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без</a:t>
            </a:r>
            <a:r>
              <a:rPr lang="en-US" sz="2400" noProof="1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параметри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/>
          <p:nvPr/>
        </p:nvSpPr>
        <p:spPr>
          <a:xfrm>
            <a:off x="736222" y="1899612"/>
            <a:ext cx="10693778" cy="45773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Dice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int sides; int[]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rollFrequency</a:t>
            </a:r>
            <a:r>
              <a:rPr lang="en-US" sz="3200" dirty="0">
                <a:solidFill>
                  <a:schemeClr val="bg1"/>
                </a:solidFill>
                <a:effectLst/>
              </a:rPr>
              <a:t>;</a:t>
            </a:r>
            <a:br>
              <a:rPr lang="en-US" sz="3200" dirty="0">
                <a:solidFill>
                  <a:schemeClr val="bg1"/>
                </a:solidFill>
                <a:effectLst/>
              </a:rPr>
            </a:br>
            <a:r>
              <a:rPr lang="en-US" sz="3200" dirty="0">
                <a:solidFill>
                  <a:schemeClr val="bg1"/>
                </a:solidFill>
                <a:effectLst/>
              </a:rPr>
              <a:t>  public Dice(int sides)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this.sides = sides;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  this.rollFrequency = new int[sides];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22" y="1358287"/>
            <a:ext cx="10719556" cy="950225"/>
          </a:xfrm>
        </p:spPr>
        <p:txBody>
          <a:bodyPr/>
          <a:lstStyle/>
          <a:p>
            <a:pPr marL="0" indent="0">
              <a:buNone/>
            </a:pPr>
            <a:r>
              <a:rPr lang="bg-BG" sz="2400" dirty="0">
                <a:latin typeface="Comfortaa" pitchFamily="2" charset="0"/>
              </a:rPr>
              <a:t>Конструкторите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задават началното състояние на обекта</a:t>
            </a:r>
            <a:endParaRPr lang="en-GB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221" y="266480"/>
            <a:ext cx="10693777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Начално състояние на обекта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7419" y="3117272"/>
            <a:ext cx="3178676" cy="1661782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Винаги подсигурете коректно състояние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49" y="1056904"/>
            <a:ext cx="10693779" cy="49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Comfortaa" pitchFamily="2" charset="0"/>
              </a:rPr>
              <a:t>Конструкторите могат да се извикват един друг</a:t>
            </a:r>
            <a:endParaRPr lang="en-GB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2848" y="364976"/>
            <a:ext cx="10515600" cy="825827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Верижно извикване на конструктори</a:t>
            </a:r>
            <a:endParaRPr lang="en-US" sz="3600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652850" y="1556640"/>
            <a:ext cx="10693778" cy="48851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Dice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int sides;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Dice() : </a:t>
            </a:r>
            <a:r>
              <a:rPr lang="en-US" sz="2800" dirty="0">
                <a:solidFill>
                  <a:srgbClr val="00B0F0"/>
                </a:solidFill>
                <a:effectLst/>
              </a:rPr>
              <a:t>this(6)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</a:t>
            </a:r>
            <a:r>
              <a:rPr lang="en-US" sz="2800" dirty="0">
                <a:solidFill>
                  <a:srgbClr val="00B0F0"/>
                </a:solidFill>
                <a:effectLst/>
              </a:rPr>
              <a:t>Dice(int sides)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this.sides = sides;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4457" y="1824843"/>
            <a:ext cx="4211782" cy="2105890"/>
          </a:xfrm>
          <a:prstGeom prst="wedgeRoundRectCallout">
            <a:avLst>
              <a:gd name="adj1" fmla="val -73064"/>
              <a:gd name="adj2" fmla="val 1253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Извикваме конструктор с параметри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714504" y="3378530"/>
            <a:ext cx="0" cy="77783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8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11" y="1427886"/>
            <a:ext cx="10618146" cy="7370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>
                <a:latin typeface="Comfortaa" pitchFamily="2" charset="0"/>
              </a:rPr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latin typeface="Comfortaa" pitchFamily="2" charset="0"/>
              </a:rPr>
              <a:t>Задача</a:t>
            </a:r>
            <a:r>
              <a:rPr lang="en-US" sz="3200" b="1" dirty="0">
                <a:latin typeface="Comfortaa" pitchFamily="2" charset="0"/>
              </a:rPr>
              <a:t>: </a:t>
            </a:r>
            <a:r>
              <a:rPr lang="bg-BG" sz="3200" b="1" dirty="0">
                <a:latin typeface="Comfortaa" pitchFamily="2" charset="0"/>
              </a:rPr>
              <a:t>Дефиниране на клас Физическо лице</a:t>
            </a:r>
            <a:endParaRPr lang="en-US" sz="3200" b="1" dirty="0">
              <a:latin typeface="Comforta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71231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age, </a:t>
              </a:r>
              <a:br>
                <a:rPr lang="en-US" sz="2000" b="1" noProof="1">
                  <a:latin typeface="Consolas" pitchFamily="49" charset="0"/>
                </a:rPr>
              </a:br>
              <a:r>
                <a:rPr lang="en-US" sz="2000" b="1" noProof="1">
                  <a:latin typeface="Consolas" pitchFamily="49" charset="0"/>
                </a:rPr>
                <a:t>    List&lt;BankAccount&gt; accounts)</a:t>
              </a: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777819" y="2640898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778081"/>
            <a:ext cx="5919234" cy="21573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54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7889" y="356283"/>
            <a:ext cx="10728212" cy="943076"/>
          </a:xfrm>
        </p:spPr>
        <p:txBody>
          <a:bodyPr>
            <a:normAutofit/>
          </a:bodyPr>
          <a:lstStyle/>
          <a:p>
            <a:r>
              <a:rPr lang="bg-BG" sz="3200" b="1" dirty="0">
                <a:latin typeface="Comfortaa" pitchFamily="2" charset="0"/>
              </a:rPr>
              <a:t>Решение</a:t>
            </a:r>
            <a:r>
              <a:rPr lang="en-US" sz="3200" b="1" dirty="0">
                <a:latin typeface="Comfortaa" pitchFamily="2" charset="0"/>
              </a:rPr>
              <a:t>: </a:t>
            </a:r>
            <a:r>
              <a:rPr lang="bg-BG" sz="3200" b="1" dirty="0">
                <a:latin typeface="Comfortaa" pitchFamily="2" charset="0"/>
              </a:rPr>
              <a:t>Дефиниране на клас Физическо лице</a:t>
            </a:r>
            <a:endParaRPr lang="en-US" sz="3200" b="1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911927" y="1299359"/>
            <a:ext cx="10209315" cy="47312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public class Person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private string name;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private int age;</a:t>
            </a:r>
          </a:p>
          <a:p>
            <a:r>
              <a:rPr lang="bg-BG" sz="2000" dirty="0">
                <a:solidFill>
                  <a:schemeClr val="bg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private List&lt;BankAccount&gt; accounts;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public Person(string name, int age)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</a:t>
            </a:r>
            <a:r>
              <a:rPr lang="bg-BG" sz="2000" dirty="0">
                <a:solidFill>
                  <a:schemeClr val="bg1"/>
                </a:solidFill>
                <a:effectLst/>
              </a:rPr>
              <a:t>   </a:t>
            </a:r>
            <a:r>
              <a:rPr lang="en-US" sz="2000" dirty="0">
                <a:solidFill>
                  <a:schemeClr val="bg1"/>
                </a:solidFill>
                <a:effectLst/>
              </a:rPr>
              <a:t>: this(name, age, new List&lt;BankAccount&gt;))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{}</a:t>
            </a:r>
            <a:endParaRPr lang="bg-BG" sz="2000" dirty="0">
              <a:solidFill>
                <a:schemeClr val="bg1"/>
              </a:solidFill>
              <a:effectLst/>
            </a:endParaRPr>
          </a:p>
          <a:p>
            <a:r>
              <a:rPr lang="bg-BG" sz="2000" dirty="0">
                <a:solidFill>
                  <a:schemeClr val="bg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public Person(string name, int age, List&lt;BankAccount&gt; accounts)</a:t>
            </a:r>
          </a:p>
          <a:p>
            <a:r>
              <a:rPr lang="bg-BG" sz="2000" dirty="0">
                <a:solidFill>
                  <a:schemeClr val="bg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  </a:t>
            </a:r>
            <a:r>
              <a:rPr lang="en-US" sz="2000" dirty="0">
                <a:solidFill>
                  <a:schemeClr val="bg1"/>
                </a:solidFill>
                <a:effectLst/>
              </a:rPr>
              <a:t>this.name = name;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  </a:t>
            </a:r>
            <a:r>
              <a:rPr lang="en-US" sz="2000" dirty="0">
                <a:solidFill>
                  <a:schemeClr val="bg1"/>
                </a:solidFill>
                <a:effectLst/>
              </a:rPr>
              <a:t>this.age = age;</a:t>
            </a:r>
          </a:p>
          <a:p>
            <a:r>
              <a:rPr lang="bg-BG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this.accounts = accounts;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bg-BG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  <a:endParaRPr lang="bg-BG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3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02" y="990600"/>
            <a:ext cx="10477597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858798" y="2088913"/>
            <a:ext cx="10323600" cy="40446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Конструкторите</a:t>
            </a:r>
            <a:r>
              <a:rPr lang="bg-BG" sz="3200" dirty="0">
                <a:latin typeface="Comfortaa" pitchFamily="2" charset="0"/>
              </a:rPr>
              <a:t> задават началното състояние на обекта</a:t>
            </a:r>
            <a:endParaRPr lang="en-US" sz="3200" dirty="0">
              <a:latin typeface="Comfortaa" pitchFamily="2" charset="0"/>
            </a:endParaRPr>
          </a:p>
          <a:p>
            <a:r>
              <a:rPr lang="bg-BG" sz="3200" dirty="0">
                <a:latin typeface="Comfortaa" pitchFamily="2" charset="0"/>
              </a:rPr>
              <a:t>Може да има множество различни конструктори за даден клас</a:t>
            </a:r>
          </a:p>
          <a:p>
            <a:r>
              <a:rPr lang="bg-BG" sz="3200" dirty="0">
                <a:latin typeface="Comfortaa" pitchFamily="2" charset="0"/>
              </a:rPr>
              <a:t>Конструкторите могат да се извикват един друг</a:t>
            </a:r>
            <a:endParaRPr lang="en-GB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65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658</Words>
  <Application>Microsoft Office PowerPoint</Application>
  <PresentationFormat>Widescreen</PresentationFormat>
  <Paragraphs>116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Конструктори</vt:lpstr>
      <vt:lpstr>Съдържание</vt:lpstr>
      <vt:lpstr>Конструктори [1/2]</vt:lpstr>
      <vt:lpstr>Конструктори [2/2]</vt:lpstr>
      <vt:lpstr>Начално състояние на обекта</vt:lpstr>
      <vt:lpstr>Верижно извикване на конструктори</vt:lpstr>
      <vt:lpstr>Задача: Дефиниране на клас Физическо лице</vt:lpstr>
      <vt:lpstr>Решение: Дефиниране на клас Физическо лице</vt:lpstr>
      <vt:lpstr>Какво научихме днес?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2022-08-25T13:17:12Z</dcterms:modified>
</cp:coreProperties>
</file>