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3"/>
  </p:notesMasterIdLst>
  <p:sldIdLst>
    <p:sldId id="258" r:id="rId2"/>
    <p:sldId id="531" r:id="rId3"/>
    <p:sldId id="461" r:id="rId4"/>
    <p:sldId id="462" r:id="rId5"/>
    <p:sldId id="536" r:id="rId6"/>
    <p:sldId id="537" r:id="rId7"/>
    <p:sldId id="528" r:id="rId8"/>
    <p:sldId id="518" r:id="rId9"/>
    <p:sldId id="527" r:id="rId10"/>
    <p:sldId id="533" r:id="rId11"/>
    <p:sldId id="26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B53E63A6-15B2-40C3-A9DC-5006FD089CC5}">
          <p14:sldIdLst>
            <p14:sldId id="258"/>
          </p14:sldIdLst>
        </p14:section>
        <p14:section name="Съдържание" id="{0B0C01F3-1F60-4ADB-AC1E-9589654EAEF3}">
          <p14:sldIdLst>
            <p14:sldId id="531"/>
            <p14:sldId id="461"/>
            <p14:sldId id="462"/>
            <p14:sldId id="536"/>
            <p14:sldId id="537"/>
            <p14:sldId id="528"/>
            <p14:sldId id="518"/>
            <p14:sldId id="527"/>
            <p14:sldId id="533"/>
          </p14:sldIdLst>
        </p14:section>
        <p14:section name="Заключение" id="{9315BEE7-605C-4839-996A-A4EEA70921D9}">
          <p14:sldIdLst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8A51F5-6E34-4A9B-8787-8C29D4F40D1D}" v="1" dt="2022-08-10T06:34:56.12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94660"/>
  </p:normalViewPr>
  <p:slideViewPr>
    <p:cSldViewPr snapToGrid="0">
      <p:cViewPr varScale="1">
        <p:scale>
          <a:sx n="58" d="100"/>
          <a:sy n="58" d="100"/>
        </p:scale>
        <p:origin x="8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Димитър Минчев" userId="6da192e4-d32c-454b-8615-bbadf07b6639" providerId="ADAL" clId="{508A51F5-6E34-4A9B-8787-8C29D4F40D1D}"/>
    <pc:docChg chg="addSld modSld">
      <pc:chgData name="Димитър Минчев" userId="6da192e4-d32c-454b-8615-bbadf07b6639" providerId="ADAL" clId="{508A51F5-6E34-4A9B-8787-8C29D4F40D1D}" dt="2022-08-10T06:34:56.108" v="0"/>
      <pc:docMkLst>
        <pc:docMk/>
      </pc:docMkLst>
      <pc:sldChg chg="add">
        <pc:chgData name="Димитър Минчев" userId="6da192e4-d32c-454b-8615-bbadf07b6639" providerId="ADAL" clId="{508A51F5-6E34-4A9B-8787-8C29D4F40D1D}" dt="2022-08-10T06:34:56.108" v="0"/>
        <pc:sldMkLst>
          <pc:docMk/>
          <pc:sldMk cId="2002111910" sldId="43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A0D3FF-81AC-477B-919E-75762E6B2153}" type="datetimeFigureOut">
              <a:rPr lang="bg-BG" smtClean="0"/>
              <a:t>27.4.2023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8142EC-5991-4235-A99B-961F17902D6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37940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727A455C-13D4-479D-98C1-D51D8C3D945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5517627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Encapsulation</a:t>
            </a:r>
            <a:r>
              <a:rPr lang="en-US" dirty="0"/>
              <a:t> hides the implementation details</a:t>
            </a:r>
          </a:p>
          <a:p>
            <a:r>
              <a:rPr lang="en-US" dirty="0"/>
              <a:t>Class announces only a few operations (methods) available for its clients – its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public interface</a:t>
            </a:r>
          </a:p>
          <a:p>
            <a:r>
              <a:rPr lang="en-US" dirty="0"/>
              <a:t>All data members (fields) of a class should be hidden</a:t>
            </a:r>
          </a:p>
          <a:p>
            <a:pPr lvl="1"/>
            <a:r>
              <a:rPr lang="en-US" dirty="0"/>
              <a:t>Accessed via properties (read-only and read-write)</a:t>
            </a:r>
          </a:p>
          <a:p>
            <a:r>
              <a:rPr lang="en-US" dirty="0"/>
              <a:t>No interface members should be hidden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Encapsulation</a:t>
            </a:r>
            <a:r>
              <a:rPr lang="en-US" dirty="0"/>
              <a:t> == hide (encapsulate) data behind constructors and properties</a:t>
            </a:r>
          </a:p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CF1B4C5B-3F7E-4357-AA66-08B51E3CEB5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4866058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/>
              <a:t>Fields are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</a:p>
          <a:p>
            <a:pPr>
              <a:lnSpc>
                <a:spcPct val="100000"/>
              </a:lnSpc>
            </a:pPr>
            <a:r>
              <a:rPr lang="en-US" dirty="0"/>
              <a:t>Constructors and accessors are defined 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getters</a:t>
            </a:r>
            <a:r>
              <a:rPr lang="en-US" dirty="0"/>
              <a:t>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setters</a:t>
            </a:r>
            <a:r>
              <a:rPr lang="en-US" dirty="0"/>
              <a:t>)</a:t>
            </a:r>
            <a:endParaRPr lang="bg-BG" dirty="0"/>
          </a:p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F32A609C-AE1A-4CE1-9B0B-68C51409B8A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8601251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Constructors are declared</a:t>
            </a:r>
            <a:r>
              <a:rPr lang="en-US" dirty="0">
                <a:solidFill>
                  <a:srgbClr val="EBFFD2"/>
                </a:solidFill>
              </a:rPr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Constructors perform checks to keep the object state valid</a:t>
            </a:r>
          </a:p>
          <a:p>
            <a:pPr>
              <a:lnSpc>
                <a:spcPct val="100000"/>
              </a:lnSpc>
            </a:pPr>
            <a:r>
              <a:rPr lang="en-US" dirty="0"/>
              <a:t>Interface methods are always</a:t>
            </a:r>
            <a:r>
              <a:rPr lang="en-US" dirty="0">
                <a:solidFill>
                  <a:srgbClr val="EBFFD2"/>
                </a:solidFill>
              </a:rPr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Not explicitly declared with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/>
              <a:t>Non-interface</a:t>
            </a:r>
            <a:r>
              <a:rPr lang="en-US" i="1" dirty="0"/>
              <a:t> </a:t>
            </a:r>
            <a:r>
              <a:rPr lang="en-US" dirty="0"/>
              <a:t>methods are declared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EBFFD2"/>
                </a:solidFill>
              </a:rPr>
              <a:t>/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protected</a:t>
            </a:r>
            <a:endParaRPr lang="bg-BG" sz="3200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E8D61EE0-6E01-4EB7-B97F-16E6C8BF560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6675195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Constructors are declared</a:t>
            </a:r>
            <a:r>
              <a:rPr lang="en-US" dirty="0">
                <a:solidFill>
                  <a:srgbClr val="EBFFD2"/>
                </a:solidFill>
              </a:rPr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Constructors perform checks to keep the object state valid</a:t>
            </a:r>
          </a:p>
          <a:p>
            <a:pPr>
              <a:lnSpc>
                <a:spcPct val="100000"/>
              </a:lnSpc>
            </a:pPr>
            <a:r>
              <a:rPr lang="en-US" dirty="0"/>
              <a:t>Interface methods are always</a:t>
            </a:r>
            <a:r>
              <a:rPr lang="en-US" dirty="0">
                <a:solidFill>
                  <a:srgbClr val="EBFFD2"/>
                </a:solidFill>
              </a:rPr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Not explicitly declared with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/>
              <a:t>Non-interface</a:t>
            </a:r>
            <a:r>
              <a:rPr lang="en-US" i="1" dirty="0"/>
              <a:t> </a:t>
            </a:r>
            <a:r>
              <a:rPr lang="en-US" dirty="0"/>
              <a:t>methods are declared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EBFFD2"/>
                </a:solidFill>
              </a:rPr>
              <a:t>/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protected</a:t>
            </a:r>
            <a:endParaRPr lang="bg-BG" sz="3200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2F870EF1-C599-4326-9991-45A9C301C0D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9466845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Constructors are declared</a:t>
            </a:r>
            <a:r>
              <a:rPr lang="en-US" dirty="0">
                <a:solidFill>
                  <a:srgbClr val="EBFFD2"/>
                </a:solidFill>
              </a:rPr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Constructors perform checks to keep the object state valid</a:t>
            </a:r>
          </a:p>
          <a:p>
            <a:pPr>
              <a:lnSpc>
                <a:spcPct val="100000"/>
              </a:lnSpc>
            </a:pPr>
            <a:r>
              <a:rPr lang="en-US" dirty="0"/>
              <a:t>Interface methods are always</a:t>
            </a:r>
            <a:r>
              <a:rPr lang="en-US" dirty="0">
                <a:solidFill>
                  <a:srgbClr val="EBFFD2"/>
                </a:solidFill>
              </a:rPr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Not explicitly declared with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/>
              <a:t>Non-interface</a:t>
            </a:r>
            <a:r>
              <a:rPr lang="en-US" i="1" dirty="0"/>
              <a:t> </a:t>
            </a:r>
            <a:r>
              <a:rPr lang="en-US" dirty="0"/>
              <a:t>methods are declared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EBFFD2"/>
                </a:solidFill>
              </a:rPr>
              <a:t>/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protected</a:t>
            </a:r>
            <a:endParaRPr lang="bg-BG" sz="3200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C9D114F4-3BC9-4FFE-9F1F-51073C6FD60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5073281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FC0DE0DB-5F4A-4FCD-AC26-DB171A1BCA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427158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27.4.2023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71436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27.4.2023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28007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27.4.2023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69803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27.4.2023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34437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27.4.2023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40543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27.4.2023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29758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27.4.2023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61148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27.4.2023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86021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27.4.2023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63839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27.4.2023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23708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27.4.2023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97053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069AEA-C8BE-4DD6-B9AB-21EA40DF5D87}" type="datetimeFigureOut">
              <a:rPr lang="bg-BG" smtClean="0"/>
              <a:t>27.4.2023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52542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mon.bg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hyperlink" Target="https://creativecommons.org/licenses/by-nc-sa/4.0" TargetMode="External"/><Relationship Id="rId4" Type="http://schemas.openxmlformats.org/officeDocument/2006/relationships/hyperlink" Target="https://www.mon.bg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A11B2B-6DC7-2642-A5E2-7E3177B718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24336"/>
            <a:ext cx="9144000" cy="2387600"/>
          </a:xfrm>
        </p:spPr>
        <p:txBody>
          <a:bodyPr/>
          <a:lstStyle/>
          <a:p>
            <a:r>
              <a:rPr lang="bg-BG" dirty="0" err="1">
                <a:latin typeface="Comfortaa" pitchFamily="2" charset="0"/>
              </a:rPr>
              <a:t>Капсулация</a:t>
            </a:r>
            <a:endParaRPr lang="bg-BG" dirty="0">
              <a:latin typeface="Comfortaa" pitchFamily="2" charset="0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D72CEAD-2598-2D6F-7FF9-AF95330D8A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04011"/>
            <a:ext cx="9144000" cy="1655762"/>
          </a:xfrm>
        </p:spPr>
        <p:txBody>
          <a:bodyPr/>
          <a:lstStyle/>
          <a:p>
            <a:r>
              <a:rPr lang="ru-RU" dirty="0" err="1">
                <a:latin typeface="Comfortaa" pitchFamily="2" charset="0"/>
              </a:rPr>
              <a:t>Капсулацията</a:t>
            </a:r>
            <a:r>
              <a:rPr lang="ru-RU" dirty="0">
                <a:latin typeface="Comfortaa" pitchFamily="2" charset="0"/>
              </a:rPr>
              <a:t> и ползите от </a:t>
            </a:r>
            <a:r>
              <a:rPr lang="ru-RU" dirty="0" err="1">
                <a:latin typeface="Comfortaa" pitchFamily="2" charset="0"/>
              </a:rPr>
              <a:t>нея</a:t>
            </a:r>
            <a:endParaRPr lang="ru-RU" dirty="0">
              <a:latin typeface="Comfortaa" pitchFamily="2" charset="0"/>
            </a:endParaRPr>
          </a:p>
        </p:txBody>
      </p:sp>
      <p:pic>
        <p:nvPicPr>
          <p:cNvPr id="6" name="Picture 3" descr="Icon&#10;&#10;Description automatically generated with medium confidence">
            <a:extLst>
              <a:ext uri="{FF2B5EF4-FFF2-40B4-BE49-F238E27FC236}">
                <a16:creationId xmlns:a16="http://schemas.microsoft.com/office/drawing/2014/main" id="{09547CF4-B25A-F864-DA65-5C7F1F83C4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52" y="83713"/>
            <a:ext cx="1575455" cy="157545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A303128A-0EF3-84BD-F9ED-2E6316CD08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4792" y="83713"/>
            <a:ext cx="1699472" cy="1414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4EB993A-D432-5177-9922-4D00100F74D8}"/>
              </a:ext>
            </a:extLst>
          </p:cNvPr>
          <p:cNvSpPr txBox="1"/>
          <p:nvPr/>
        </p:nvSpPr>
        <p:spPr>
          <a:xfrm>
            <a:off x="1734047" y="365284"/>
            <a:ext cx="472944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bg-B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Национална програма 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"</a:t>
            </a:r>
            <a:r>
              <a:rPr lang="bg-B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Обучение за ИТ умения и кариера</a:t>
            </a:r>
            <a:r>
              <a:rPr lang="en-US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"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2865755" algn="ctr"/>
                <a:tab pos="5731510" algn="r"/>
              </a:tabLst>
            </a:pPr>
            <a:r>
              <a:rPr lang="bg-BG" u="sng" dirty="0"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https://it-kariera.mon.bg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22BFFF-21D1-37C4-D08A-94EDDBB11DD9}"/>
              </a:ext>
            </a:extLst>
          </p:cNvPr>
          <p:cNvSpPr txBox="1"/>
          <p:nvPr/>
        </p:nvSpPr>
        <p:spPr>
          <a:xfrm>
            <a:off x="6373448" y="365284"/>
            <a:ext cx="401710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bg-B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Министерството на образованието и науката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algn="r">
              <a:spcBef>
                <a:spcPts val="0"/>
              </a:spcBef>
              <a:spcAft>
                <a:spcPts val="0"/>
              </a:spcAft>
              <a:tabLst>
                <a:tab pos="2865755" algn="ctr"/>
                <a:tab pos="5731510" algn="r"/>
              </a:tabLst>
            </a:pPr>
            <a:r>
              <a:rPr lang="en-US" u="sn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</a:t>
            </a:r>
            <a:r>
              <a:rPr lang="bg-BG" u="sn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r>
              <a:rPr lang="en-US" u="sn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mon.bg</a:t>
            </a:r>
            <a:endParaRPr lang="bg-BG" dirty="0">
              <a:latin typeface="Comforta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69597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52610" y="1715276"/>
            <a:ext cx="10323653" cy="460932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b="1" dirty="0">
                <a:solidFill>
                  <a:srgbClr val="00B0F0"/>
                </a:solidFill>
                <a:latin typeface="Comfortaa" pitchFamily="2" charset="0"/>
              </a:rPr>
              <a:t>Капсулацията</a:t>
            </a:r>
            <a:r>
              <a:rPr lang="en-US" sz="3200" dirty="0">
                <a:latin typeface="Comfortaa" pitchFamily="2" charset="0"/>
              </a:rPr>
              <a:t> </a:t>
            </a:r>
            <a:r>
              <a:rPr lang="bg-BG" sz="3200" dirty="0">
                <a:latin typeface="Comfortaa" pitchFamily="2" charset="0"/>
              </a:rPr>
              <a:t>скрива имплементацията (реализацията на обекта - неговите компоненти – полета, свойства, методи)</a:t>
            </a:r>
            <a:endParaRPr lang="en-US" sz="3200" dirty="0">
              <a:latin typeface="Comfortaa" pitchFamily="2" charset="0"/>
            </a:endParaRPr>
          </a:p>
          <a:p>
            <a:pPr>
              <a:lnSpc>
                <a:spcPct val="100000"/>
              </a:lnSpc>
            </a:pPr>
            <a:r>
              <a:rPr lang="bg-BG" sz="3200" dirty="0">
                <a:latin typeface="Comfortaa" pitchFamily="2" charset="0"/>
              </a:rPr>
              <a:t>Капсулацията</a:t>
            </a:r>
            <a:r>
              <a:rPr lang="en-US" sz="3200" dirty="0">
                <a:latin typeface="Comfortaa" pitchFamily="2" charset="0"/>
              </a:rPr>
              <a:t> </a:t>
            </a:r>
            <a:r>
              <a:rPr lang="bg-BG" sz="3200" dirty="0">
                <a:latin typeface="Comfortaa" pitchFamily="2" charset="0"/>
              </a:rPr>
              <a:t>намалява сложността</a:t>
            </a:r>
            <a:r>
              <a:rPr lang="en-US" sz="3200" dirty="0">
                <a:latin typeface="Comfortaa" pitchFamily="2" charset="0"/>
              </a:rPr>
              <a:t> </a:t>
            </a:r>
            <a:endParaRPr lang="bg-BG" sz="3200" dirty="0">
              <a:latin typeface="Comfortaa" pitchFamily="2" charset="0"/>
            </a:endParaRPr>
          </a:p>
          <a:p>
            <a:pPr>
              <a:lnSpc>
                <a:spcPct val="100000"/>
              </a:lnSpc>
            </a:pPr>
            <a:r>
              <a:rPr lang="bg-BG" sz="3200" dirty="0">
                <a:latin typeface="Comfortaa" pitchFamily="2" charset="0"/>
              </a:rPr>
              <a:t>Осигурява структурните промени</a:t>
            </a:r>
            <a:r>
              <a:rPr lang="en-US" sz="3200" dirty="0">
                <a:latin typeface="Comfortaa" pitchFamily="2" charset="0"/>
              </a:rPr>
              <a:t> </a:t>
            </a:r>
            <a:br>
              <a:rPr lang="en-US" sz="3200" dirty="0">
                <a:latin typeface="Comfortaa" pitchFamily="2" charset="0"/>
              </a:rPr>
            </a:br>
            <a:r>
              <a:rPr lang="bg-BG" sz="3200" dirty="0">
                <a:latin typeface="Comfortaa" pitchFamily="2" charset="0"/>
              </a:rPr>
              <a:t>да останат</a:t>
            </a:r>
            <a:r>
              <a:rPr lang="en-US" sz="3200" dirty="0">
                <a:latin typeface="Comfortaa" pitchFamily="2" charset="0"/>
              </a:rPr>
              <a:t> </a:t>
            </a:r>
            <a:r>
              <a:rPr lang="bg-BG" sz="3200" dirty="0">
                <a:latin typeface="Comfortaa" pitchFamily="2" charset="0"/>
              </a:rPr>
              <a:t>локални</a:t>
            </a:r>
          </a:p>
          <a:p>
            <a:pPr>
              <a:lnSpc>
                <a:spcPct val="100000"/>
              </a:lnSpc>
            </a:pPr>
            <a:r>
              <a:rPr lang="bg-BG" sz="3200" dirty="0">
                <a:latin typeface="Comfortaa" pitchFamily="2" charset="0"/>
              </a:rPr>
              <a:t>С </a:t>
            </a:r>
            <a:r>
              <a:rPr lang="en-US" sz="3200" b="1" dirty="0">
                <a:solidFill>
                  <a:srgbClr val="00B0F0"/>
                </a:solidFill>
                <a:latin typeface="Comfortaa" pitchFamily="2" charset="0"/>
              </a:rPr>
              <a:t>this</a:t>
            </a:r>
            <a:r>
              <a:rPr lang="bg-BG" sz="3200" dirty="0">
                <a:latin typeface="Comfortaa" pitchFamily="2" charset="0"/>
              </a:rPr>
              <a:t> можем да управляваме инстанциите </a:t>
            </a:r>
            <a:r>
              <a:rPr lang="en-US" sz="3200" dirty="0">
                <a:latin typeface="Comfortaa" pitchFamily="2" charset="0"/>
              </a:rPr>
              <a:t>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51066" y="533400"/>
            <a:ext cx="10325197" cy="1110780"/>
          </a:xfrm>
        </p:spPr>
        <p:txBody>
          <a:bodyPr>
            <a:noAutofit/>
          </a:bodyPr>
          <a:lstStyle/>
          <a:p>
            <a:r>
              <a:rPr lang="bg-BG" sz="3600" b="1" dirty="0">
                <a:latin typeface="Comfortaa" pitchFamily="2" charset="0"/>
              </a:rPr>
              <a:t>Обобщение – ползи от капсулацията</a:t>
            </a:r>
            <a:endParaRPr lang="en-US" sz="3600" b="1" dirty="0">
              <a:latin typeface="Comforta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15006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Icon&#10;&#10;Description automatically generated with medium confidence">
            <a:extLst>
              <a:ext uri="{FF2B5EF4-FFF2-40B4-BE49-F238E27FC236}">
                <a16:creationId xmlns:a16="http://schemas.microsoft.com/office/drawing/2014/main" id="{09547CF4-B25A-F864-DA65-5C7F1F83C4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52" y="83713"/>
            <a:ext cx="1575455" cy="157545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A303128A-0EF3-84BD-F9ED-2E6316CD08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4792" y="83713"/>
            <a:ext cx="1699472" cy="1414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4EB993A-D432-5177-9922-4D00100F74D8}"/>
              </a:ext>
            </a:extLst>
          </p:cNvPr>
          <p:cNvSpPr txBox="1"/>
          <p:nvPr/>
        </p:nvSpPr>
        <p:spPr>
          <a:xfrm>
            <a:off x="1734047" y="365284"/>
            <a:ext cx="472944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bg-B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Национална програма 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"</a:t>
            </a:r>
            <a:r>
              <a:rPr lang="bg-B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Обучение за ИТ умения и кариера</a:t>
            </a:r>
            <a:r>
              <a:rPr lang="en-US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"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2865755" algn="ctr"/>
                <a:tab pos="5731510" algn="r"/>
              </a:tabLst>
            </a:pPr>
            <a:r>
              <a:rPr lang="bg-BG" u="sng" dirty="0"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https://it-kariera.mon.bg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22BFFF-21D1-37C4-D08A-94EDDBB11DD9}"/>
              </a:ext>
            </a:extLst>
          </p:cNvPr>
          <p:cNvSpPr txBox="1"/>
          <p:nvPr/>
        </p:nvSpPr>
        <p:spPr>
          <a:xfrm>
            <a:off x="6373448" y="365284"/>
            <a:ext cx="401710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bg-B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Министерството на образованието и науката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algn="r">
              <a:spcBef>
                <a:spcPts val="0"/>
              </a:spcBef>
              <a:spcAft>
                <a:spcPts val="0"/>
              </a:spcAft>
              <a:tabLst>
                <a:tab pos="2865755" algn="ctr"/>
                <a:tab pos="5731510" algn="r"/>
              </a:tabLst>
            </a:pPr>
            <a:r>
              <a:rPr lang="en-US" u="sn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</a:t>
            </a:r>
            <a:r>
              <a:rPr lang="bg-BG" u="sn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r>
              <a:rPr lang="en-US" u="sn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mon.bg</a:t>
            </a:r>
            <a:endParaRPr lang="bg-BG" dirty="0">
              <a:latin typeface="Comfortaa" pitchFamily="2" charset="0"/>
            </a:endParaRPr>
          </a:p>
        </p:txBody>
      </p:sp>
      <p:pic>
        <p:nvPicPr>
          <p:cNvPr id="2" name="Logo CC-BY-NC-SA">
            <a:hlinkClick r:id="rId5"/>
            <a:extLst>
              <a:ext uri="{FF2B5EF4-FFF2-40B4-BE49-F238E27FC236}">
                <a16:creationId xmlns:a16="http://schemas.microsoft.com/office/drawing/2014/main" id="{39F87C09-7AAD-A59F-33F5-8BECE165CB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54262" y="2505536"/>
            <a:ext cx="4017104" cy="144081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DBEA407-2EEF-D82D-ADB6-D20902F79FA2}"/>
              </a:ext>
            </a:extLst>
          </p:cNvPr>
          <p:cNvSpPr txBox="1"/>
          <p:nvPr/>
        </p:nvSpPr>
        <p:spPr>
          <a:xfrm>
            <a:off x="262246" y="4953479"/>
            <a:ext cx="1166750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bg-BG" sz="1800" dirty="0">
                <a:latin typeface="Comfortaa" pitchFamily="2" charset="0"/>
              </a:rPr>
              <a:t>Документът е разработен за нуждите на Национална програма "Обучение за ИТ умения и кариера" на Министерството на образованието и науката (МОН), </a:t>
            </a:r>
            <a:r>
              <a:rPr lang="ru-RU" sz="1800" dirty="0" err="1">
                <a:latin typeface="Comfortaa" pitchFamily="2" charset="0"/>
              </a:rPr>
              <a:t>базиран</a:t>
            </a:r>
            <a:r>
              <a:rPr lang="ru-RU" sz="1800" dirty="0">
                <a:latin typeface="Comfortaa" pitchFamily="2" charset="0"/>
              </a:rPr>
              <a:t> е на </a:t>
            </a:r>
            <a:r>
              <a:rPr lang="ru-RU" sz="1800" dirty="0" err="1">
                <a:latin typeface="Comfortaa" pitchFamily="2" charset="0"/>
              </a:rPr>
              <a:t>учебно</a:t>
            </a:r>
            <a:r>
              <a:rPr lang="ru-RU" sz="1800" dirty="0">
                <a:latin typeface="Comfortaa" pitchFamily="2" charset="0"/>
              </a:rPr>
              <a:t> </a:t>
            </a:r>
            <a:r>
              <a:rPr lang="ru-RU" sz="1800" dirty="0" err="1">
                <a:latin typeface="Comfortaa" pitchFamily="2" charset="0"/>
              </a:rPr>
              <a:t>съдържание</a:t>
            </a:r>
            <a:r>
              <a:rPr lang="ru-RU" sz="1800" dirty="0">
                <a:latin typeface="Comfortaa" pitchFamily="2" charset="0"/>
              </a:rPr>
              <a:t> и методика, </a:t>
            </a:r>
            <a:r>
              <a:rPr lang="ru-RU" sz="1800" dirty="0" err="1">
                <a:latin typeface="Comfortaa" pitchFamily="2" charset="0"/>
              </a:rPr>
              <a:t>предоставени</a:t>
            </a:r>
            <a:r>
              <a:rPr lang="ru-RU" sz="1800" dirty="0">
                <a:latin typeface="Comfortaa" pitchFamily="2" charset="0"/>
              </a:rPr>
              <a:t> от </a:t>
            </a:r>
            <a:r>
              <a:rPr lang="ru-RU" sz="1800" dirty="0" err="1">
                <a:latin typeface="Comfortaa" pitchFamily="2" charset="0"/>
              </a:rPr>
              <a:t>фондация</a:t>
            </a:r>
            <a:r>
              <a:rPr lang="ru-RU" sz="1800" dirty="0">
                <a:latin typeface="Comfortaa" pitchFamily="2" charset="0"/>
              </a:rPr>
              <a:t> "</a:t>
            </a:r>
            <a:r>
              <a:rPr lang="ru-RU" sz="1800" dirty="0" err="1">
                <a:latin typeface="Comfortaa" pitchFamily="2" charset="0"/>
              </a:rPr>
              <a:t>Софтуерен</a:t>
            </a:r>
            <a:r>
              <a:rPr lang="ru-RU" sz="1800" dirty="0">
                <a:latin typeface="Comfortaa" pitchFamily="2" charset="0"/>
              </a:rPr>
              <a:t> университет" </a:t>
            </a:r>
            <a:r>
              <a:rPr lang="bg-BG" sz="1800" dirty="0">
                <a:latin typeface="Comfortaa" pitchFamily="2" charset="0"/>
              </a:rPr>
              <a:t> и се разпространява под свободен лиценз CC-BY-NC-SA (</a:t>
            </a:r>
            <a:r>
              <a:rPr lang="bg-BG" sz="1800" dirty="0" err="1">
                <a:latin typeface="Comfortaa" pitchFamily="2" charset="0"/>
              </a:rPr>
              <a:t>Creative</a:t>
            </a:r>
            <a:r>
              <a:rPr lang="bg-BG" sz="1800" dirty="0">
                <a:latin typeface="Comfortaa" pitchFamily="2" charset="0"/>
              </a:rPr>
              <a:t> </a:t>
            </a:r>
            <a:r>
              <a:rPr lang="bg-BG" sz="1800" dirty="0" err="1">
                <a:latin typeface="Comfortaa" pitchFamily="2" charset="0"/>
              </a:rPr>
              <a:t>Commons</a:t>
            </a:r>
            <a:r>
              <a:rPr lang="bg-BG" sz="1800" dirty="0">
                <a:latin typeface="Comfortaa" pitchFamily="2" charset="0"/>
              </a:rPr>
              <a:t> </a:t>
            </a:r>
            <a:r>
              <a:rPr lang="bg-BG" sz="1800" dirty="0" err="1">
                <a:latin typeface="Comfortaa" pitchFamily="2" charset="0"/>
              </a:rPr>
              <a:t>Attribution-Non-Commercial-Share-Alike</a:t>
            </a:r>
            <a:r>
              <a:rPr lang="bg-BG" sz="1800" dirty="0">
                <a:latin typeface="Comfortaa" pitchFamily="2" charset="0"/>
              </a:rPr>
              <a:t> 4.0 International).</a:t>
            </a:r>
            <a:endParaRPr lang="bg-BG" dirty="0"/>
          </a:p>
        </p:txBody>
      </p:sp>
      <p:pic>
        <p:nvPicPr>
          <p:cNvPr id="1026" name="Picture 2" descr="Начало - Фондация &quot;Софтуерен университет&quot;">
            <a:extLst>
              <a:ext uri="{FF2B5EF4-FFF2-40B4-BE49-F238E27FC236}">
                <a16:creationId xmlns:a16="http://schemas.microsoft.com/office/drawing/2014/main" id="{F030DDDD-16FA-9FEE-B9A1-5E6F05F3EE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246" y="2727956"/>
            <a:ext cx="4637659" cy="1159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2846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>
          <a:xfrm>
            <a:off x="997333" y="966585"/>
            <a:ext cx="9942598" cy="1110615"/>
          </a:xfrm>
        </p:spPr>
        <p:txBody>
          <a:bodyPr>
            <a:normAutofit/>
          </a:bodyPr>
          <a:lstStyle/>
          <a:p>
            <a:r>
              <a:rPr lang="x-none" dirty="0">
                <a:latin typeface="Comfortaa" pitchFamily="2" charset="0"/>
                <a:cs typeface="+mn-lt"/>
              </a:rPr>
              <a:t>Съдържание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998517" y="2116777"/>
            <a:ext cx="9942598" cy="3609133"/>
          </a:xfrm>
        </p:spPr>
        <p:txBody>
          <a:bodyPr>
            <a:normAutofit/>
          </a:bodyPr>
          <a:lstStyle/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bg-BG" sz="3200" dirty="0">
                <a:latin typeface="Comfortaa" pitchFamily="2" charset="0"/>
              </a:rPr>
              <a:t>Какво е капсулация</a:t>
            </a:r>
            <a:r>
              <a:rPr lang="en-US" sz="3200" dirty="0">
                <a:latin typeface="Comfortaa" pitchFamily="2" charset="0"/>
              </a:rPr>
              <a:t>?</a:t>
            </a:r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bg-BG" sz="3200" dirty="0">
                <a:latin typeface="Comfortaa" pitchFamily="2" charset="0"/>
              </a:rPr>
              <a:t>Ключова</a:t>
            </a:r>
            <a:r>
              <a:rPr lang="en-US" sz="3200" dirty="0">
                <a:latin typeface="Comfortaa" pitchFamily="2" charset="0"/>
              </a:rPr>
              <a:t> </a:t>
            </a:r>
            <a:r>
              <a:rPr lang="bg-BG" sz="3200" dirty="0">
                <a:latin typeface="Comfortaa" pitchFamily="2" charset="0"/>
              </a:rPr>
              <a:t>дума </a:t>
            </a:r>
            <a:r>
              <a:rPr lang="en-US" sz="3200" dirty="0">
                <a:latin typeface="Comfortaa" pitchFamily="2" charset="0"/>
              </a:rPr>
              <a:t>this</a:t>
            </a:r>
          </a:p>
        </p:txBody>
      </p:sp>
    </p:spTree>
    <p:extLst>
      <p:ext uri="{BB962C8B-B14F-4D97-AF65-F5344CB8AC3E}">
        <p14:creationId xmlns:p14="http://schemas.microsoft.com/office/powerpoint/2010/main" val="3497177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8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2400" dirty="0">
                <a:latin typeface="Comfortaa" pitchFamily="2" charset="0"/>
              </a:rPr>
              <a:t>Процесът на </a:t>
            </a:r>
            <a:r>
              <a:rPr lang="bg-BG" sz="2400" dirty="0">
                <a:solidFill>
                  <a:schemeClr val="tx2">
                    <a:lumMod val="75000"/>
                  </a:schemeClr>
                </a:solidFill>
                <a:latin typeface="Comfortaa" pitchFamily="2" charset="0"/>
              </a:rPr>
              <a:t>обединяване</a:t>
            </a:r>
            <a:r>
              <a:rPr lang="en-US" sz="2400" dirty="0">
                <a:latin typeface="Comfortaa" pitchFamily="2" charset="0"/>
              </a:rPr>
              <a:t> </a:t>
            </a:r>
            <a:r>
              <a:rPr lang="bg-BG" sz="2400" dirty="0">
                <a:latin typeface="Comfortaa" pitchFamily="2" charset="0"/>
              </a:rPr>
              <a:t>на кода и данните </a:t>
            </a:r>
            <a:r>
              <a:rPr lang="en-US" sz="2400" dirty="0">
                <a:latin typeface="Comfortaa" pitchFamily="2" charset="0"/>
              </a:rPr>
              <a:t> </a:t>
            </a:r>
            <a:r>
              <a:rPr lang="bg-BG" sz="2400" dirty="0">
                <a:latin typeface="Comfortaa" pitchFamily="2" charset="0"/>
              </a:rPr>
              <a:t>в едно </a:t>
            </a:r>
            <a:r>
              <a:rPr lang="bg-BG" sz="2400" dirty="0">
                <a:solidFill>
                  <a:schemeClr val="tx2">
                    <a:lumMod val="75000"/>
                  </a:schemeClr>
                </a:solidFill>
                <a:latin typeface="Comfortaa" pitchFamily="2" charset="0"/>
              </a:rPr>
              <a:t>цяло (обект)</a:t>
            </a:r>
            <a:endParaRPr lang="en-US" sz="2400" dirty="0">
              <a:solidFill>
                <a:schemeClr val="tx2">
                  <a:lumMod val="75000"/>
                </a:schemeClr>
              </a:solidFill>
              <a:latin typeface="Comfortaa" pitchFamily="2" charset="0"/>
            </a:endParaRPr>
          </a:p>
          <a:p>
            <a:r>
              <a:rPr lang="bg-BG" sz="2400" dirty="0">
                <a:latin typeface="Comfortaa" pitchFamily="2" charset="0"/>
              </a:rPr>
              <a:t>Полетата на обекта </a:t>
            </a:r>
            <a:r>
              <a:rPr lang="bg-BG" sz="2400" dirty="0">
                <a:solidFill>
                  <a:schemeClr val="tx2">
                    <a:lumMod val="75000"/>
                  </a:schemeClr>
                </a:solidFill>
                <a:latin typeface="Comfortaa" pitchFamily="2" charset="0"/>
              </a:rPr>
              <a:t>трябва да са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mfortaa" pitchFamily="2" charset="0"/>
              </a:rPr>
              <a:t> private</a:t>
            </a:r>
            <a:endParaRPr lang="bg-BG" sz="2400" dirty="0">
              <a:solidFill>
                <a:schemeClr val="tx2">
                  <a:lumMod val="75000"/>
                </a:schemeClr>
              </a:solidFill>
              <a:latin typeface="Comfortaa" pitchFamily="2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tx2">
                  <a:lumMod val="75000"/>
                </a:schemeClr>
              </a:solidFill>
              <a:latin typeface="Comfortaa" pitchFamily="2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tx2">
                  <a:lumMod val="75000"/>
                </a:schemeClr>
              </a:solidFill>
              <a:latin typeface="Comfortaa" pitchFamily="2" charset="0"/>
            </a:endParaRPr>
          </a:p>
          <a:p>
            <a:r>
              <a:rPr lang="bg-BG" sz="2400" dirty="0">
                <a:latin typeface="Comfortaa" pitchFamily="2" charset="0"/>
              </a:rPr>
              <a:t>Използване на 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mfortaa" pitchFamily="2" charset="0"/>
              </a:rPr>
              <a:t>getters</a:t>
            </a:r>
            <a:r>
              <a:rPr lang="en-US" sz="2400" dirty="0">
                <a:latin typeface="Comfortaa" pitchFamily="2" charset="0"/>
              </a:rPr>
              <a:t> </a:t>
            </a:r>
            <a:r>
              <a:rPr lang="bg-BG" sz="2400" dirty="0">
                <a:latin typeface="Comfortaa" pitchFamily="2" charset="0"/>
              </a:rPr>
              <a:t>и</a:t>
            </a:r>
            <a:r>
              <a:rPr lang="en-US" sz="2400" dirty="0">
                <a:latin typeface="Comfortaa" pitchFamily="2" charset="0"/>
              </a:rPr>
              <a:t> 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mfortaa" pitchFamily="2" charset="0"/>
              </a:rPr>
              <a:t>setters</a:t>
            </a:r>
            <a:r>
              <a:rPr lang="en-US" sz="2400" dirty="0">
                <a:latin typeface="Comfortaa" pitchFamily="2" charset="0"/>
              </a:rPr>
              <a:t> </a:t>
            </a:r>
            <a:r>
              <a:rPr lang="bg-BG" sz="2400" dirty="0">
                <a:latin typeface="Comfortaa" pitchFamily="2" charset="0"/>
              </a:rPr>
              <a:t>за достъп до данните</a:t>
            </a:r>
            <a:endParaRPr lang="en-US" sz="2400" dirty="0">
              <a:latin typeface="Comfortaa" pitchFamily="2" charset="0"/>
            </a:endParaRPr>
          </a:p>
          <a:p>
            <a:endParaRPr lang="en-US" sz="2400" dirty="0">
              <a:solidFill>
                <a:schemeClr val="tx2">
                  <a:lumMod val="75000"/>
                </a:schemeClr>
              </a:solidFill>
              <a:latin typeface="Comfortaa" pitchFamily="2" charset="0"/>
            </a:endParaRPr>
          </a:p>
        </p:txBody>
      </p:sp>
      <p:sp>
        <p:nvSpPr>
          <p:cNvPr id="80486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521475"/>
            <a:ext cx="10515600" cy="1325563"/>
          </a:xfrm>
        </p:spPr>
        <p:txBody>
          <a:bodyPr/>
          <a:lstStyle/>
          <a:p>
            <a:r>
              <a:rPr lang="bg-BG" dirty="0">
                <a:latin typeface="Comfortaa" pitchFamily="2" charset="0"/>
              </a:rPr>
              <a:t>Капсулация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185552" y="3067811"/>
            <a:ext cx="7924799" cy="523220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fontAlgn="base"/>
            <a:r>
              <a:rPr lang="en-US" sz="2800" b="1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</a:t>
            </a:r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int age; 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185553" y="4501119"/>
            <a:ext cx="7924800" cy="181588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fontAlgn="base"/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Person</a:t>
            </a:r>
          </a:p>
          <a:p>
            <a:pPr fontAlgn="base"/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fontAlgn="base"/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int Age =&gt; return this.age</a:t>
            </a:r>
          </a:p>
          <a:p>
            <a:pPr fontAlgn="base"/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800" y="4887360"/>
            <a:ext cx="1447800" cy="133756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800" y="2517921"/>
            <a:ext cx="1524000" cy="1407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547799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915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632701"/>
            <a:ext cx="10515600" cy="602831"/>
          </a:xfrm>
          <a:prstGeom prst="rect">
            <a:avLst/>
          </a:prstGeom>
        </p:spPr>
        <p:txBody>
          <a:bodyPr/>
          <a:lstStyle/>
          <a:p>
            <a:pPr marL="0" indent="0" algn="ctr">
              <a:lnSpc>
                <a:spcPct val="100000"/>
              </a:lnSpc>
              <a:buNone/>
            </a:pPr>
            <a:r>
              <a:rPr lang="bg-BG" dirty="0">
                <a:latin typeface="Comfortaa" pitchFamily="2" charset="0"/>
              </a:rPr>
              <a:t>Полетата трябва да са </a:t>
            </a:r>
            <a:r>
              <a:rPr lang="en-US" b="1" dirty="0">
                <a:latin typeface="Comfortaa" pitchFamily="2" charset="0"/>
                <a:cs typeface="Consolas" panose="020B0609020204030204" pitchFamily="49" charset="0"/>
              </a:rPr>
              <a:t>private</a:t>
            </a:r>
            <a:endParaRPr lang="bg-BG" dirty="0">
              <a:latin typeface="Comfortaa" pitchFamily="2" charset="0"/>
            </a:endParaRPr>
          </a:p>
        </p:txBody>
      </p:sp>
      <p:sp>
        <p:nvSpPr>
          <p:cNvPr id="80691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860805"/>
            <a:ext cx="10515600" cy="771896"/>
          </a:xfrm>
          <a:prstGeom prst="rect">
            <a:avLst/>
          </a:prstGeom>
        </p:spPr>
        <p:txBody>
          <a:bodyPr anchor="ctr" anchorCtr="0"/>
          <a:lstStyle/>
          <a:p>
            <a:pPr algn="ctr">
              <a:lnSpc>
                <a:spcPts val="4000"/>
              </a:lnSpc>
              <a:defRPr/>
            </a:pPr>
            <a:r>
              <a:rPr lang="bg-BG" sz="4000" dirty="0">
                <a:latin typeface="Comfortaa" pitchFamily="2" charset="0"/>
              </a:rPr>
              <a:t>Капсулация</a:t>
            </a:r>
            <a:r>
              <a:rPr lang="en-US" sz="4000" dirty="0">
                <a:latin typeface="Comfortaa" pitchFamily="2" charset="0"/>
              </a:rPr>
              <a:t> – </a:t>
            </a:r>
            <a:r>
              <a:rPr lang="bg-BG" sz="4000" dirty="0">
                <a:latin typeface="Comfortaa" pitchFamily="2" charset="0"/>
              </a:rPr>
              <a:t>Примери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980706" y="2614036"/>
            <a:ext cx="6230587" cy="3115808"/>
            <a:chOff x="3351213" y="3054770"/>
            <a:chExt cx="5486400" cy="3350423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3351213" y="3054770"/>
              <a:ext cx="5486400" cy="60283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108000" tIns="108000" rIns="108000" bIns="108000">
              <a:spAutoFit/>
            </a:bodyPr>
            <a:lstStyle/>
            <a:p>
              <a:pPr algn="ctr"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Person</a:t>
              </a: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3351213" y="3657600"/>
              <a:ext cx="5486400" cy="99060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-name: 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-age: int</a:t>
              </a:r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3351213" y="4648201"/>
              <a:ext cx="5486400" cy="175699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108000" tIns="108000" rIns="108000" bIns="108000">
              <a:sp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+Person(string name, int age)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+Name: 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+Age: int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61948736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4083" y="1632648"/>
            <a:ext cx="5510151" cy="4892354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bg-BG" dirty="0">
                <a:latin typeface="Comfortaa" pitchFamily="2" charset="0"/>
              </a:rPr>
              <a:t>Създайте клас </a:t>
            </a:r>
            <a:r>
              <a:rPr lang="en-US" b="1" dirty="0">
                <a:solidFill>
                  <a:srgbClr val="00B0F0"/>
                </a:solidFill>
                <a:latin typeface="Comfortaa" pitchFamily="2" charset="0"/>
              </a:rPr>
              <a:t>Creature</a:t>
            </a:r>
          </a:p>
          <a:p>
            <a:pPr>
              <a:lnSpc>
                <a:spcPct val="100000"/>
              </a:lnSpc>
            </a:pPr>
            <a:r>
              <a:rPr lang="bg-BG" dirty="0">
                <a:latin typeface="Comfortaa" pitchFamily="2" charset="0"/>
              </a:rPr>
              <a:t>Той</a:t>
            </a:r>
            <a:r>
              <a:rPr lang="en-US" dirty="0">
                <a:latin typeface="Comfortaa" pitchFamily="2" charset="0"/>
              </a:rPr>
              <a:t> </a:t>
            </a:r>
            <a:r>
              <a:rPr lang="bg-BG" dirty="0">
                <a:latin typeface="Comfortaa" pitchFamily="2" charset="0"/>
              </a:rPr>
              <a:t>трябва да има полета</a:t>
            </a:r>
            <a:br>
              <a:rPr lang="en-US" dirty="0">
                <a:latin typeface="Comfortaa" pitchFamily="2" charset="0"/>
              </a:rPr>
            </a:br>
            <a:r>
              <a:rPr lang="en-US" b="1" dirty="0">
                <a:solidFill>
                  <a:srgbClr val="00B0F0"/>
                </a:solidFill>
                <a:latin typeface="Comfortaa" pitchFamily="2" charset="0"/>
              </a:rPr>
              <a:t>name</a:t>
            </a:r>
            <a:r>
              <a:rPr lang="en-US" dirty="0">
                <a:latin typeface="Comfortaa" pitchFamily="2" charset="0"/>
              </a:rPr>
              <a:t>, </a:t>
            </a:r>
            <a:r>
              <a:rPr lang="en-US" b="1" dirty="0">
                <a:solidFill>
                  <a:srgbClr val="00B0F0"/>
                </a:solidFill>
                <a:latin typeface="Comfortaa" pitchFamily="2" charset="0"/>
              </a:rPr>
              <a:t>years</a:t>
            </a:r>
            <a:r>
              <a:rPr lang="en-US" dirty="0">
                <a:latin typeface="Comfortaa" pitchFamily="2" charset="0"/>
              </a:rPr>
              <a:t>, </a:t>
            </a:r>
            <a:r>
              <a:rPr lang="en-US" b="1" dirty="0">
                <a:solidFill>
                  <a:srgbClr val="00B0F0"/>
                </a:solidFill>
                <a:latin typeface="Comfortaa" pitchFamily="2" charset="0"/>
              </a:rPr>
              <a:t>areal</a:t>
            </a:r>
            <a:r>
              <a:rPr lang="bg-BG" dirty="0">
                <a:latin typeface="Comfortaa" pitchFamily="2" charset="0"/>
              </a:rPr>
              <a:t>, съответно за име, възраст  и местообитание</a:t>
            </a:r>
            <a:endParaRPr lang="en-US" dirty="0">
              <a:latin typeface="Comfortaa" pitchFamily="2" charset="0"/>
            </a:endParaRPr>
          </a:p>
          <a:p>
            <a:pPr>
              <a:lnSpc>
                <a:spcPct val="100000"/>
              </a:lnSpc>
            </a:pPr>
            <a:r>
              <a:rPr lang="bg-BG" dirty="0">
                <a:latin typeface="Comfortaa" pitchFamily="2" charset="0"/>
              </a:rPr>
              <a:t>Създайте методи за достъп до обектите </a:t>
            </a:r>
            <a:r>
              <a:rPr lang="en-US" b="1" dirty="0">
                <a:solidFill>
                  <a:srgbClr val="00B0F0"/>
                </a:solidFill>
                <a:latin typeface="Comfortaa" pitchFamily="2" charset="0"/>
              </a:rPr>
              <a:t>getters</a:t>
            </a:r>
            <a:r>
              <a:rPr lang="en-US" dirty="0">
                <a:latin typeface="Comfortaa" pitchFamily="2" charset="0"/>
              </a:rPr>
              <a:t> </a:t>
            </a:r>
            <a:r>
              <a:rPr lang="bg-BG" dirty="0">
                <a:latin typeface="Comfortaa" pitchFamily="2" charset="0"/>
              </a:rPr>
              <a:t>и </a:t>
            </a:r>
            <a:r>
              <a:rPr lang="en-US" b="1" dirty="0">
                <a:solidFill>
                  <a:srgbClr val="00B0F0"/>
                </a:solidFill>
                <a:latin typeface="Comfortaa" pitchFamily="2" charset="0"/>
              </a:rPr>
              <a:t>setters</a:t>
            </a:r>
            <a:r>
              <a:rPr lang="en-US" dirty="0">
                <a:latin typeface="Comfortaa" pitchFamily="2" charset="0"/>
              </a:rPr>
              <a:t> </a:t>
            </a:r>
            <a:r>
              <a:rPr lang="bg-BG" dirty="0">
                <a:latin typeface="Comfortaa" pitchFamily="2" charset="0"/>
              </a:rPr>
              <a:t> за полетата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54083" y="365125"/>
            <a:ext cx="11097491" cy="1190543"/>
          </a:xfrm>
        </p:spPr>
        <p:txBody>
          <a:bodyPr/>
          <a:lstStyle/>
          <a:p>
            <a:r>
              <a:rPr lang="bg-BG" dirty="0">
                <a:latin typeface="Comfortaa" pitchFamily="2" charset="0"/>
              </a:rPr>
              <a:t>Задача</a:t>
            </a:r>
            <a:r>
              <a:rPr lang="en-US" dirty="0">
                <a:latin typeface="Comfortaa" pitchFamily="2" charset="0"/>
              </a:rPr>
              <a:t>: </a:t>
            </a:r>
            <a:r>
              <a:rPr lang="bg-BG" dirty="0">
                <a:latin typeface="Comfortaa" pitchFamily="2" charset="0"/>
              </a:rPr>
              <a:t>Клас </a:t>
            </a:r>
            <a:r>
              <a:rPr lang="en-US" dirty="0">
                <a:latin typeface="Comfortaa" pitchFamily="2" charset="0"/>
              </a:rPr>
              <a:t>Creature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6507803" y="1632648"/>
            <a:ext cx="5410200" cy="3316667"/>
            <a:chOff x="-306388" y="2077297"/>
            <a:chExt cx="3137848" cy="3316667"/>
          </a:xfrm>
        </p:grpSpPr>
        <p:sp>
          <p:nvSpPr>
            <p:cNvPr id="25" name="Rectangle 3"/>
            <p:cNvSpPr>
              <a:spLocks noChangeArrowheads="1"/>
            </p:cNvSpPr>
            <p:nvPr/>
          </p:nvSpPr>
          <p:spPr bwMode="auto">
            <a:xfrm>
              <a:off x="-306388" y="2077297"/>
              <a:ext cx="3137848" cy="582633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solidFill>
                    <a:schemeClr val="bg1"/>
                  </a:solidFill>
                  <a:latin typeface="Consolas" panose="020B0609020204030204" pitchFamily="49" charset="0"/>
                </a:rPr>
                <a:t>Creature</a:t>
              </a:r>
              <a:endParaRPr lang="en-US" sz="1600" b="1" noProof="1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" name="Rectangle 4"/>
            <p:cNvSpPr>
              <a:spLocks noChangeArrowheads="1"/>
            </p:cNvSpPr>
            <p:nvPr/>
          </p:nvSpPr>
          <p:spPr bwMode="auto">
            <a:xfrm>
              <a:off x="-306388" y="2668032"/>
              <a:ext cx="3137848" cy="137227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108000" tIns="108000" rIns="108000" bIns="108000">
              <a:sp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solidFill>
                    <a:schemeClr val="bg1"/>
                  </a:solidFill>
                  <a:latin typeface="Consolas" panose="020B0609020204030204" pitchFamily="49" charset="0"/>
                </a:rPr>
                <a:t>-name : 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solidFill>
                    <a:schemeClr val="bg1"/>
                  </a:solidFill>
                  <a:latin typeface="Consolas" panose="020B0609020204030204" pitchFamily="49" charset="0"/>
                </a:rPr>
                <a:t>-years: int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solidFill>
                    <a:schemeClr val="bg1"/>
                  </a:solidFill>
                  <a:latin typeface="Consolas" panose="020B0609020204030204" pitchFamily="49" charset="0"/>
                </a:rPr>
                <a:t>-areal: string</a:t>
              </a:r>
            </a:p>
          </p:txBody>
        </p:sp>
        <p:sp>
          <p:nvSpPr>
            <p:cNvPr id="27" name="Rectangle 4"/>
            <p:cNvSpPr>
              <a:spLocks noChangeArrowheads="1"/>
            </p:cNvSpPr>
            <p:nvPr/>
          </p:nvSpPr>
          <p:spPr bwMode="auto">
            <a:xfrm>
              <a:off x="-306388" y="4058497"/>
              <a:ext cx="3137848" cy="1335467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108000" tIns="108000" rIns="108000" bIns="108000">
              <a:sp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solidFill>
                    <a:schemeClr val="bg1"/>
                  </a:solidFill>
                  <a:latin typeface="Consolas" panose="020B0609020204030204" pitchFamily="49" charset="0"/>
                </a:rPr>
                <a:t>+Name: 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solidFill>
                    <a:schemeClr val="bg1"/>
                  </a:solidFill>
                  <a:latin typeface="Consolas" panose="020B0609020204030204" pitchFamily="49" charset="0"/>
                </a:rPr>
                <a:t>+Years: int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solidFill>
                    <a:schemeClr val="bg1"/>
                  </a:solidFill>
                  <a:latin typeface="Consolas" panose="020B0609020204030204" pitchFamily="49" charset="0"/>
                </a:rPr>
                <a:t>+Areal: string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3106464" y="3453110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bg-BG" sz="2800" dirty="0"/>
          </a:p>
        </p:txBody>
      </p:sp>
    </p:spTree>
    <p:extLst>
      <p:ext uri="{BB962C8B-B14F-4D97-AF65-F5344CB8AC3E}">
        <p14:creationId xmlns:p14="http://schemas.microsoft.com/office/powerpoint/2010/main" val="448868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4212" y="647205"/>
            <a:ext cx="10882200" cy="1096922"/>
          </a:xfrm>
        </p:spPr>
        <p:txBody>
          <a:bodyPr/>
          <a:lstStyle/>
          <a:p>
            <a:r>
              <a:rPr lang="bg-BG" dirty="0">
                <a:latin typeface="Comfortaa" pitchFamily="2" charset="0"/>
              </a:rPr>
              <a:t>Решение</a:t>
            </a:r>
            <a:r>
              <a:rPr lang="en-US" dirty="0">
                <a:latin typeface="Comfortaa" pitchFamily="2" charset="0"/>
              </a:rPr>
              <a:t>: </a:t>
            </a:r>
            <a:r>
              <a:rPr lang="bg-BG" dirty="0">
                <a:latin typeface="Comfortaa" pitchFamily="2" charset="0"/>
              </a:rPr>
              <a:t>Клас </a:t>
            </a:r>
            <a:r>
              <a:rPr lang="en-US" dirty="0">
                <a:latin typeface="Comfortaa" pitchFamily="2" charset="0"/>
              </a:rPr>
              <a:t>Creature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42023" y="2015810"/>
            <a:ext cx="5299989" cy="402339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fontAlgn="base"/>
            <a:r>
              <a:rPr lang="en-US" dirty="0">
                <a:solidFill>
                  <a:schemeClr val="bg1"/>
                </a:solidFill>
                <a:effectLst/>
              </a:rPr>
              <a:t>private string name;</a:t>
            </a:r>
          </a:p>
          <a:p>
            <a:pPr fontAlgn="base"/>
            <a:r>
              <a:rPr lang="en-US" dirty="0">
                <a:solidFill>
                  <a:schemeClr val="bg1"/>
                </a:solidFill>
                <a:effectLst/>
              </a:rPr>
              <a:t>private </a:t>
            </a:r>
            <a:r>
              <a:rPr lang="en-US" dirty="0" err="1">
                <a:solidFill>
                  <a:schemeClr val="bg1"/>
                </a:solidFill>
                <a:effectLst/>
              </a:rPr>
              <a:t>int</a:t>
            </a:r>
            <a:r>
              <a:rPr lang="en-US" dirty="0">
                <a:solidFill>
                  <a:schemeClr val="bg1"/>
                </a:solidFill>
                <a:effectLst/>
              </a:rPr>
              <a:t> years;</a:t>
            </a:r>
          </a:p>
          <a:p>
            <a:pPr fontAlgn="base"/>
            <a:r>
              <a:rPr lang="en-US" dirty="0">
                <a:solidFill>
                  <a:schemeClr val="bg1"/>
                </a:solidFill>
                <a:effectLst/>
              </a:rPr>
              <a:t>private string areal;</a:t>
            </a:r>
          </a:p>
          <a:p>
            <a:endParaRPr lang="en-US" dirty="0">
              <a:solidFill>
                <a:schemeClr val="bg1"/>
              </a:solidFill>
              <a:effectLst/>
            </a:endParaRPr>
          </a:p>
          <a:p>
            <a:r>
              <a:rPr lang="en-US" dirty="0">
                <a:solidFill>
                  <a:schemeClr val="bg1"/>
                </a:solidFill>
                <a:effectLst/>
              </a:rPr>
              <a:t>public string Name</a:t>
            </a:r>
          </a:p>
          <a:p>
            <a:r>
              <a:rPr lang="en-US" dirty="0">
                <a:solidFill>
                  <a:schemeClr val="bg1"/>
                </a:solidFill>
                <a:effectLst/>
              </a:rPr>
              <a:t>{</a:t>
            </a:r>
          </a:p>
          <a:p>
            <a:r>
              <a:rPr lang="en-US" dirty="0">
                <a:solidFill>
                  <a:schemeClr val="bg1"/>
                </a:solidFill>
                <a:effectLst/>
              </a:rPr>
              <a:t>  get { return this.name; }</a:t>
            </a:r>
          </a:p>
          <a:p>
            <a:r>
              <a:rPr lang="en-US" dirty="0">
                <a:solidFill>
                  <a:schemeClr val="bg1"/>
                </a:solidFill>
                <a:effectLst/>
              </a:rPr>
              <a:t>  set { this.name = value; }</a:t>
            </a:r>
          </a:p>
          <a:p>
            <a:r>
              <a:rPr lang="en-US" dirty="0">
                <a:solidFill>
                  <a:schemeClr val="bg1"/>
                </a:solidFill>
                <a:effectLst/>
              </a:rPr>
              <a:t>}</a:t>
            </a:r>
          </a:p>
          <a:p>
            <a:r>
              <a:rPr lang="en-US" dirty="0">
                <a:solidFill>
                  <a:schemeClr val="bg1"/>
                </a:solidFill>
                <a:effectLst/>
              </a:rPr>
              <a:t>public </a:t>
            </a:r>
            <a:r>
              <a:rPr lang="en-US" dirty="0" err="1">
                <a:solidFill>
                  <a:schemeClr val="bg1"/>
                </a:solidFill>
                <a:effectLst/>
              </a:rPr>
              <a:t>int</a:t>
            </a:r>
            <a:r>
              <a:rPr lang="en-US" dirty="0">
                <a:solidFill>
                  <a:schemeClr val="bg1"/>
                </a:solidFill>
                <a:effectLst/>
              </a:rPr>
              <a:t> Years</a:t>
            </a:r>
          </a:p>
          <a:p>
            <a:r>
              <a:rPr lang="en-US" dirty="0">
                <a:solidFill>
                  <a:schemeClr val="bg1"/>
                </a:solidFill>
                <a:effectLst/>
              </a:rPr>
              <a:t>{</a:t>
            </a:r>
          </a:p>
          <a:p>
            <a:r>
              <a:rPr lang="en-US" dirty="0">
                <a:solidFill>
                  <a:schemeClr val="bg1"/>
                </a:solidFill>
                <a:effectLst/>
              </a:rPr>
              <a:t>  get =&gt; </a:t>
            </a:r>
            <a:r>
              <a:rPr lang="en-US" dirty="0" err="1">
                <a:solidFill>
                  <a:schemeClr val="bg1"/>
                </a:solidFill>
                <a:effectLst/>
              </a:rPr>
              <a:t>this.years</a:t>
            </a:r>
            <a:r>
              <a:rPr lang="en-US" dirty="0">
                <a:solidFill>
                  <a:schemeClr val="bg1"/>
                </a:solidFill>
                <a:effectLst/>
              </a:rPr>
              <a:t>;</a:t>
            </a:r>
          </a:p>
          <a:p>
            <a:r>
              <a:rPr lang="en-US" dirty="0">
                <a:solidFill>
                  <a:schemeClr val="bg1"/>
                </a:solidFill>
                <a:effectLst/>
              </a:rPr>
              <a:t>  set =&gt; </a:t>
            </a:r>
            <a:r>
              <a:rPr lang="en-US" dirty="0" err="1">
                <a:solidFill>
                  <a:schemeClr val="bg1"/>
                </a:solidFill>
                <a:effectLst/>
              </a:rPr>
              <a:t>this.years</a:t>
            </a:r>
            <a:r>
              <a:rPr lang="en-US" dirty="0">
                <a:solidFill>
                  <a:schemeClr val="bg1"/>
                </a:solidFill>
                <a:effectLst/>
              </a:rPr>
              <a:t> = value;</a:t>
            </a:r>
          </a:p>
          <a:p>
            <a:r>
              <a:rPr lang="en-US" dirty="0">
                <a:solidFill>
                  <a:schemeClr val="bg1"/>
                </a:solidFill>
                <a:effectLst/>
              </a:rPr>
              <a:t>}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266423" y="2011999"/>
            <a:ext cx="5299989" cy="402339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>
                <a:solidFill>
                  <a:schemeClr val="bg1"/>
                </a:solidFill>
                <a:effectLst/>
              </a:rPr>
              <a:t>public string Areal</a:t>
            </a:r>
          </a:p>
          <a:p>
            <a:r>
              <a:rPr lang="en-US" dirty="0">
                <a:solidFill>
                  <a:schemeClr val="bg1"/>
                </a:solidFill>
                <a:effectLst/>
              </a:rPr>
              <a:t>{</a:t>
            </a:r>
          </a:p>
          <a:p>
            <a:r>
              <a:rPr lang="en-US" dirty="0">
                <a:solidFill>
                  <a:schemeClr val="bg1"/>
                </a:solidFill>
                <a:effectLst/>
              </a:rPr>
              <a:t>  get </a:t>
            </a:r>
          </a:p>
          <a:p>
            <a:r>
              <a:rPr lang="en-US" dirty="0">
                <a:solidFill>
                  <a:schemeClr val="bg1"/>
                </a:solidFill>
                <a:effectLst/>
              </a:rPr>
              <a:t>  { </a:t>
            </a:r>
          </a:p>
          <a:p>
            <a:r>
              <a:rPr lang="en-US" dirty="0">
                <a:solidFill>
                  <a:schemeClr val="bg1"/>
                </a:solidFill>
                <a:effectLst/>
              </a:rPr>
              <a:t>     return </a:t>
            </a:r>
            <a:r>
              <a:rPr lang="en-US" dirty="0" err="1">
                <a:solidFill>
                  <a:schemeClr val="bg1"/>
                </a:solidFill>
                <a:effectLst/>
              </a:rPr>
              <a:t>this.areal</a:t>
            </a:r>
            <a:r>
              <a:rPr lang="en-US" dirty="0">
                <a:solidFill>
                  <a:schemeClr val="bg1"/>
                </a:solidFill>
                <a:effectLst/>
              </a:rPr>
              <a:t>; </a:t>
            </a:r>
          </a:p>
          <a:p>
            <a:r>
              <a:rPr lang="en-US" dirty="0">
                <a:solidFill>
                  <a:schemeClr val="bg1"/>
                </a:solidFill>
                <a:effectLst/>
              </a:rPr>
              <a:t>  }</a:t>
            </a:r>
          </a:p>
          <a:p>
            <a:r>
              <a:rPr lang="en-US" dirty="0">
                <a:solidFill>
                  <a:schemeClr val="bg1"/>
                </a:solidFill>
                <a:effectLst/>
              </a:rPr>
              <a:t>  </a:t>
            </a:r>
          </a:p>
          <a:p>
            <a:r>
              <a:rPr lang="en-US" dirty="0">
                <a:solidFill>
                  <a:schemeClr val="bg1"/>
                </a:solidFill>
                <a:effectLst/>
              </a:rPr>
              <a:t>  set </a:t>
            </a:r>
          </a:p>
          <a:p>
            <a:r>
              <a:rPr lang="en-US" dirty="0">
                <a:solidFill>
                  <a:schemeClr val="bg1"/>
                </a:solidFill>
                <a:effectLst/>
              </a:rPr>
              <a:t>  { </a:t>
            </a:r>
          </a:p>
          <a:p>
            <a:r>
              <a:rPr lang="en-US" dirty="0">
                <a:solidFill>
                  <a:schemeClr val="bg1"/>
                </a:solidFill>
                <a:effectLst/>
              </a:rPr>
              <a:t>     </a:t>
            </a:r>
            <a:r>
              <a:rPr lang="en-US" dirty="0" err="1">
                <a:solidFill>
                  <a:schemeClr val="bg1"/>
                </a:solidFill>
                <a:effectLst/>
              </a:rPr>
              <a:t>this.areal</a:t>
            </a:r>
            <a:r>
              <a:rPr lang="en-US" dirty="0">
                <a:solidFill>
                  <a:schemeClr val="bg1"/>
                </a:solidFill>
                <a:effectLst/>
              </a:rPr>
              <a:t> = value; </a:t>
            </a:r>
          </a:p>
          <a:p>
            <a:r>
              <a:rPr lang="en-US" dirty="0">
                <a:solidFill>
                  <a:schemeClr val="bg1"/>
                </a:solidFill>
                <a:effectLst/>
              </a:rPr>
              <a:t>  }</a:t>
            </a:r>
          </a:p>
          <a:p>
            <a:r>
              <a:rPr lang="en-US" dirty="0">
                <a:solidFill>
                  <a:schemeClr val="bg1"/>
                </a:solidFill>
                <a:effectLst/>
              </a:rPr>
              <a:t>}</a:t>
            </a:r>
          </a:p>
          <a:p>
            <a:endParaRPr lang="en-US" dirty="0">
              <a:solidFill>
                <a:schemeClr val="bg1"/>
              </a:solidFill>
              <a:effectLst/>
            </a:endParaRPr>
          </a:p>
          <a:p>
            <a:endParaRPr lang="en-US" dirty="0"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199144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43792"/>
            <a:ext cx="10515600" cy="494908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B0F0"/>
                </a:solidFill>
                <a:latin typeface="Comfortaa" pitchFamily="2" charset="0"/>
              </a:rPr>
              <a:t>this</a:t>
            </a:r>
            <a:r>
              <a:rPr lang="en-US" dirty="0">
                <a:latin typeface="Comfortaa" pitchFamily="2" charset="0"/>
              </a:rPr>
              <a:t> </a:t>
            </a:r>
            <a:r>
              <a:rPr lang="bg-BG" dirty="0">
                <a:latin typeface="Comfortaa" pitchFamily="2" charset="0"/>
              </a:rPr>
              <a:t>е препратка към текущия обект</a:t>
            </a:r>
            <a:endParaRPr lang="en-US" dirty="0">
              <a:latin typeface="Comfortaa" pitchFamily="2" charset="0"/>
            </a:endParaRPr>
          </a:p>
          <a:p>
            <a:r>
              <a:rPr lang="en-US" b="1" dirty="0">
                <a:solidFill>
                  <a:srgbClr val="00B0F0"/>
                </a:solidFill>
                <a:latin typeface="Comfortaa" pitchFamily="2" charset="0"/>
              </a:rPr>
              <a:t>this</a:t>
            </a:r>
            <a:r>
              <a:rPr lang="en-US" dirty="0">
                <a:latin typeface="Comfortaa" pitchFamily="2" charset="0"/>
              </a:rPr>
              <a:t> </a:t>
            </a:r>
            <a:r>
              <a:rPr lang="bg-BG" dirty="0">
                <a:latin typeface="Comfortaa" pitchFamily="2" charset="0"/>
              </a:rPr>
              <a:t>може да сочи към променлива, която е инстанция (представител) на текущия клас</a:t>
            </a:r>
          </a:p>
          <a:p>
            <a:endParaRPr lang="bg-BG" dirty="0">
              <a:latin typeface="Comfortaa" pitchFamily="2" charset="0"/>
            </a:endParaRPr>
          </a:p>
          <a:p>
            <a:endParaRPr lang="en-US" dirty="0">
              <a:latin typeface="Comfortaa" pitchFamily="2" charset="0"/>
            </a:endParaRPr>
          </a:p>
          <a:p>
            <a:endParaRPr lang="en-US" dirty="0">
              <a:latin typeface="Comfortaa" pitchFamily="2" charset="0"/>
            </a:endParaRPr>
          </a:p>
          <a:p>
            <a:endParaRPr lang="en-US" dirty="0">
              <a:latin typeface="Comfortaa" pitchFamily="2" charset="0"/>
            </a:endParaRPr>
          </a:p>
          <a:p>
            <a:r>
              <a:rPr lang="en-US" b="1" dirty="0">
                <a:solidFill>
                  <a:srgbClr val="00B0F0"/>
                </a:solidFill>
                <a:latin typeface="Comfortaa" pitchFamily="2" charset="0"/>
              </a:rPr>
              <a:t>this</a:t>
            </a:r>
            <a:r>
              <a:rPr lang="en-US" dirty="0">
                <a:latin typeface="Comfortaa" pitchFamily="2" charset="0"/>
              </a:rPr>
              <a:t> </a:t>
            </a:r>
            <a:r>
              <a:rPr lang="bg-BG" dirty="0">
                <a:latin typeface="Comfortaa" pitchFamily="2" charset="0"/>
              </a:rPr>
              <a:t>може да се предава като аргумент в метод или като извикване на конструктор </a:t>
            </a:r>
          </a:p>
          <a:p>
            <a:r>
              <a:rPr lang="en-US" b="1" dirty="0">
                <a:solidFill>
                  <a:srgbClr val="00B0F0"/>
                </a:solidFill>
                <a:latin typeface="Comfortaa" pitchFamily="2" charset="0"/>
              </a:rPr>
              <a:t>this</a:t>
            </a:r>
            <a:r>
              <a:rPr lang="en-US" dirty="0">
                <a:latin typeface="Comfortaa" pitchFamily="2" charset="0"/>
              </a:rPr>
              <a:t> </a:t>
            </a:r>
            <a:r>
              <a:rPr lang="bg-BG" dirty="0">
                <a:latin typeface="Comfortaa" pitchFamily="2" charset="0"/>
              </a:rPr>
              <a:t>може да се върне като стойност на метод</a:t>
            </a:r>
            <a:endParaRPr lang="en-US" dirty="0">
              <a:latin typeface="Comfortaa" pitchFamily="2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>
                <a:latin typeface="Comfortaa" pitchFamily="2" charset="0"/>
              </a:rPr>
              <a:t>Ключова дума </a:t>
            </a:r>
            <a:r>
              <a:rPr lang="en-US" dirty="0">
                <a:latin typeface="Comfortaa" pitchFamily="2" charset="0"/>
              </a:rPr>
              <a:t>This</a:t>
            </a:r>
            <a:r>
              <a:rPr lang="bg-BG" dirty="0">
                <a:latin typeface="Comfortaa" pitchFamily="2" charset="0"/>
              </a:rPr>
              <a:t> </a:t>
            </a:r>
            <a:r>
              <a:rPr lang="en-US" dirty="0">
                <a:latin typeface="Comfortaa" pitchFamily="2" charset="0"/>
              </a:rPr>
              <a:t>[1/3]</a:t>
            </a:r>
            <a:endParaRPr lang="bg-BG" dirty="0">
              <a:latin typeface="Comfortaa" pitchFamily="2" charset="0"/>
            </a:endParaRP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1156313" y="2972134"/>
            <a:ext cx="9656172" cy="1868955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bg1"/>
                </a:solidFill>
                <a:effectLst/>
              </a:rPr>
              <a:t>public Person(string name)</a:t>
            </a:r>
          </a:p>
          <a:p>
            <a:r>
              <a:rPr lang="en-US" sz="2800" dirty="0">
                <a:solidFill>
                  <a:schemeClr val="bg1"/>
                </a:solidFill>
                <a:effectLst/>
              </a:rPr>
              <a:t>{</a:t>
            </a:r>
          </a:p>
          <a:p>
            <a:r>
              <a:rPr lang="en-US" sz="2800" dirty="0">
                <a:solidFill>
                  <a:schemeClr val="bg1"/>
                </a:solidFill>
                <a:effectLst/>
              </a:rPr>
              <a:t>  </a:t>
            </a:r>
            <a:r>
              <a:rPr lang="en-US" sz="2800" dirty="0">
                <a:solidFill>
                  <a:srgbClr val="00B0F0"/>
                </a:solidFill>
                <a:effectLst/>
              </a:rPr>
              <a:t>this</a:t>
            </a:r>
            <a:r>
              <a:rPr lang="en-US" sz="2800" dirty="0">
                <a:solidFill>
                  <a:schemeClr val="bg1"/>
                </a:solidFill>
                <a:effectLst/>
              </a:rPr>
              <a:t>.name = name;</a:t>
            </a:r>
          </a:p>
          <a:p>
            <a:r>
              <a:rPr lang="en-US" sz="2800" dirty="0">
                <a:solidFill>
                  <a:schemeClr val="bg1"/>
                </a:solidFill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50341875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6612" y="1481644"/>
            <a:ext cx="10515600" cy="4351338"/>
          </a:xfrm>
        </p:spPr>
        <p:txBody>
          <a:bodyPr>
            <a:normAutofit/>
          </a:bodyPr>
          <a:lstStyle/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3200" b="1" dirty="0">
                <a:solidFill>
                  <a:srgbClr val="00B0F0"/>
                </a:solidFill>
                <a:latin typeface="Comfortaa" pitchFamily="2" charset="0"/>
              </a:rPr>
              <a:t>this</a:t>
            </a:r>
            <a:r>
              <a:rPr lang="en-US" sz="3200" dirty="0">
                <a:latin typeface="Comfortaa" pitchFamily="2" charset="0"/>
              </a:rPr>
              <a:t> </a:t>
            </a:r>
            <a:r>
              <a:rPr lang="bg-BG" sz="3200" dirty="0">
                <a:latin typeface="Comfortaa" pitchFamily="2" charset="0"/>
              </a:rPr>
              <a:t>може да извика метод на текущия клас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>
                <a:latin typeface="Comfortaa" pitchFamily="2" charset="0"/>
              </a:rPr>
              <a:t>Ключова дума </a:t>
            </a:r>
            <a:r>
              <a:rPr lang="en-US" dirty="0">
                <a:latin typeface="Comfortaa" pitchFamily="2" charset="0"/>
              </a:rPr>
              <a:t>This</a:t>
            </a:r>
            <a:r>
              <a:rPr lang="bg-BG" dirty="0">
                <a:latin typeface="Comfortaa" pitchFamily="2" charset="0"/>
              </a:rPr>
              <a:t> </a:t>
            </a:r>
            <a:r>
              <a:rPr lang="en-US" dirty="0">
                <a:latin typeface="Comfortaa" pitchFamily="2" charset="0"/>
              </a:rPr>
              <a:t>[2/3]</a:t>
            </a:r>
            <a:endParaRPr lang="bg-BG" dirty="0">
              <a:latin typeface="Consolas" panose="020B0609020204030204" pitchFamily="49" charset="0"/>
            </a:endParaRP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985496" y="2240478"/>
            <a:ext cx="10217831" cy="3592504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bg1"/>
                </a:solidFill>
                <a:effectLst/>
              </a:rPr>
              <a:t>private string </a:t>
            </a:r>
            <a:r>
              <a:rPr lang="en-US" sz="2800" dirty="0" err="1">
                <a:solidFill>
                  <a:schemeClr val="bg1"/>
                </a:solidFill>
                <a:effectLst/>
              </a:rPr>
              <a:t>FirstName</a:t>
            </a:r>
            <a:endParaRPr lang="en-US" sz="2800" dirty="0">
              <a:solidFill>
                <a:schemeClr val="bg1"/>
              </a:solidFill>
              <a:effectLst/>
            </a:endParaRPr>
          </a:p>
          <a:p>
            <a:r>
              <a:rPr lang="en-US" sz="2800" dirty="0">
                <a:solidFill>
                  <a:schemeClr val="bg1"/>
                </a:solidFill>
                <a:effectLst/>
              </a:rPr>
              <a:t>{ </a:t>
            </a:r>
          </a:p>
          <a:p>
            <a:r>
              <a:rPr lang="en-US" sz="2800" dirty="0">
                <a:solidFill>
                  <a:schemeClr val="bg1"/>
                </a:solidFill>
                <a:effectLst/>
              </a:rPr>
              <a:t>  get { return </a:t>
            </a:r>
            <a:r>
              <a:rPr lang="en-US" sz="2800" dirty="0" err="1">
                <a:solidFill>
                  <a:srgbClr val="00B0F0"/>
                </a:solidFill>
                <a:effectLst/>
              </a:rPr>
              <a:t>this</a:t>
            </a:r>
            <a:r>
              <a:rPr lang="en-US" sz="2800" dirty="0" err="1">
                <a:solidFill>
                  <a:schemeClr val="bg1"/>
                </a:solidFill>
                <a:effectLst/>
              </a:rPr>
              <a:t>.fname</a:t>
            </a:r>
            <a:r>
              <a:rPr lang="en-US" sz="2800" dirty="0">
                <a:solidFill>
                  <a:schemeClr val="bg1"/>
                </a:solidFill>
                <a:effectLst/>
              </a:rPr>
              <a:t> } </a:t>
            </a:r>
          </a:p>
          <a:p>
            <a:r>
              <a:rPr lang="en-US" sz="2800" dirty="0">
                <a:solidFill>
                  <a:schemeClr val="bg1"/>
                </a:solidFill>
                <a:effectLst/>
              </a:rPr>
              <a:t>}</a:t>
            </a:r>
          </a:p>
          <a:p>
            <a:r>
              <a:rPr lang="en-US" sz="2800" dirty="0">
                <a:solidFill>
                  <a:schemeClr val="bg1"/>
                </a:solidFill>
                <a:effectLst/>
              </a:rPr>
              <a:t>public string </a:t>
            </a:r>
            <a:r>
              <a:rPr lang="en-US" sz="2800" dirty="0" err="1">
                <a:solidFill>
                  <a:schemeClr val="bg1"/>
                </a:solidFill>
                <a:effectLst/>
              </a:rPr>
              <a:t>FullName</a:t>
            </a:r>
            <a:endParaRPr lang="en-US" sz="2800" dirty="0">
              <a:solidFill>
                <a:schemeClr val="bg1"/>
              </a:solidFill>
              <a:effectLst/>
            </a:endParaRPr>
          </a:p>
          <a:p>
            <a:r>
              <a:rPr lang="en-US" sz="2800" dirty="0">
                <a:solidFill>
                  <a:schemeClr val="bg1"/>
                </a:solidFill>
                <a:effectLst/>
              </a:rPr>
              <a:t>{</a:t>
            </a:r>
          </a:p>
          <a:p>
            <a:r>
              <a:rPr lang="en-US" sz="2800" dirty="0">
                <a:solidFill>
                  <a:schemeClr val="bg1"/>
                </a:solidFill>
                <a:effectLst/>
              </a:rPr>
              <a:t>  return </a:t>
            </a:r>
            <a:r>
              <a:rPr lang="en-US" sz="2800" dirty="0" err="1">
                <a:solidFill>
                  <a:srgbClr val="00B0F0"/>
                </a:solidFill>
                <a:effectLst/>
              </a:rPr>
              <a:t>this</a:t>
            </a:r>
            <a:r>
              <a:rPr lang="en-US" sz="2800" dirty="0" err="1">
                <a:solidFill>
                  <a:schemeClr val="bg1"/>
                </a:solidFill>
                <a:effectLst/>
              </a:rPr>
              <a:t>.FirstName</a:t>
            </a:r>
            <a:r>
              <a:rPr lang="en-US" sz="2800" dirty="0">
                <a:solidFill>
                  <a:schemeClr val="bg1"/>
                </a:solidFill>
                <a:effectLst/>
              </a:rPr>
              <a:t> + " " + </a:t>
            </a:r>
            <a:r>
              <a:rPr lang="en-US" sz="2800" dirty="0" err="1">
                <a:solidFill>
                  <a:srgbClr val="00B0F0"/>
                </a:solidFill>
                <a:effectLst/>
              </a:rPr>
              <a:t>this</a:t>
            </a:r>
            <a:r>
              <a:rPr lang="en-US" sz="2800" dirty="0" err="1">
                <a:solidFill>
                  <a:schemeClr val="bg1"/>
                </a:solidFill>
                <a:effectLst/>
              </a:rPr>
              <a:t>.LastName</a:t>
            </a:r>
            <a:endParaRPr lang="en-US" sz="2800" dirty="0">
              <a:solidFill>
                <a:schemeClr val="bg1"/>
              </a:solidFill>
              <a:effectLst/>
            </a:endParaRPr>
          </a:p>
          <a:p>
            <a:r>
              <a:rPr lang="en-US" sz="2800" dirty="0">
                <a:solidFill>
                  <a:schemeClr val="bg1"/>
                </a:solidFill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45300844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5909" y="1463428"/>
            <a:ext cx="10515600" cy="4900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B0F0"/>
                </a:solidFill>
                <a:latin typeface="Comfortaa" pitchFamily="2" charset="0"/>
              </a:rPr>
              <a:t>this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mfortaa" pitchFamily="2" charset="0"/>
              </a:rPr>
              <a:t> </a:t>
            </a:r>
            <a:r>
              <a:rPr lang="bg-BG" dirty="0">
                <a:latin typeface="Comfortaa" pitchFamily="2" charset="0"/>
              </a:rPr>
              <a:t>може да извиква конструктор на текущия клас</a:t>
            </a:r>
            <a:endParaRPr lang="en-US" dirty="0">
              <a:latin typeface="Comfortaa" pitchFamily="2" charset="0"/>
            </a:endParaRPr>
          </a:p>
          <a:p>
            <a:pPr marL="0" indent="0">
              <a:buNone/>
            </a:pPr>
            <a:endParaRPr lang="en-US" dirty="0">
              <a:latin typeface="Comfortaa" pitchFamily="2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>
                <a:latin typeface="Comfortaa" pitchFamily="2" charset="0"/>
              </a:rPr>
              <a:t>Ключова дума </a:t>
            </a:r>
            <a:r>
              <a:rPr lang="en-US" dirty="0">
                <a:latin typeface="Comfortaa" pitchFamily="2" charset="0"/>
              </a:rPr>
              <a:t>This</a:t>
            </a:r>
            <a:r>
              <a:rPr lang="bg-BG" dirty="0">
                <a:latin typeface="Comfortaa" pitchFamily="2" charset="0"/>
              </a:rPr>
              <a:t> </a:t>
            </a:r>
            <a:r>
              <a:rPr lang="en-US" dirty="0">
                <a:latin typeface="Comfortaa" pitchFamily="2" charset="0"/>
              </a:rPr>
              <a:t>[3/3]</a:t>
            </a:r>
            <a:endParaRPr lang="bg-BG" dirty="0">
              <a:latin typeface="Consolas" panose="020B0609020204030204" pitchFamily="49" charset="0"/>
            </a:endParaRP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865909" y="2168962"/>
            <a:ext cx="10460182" cy="3838725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bg1"/>
                </a:solidFill>
                <a:effectLst/>
              </a:rPr>
              <a:t>public Person(string firstName, string 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lastName</a:t>
            </a:r>
            <a:r>
              <a:rPr lang="en-US" sz="2400" dirty="0">
                <a:solidFill>
                  <a:schemeClr val="bg1"/>
                </a:solidFill>
                <a:effectLst/>
              </a:rPr>
              <a:t>)</a:t>
            </a:r>
          </a:p>
          <a:p>
            <a:r>
              <a:rPr lang="en-US" sz="2400" dirty="0">
                <a:solidFill>
                  <a:schemeClr val="bg1"/>
                </a:solidFill>
                <a:effectLst/>
              </a:rPr>
              <a:t>{</a:t>
            </a:r>
          </a:p>
          <a:p>
            <a:r>
              <a:rPr lang="en-US" sz="2400" dirty="0">
                <a:solidFill>
                  <a:schemeClr val="bg1"/>
                </a:solidFill>
                <a:effectLst/>
              </a:rPr>
              <a:t>  </a:t>
            </a:r>
            <a:r>
              <a:rPr lang="en-US" sz="2400" dirty="0">
                <a:solidFill>
                  <a:srgbClr val="00B0F0"/>
                </a:solidFill>
                <a:effectLst/>
              </a:rPr>
              <a:t>this</a:t>
            </a:r>
            <a:r>
              <a:rPr lang="en-US" sz="2400" dirty="0">
                <a:solidFill>
                  <a:schemeClr val="bg1"/>
                </a:solidFill>
                <a:effectLst/>
              </a:rPr>
              <a:t>.firstName = firstName;</a:t>
            </a:r>
          </a:p>
          <a:p>
            <a:r>
              <a:rPr lang="en-US" sz="2400" dirty="0">
                <a:solidFill>
                  <a:schemeClr val="bg1"/>
                </a:solidFill>
                <a:effectLst/>
              </a:rPr>
              <a:t>  </a:t>
            </a:r>
            <a:r>
              <a:rPr lang="en-US" sz="2400" dirty="0">
                <a:solidFill>
                  <a:srgbClr val="00B0F0"/>
                </a:solidFill>
                <a:effectLst/>
              </a:rPr>
              <a:t>this</a:t>
            </a:r>
            <a:r>
              <a:rPr lang="en-US" sz="2400" dirty="0">
                <a:solidFill>
                  <a:schemeClr val="bg1"/>
                </a:solidFill>
                <a:effectLst/>
              </a:rPr>
              <a:t>.lastName = lastName;</a:t>
            </a:r>
          </a:p>
          <a:p>
            <a:r>
              <a:rPr lang="en-US" sz="2400" dirty="0">
                <a:solidFill>
                  <a:schemeClr val="bg1"/>
                </a:solidFill>
                <a:effectLst/>
              </a:rPr>
              <a:t>}</a:t>
            </a:r>
          </a:p>
          <a:p>
            <a:r>
              <a:rPr lang="en-US" sz="2400" dirty="0">
                <a:solidFill>
                  <a:schemeClr val="bg1"/>
                </a:solidFill>
                <a:effectLst/>
              </a:rPr>
              <a:t>public Person (string fname, string lName, int age) : </a:t>
            </a:r>
            <a:r>
              <a:rPr lang="en-US" sz="2400" dirty="0">
                <a:solidFill>
                  <a:srgbClr val="00B0F0"/>
                </a:solidFill>
                <a:effectLst/>
              </a:rPr>
              <a:t>this</a:t>
            </a:r>
            <a:r>
              <a:rPr lang="en-US" sz="2400" dirty="0">
                <a:solidFill>
                  <a:schemeClr val="bg1"/>
                </a:solidFill>
                <a:effectLst/>
              </a:rPr>
              <a:t> (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fName</a:t>
            </a:r>
            <a:r>
              <a:rPr lang="en-US" sz="2400" dirty="0">
                <a:solidFill>
                  <a:schemeClr val="bg1"/>
                </a:solidFill>
                <a:effectLst/>
              </a:rPr>
              <a:t>, 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lName</a:t>
            </a:r>
            <a:r>
              <a:rPr lang="en-US" sz="2400" dirty="0">
                <a:solidFill>
                  <a:schemeClr val="bg1"/>
                </a:solidFill>
                <a:effectLst/>
              </a:rPr>
              <a:t>);</a:t>
            </a:r>
          </a:p>
          <a:p>
            <a:r>
              <a:rPr lang="en-US" sz="2400" dirty="0">
                <a:solidFill>
                  <a:schemeClr val="bg1"/>
                </a:solidFill>
                <a:effectLst/>
              </a:rPr>
              <a:t>{</a:t>
            </a:r>
          </a:p>
          <a:p>
            <a:r>
              <a:rPr lang="en-US" sz="2400" dirty="0">
                <a:solidFill>
                  <a:schemeClr val="bg1"/>
                </a:solidFill>
                <a:effectLst/>
              </a:rPr>
              <a:t>  </a:t>
            </a:r>
            <a:r>
              <a:rPr lang="en-US" sz="2400" dirty="0">
                <a:solidFill>
                  <a:srgbClr val="00B0F0"/>
                </a:solidFill>
                <a:effectLst/>
              </a:rPr>
              <a:t>this</a:t>
            </a:r>
            <a:r>
              <a:rPr lang="en-US" sz="2400" dirty="0">
                <a:solidFill>
                  <a:schemeClr val="bg1"/>
                </a:solidFill>
                <a:effectLst/>
              </a:rPr>
              <a:t>.age = age;</a:t>
            </a:r>
          </a:p>
          <a:p>
            <a:r>
              <a:rPr lang="en-US" sz="2400" dirty="0">
                <a:solidFill>
                  <a:schemeClr val="bg1"/>
                </a:solidFill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63435854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79</TotalTime>
  <Words>904</Words>
  <Application>Microsoft Office PowerPoint</Application>
  <PresentationFormat>Широк екран</PresentationFormat>
  <Paragraphs>154</Paragraphs>
  <Slides>11</Slides>
  <Notes>7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Comfortaa</vt:lpstr>
      <vt:lpstr>Consolas</vt:lpstr>
      <vt:lpstr>Wingdings</vt:lpstr>
      <vt:lpstr>Office Theme</vt:lpstr>
      <vt:lpstr>Капсулация</vt:lpstr>
      <vt:lpstr>Съдържание</vt:lpstr>
      <vt:lpstr>Капсулация</vt:lpstr>
      <vt:lpstr>Капсулация – Примери</vt:lpstr>
      <vt:lpstr>Задача: Клас Creature</vt:lpstr>
      <vt:lpstr>Решение: Клас Creature</vt:lpstr>
      <vt:lpstr>Ключова дума This [1/3]</vt:lpstr>
      <vt:lpstr>Ключова дума This [2/3]</vt:lpstr>
      <vt:lpstr>Ключова дума This [3/3]</vt:lpstr>
      <vt:lpstr>Обобщение – ползи от капсулацията</vt:lpstr>
      <vt:lpstr>Презентация на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Димитър Минчев</dc:creator>
  <cp:lastModifiedBy>PC</cp:lastModifiedBy>
  <cp:revision>8</cp:revision>
  <dcterms:created xsi:type="dcterms:W3CDTF">2022-08-09T09:25:46Z</dcterms:created>
  <dcterms:modified xsi:type="dcterms:W3CDTF">2023-04-27T08:31:35Z</dcterms:modified>
</cp:coreProperties>
</file>