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531" r:id="rId3"/>
    <p:sldId id="505" r:id="rId4"/>
    <p:sldId id="506" r:id="rId5"/>
    <p:sldId id="504" r:id="rId6"/>
    <p:sldId id="507" r:id="rId7"/>
    <p:sldId id="508" r:id="rId8"/>
    <p:sldId id="509" r:id="rId9"/>
    <p:sldId id="510" r:id="rId10"/>
    <p:sldId id="511" r:id="rId11"/>
    <p:sldId id="53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31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533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84054F3-3CE5-4ED5-89D6-A700D057E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931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944FAD4-94D1-439A-819E-E46BCC130D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022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0FBC1B-93BD-4EA7-AB3C-561CCC507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226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F035E14-46B0-4B51-B748-2220ACB90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636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5C44453-F512-4D87-B8FF-62FD1D001E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784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3D40A6A-CC68-4C60-B318-E2F81A5ECC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771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Модификатори за достъп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Видимост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членовете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клас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0748" y="1619435"/>
            <a:ext cx="10591799" cy="72594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>
                <a:latin typeface="Comfortaa" pitchFamily="2" charset="0"/>
              </a:rPr>
              <a:t>Разширяваме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от предишната задача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0749" y="724394"/>
            <a:ext cx="10591799" cy="1001919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0749" y="2445109"/>
            <a:ext cx="10667998" cy="35925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private double </a:t>
            </a:r>
            <a:r>
              <a:rPr lang="en-GB" sz="2800" dirty="0">
                <a:solidFill>
                  <a:srgbClr val="00B0F0"/>
                </a:solidFill>
                <a:effectLst/>
              </a:rPr>
              <a:t>salary</a:t>
            </a:r>
            <a:r>
              <a:rPr lang="en-GB" sz="28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(double percent)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if (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this.age</a:t>
            </a:r>
            <a:r>
              <a:rPr lang="en-US" sz="2800" dirty="0">
                <a:solidFill>
                  <a:schemeClr val="bg1"/>
                </a:solidFill>
                <a:effectLst/>
              </a:rPr>
              <a:t> &gt; 30)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 +=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 * percent / 100;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else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 +=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 * percent / 200;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3F5269F-6E3B-4BA9-A327-AE4D648C1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3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1772" y="2086101"/>
            <a:ext cx="11013860" cy="38871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200" dirty="0">
                <a:latin typeface="Comfortaa" pitchFamily="2" charset="0"/>
              </a:rPr>
              <a:t>Модификаторите определят степента на капсулация на данните</a:t>
            </a:r>
          </a:p>
          <a:p>
            <a:pPr lvl="1">
              <a:lnSpc>
                <a:spcPct val="110000"/>
              </a:lnSpc>
            </a:pPr>
            <a:r>
              <a:rPr lang="en-US" sz="2800" b="1" dirty="0">
                <a:solidFill>
                  <a:srgbClr val="00B0F0"/>
                </a:solidFill>
                <a:latin typeface="Comfortaa" pitchFamily="2" charset="0"/>
              </a:rPr>
              <a:t>Private</a:t>
            </a:r>
            <a:r>
              <a:rPr lang="bg-BG" sz="2800" dirty="0">
                <a:latin typeface="Comfortaa" pitchFamily="2" charset="0"/>
              </a:rPr>
              <a:t> - за полета</a:t>
            </a:r>
            <a:endParaRPr lang="en-US" sz="2800" dirty="0">
              <a:latin typeface="Comfortaa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sz="2800" b="1" dirty="0">
                <a:solidFill>
                  <a:srgbClr val="00B0F0"/>
                </a:solidFill>
                <a:latin typeface="Comfortaa" pitchFamily="2" charset="0"/>
              </a:rPr>
              <a:t>Protected</a:t>
            </a:r>
            <a:r>
              <a:rPr lang="bg-BG" sz="2800" dirty="0">
                <a:latin typeface="Comfortaa" pitchFamily="2" charset="0"/>
              </a:rPr>
              <a:t> – за насленици (подкласове)</a:t>
            </a:r>
            <a:endParaRPr lang="en-US" sz="2800" dirty="0">
              <a:latin typeface="Comfortaa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sz="2800" b="1" dirty="0">
                <a:solidFill>
                  <a:srgbClr val="00B0F0"/>
                </a:solidFill>
                <a:latin typeface="Comfortaa" pitchFamily="2" charset="0"/>
              </a:rPr>
              <a:t>Internal</a:t>
            </a:r>
            <a:r>
              <a:rPr lang="bg-BG" sz="2800" dirty="0">
                <a:latin typeface="Comfortaa" pitchFamily="2" charset="0"/>
              </a:rPr>
              <a:t> – за класове от същия проект (</a:t>
            </a:r>
            <a:r>
              <a:rPr lang="en-US" sz="2800" dirty="0">
                <a:latin typeface="Comfortaa" pitchFamily="2" charset="0"/>
              </a:rPr>
              <a:t>namespace</a:t>
            </a:r>
            <a:r>
              <a:rPr lang="bg-BG" sz="2800" dirty="0">
                <a:latin typeface="Comfortaa" pitchFamily="2" charset="0"/>
              </a:rPr>
              <a:t>)</a:t>
            </a:r>
            <a:endParaRPr lang="en-US" sz="2800" dirty="0">
              <a:latin typeface="Comfortaa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sz="2800" b="1" dirty="0">
                <a:solidFill>
                  <a:srgbClr val="00B0F0"/>
                </a:solidFill>
                <a:latin typeface="Comfortaa" pitchFamily="2" charset="0"/>
              </a:rPr>
              <a:t>Public</a:t>
            </a:r>
            <a:r>
              <a:rPr lang="en-US" sz="2800" dirty="0">
                <a:latin typeface="Comfortaa" pitchFamily="2" charset="0"/>
              </a:rPr>
              <a:t> – </a:t>
            </a:r>
            <a:r>
              <a:rPr lang="bg-BG" sz="2800" dirty="0">
                <a:latin typeface="Comfortaa" pitchFamily="2" charset="0"/>
              </a:rPr>
              <a:t>за класове</a:t>
            </a:r>
            <a:r>
              <a:rPr lang="en-US" sz="2800" dirty="0">
                <a:latin typeface="Comfortaa" pitchFamily="2" charset="0"/>
              </a:rPr>
              <a:t> </a:t>
            </a:r>
            <a:r>
              <a:rPr lang="bg-BG" sz="2800" dirty="0">
                <a:latin typeface="Comfortaa" pitchFamily="2" charset="0"/>
              </a:rPr>
              <a:t>и интерфейси в целия</a:t>
            </a:r>
            <a:r>
              <a:rPr lang="en-US" sz="2800" dirty="0">
                <a:latin typeface="Comfortaa" pitchFamily="2" charset="0"/>
              </a:rPr>
              <a:t> </a:t>
            </a:r>
            <a:r>
              <a:rPr lang="en-US" sz="2800" dirty="0" err="1">
                <a:latin typeface="Comfortaa" pitchFamily="2" charset="0"/>
              </a:rPr>
              <a:t>.Net</a:t>
            </a:r>
            <a:endParaRPr lang="en-US" sz="26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174" y="975319"/>
            <a:ext cx="11013860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7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809" y="457201"/>
            <a:ext cx="10172382" cy="1110615"/>
          </a:xfrm>
        </p:spPr>
        <p:txBody>
          <a:bodyPr>
            <a:normAutofit/>
          </a:bodyPr>
          <a:lstStyle/>
          <a:p>
            <a:r>
              <a:rPr lang="x-none" dirty="0">
                <a:latin typeface="Comfortaa" pitchFamily="2" charset="0"/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10993" y="1607393"/>
            <a:ext cx="7479864" cy="46759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bg-BG" dirty="0">
                <a:latin typeface="Comfortaa" pitchFamily="2" charset="0"/>
              </a:rPr>
              <a:t>Какво представляват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модификаторите за достъп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Private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Public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Protected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9778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9106"/>
            <a:ext cx="10515600" cy="5064826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latin typeface="Comfortaa" pitchFamily="2" charset="0"/>
              </a:rPr>
              <a:t>Основен начин за капсулиране на обект и скриване на данни от външния свят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Класовете и интерфейсите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не могат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да са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private</a:t>
            </a:r>
            <a:r>
              <a:rPr lang="bg-BG" dirty="0">
                <a:latin typeface="Comfortaa" pitchFamily="2" charset="0"/>
              </a:rPr>
              <a:t>. Идеята за интерфейс е да се даде възможност за връзка с „външния свят“ – т.е. – трябва да са достъпни 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Могат да бъдат достъпни само в декларацията на класа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Модификатор за достъп </a:t>
            </a:r>
            <a:r>
              <a:rPr lang="en-GB" b="1" dirty="0">
                <a:solidFill>
                  <a:srgbClr val="00B0F0"/>
                </a:solidFill>
                <a:latin typeface="Comfortaa" pitchFamily="2" charset="0"/>
              </a:rPr>
              <a:t>private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61803" y="2305615"/>
            <a:ext cx="9502238" cy="2246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01465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4416"/>
            <a:ext cx="10515600" cy="5008459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Могат да бъдат достъпни само от подкласове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Модификаторът за достъп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protected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не може да бъде приложен за класове и интерфейси</a:t>
            </a:r>
            <a:endParaRPr lang="en-US" dirty="0">
              <a:latin typeface="Comfortaa" pitchFamily="2" charset="0"/>
            </a:endParaRPr>
          </a:p>
          <a:p>
            <a:pPr>
              <a:spcBef>
                <a:spcPts val="0"/>
              </a:spcBef>
            </a:pPr>
            <a:r>
              <a:rPr lang="ru-RU" dirty="0">
                <a:latin typeface="Comfortaa" pitchFamily="2" charset="0"/>
              </a:rPr>
              <a:t>Предотвратява външни класове да се опитват да го използват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Модификатор за достъп</a:t>
            </a:r>
            <a:r>
              <a:rPr lang="en-US" sz="4000" dirty="0">
                <a:latin typeface="Comfortaa" pitchFamily="2" charset="0"/>
              </a:rPr>
              <a:t> </a:t>
            </a:r>
            <a:r>
              <a:rPr lang="en-GB" sz="4000" b="1" dirty="0">
                <a:solidFill>
                  <a:srgbClr val="00B0F0"/>
                </a:solidFill>
                <a:latin typeface="Comfortaa" pitchFamily="2" charset="0"/>
              </a:rPr>
              <a:t>protected</a:t>
            </a:r>
            <a:endParaRPr lang="bg-BG" sz="40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9927" y="2172763"/>
            <a:ext cx="9810998" cy="181588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4012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99053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Internal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 модификатор по подразбиране в </a:t>
            </a:r>
            <a:r>
              <a:rPr lang="en-US" dirty="0">
                <a:latin typeface="Comfortaa" pitchFamily="2" charset="0"/>
              </a:rPr>
              <a:t>C#</a:t>
            </a: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sz="2000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mfortaa" pitchFamily="2" charset="0"/>
            </a:endParaRPr>
          </a:p>
          <a:p>
            <a:pPr>
              <a:spcBef>
                <a:spcPts val="0"/>
              </a:spcBef>
            </a:pPr>
            <a:r>
              <a:rPr lang="bg-BG" dirty="0">
                <a:latin typeface="Comfortaa" pitchFamily="2" charset="0"/>
              </a:rPr>
              <a:t>Дава достъп на всеки друг клас в същия проект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Модификатор за достъп </a:t>
            </a:r>
            <a:r>
              <a:rPr lang="en-GB" b="1" dirty="0">
                <a:solidFill>
                  <a:srgbClr val="00B0F0"/>
                </a:solidFill>
                <a:latin typeface="Comfortaa" pitchFamily="2" charset="0"/>
              </a:rPr>
              <a:t>internal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14301" y="2177182"/>
            <a:ext cx="9650680" cy="2246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5864" y="5358947"/>
            <a:ext cx="9609117" cy="10772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("Real Madrid");</a:t>
            </a:r>
          </a:p>
        </p:txBody>
      </p:sp>
    </p:spTree>
    <p:extLst>
      <p:ext uri="{BB962C8B-B14F-4D97-AF65-F5344CB8AC3E}">
        <p14:creationId xmlns:p14="http://schemas.microsoft.com/office/powerpoint/2010/main" val="22655282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4363"/>
            <a:ext cx="10515600" cy="5073938"/>
          </a:xfrm>
        </p:spPr>
        <p:txBody>
          <a:bodyPr>
            <a:noAutofit/>
          </a:bodyPr>
          <a:lstStyle/>
          <a:p>
            <a:r>
              <a:rPr lang="bg-BG" sz="2400" dirty="0">
                <a:latin typeface="Comfortaa" pitchFamily="2" charset="0"/>
              </a:rPr>
              <a:t>Клас</a:t>
            </a:r>
            <a:r>
              <a:rPr lang="en-US" sz="2400" dirty="0">
                <a:latin typeface="Comfortaa" pitchFamily="2" charset="0"/>
              </a:rPr>
              <a:t>, </a:t>
            </a:r>
            <a:r>
              <a:rPr lang="bg-BG" sz="2400" dirty="0">
                <a:latin typeface="Comfortaa" pitchFamily="2" charset="0"/>
              </a:rPr>
              <a:t>метод</a:t>
            </a:r>
            <a:r>
              <a:rPr lang="en-US" sz="2400" dirty="0">
                <a:latin typeface="Comfortaa" pitchFamily="2" charset="0"/>
              </a:rPr>
              <a:t>, </a:t>
            </a:r>
            <a:r>
              <a:rPr lang="bg-BG" sz="2400" dirty="0">
                <a:latin typeface="Comfortaa" pitchFamily="2" charset="0"/>
              </a:rPr>
              <a:t>конструктор, деклариран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в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public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клас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може да бъде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достъпен от всеки клас, принадлежащ на</a:t>
            </a:r>
            <a:r>
              <a:rPr lang="en-US" sz="2400" dirty="0">
                <a:latin typeface="Comfortaa" pitchFamily="2" charset="0"/>
              </a:rPr>
              <a:t> .NET </a:t>
            </a:r>
            <a:r>
              <a:rPr lang="bg-BG" sz="2400" dirty="0">
                <a:latin typeface="Comfortaa" pitchFamily="2" charset="0"/>
              </a:rPr>
              <a:t>света</a:t>
            </a:r>
            <a:endParaRPr lang="en-US" sz="2400" dirty="0">
              <a:latin typeface="Comfortaa" pitchFamily="2" charset="0"/>
            </a:endParaRPr>
          </a:p>
          <a:p>
            <a:endParaRPr lang="bg-BG" sz="2400" dirty="0">
              <a:latin typeface="Comfortaa" pitchFamily="2" charset="0"/>
            </a:endParaRPr>
          </a:p>
          <a:p>
            <a:endParaRPr lang="bg-BG" sz="2400" dirty="0">
              <a:latin typeface="Comfortaa" pitchFamily="2" charset="0"/>
            </a:endParaRPr>
          </a:p>
          <a:p>
            <a:endParaRPr lang="en-US" sz="2400" dirty="0">
              <a:latin typeface="Comfortaa" pitchFamily="2" charset="0"/>
            </a:endParaRPr>
          </a:p>
          <a:p>
            <a:endParaRPr lang="en-US" sz="2400" dirty="0"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Употребата се налага ако се опитваме да достъпим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public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клас в друг </a:t>
            </a:r>
            <a:r>
              <a:rPr lang="en-US" sz="2400" dirty="0">
                <a:latin typeface="Comfortaa" pitchFamily="2" charset="0"/>
              </a:rPr>
              <a:t>namespace</a:t>
            </a:r>
          </a:p>
          <a:p>
            <a:r>
              <a:rPr lang="bg-BG" sz="2400" dirty="0">
                <a:latin typeface="Comfortaa" pitchFamily="2" charset="0"/>
              </a:rPr>
              <a:t>Методът </a:t>
            </a:r>
            <a:r>
              <a:rPr lang="en-US" sz="2400" dirty="0">
                <a:latin typeface="Comfortaa" pitchFamily="2" charset="0"/>
              </a:rPr>
              <a:t>main() </a:t>
            </a:r>
            <a:r>
              <a:rPr lang="bg-BG" sz="2400" dirty="0">
                <a:latin typeface="Comfortaa" pitchFamily="2" charset="0"/>
              </a:rPr>
              <a:t>в приложението трябва да е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public</a:t>
            </a:r>
            <a:endParaRPr lang="bg-BG" sz="2400" b="1" dirty="0">
              <a:solidFill>
                <a:srgbClr val="00B0F0"/>
              </a:solidFill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Интерфейсите са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public</a:t>
            </a:r>
            <a:r>
              <a:rPr lang="bg-BG" sz="2400" dirty="0">
                <a:latin typeface="Comfortaa" pitchFamily="2" charset="0"/>
              </a:rPr>
              <a:t>. Тъй като смисълът им е да дават връзка с външния свят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7273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Модификатор за достъп </a:t>
            </a:r>
            <a:r>
              <a:rPr lang="en-US" dirty="0">
                <a:latin typeface="Comfortaa" pitchFamily="2" charset="0"/>
              </a:rPr>
              <a:t>p</a:t>
            </a:r>
            <a:r>
              <a:rPr lang="en-GB" b="1" dirty="0" err="1">
                <a:solidFill>
                  <a:srgbClr val="00B0F0"/>
                </a:solidFill>
                <a:latin typeface="Comfortaa" pitchFamily="2" charset="0"/>
              </a:rPr>
              <a:t>ublic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2688" y="2592166"/>
            <a:ext cx="9669483" cy="14773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8825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69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>
                <a:latin typeface="Comfortaa" pitchFamily="2" charset="0"/>
              </a:rPr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48767"/>
            <a:ext cx="10515600" cy="1022076"/>
          </a:xfrm>
        </p:spPr>
        <p:txBody>
          <a:bodyPr>
            <a:normAutofit/>
          </a:bodyPr>
          <a:lstStyle/>
          <a:p>
            <a:r>
              <a:rPr lang="bg-BG" sz="3200" b="1" dirty="0">
                <a:latin typeface="Comfortaa" pitchFamily="2" charset="0"/>
              </a:rPr>
              <a:t>Задача</a:t>
            </a:r>
            <a:r>
              <a:rPr lang="en-US" sz="3200" b="1" dirty="0">
                <a:latin typeface="Comfortaa" pitchFamily="2" charset="0"/>
              </a:rPr>
              <a:t>: </a:t>
            </a:r>
            <a:r>
              <a:rPr lang="bg-BG" sz="3200" b="1" dirty="0">
                <a:latin typeface="Comfortaa" pitchFamily="2" charset="0"/>
              </a:rPr>
              <a:t>Подредете</a:t>
            </a:r>
            <a:r>
              <a:rPr lang="en-US" sz="3200" b="1" dirty="0">
                <a:latin typeface="Comfortaa" pitchFamily="2" charset="0"/>
              </a:rPr>
              <a:t> Persons </a:t>
            </a:r>
            <a:r>
              <a:rPr lang="bg-BG" sz="3200" b="1" dirty="0">
                <a:latin typeface="Comfortaa" pitchFamily="2" charset="0"/>
              </a:rPr>
              <a:t>по</a:t>
            </a:r>
            <a:r>
              <a:rPr lang="en-US" sz="3200" b="1" dirty="0">
                <a:latin typeface="Comfortaa" pitchFamily="2" charset="0"/>
              </a:rPr>
              <a:t> Name </a:t>
            </a:r>
            <a:r>
              <a:rPr lang="bg-BG" sz="3200" b="1" dirty="0">
                <a:latin typeface="Comfortaa" pitchFamily="2" charset="0"/>
              </a:rPr>
              <a:t>и</a:t>
            </a:r>
            <a:r>
              <a:rPr lang="en-US" sz="3200" b="1" dirty="0">
                <a:latin typeface="Comfortaa" pitchFamily="2" charset="0"/>
              </a:rPr>
              <a:t>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5406" y="2470068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63717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3977"/>
            <a:ext cx="5703045" cy="37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740229" y="1295400"/>
            <a:ext cx="10667998" cy="50390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public class Person {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</a:t>
            </a:r>
            <a:r>
              <a:rPr lang="nb-NO" sz="2800" dirty="0">
                <a:solidFill>
                  <a:schemeClr val="bg1"/>
                </a:solidFill>
              </a:rPr>
              <a:t>private string firstName;</a:t>
            </a:r>
          </a:p>
          <a:p>
            <a:r>
              <a:rPr lang="nb-NO" sz="2800" dirty="0">
                <a:solidFill>
                  <a:schemeClr val="bg1"/>
                </a:solidFill>
              </a:rPr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>
                <a:solidFill>
                  <a:schemeClr val="bg1"/>
                </a:solidFill>
              </a:rPr>
              <a:t>  private int age;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public string </a:t>
            </a:r>
            <a:r>
              <a:rPr lang="en-US" sz="2800" dirty="0" err="1">
                <a:solidFill>
                  <a:schemeClr val="bg1"/>
                </a:solidFill>
              </a:rPr>
              <a:t>FirstName</a:t>
            </a:r>
            <a:r>
              <a:rPr lang="en-US" sz="2800" dirty="0">
                <a:solidFill>
                  <a:schemeClr val="bg1"/>
                </a:solidFill>
              </a:rPr>
              <a:t> =&gt; return </a:t>
            </a:r>
            <a:r>
              <a:rPr lang="en-US" sz="2800" dirty="0" err="1">
                <a:solidFill>
                  <a:schemeClr val="bg1"/>
                </a:solidFill>
              </a:rPr>
              <a:t>this.firstName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public 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Age =&gt; return </a:t>
            </a:r>
            <a:r>
              <a:rPr lang="en-US" sz="2800" dirty="0" err="1">
                <a:solidFill>
                  <a:schemeClr val="bg1"/>
                </a:solidFill>
              </a:rPr>
              <a:t>this.lastName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  public override string </a:t>
            </a:r>
            <a:r>
              <a:rPr lang="en-GB" sz="2800" dirty="0" err="1">
                <a:solidFill>
                  <a:schemeClr val="bg1"/>
                </a:solidFill>
              </a:rPr>
              <a:t>ToString</a:t>
            </a:r>
            <a:r>
              <a:rPr lang="en-GB" sz="2800" dirty="0">
                <a:solidFill>
                  <a:schemeClr val="bg1"/>
                </a:solidFill>
              </a:rPr>
              <a:t>()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{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  </a:t>
            </a:r>
            <a:r>
              <a:rPr lang="bg-BG" sz="2800" dirty="0">
                <a:solidFill>
                  <a:srgbClr val="00B0F0"/>
                </a:solidFill>
              </a:rPr>
              <a:t>// </a:t>
            </a:r>
            <a:r>
              <a:rPr lang="en-GB" sz="2800" dirty="0">
                <a:solidFill>
                  <a:srgbClr val="00B0F0"/>
                </a:solidFill>
              </a:rPr>
              <a:t>TODO: Add </a:t>
            </a:r>
            <a:r>
              <a:rPr lang="en-US" sz="2800" dirty="0">
                <a:solidFill>
                  <a:srgbClr val="00B0F0"/>
                </a:solidFill>
              </a:rPr>
              <a:t>solution </a:t>
            </a:r>
            <a:r>
              <a:rPr lang="en-GB" sz="2800" dirty="0">
                <a:solidFill>
                  <a:srgbClr val="00B0F0"/>
                </a:solidFill>
              </a:rPr>
              <a:t>logic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}</a:t>
            </a:r>
          </a:p>
          <a:p>
            <a:r>
              <a:rPr lang="en-GB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E2C75C6-666C-7F03-93C2-9110A876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523546"/>
            <a:ext cx="10515600" cy="771854"/>
          </a:xfrm>
        </p:spPr>
        <p:txBody>
          <a:bodyPr>
            <a:normAutofit/>
          </a:bodyPr>
          <a:lstStyle/>
          <a:p>
            <a:r>
              <a:rPr lang="bg-BG" sz="3200" b="1" dirty="0">
                <a:latin typeface="Comfortaa" pitchFamily="2" charset="0"/>
              </a:rPr>
              <a:t>Решение</a:t>
            </a:r>
            <a:r>
              <a:rPr lang="en-US" sz="3200" b="1" dirty="0">
                <a:latin typeface="Comfortaa" pitchFamily="2" charset="0"/>
              </a:rPr>
              <a:t>: </a:t>
            </a:r>
            <a:r>
              <a:rPr lang="bg-BG" sz="3200" b="1" dirty="0">
                <a:latin typeface="Comfortaa" pitchFamily="2" charset="0"/>
              </a:rPr>
              <a:t>Подредете</a:t>
            </a:r>
            <a:r>
              <a:rPr lang="en-US" sz="3200" b="1" dirty="0">
                <a:latin typeface="Comfortaa" pitchFamily="2" charset="0"/>
              </a:rPr>
              <a:t> Persons </a:t>
            </a:r>
            <a:r>
              <a:rPr lang="bg-BG" sz="3200" b="1" dirty="0">
                <a:latin typeface="Comfortaa" pitchFamily="2" charset="0"/>
              </a:rPr>
              <a:t>по</a:t>
            </a:r>
            <a:r>
              <a:rPr lang="en-US" sz="3200" b="1" dirty="0">
                <a:latin typeface="Comfortaa" pitchFamily="2" charset="0"/>
              </a:rPr>
              <a:t> Name </a:t>
            </a:r>
            <a:r>
              <a:rPr lang="bg-BG" sz="3200" b="1" dirty="0">
                <a:latin typeface="Comfortaa" pitchFamily="2" charset="0"/>
              </a:rPr>
              <a:t>и</a:t>
            </a:r>
            <a:r>
              <a:rPr lang="en-US" sz="3200" b="1" dirty="0">
                <a:latin typeface="Comfortaa" pitchFamily="2" charset="0"/>
              </a:rPr>
              <a:t> Age</a:t>
            </a:r>
          </a:p>
        </p:txBody>
      </p:sp>
    </p:spTree>
    <p:extLst>
      <p:ext uri="{BB962C8B-B14F-4D97-AF65-F5344CB8AC3E}">
        <p14:creationId xmlns:p14="http://schemas.microsoft.com/office/powerpoint/2010/main" val="39658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47" y="1539883"/>
            <a:ext cx="5751599" cy="49529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Добавете към</a:t>
            </a:r>
            <a:r>
              <a:rPr lang="en-US" dirty="0">
                <a:latin typeface="Comfortaa" pitchFamily="2" charset="0"/>
              </a:rPr>
              <a:t> Person  salary</a:t>
            </a: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Добавете </a:t>
            </a:r>
            <a:r>
              <a:rPr lang="en-US" dirty="0">
                <a:latin typeface="Comfortaa" pitchFamily="2" charset="0"/>
              </a:rPr>
              <a:t>getter </a:t>
            </a:r>
            <a:r>
              <a:rPr lang="bg-BG" dirty="0">
                <a:latin typeface="Comfortaa" pitchFamily="2" charset="0"/>
              </a:rPr>
              <a:t>за заплата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Добавете метод, който променя заплатата с даден процент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mfortaa" pitchFamily="2" charset="0"/>
              </a:rPr>
              <a:t>Persons</a:t>
            </a:r>
            <a:r>
              <a:rPr lang="bg-BG" dirty="0">
                <a:latin typeface="Comfortaa" pitchFamily="2" charset="0"/>
              </a:rPr>
              <a:t>,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по-млади от </a:t>
            </a:r>
            <a:r>
              <a:rPr lang="en-US" dirty="0">
                <a:latin typeface="Comfortaa" pitchFamily="2" charset="0"/>
              </a:rPr>
              <a:t>30 </a:t>
            </a:r>
            <a:r>
              <a:rPr lang="bg-BG" dirty="0">
                <a:latin typeface="Comfortaa" pitchFamily="2" charset="0"/>
              </a:rPr>
              <a:t>вземат половината от увеличението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bg-BG" sz="4000" b="1" dirty="0">
                <a:latin typeface="Comfortaa" pitchFamily="2" charset="0"/>
              </a:rPr>
              <a:t>Задача</a:t>
            </a:r>
            <a:r>
              <a:rPr lang="en-US" sz="4000" b="1" dirty="0">
                <a:latin typeface="Comfortaa" pitchFamily="2" charset="0"/>
              </a:rPr>
              <a:t>: </a:t>
            </a:r>
            <a:r>
              <a:rPr lang="bg-BG" sz="4000" b="1" dirty="0">
                <a:latin typeface="Comfortaa" pitchFamily="2" charset="0"/>
              </a:rPr>
              <a:t>Увеличение на заплатата</a:t>
            </a:r>
            <a:endParaRPr lang="en-US" sz="4000" b="1" dirty="0">
              <a:latin typeface="Comforta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38006" y="1600201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23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1873</Words>
  <Application>Microsoft Office PowerPoint</Application>
  <PresentationFormat>Widescreen</PresentationFormat>
  <Paragraphs>178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Модификатори за достъп</vt:lpstr>
      <vt:lpstr>Съдържание</vt:lpstr>
      <vt:lpstr>Модификатор за достъп private</vt:lpstr>
      <vt:lpstr>Модификатор за достъп protected</vt:lpstr>
      <vt:lpstr>Модификатор за достъп internal</vt:lpstr>
      <vt:lpstr>Модификатор за достъп public</vt:lpstr>
      <vt:lpstr>Задача: Подредете Persons по Name и Age</vt:lpstr>
      <vt:lpstr>Решение: Подредете Persons по Name и Age</vt:lpstr>
      <vt:lpstr>Задача: Увеличение на заплатата</vt:lpstr>
      <vt:lpstr>Решение: Getters and Setters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9</cp:revision>
  <dcterms:created xsi:type="dcterms:W3CDTF">2022-08-09T09:25:46Z</dcterms:created>
  <dcterms:modified xsi:type="dcterms:W3CDTF">2022-08-25T15:52:36Z</dcterms:modified>
</cp:coreProperties>
</file>