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531" r:id="rId3"/>
    <p:sldId id="489" r:id="rId4"/>
    <p:sldId id="515" r:id="rId5"/>
    <p:sldId id="516" r:id="rId6"/>
    <p:sldId id="517" r:id="rId7"/>
    <p:sldId id="513" r:id="rId8"/>
    <p:sldId id="514" r:id="rId9"/>
    <p:sldId id="520" r:id="rId10"/>
    <p:sldId id="523" r:id="rId11"/>
    <p:sldId id="524" r:id="rId12"/>
    <p:sldId id="529" r:id="rId13"/>
    <p:sldId id="53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31"/>
            <p14:sldId id="489"/>
            <p14:sldId id="515"/>
            <p14:sldId id="516"/>
            <p14:sldId id="517"/>
            <p14:sldId id="513"/>
            <p14:sldId id="514"/>
            <p14:sldId id="520"/>
            <p14:sldId id="523"/>
            <p14:sldId id="524"/>
            <p14:sldId id="529"/>
            <p14:sldId id="532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7896886-13B1-4C21-AA75-703CF3AF51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266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CB82D1E-E34A-4F1D-A54A-BB28AC926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622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BA261C-964C-4899-8D8A-AC8CE4960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995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280A4A-B658-49B9-888E-DC039C1F91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834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13CC7E-C11C-4D3B-B612-22AECC3437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774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8F393FF-D1FB-44BC-BEF9-BE2CBE7401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74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4A6491-05E4-429B-8CEA-8C7C6251E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73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Валидация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704" y="4404011"/>
            <a:ext cx="6973824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Валидация на </a:t>
            </a:r>
            <a:r>
              <a:rPr lang="ru-RU" dirty="0" err="1">
                <a:latin typeface="Comfortaa" pitchFamily="2" charset="0"/>
              </a:rPr>
              <a:t>променими</a:t>
            </a:r>
            <a:r>
              <a:rPr lang="ru-RU" dirty="0">
                <a:latin typeface="Comfortaa" pitchFamily="2" charset="0"/>
              </a:rPr>
              <a:t> и </a:t>
            </a:r>
            <a:r>
              <a:rPr lang="ru-RU" dirty="0" err="1">
                <a:latin typeface="Comfortaa" pitchFamily="2" charset="0"/>
              </a:rPr>
              <a:t>непроменими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типове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ru-RU" dirty="0">
              <a:latin typeface="Comfortaa" pitchFamily="2" charset="0"/>
            </a:endParaRPr>
          </a:p>
          <a:p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43" y="1575830"/>
            <a:ext cx="5091527" cy="4800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Разширете вашия проект с 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mfortaa" pitchFamily="2" charset="0"/>
              </a:rPr>
              <a:t>Team </a:t>
            </a:r>
            <a:r>
              <a:rPr lang="bg-BG" dirty="0">
                <a:latin typeface="Comfortaa" pitchFamily="2" charset="0"/>
              </a:rPr>
              <a:t>трябва да има два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комплекта отбори</a:t>
            </a:r>
            <a:br>
              <a:rPr lang="en-US" dirty="0">
                <a:latin typeface="Comfortaa" pitchFamily="2" charset="0"/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първи отбор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втори отбор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Въведете</a:t>
            </a:r>
            <a:r>
              <a:rPr lang="en-US" dirty="0">
                <a:latin typeface="Comfortaa" pitchFamily="2" charset="0"/>
              </a:rPr>
              <a:t> persons </a:t>
            </a:r>
            <a:r>
              <a:rPr lang="bg-BG" dirty="0">
                <a:latin typeface="Comfortaa" pitchFamily="2" charset="0"/>
              </a:rPr>
              <a:t>от клавиатурата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добавете </a:t>
            </a:r>
            <a:r>
              <a:rPr lang="bg-BG" dirty="0">
                <a:latin typeface="Comfortaa" pitchFamily="2" charset="0"/>
              </a:rPr>
              <a:t>към отбора</a:t>
            </a: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Ако те са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по-млади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40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bg-BG" dirty="0">
                <a:latin typeface="Comfortaa" pitchFamily="2" charset="0"/>
              </a:rPr>
              <a:t>тогава</a:t>
            </a:r>
            <a:r>
              <a:rPr lang="en-US" dirty="0">
                <a:latin typeface="Comfortaa" pitchFamily="2" charset="0"/>
              </a:rPr>
              <a:t> </a:t>
            </a:r>
            <a:br>
              <a:rPr lang="en-US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ги добавете към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първи отбор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Изведете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броя на играчите </a:t>
            </a:r>
            <a:r>
              <a:rPr lang="bg-BG" dirty="0">
                <a:latin typeface="Comfortaa" pitchFamily="2" charset="0"/>
              </a:rPr>
              <a:t>на всеки отбор</a:t>
            </a:r>
            <a:r>
              <a:rPr lang="en-US" dirty="0">
                <a:latin typeface="Comfortaa" pitchFamily="2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943" y="365126"/>
            <a:ext cx="10679857" cy="105201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Първи и резервен отбор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96000" y="1787027"/>
            <a:ext cx="4885705" cy="4086108"/>
            <a:chOff x="-306388" y="2077297"/>
            <a:chExt cx="3137848" cy="4086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1049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3666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Валидиране на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560615"/>
            <a:ext cx="10667998" cy="44542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private string name;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private List&lt;Person&gt; reserveTeam;</a:t>
            </a:r>
          </a:p>
          <a:p>
            <a:pPr fontAlgn="base"/>
            <a:endParaRPr lang="en-US" sz="2800" dirty="0">
              <a:solidFill>
                <a:schemeClr val="bg1"/>
              </a:solidFill>
              <a:effectLst/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public Team(string name)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  this.name = name;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rgbClr val="00B0F0"/>
                </a:solidFill>
                <a:effectLst/>
              </a:rPr>
              <a:t>  this.reserveTeam = new List&lt;Person&gt;();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5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1" y="228561"/>
            <a:ext cx="10667998" cy="100647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Валидиране на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180811"/>
            <a:ext cx="10667998" cy="53160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 err="1">
                <a:solidFill>
                  <a:srgbClr val="00B0F0"/>
                </a:solidFill>
                <a:effectLst/>
              </a:rPr>
              <a:t>IReadOnlyCollection</a:t>
            </a:r>
            <a:r>
              <a:rPr lang="en-US" sz="2800" dirty="0">
                <a:solidFill>
                  <a:srgbClr val="00B0F0"/>
                </a:solidFill>
                <a:effectLst/>
              </a:rPr>
              <a:t>&lt;Person&gt;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FirstTeam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 get { return this.firstTeam.</a:t>
            </a:r>
            <a:r>
              <a:rPr lang="en-US" sz="2800" dirty="0">
                <a:solidFill>
                  <a:srgbClr val="00B0F0"/>
                </a:solidFill>
                <a:effectLst/>
              </a:rPr>
              <a:t>AsReadOnly(); </a:t>
            </a:r>
            <a:r>
              <a:rPr lang="en-US" sz="2800" dirty="0">
                <a:effectLst/>
              </a:rPr>
              <a:t>}</a:t>
            </a:r>
          </a:p>
          <a:p>
            <a:pPr fontAlgn="base"/>
            <a:r>
              <a:rPr lang="en-US" sz="2800" dirty="0">
                <a:effectLst/>
              </a:rPr>
              <a:t>}</a:t>
            </a:r>
          </a:p>
          <a:p>
            <a:pPr fontAlgn="base"/>
            <a:r>
              <a:rPr lang="en-US" sz="2800" dirty="0">
                <a:solidFill>
                  <a:srgbClr val="00B0F0"/>
                </a:solidFill>
                <a:effectLst/>
              </a:rPr>
              <a:t>// TODO: add getter for reserve team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public void AddPlayer(Person player)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  if (player.Age &lt; 40)</a:t>
            </a:r>
          </a:p>
          <a:p>
            <a:pPr fontAlgn="base"/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rgbClr val="00B0F0"/>
                </a:solidFill>
                <a:effectLst/>
              </a:rPr>
              <a:t>firstTeam.Add(player);</a:t>
            </a:r>
          </a:p>
          <a:p>
            <a:pPr fontAlgn="base"/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else</a:t>
            </a:r>
          </a:p>
          <a:p>
            <a:pPr fontAlgn="base"/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rgbClr val="00B0F0"/>
                </a:solidFill>
                <a:effectLst/>
              </a:rPr>
              <a:t>reserveTeam.Add(player);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42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638010"/>
            <a:ext cx="10300855" cy="47034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latin typeface="Comfortaa" pitchFamily="2" charset="0"/>
              </a:rPr>
              <a:t>С помощта на модификаторите за достъп можем да извършваме валидация на данните </a:t>
            </a:r>
          </a:p>
          <a:p>
            <a:pPr>
              <a:lnSpc>
                <a:spcPct val="110000"/>
              </a:lnSpc>
            </a:pPr>
            <a:r>
              <a:rPr lang="bg-BG" sz="3200" dirty="0">
                <a:latin typeface="Comfortaa" pitchFamily="2" charset="0"/>
              </a:rPr>
              <a:t>При замяна на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непроменими типове </a:t>
            </a:r>
            <a:r>
              <a:rPr lang="bg-BG" sz="3200" dirty="0">
                <a:latin typeface="Comfortaa" pitchFamily="2" charset="0"/>
              </a:rPr>
              <a:t>с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променими</a:t>
            </a:r>
            <a:r>
              <a:rPr lang="bg-BG" sz="3200" dirty="0">
                <a:latin typeface="Comfortaa" pitchFamily="2" charset="0"/>
              </a:rPr>
              <a:t> в </a:t>
            </a:r>
            <a:r>
              <a:rPr lang="en-US" sz="3200" dirty="0">
                <a:latin typeface="Comfortaa" pitchFamily="2" charset="0"/>
              </a:rPr>
              <a:t>private </a:t>
            </a:r>
            <a:r>
              <a:rPr lang="bg-BG" sz="3200" dirty="0">
                <a:latin typeface="Comfortaa" pitchFamily="2" charset="0"/>
              </a:rPr>
              <a:t>полета (с цел бързодействие и пестене на ресурс), трябва да знаем, че с </a:t>
            </a:r>
            <a:r>
              <a:rPr lang="en-US" sz="3200" dirty="0">
                <a:latin typeface="Comfortaa" pitchFamily="2" charset="0"/>
              </a:rPr>
              <a:t>private </a:t>
            </a:r>
            <a:r>
              <a:rPr lang="bg-BG" sz="3200" dirty="0">
                <a:latin typeface="Comfortaa" pitchFamily="2" charset="0"/>
              </a:rPr>
              <a:t>се гарантира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защитен достъп само до адресите</a:t>
            </a:r>
            <a:r>
              <a:rPr lang="bg-BG" sz="3200" dirty="0">
                <a:latin typeface="Comfortaa" pitchFamily="2" charset="0"/>
              </a:rPr>
              <a:t>, в които се пазят данните,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но не и самите данни</a:t>
            </a:r>
            <a:endParaRPr lang="en-US" sz="30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48252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3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79" y="1240684"/>
            <a:ext cx="9942598" cy="1110615"/>
          </a:xfrm>
        </p:spPr>
        <p:txBody>
          <a:bodyPr>
            <a:normAutofit/>
          </a:bodyPr>
          <a:lstStyle/>
          <a:p>
            <a:r>
              <a:rPr lang="x-none" dirty="0">
                <a:latin typeface="Comfortaa" pitchFamily="2" charset="0"/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05462" y="2390875"/>
            <a:ext cx="9942598" cy="303021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Валидация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Променими типове данни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Непроменими типове данни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551"/>
            <a:ext cx="10515600" cy="46108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Валидацията на данни </a:t>
            </a:r>
            <a:r>
              <a:rPr lang="bg-BG" dirty="0">
                <a:latin typeface="Comfortaa" pitchFamily="2" charset="0"/>
              </a:rPr>
              <a:t>се случва в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setters</a:t>
            </a: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Сътрудник </a:t>
            </a:r>
            <a:r>
              <a:rPr lang="ru-RU" dirty="0">
                <a:latin typeface="Comfortaa" pitchFamily="2" charset="0"/>
              </a:rPr>
              <a:t>на вашия клас трябва да се грижи за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обработка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на изключенията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Валидация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200" y="2109802"/>
            <a:ext cx="9676410" cy="26383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public double Salary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set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if (salary &lt; 460)</a:t>
            </a:r>
          </a:p>
          <a:p>
            <a:r>
              <a:rPr lang="en-US" dirty="0">
                <a:solidFill>
                  <a:schemeClr val="bg1"/>
                </a:solidFill>
              </a:rPr>
              <a:t>      throw new ArgumentException("...");</a:t>
            </a:r>
          </a:p>
          <a:p>
            <a:r>
              <a:rPr lang="en-US" dirty="0">
                <a:solidFill>
                  <a:schemeClr val="bg1"/>
                </a:solidFill>
              </a:rPr>
              <a:t>    this.salary = value;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632657" y="2611881"/>
            <a:ext cx="4992297" cy="1347502"/>
          </a:xfrm>
          <a:prstGeom prst="wedgeRoundRectCallout">
            <a:avLst>
              <a:gd name="adj1" fmla="val -59127"/>
              <a:gd name="adj2" fmla="val 3416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chemeClr val="bg1"/>
                </a:solidFill>
                <a:latin typeface="Comfortaa" pitchFamily="2" charset="0"/>
              </a:rPr>
              <a:t>По-добре е да се „хвърли“ изключение</a:t>
            </a:r>
            <a:r>
              <a:rPr lang="en-US" sz="2400" dirty="0">
                <a:solidFill>
                  <a:schemeClr val="bg1"/>
                </a:solidFill>
                <a:latin typeface="Comfortaa" pitchFamily="2" charset="0"/>
              </a:rPr>
              <a:t>, </a:t>
            </a:r>
            <a:r>
              <a:rPr lang="bg-BG" sz="2400" dirty="0">
                <a:solidFill>
                  <a:schemeClr val="bg1"/>
                </a:solidFill>
                <a:latin typeface="Comfortaa" pitchFamily="2" charset="0"/>
              </a:rPr>
              <a:t>отколкото да се извежда на екрана</a:t>
            </a:r>
            <a:endParaRPr lang="en-US" sz="2400" b="1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241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100"/>
            <a:ext cx="9689275" cy="5177643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Конструкторите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използват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private setter </a:t>
            </a:r>
            <a:r>
              <a:rPr lang="bg-BG" dirty="0">
                <a:latin typeface="Comfortaa" pitchFamily="2" charset="0"/>
              </a:rPr>
              <a:t>с </a:t>
            </a:r>
            <a:r>
              <a:rPr lang="bg-BG" dirty="0" err="1">
                <a:latin typeface="Comfortaa" pitchFamily="2" charset="0"/>
              </a:rPr>
              <a:t>валидационна</a:t>
            </a:r>
            <a:r>
              <a:rPr lang="bg-BG" dirty="0">
                <a:latin typeface="Comfortaa" pitchFamily="2" charset="0"/>
              </a:rPr>
              <a:t> логика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Гарантират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валидно състояние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на обекта при неговото създаване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Валидация</a:t>
            </a:r>
            <a:r>
              <a:rPr lang="en-US" dirty="0">
                <a:latin typeface="Comfortaa" pitchFamily="2" charset="0"/>
              </a:rPr>
              <a:t> [2/2]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12825" y="2050981"/>
            <a:ext cx="9782785" cy="35925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        int age, double salary)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this.FirstName = firstName;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this.LastName = lastName;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this.Salary = salary;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81356" y="3246349"/>
            <a:ext cx="4191000" cy="1056876"/>
          </a:xfrm>
          <a:prstGeom prst="wedgeRoundRectCallout">
            <a:avLst>
              <a:gd name="adj1" fmla="val -65156"/>
              <a:gd name="adj2" fmla="val -10669"/>
              <a:gd name="adj3" fmla="val 16667"/>
            </a:avLst>
          </a:prstGeom>
          <a:solidFill>
            <a:srgbClr val="00B0F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bg1"/>
                </a:solidFill>
                <a:latin typeface="Comfortaa" pitchFamily="2" charset="0"/>
              </a:rPr>
              <a:t>Валидацията се случва в </a:t>
            </a:r>
            <a:r>
              <a:rPr lang="en-US" sz="2800" dirty="0">
                <a:solidFill>
                  <a:schemeClr val="bg1"/>
                </a:solidFill>
                <a:latin typeface="Comfortaa" pitchFamily="2" charset="0"/>
              </a:rPr>
              <a:t>setter</a:t>
            </a:r>
            <a:r>
              <a:rPr lang="bg-BG" sz="2800" dirty="0">
                <a:solidFill>
                  <a:schemeClr val="bg1"/>
                </a:solidFill>
                <a:latin typeface="Comfortaa" pitchFamily="2" charset="0"/>
              </a:rPr>
              <a:t>-а</a:t>
            </a:r>
            <a:endParaRPr lang="en-US" sz="2800" b="1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992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709" y="1745570"/>
            <a:ext cx="5448777" cy="4477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Разширете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Person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с валидация за всяко поле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Names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трябва да са с не по-малко от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3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символа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Age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не може да е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нула или отрицателно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Salary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да не е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по-малко от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Валидация на данни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69575" y="1683668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140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73883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Валидация на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75313"/>
            <a:ext cx="10667998" cy="40233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B0F0"/>
                </a:solidFill>
                <a:effectLst/>
              </a:rPr>
              <a:t>// TODO: Add validation for firstName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// TODO: Add validation for lastName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private void setAge(int age)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if (age &lt; 1)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rgbClr val="00B0F0"/>
                </a:solidFill>
                <a:effectLst/>
              </a:rPr>
              <a:t>throw new </a:t>
            </a:r>
            <a:r>
              <a:rPr lang="en-US" sz="2800" dirty="0" err="1">
                <a:solidFill>
                  <a:srgbClr val="00B0F0"/>
                </a:solidFill>
                <a:effectLst/>
              </a:rPr>
              <a:t>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("...");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// TODO: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29447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804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Когато имате препратка (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reference</a:t>
            </a:r>
            <a:r>
              <a:rPr lang="bg-BG" sz="2400" dirty="0">
                <a:latin typeface="Comfortaa" pitchFamily="2" charset="0"/>
              </a:rPr>
              <a:t>)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към инстанция на обект, съдържанието, на която не може</a:t>
            </a:r>
            <a:r>
              <a:rPr lang="en-US" sz="2400" dirty="0">
                <a:latin typeface="Comfortaa" pitchFamily="2" charset="0"/>
              </a:rPr>
              <a:t> </a:t>
            </a:r>
            <a:r>
              <a:rPr lang="bg-BG" sz="2400" dirty="0">
                <a:latin typeface="Comfortaa" pitchFamily="2" charset="0"/>
              </a:rPr>
              <a:t>да бъде променяно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>
                <a:latin typeface="Comfortaa" pitchFamily="2" charset="0"/>
              </a:rPr>
              <a:t>Непроменими (</a:t>
            </a:r>
            <a:r>
              <a:rPr lang="en-US" sz="4000" b="1" dirty="0">
                <a:solidFill>
                  <a:srgbClr val="00B0F0"/>
                </a:solidFill>
                <a:latin typeface="Comfortaa" pitchFamily="2" charset="0"/>
              </a:rPr>
              <a:t>Immutable</a:t>
            </a:r>
            <a:r>
              <a:rPr lang="bg-BG" sz="4000" dirty="0">
                <a:latin typeface="Comfortaa" pitchFamily="2" charset="0"/>
              </a:rPr>
              <a:t>) обекти</a:t>
            </a:r>
            <a:endParaRPr lang="bg-BG" sz="3600" dirty="0">
              <a:latin typeface="Comfortaa" pitchFamily="2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79559" y="2414651"/>
            <a:ext cx="10145638" cy="18689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string </a:t>
            </a:r>
            <a:r>
              <a:rPr lang="en-US" sz="2800" dirty="0">
                <a:solidFill>
                  <a:srgbClr val="00B0F0"/>
                </a:solidFill>
                <a:effectLst/>
              </a:rPr>
              <a:t>myString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= "old String"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Console.WriteLine( </a:t>
            </a:r>
            <a:r>
              <a:rPr lang="en-US" sz="2800" dirty="0">
                <a:solidFill>
                  <a:srgbClr val="00B0F0"/>
                </a:solidFill>
                <a:effectLst/>
              </a:rPr>
              <a:t>myString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);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myString.</a:t>
            </a:r>
            <a:r>
              <a:rPr lang="en-US" sz="2800" dirty="0">
                <a:solidFill>
                  <a:srgbClr val="00B0F0"/>
                </a:solidFill>
                <a:effectLst/>
              </a:rPr>
              <a:t>replaceAll</a:t>
            </a:r>
            <a:r>
              <a:rPr lang="en-US" sz="2800" dirty="0">
                <a:solidFill>
                  <a:schemeClr val="bg1"/>
                </a:solidFill>
                <a:effectLst/>
              </a:rPr>
              <a:t>( "old", "new" );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Console.WriteLine( </a:t>
            </a:r>
            <a:r>
              <a:rPr lang="en-US" sz="2800" dirty="0">
                <a:solidFill>
                  <a:srgbClr val="00B0F0"/>
                </a:solidFill>
                <a:effectLst/>
              </a:rPr>
              <a:t>myString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491476" y="4283606"/>
            <a:ext cx="460902" cy="5334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9559" y="4817006"/>
            <a:ext cx="10145638" cy="10071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old String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37286888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6612" y="15406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</a:rPr>
              <a:t>Когато имате препратка (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reference</a:t>
            </a:r>
            <a:r>
              <a:rPr lang="bg-BG" dirty="0">
                <a:latin typeface="Comfortaa" pitchFamily="2" charset="0"/>
              </a:rPr>
              <a:t>)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към инстанция на обект, съдържанието, на която</a:t>
            </a:r>
            <a:r>
              <a:rPr lang="bg-BG" b="1" dirty="0">
                <a:latin typeface="Comfortaa" pitchFamily="2" charset="0"/>
              </a:rPr>
              <a:t> може</a:t>
            </a:r>
            <a:r>
              <a:rPr lang="en-US" dirty="0">
                <a:latin typeface="Comfortaa" pitchFamily="2" charset="0"/>
              </a:rPr>
              <a:t> </a:t>
            </a:r>
            <a:r>
              <a:rPr lang="bg-BG" dirty="0">
                <a:latin typeface="Comfortaa" pitchFamily="2" charset="0"/>
              </a:rPr>
              <a:t>да бъде променяно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>
                <a:latin typeface="Comfortaa" pitchFamily="2" charset="0"/>
              </a:rPr>
              <a:t>Променими (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Mutable</a:t>
            </a:r>
            <a:r>
              <a:rPr lang="bg-BG" dirty="0">
                <a:latin typeface="Comfortaa" pitchFamily="2" charset="0"/>
              </a:rPr>
              <a:t>)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обекти</a:t>
            </a:r>
            <a:endParaRPr lang="bg-BG" sz="4000" dirty="0">
              <a:latin typeface="Comfortaa" pitchFamily="2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42109" y="2866180"/>
            <a:ext cx="9882249" cy="18689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Point myPoint = new Point( 0.0, 0.0 );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Console.WriteLine( myPoint 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myPoint.setLocation( 1.0, 0.0 );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Console.WriteLine(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479151" y="4729254"/>
            <a:ext cx="484632" cy="5334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42109" y="5271730"/>
            <a:ext cx="9882249" cy="10071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0.0, 0.0</a:t>
            </a:r>
          </a:p>
          <a:p>
            <a:r>
              <a:rPr lang="en-US" sz="2800" dirty="0">
                <a:solidFill>
                  <a:schemeClr val="bg1"/>
                </a:solidFill>
              </a:rPr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19323341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350612"/>
            <a:ext cx="11025249" cy="5174390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latin typeface="Comfortaa" pitchFamily="2" charset="0"/>
              </a:rPr>
              <a:t>Променимите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private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полета все още не са капсулирани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Тогава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getter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-а е също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setter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879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>
                <a:latin typeface="Comfortaa" pitchFamily="2" charset="0"/>
              </a:rPr>
              <a:t>Променими полета</a:t>
            </a:r>
            <a:endParaRPr lang="bg-BG" sz="4000" dirty="0">
              <a:latin typeface="Comfortaa" pitchFamily="2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1898" y="1914896"/>
            <a:ext cx="7641164" cy="35394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private List&lt;Person&gt; players;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01" y="281585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36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1154</Words>
  <Application>Microsoft Office PowerPoint</Application>
  <PresentationFormat>Widescreen</PresentationFormat>
  <Paragraphs>200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Валидация</vt:lpstr>
      <vt:lpstr>Съдържание</vt:lpstr>
      <vt:lpstr>Валидация [1/2]</vt:lpstr>
      <vt:lpstr>Валидация [2/2]</vt:lpstr>
      <vt:lpstr>Задача: Валидация на данни</vt:lpstr>
      <vt:lpstr>Задача: Валидация на данни</vt:lpstr>
      <vt:lpstr>Непроменими (Immutable) обекти</vt:lpstr>
      <vt:lpstr>Променими (Mutable) обекти</vt:lpstr>
      <vt:lpstr>Променими полета</vt:lpstr>
      <vt:lpstr>Задача: Първи и резервен отбор</vt:lpstr>
      <vt:lpstr>Решение: Валидиране на данни</vt:lpstr>
      <vt:lpstr>Решение: Валидиране на данни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7</cp:revision>
  <dcterms:created xsi:type="dcterms:W3CDTF">2022-08-09T09:25:46Z</dcterms:created>
  <dcterms:modified xsi:type="dcterms:W3CDTF">2022-08-25T16:14:39Z</dcterms:modified>
</cp:coreProperties>
</file>