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8" r:id="rId2"/>
    <p:sldId id="571" r:id="rId3"/>
    <p:sldId id="619" r:id="rId4"/>
    <p:sldId id="623" r:id="rId5"/>
    <p:sldId id="624" r:id="rId6"/>
    <p:sldId id="574" r:id="rId7"/>
    <p:sldId id="620" r:id="rId8"/>
    <p:sldId id="621" r:id="rId9"/>
    <p:sldId id="48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71"/>
            <p14:sldId id="619"/>
            <p14:sldId id="623"/>
            <p14:sldId id="624"/>
            <p14:sldId id="574"/>
            <p14:sldId id="620"/>
            <p14:sldId id="621"/>
            <p14:sldId id="486"/>
          </p14:sldIdLst>
        </p14:section>
        <p14:section name="Заключение" id="{9315BEE7-605C-4839-996A-A4EEA70921D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4FE94B6-2B67-45BE-8068-3F32526F53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520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8C3DB04-BD6B-4F9A-AC9D-426C8ED9C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1738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B1E1D60-D1AB-4057-B3BD-6E709FF1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5045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1C88357-BC42-4DED-9DEA-489684418A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1122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5FDE06-95D0-4B6A-806A-806ABBD3C7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7557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2AE511E-5809-45A6-B48C-20CD579FEF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8565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Статични полета и свойства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Статични</a:t>
            </a:r>
            <a:r>
              <a:rPr lang="ru-RU" dirty="0">
                <a:latin typeface="Comfortaa" pitchFamily="2" charset="0"/>
              </a:rPr>
              <a:t> полета и свойства 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262" y="2505536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4953479"/>
            <a:ext cx="11667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(МОН), </a:t>
            </a:r>
            <a:r>
              <a:rPr lang="ru-RU" sz="1800" dirty="0" err="1">
                <a:latin typeface="Comfortaa" pitchFamily="2" charset="0"/>
              </a:rPr>
              <a:t>базиран</a:t>
            </a:r>
            <a:r>
              <a:rPr lang="ru-RU" sz="1800" dirty="0">
                <a:latin typeface="Comfortaa" pitchFamily="2" charset="0"/>
              </a:rPr>
              <a:t> е на </a:t>
            </a:r>
            <a:r>
              <a:rPr lang="ru-RU" sz="1800" dirty="0" err="1">
                <a:latin typeface="Comfortaa" pitchFamily="2" charset="0"/>
              </a:rPr>
              <a:t>учебно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съдържание</a:t>
            </a:r>
            <a:r>
              <a:rPr lang="ru-RU" sz="1800" dirty="0">
                <a:latin typeface="Comfortaa" pitchFamily="2" charset="0"/>
              </a:rPr>
              <a:t> и методика, </a:t>
            </a:r>
            <a:r>
              <a:rPr lang="ru-RU" sz="1800" dirty="0" err="1">
                <a:latin typeface="Comfortaa" pitchFamily="2" charset="0"/>
              </a:rPr>
              <a:t>предоставени</a:t>
            </a:r>
            <a:r>
              <a:rPr lang="ru-RU" sz="1800" dirty="0">
                <a:latin typeface="Comfortaa" pitchFamily="2" charset="0"/>
              </a:rPr>
              <a:t> от </a:t>
            </a:r>
            <a:r>
              <a:rPr lang="ru-RU" sz="1800" dirty="0" err="1">
                <a:latin typeface="Comfortaa" pitchFamily="2" charset="0"/>
              </a:rPr>
              <a:t>фондация</a:t>
            </a:r>
            <a:r>
              <a:rPr lang="ru-RU" sz="1800" dirty="0">
                <a:latin typeface="Comfortaa" pitchFamily="2" charset="0"/>
              </a:rPr>
              <a:t> "</a:t>
            </a:r>
            <a:r>
              <a:rPr lang="ru-RU" sz="1800" dirty="0" err="1">
                <a:latin typeface="Comfortaa" pitchFamily="2" charset="0"/>
              </a:rPr>
              <a:t>Софтуерен</a:t>
            </a:r>
            <a:r>
              <a:rPr lang="ru-RU" sz="1800" dirty="0">
                <a:latin typeface="Comfortaa" pitchFamily="2" charset="0"/>
              </a:rPr>
              <a:t> университет" </a:t>
            </a:r>
            <a:r>
              <a:rPr lang="bg-BG" sz="1800" dirty="0">
                <a:latin typeface="Comfortaa" pitchFamily="2" charset="0"/>
              </a:rPr>
              <a:t> 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  <p:pic>
        <p:nvPicPr>
          <p:cNvPr id="1026" name="Picture 2" descr="Начало - Фондация &quot;Софтуерен университет&quot;">
            <a:extLst>
              <a:ext uri="{FF2B5EF4-FFF2-40B4-BE49-F238E27FC236}">
                <a16:creationId xmlns:a16="http://schemas.microsoft.com/office/drawing/2014/main" id="{F030DDDD-16FA-9FEE-B9A1-5E6F05F3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6" y="2727956"/>
            <a:ext cx="4637659" cy="11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5931" y="1449827"/>
            <a:ext cx="10289967" cy="1121409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7529" y="2582883"/>
            <a:ext cx="10289967" cy="3028209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Статични полета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Статични свойства</a:t>
            </a:r>
            <a:endParaRPr lang="en-US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4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396" y="1636818"/>
            <a:ext cx="9694207" cy="432459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Статичните полета </a:t>
            </a:r>
            <a:r>
              <a:rPr lang="bg-BG" sz="3200" dirty="0">
                <a:latin typeface="Comfortaa" pitchFamily="2" charset="0"/>
              </a:rPr>
              <a:t>в класа</a:t>
            </a:r>
          </a:p>
          <a:p>
            <a:pPr lvl="1"/>
            <a:r>
              <a:rPr lang="bg-BG" sz="2800" dirty="0">
                <a:latin typeface="Comfortaa" pitchFamily="2" charset="0"/>
              </a:rPr>
              <a:t>Принадлежат на самия клас</a:t>
            </a:r>
          </a:p>
          <a:p>
            <a:pPr lvl="1"/>
            <a:r>
              <a:rPr lang="bg-BG" sz="2800" dirty="0">
                <a:latin typeface="Comfortaa" pitchFamily="2" charset="0"/>
              </a:rPr>
              <a:t>Имат една и съща стойност за всеки обект</a:t>
            </a:r>
          </a:p>
          <a:p>
            <a:pPr lvl="1"/>
            <a:r>
              <a:rPr lang="bg-BG" sz="2800" dirty="0">
                <a:latin typeface="Comfortaa" pitchFamily="2" charset="0"/>
              </a:rPr>
              <a:t>Могат да бъдат достъпени и само чрез класа - без създаване на обект от този клас</a:t>
            </a:r>
          </a:p>
          <a:p>
            <a:pPr marL="377887" lvl="1" indent="0">
              <a:buNone/>
            </a:pPr>
            <a:r>
              <a:rPr lang="bg-BG" sz="2800" dirty="0">
                <a:latin typeface="Comfortaa" pitchFamily="2" charset="0"/>
              </a:rPr>
              <a:t>Подобно на полетата останалите членове на класа също могат да бъдат статични.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Статични полета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4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877"/>
            <a:ext cx="10306792" cy="4722420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Статичните свойства </a:t>
            </a:r>
            <a:r>
              <a:rPr lang="bg-BG" sz="3200" dirty="0">
                <a:latin typeface="Comfortaa" pitchFamily="2" charset="0"/>
              </a:rPr>
              <a:t>в класа</a:t>
            </a:r>
          </a:p>
          <a:p>
            <a:pPr lvl="1"/>
            <a:r>
              <a:rPr lang="bg-BG" sz="2800" dirty="0">
                <a:latin typeface="Comfortaa" pitchFamily="2" charset="0"/>
              </a:rPr>
              <a:t>Принадлежат на самия клас</a:t>
            </a:r>
          </a:p>
          <a:p>
            <a:pPr lvl="1"/>
            <a:r>
              <a:rPr lang="bg-BG" sz="2800" dirty="0">
                <a:latin typeface="Comfortaa" pitchFamily="2" charset="0"/>
              </a:rPr>
              <a:t>Могат да бъдат достъпени и само чрез класа - без създаване на обект от този клас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Статични свойства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79313">
              <a:buNone/>
            </a:pPr>
            <a:r>
              <a:rPr lang="bg-BG" dirty="0">
                <a:latin typeface="Comfortaa" pitchFamily="2" charset="0"/>
              </a:rPr>
              <a:t>Използването на свойства е удобно, когато имаме статични полета, но не искаме да позволим тяхната промяна в друг клас, който използва нашия.</a:t>
            </a:r>
          </a:p>
          <a:p>
            <a:pPr marL="0" indent="-79313">
              <a:buNone/>
            </a:pPr>
            <a:r>
              <a:rPr lang="bg-BG" dirty="0">
                <a:latin typeface="Comfortaa" pitchFamily="2" charset="0"/>
              </a:rPr>
              <a:t>Ако трябва да използваме само поле, то за да го достъпим извън класа, трябва да е </a:t>
            </a:r>
            <a:r>
              <a:rPr lang="en-US" dirty="0">
                <a:latin typeface="Comfortaa" pitchFamily="2" charset="0"/>
              </a:rPr>
              <a:t>public</a:t>
            </a:r>
            <a:r>
              <a:rPr lang="bg-BG" dirty="0">
                <a:latin typeface="Comfortaa" pitchFamily="2" charset="0"/>
              </a:rPr>
              <a:t>, което пък би позволило неговото изменение.</a:t>
            </a:r>
          </a:p>
          <a:p>
            <a:pPr marL="0" indent="-79313">
              <a:buNone/>
            </a:pPr>
            <a:r>
              <a:rPr lang="bg-BG" dirty="0">
                <a:latin typeface="Comfortaa" pitchFamily="2" charset="0"/>
              </a:rPr>
              <a:t>Именно тук идват статичните свойства.</a:t>
            </a:r>
          </a:p>
          <a:p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Статични свойства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F455209-5DB5-49B4-A18C-C03F5C569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7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298" y="1953490"/>
            <a:ext cx="9942599" cy="4131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>
                <a:latin typeface="Comfortaa" pitchFamily="2" charset="0"/>
              </a:rPr>
              <a:t>Напишете програма, която да поддържа информация колко обекта от клас </a:t>
            </a:r>
            <a:r>
              <a:rPr lang="en-US" sz="3200" dirty="0">
                <a:latin typeface="Comfortaa" pitchFamily="2" charset="0"/>
              </a:rPr>
              <a:t>Person </a:t>
            </a:r>
            <a:r>
              <a:rPr lang="bg-BG" sz="3200" dirty="0">
                <a:latin typeface="Comfortaa" pitchFamily="2" charset="0"/>
              </a:rPr>
              <a:t>има създадени до момента. Реализирайте я използвайки статично поле и свойство</a:t>
            </a:r>
            <a:endParaRPr lang="en-GB" sz="32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4700" y="715254"/>
            <a:ext cx="9942599" cy="111078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Задача: Преброй хората</a:t>
            </a:r>
            <a:r>
              <a:rPr lang="en-US" dirty="0">
                <a:latin typeface="Comfortaa" pitchFamily="2" charset="0"/>
              </a:rPr>
              <a:t> [1/3]</a:t>
            </a:r>
          </a:p>
        </p:txBody>
      </p:sp>
    </p:spTree>
    <p:extLst>
      <p:ext uri="{BB962C8B-B14F-4D97-AF65-F5344CB8AC3E}">
        <p14:creationId xmlns:p14="http://schemas.microsoft.com/office/powerpoint/2010/main" val="49687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153" y="1757548"/>
            <a:ext cx="10034146" cy="4385198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Ще създадем статично поле, което ще поддържа информацията. След това ще направим статично свойство, което ще има само </a:t>
            </a:r>
            <a:r>
              <a:rPr lang="en-US" dirty="0">
                <a:latin typeface="Comfortaa" pitchFamily="2" charset="0"/>
              </a:rPr>
              <a:t>get</a:t>
            </a:r>
            <a:r>
              <a:rPr lang="bg-BG" dirty="0">
                <a:latin typeface="Comfortaa" pitchFamily="2" charset="0"/>
              </a:rPr>
              <a:t>, понеже в противен случай ще можем да манипулираме брояча, когато използваме класа, а в случая идеята е ползвателя на класа да не може да промени полето, в което е записан броя, а само да го достъпи.</a:t>
            </a:r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Броячът ще се увеличава в рамките на конструктора на класа.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6959766-55D8-2E48-CA4A-0FC2979B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00" y="715254"/>
            <a:ext cx="9942599" cy="111078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Задача: Преброй хората</a:t>
            </a:r>
            <a:r>
              <a:rPr lang="en-US" dirty="0">
                <a:latin typeface="Comfortaa" pitchFamily="2" charset="0"/>
              </a:rPr>
              <a:t> [2/3]</a:t>
            </a:r>
          </a:p>
        </p:txBody>
      </p:sp>
    </p:spTree>
    <p:extLst>
      <p:ext uri="{BB962C8B-B14F-4D97-AF65-F5344CB8AC3E}">
        <p14:creationId xmlns:p14="http://schemas.microsoft.com/office/powerpoint/2010/main" val="331919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711460" y="1869373"/>
            <a:ext cx="10769078" cy="445427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class Person</a:t>
            </a:r>
            <a:r>
              <a:rPr lang="bg-BG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{</a:t>
            </a:r>
            <a:r>
              <a:rPr lang="bg-BG" dirty="0">
                <a:solidFill>
                  <a:schemeClr val="bg1"/>
                </a:solidFill>
                <a:effectLst/>
              </a:rPr>
              <a:t> </a:t>
            </a:r>
            <a:r>
              <a:rPr lang="bg-BG" sz="2000" dirty="0">
                <a:solidFill>
                  <a:srgbClr val="00B0F0"/>
                </a:solidFill>
                <a:effectLst/>
              </a:rPr>
              <a:t>//</a:t>
            </a:r>
            <a:r>
              <a:rPr lang="en-US" sz="2000" dirty="0">
                <a:solidFill>
                  <a:srgbClr val="00B0F0"/>
                </a:solidFill>
                <a:effectLst/>
              </a:rPr>
              <a:t> </a:t>
            </a:r>
            <a:r>
              <a:rPr lang="bg-BG" sz="2000" dirty="0">
                <a:solidFill>
                  <a:srgbClr val="00B0F0"/>
                </a:solidFill>
                <a:effectLst/>
              </a:rPr>
              <a:t>останалите части на класа са пропуснати</a:t>
            </a:r>
            <a:endParaRPr lang="bg-BG" dirty="0">
              <a:solidFill>
                <a:srgbClr val="00B0F0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  private static </a:t>
            </a:r>
            <a:r>
              <a:rPr lang="en-US" dirty="0" err="1">
                <a:solidFill>
                  <a:schemeClr val="bg1"/>
                </a:solidFill>
                <a:effectLst/>
              </a:rPr>
              <a:t>int</a:t>
            </a:r>
            <a:r>
              <a:rPr lang="en-US" dirty="0">
                <a:solidFill>
                  <a:schemeClr val="bg1"/>
                </a:solidFill>
                <a:effectLst/>
              </a:rPr>
              <a:t> count = 0;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public Person(string name, </a:t>
            </a:r>
            <a:r>
              <a:rPr lang="en-US" dirty="0" err="1">
                <a:solidFill>
                  <a:schemeClr val="bg1"/>
                </a:solidFill>
                <a:effectLst/>
              </a:rPr>
              <a:t>int</a:t>
            </a:r>
            <a:r>
              <a:rPr lang="en-US" dirty="0">
                <a:solidFill>
                  <a:schemeClr val="bg1"/>
                </a:solidFill>
                <a:effectLst/>
              </a:rPr>
              <a:t> age) {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</a:t>
            </a:r>
            <a:r>
              <a:rPr lang="en-US" sz="2000" dirty="0">
                <a:solidFill>
                  <a:srgbClr val="00B0F0"/>
                </a:solidFill>
                <a:effectLst/>
              </a:rPr>
              <a:t>// </a:t>
            </a:r>
            <a:r>
              <a:rPr lang="bg-BG" sz="2000" dirty="0">
                <a:solidFill>
                  <a:srgbClr val="00B0F0"/>
                </a:solidFill>
                <a:effectLst/>
              </a:rPr>
              <a:t>в конструктора добавяме реда, който променя стойността на </a:t>
            </a:r>
            <a:r>
              <a:rPr lang="en-US" sz="2000" dirty="0">
                <a:solidFill>
                  <a:srgbClr val="00B0F0"/>
                </a:solidFill>
                <a:effectLst/>
              </a:rPr>
              <a:t>count:</a:t>
            </a:r>
            <a:endParaRPr lang="bg-BG" sz="2000" dirty="0">
              <a:solidFill>
                <a:srgbClr val="00B0F0"/>
              </a:solidFill>
              <a:effectLst/>
            </a:endParaRPr>
          </a:p>
          <a:p>
            <a:r>
              <a:rPr lang="bg-BG" dirty="0">
                <a:solidFill>
                  <a:schemeClr val="bg1"/>
                </a:solidFill>
                <a:effectLst/>
              </a:rPr>
              <a:t>    </a:t>
            </a:r>
            <a:r>
              <a:rPr lang="en-US" dirty="0" err="1">
                <a:solidFill>
                  <a:schemeClr val="bg1"/>
                </a:solidFill>
                <a:effectLst/>
              </a:rPr>
              <a:t>Person.count</a:t>
            </a:r>
            <a:r>
              <a:rPr lang="en-US" dirty="0">
                <a:solidFill>
                  <a:schemeClr val="bg1"/>
                </a:solidFill>
                <a:effectLst/>
              </a:rPr>
              <a:t> += 1;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}</a:t>
            </a:r>
            <a:endParaRPr lang="bg-BG" dirty="0">
              <a:solidFill>
                <a:schemeClr val="bg1"/>
              </a:solidFill>
              <a:effectLst/>
            </a:endParaRPr>
          </a:p>
          <a:p>
            <a:r>
              <a:rPr lang="bg-BG" dirty="0">
                <a:solidFill>
                  <a:schemeClr val="bg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public static </a:t>
            </a:r>
            <a:r>
              <a:rPr lang="en-US" dirty="0" err="1">
                <a:solidFill>
                  <a:schemeClr val="bg1"/>
                </a:solidFill>
                <a:effectLst/>
              </a:rPr>
              <a:t>int</a:t>
            </a:r>
            <a:r>
              <a:rPr lang="en-US" dirty="0">
                <a:solidFill>
                  <a:schemeClr val="bg1"/>
                </a:solidFill>
                <a:effectLst/>
              </a:rPr>
              <a:t> Count</a:t>
            </a:r>
            <a:r>
              <a:rPr lang="bg-BG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{</a:t>
            </a:r>
            <a:r>
              <a:rPr lang="bg-BG" dirty="0">
                <a:solidFill>
                  <a:schemeClr val="bg1"/>
                </a:solidFill>
                <a:effectLst/>
              </a:rPr>
              <a:t> </a:t>
            </a:r>
            <a:r>
              <a:rPr lang="bg-BG" sz="2000" dirty="0">
                <a:solidFill>
                  <a:srgbClr val="00B0F0"/>
                </a:solidFill>
                <a:effectLst/>
              </a:rPr>
              <a:t>//</a:t>
            </a:r>
            <a:r>
              <a:rPr lang="en-US" sz="2000" dirty="0">
                <a:solidFill>
                  <a:srgbClr val="00B0F0"/>
                </a:solidFill>
                <a:effectLst/>
              </a:rPr>
              <a:t> </a:t>
            </a:r>
            <a:r>
              <a:rPr lang="bg-BG" sz="2000" dirty="0">
                <a:solidFill>
                  <a:srgbClr val="00B0F0"/>
                </a:solidFill>
                <a:effectLst/>
              </a:rPr>
              <a:t>статично свойство</a:t>
            </a:r>
            <a:endParaRPr lang="en-US" dirty="0">
              <a:solidFill>
                <a:srgbClr val="00B0F0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  </a:t>
            </a:r>
            <a:r>
              <a:rPr lang="bg-BG" dirty="0">
                <a:solidFill>
                  <a:schemeClr val="bg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get { return count; }</a:t>
            </a:r>
          </a:p>
          <a:p>
            <a:r>
              <a:rPr lang="ru-RU" dirty="0">
                <a:solidFill>
                  <a:schemeClr val="bg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DCAA94C-FC8A-60BA-55CA-FEDE981EABAC}"/>
              </a:ext>
            </a:extLst>
          </p:cNvPr>
          <p:cNvSpPr txBox="1">
            <a:spLocks/>
          </p:cNvSpPr>
          <p:nvPr/>
        </p:nvSpPr>
        <p:spPr>
          <a:xfrm>
            <a:off x="1124700" y="715254"/>
            <a:ext cx="9942599" cy="111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latin typeface="Comfortaa" pitchFamily="2" charset="0"/>
              </a:rPr>
              <a:t>Задача: Преброй хората</a:t>
            </a:r>
            <a:r>
              <a:rPr lang="en-US" dirty="0">
                <a:latin typeface="Comfortaa" pitchFamily="2" charset="0"/>
              </a:rPr>
              <a:t> [3/3]</a:t>
            </a:r>
          </a:p>
        </p:txBody>
      </p:sp>
    </p:spTree>
    <p:extLst>
      <p:ext uri="{BB962C8B-B14F-4D97-AF65-F5344CB8AC3E}">
        <p14:creationId xmlns:p14="http://schemas.microsoft.com/office/powerpoint/2010/main" val="406515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1300" y="455221"/>
            <a:ext cx="11009400" cy="111078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592897" y="1553534"/>
            <a:ext cx="10902417" cy="4906644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Статичните полета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: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dirty="0">
                <a:latin typeface="Comfortaa" pitchFamily="2" charset="0"/>
              </a:rPr>
              <a:t>Имат еднаква стойност за всички обекти от клас</a:t>
            </a:r>
            <a:r>
              <a:rPr lang="en-US" dirty="0">
                <a:latin typeface="Comfortaa" pitchFamily="2" charset="0"/>
              </a:rPr>
              <a:t>a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dirty="0">
                <a:latin typeface="Comfortaa" pitchFamily="2" charset="0"/>
              </a:rPr>
              <a:t>Могат да бъдат достъпвани и без да се създава обект от класа, чрез самия клас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dirty="0">
                <a:latin typeface="Comfortaa" pitchFamily="2" charset="0"/>
              </a:rPr>
              <a:t>Удобни са за поддържане на брояч</a:t>
            </a:r>
          </a:p>
          <a:p>
            <a:pPr marL="358775" indent="-358775">
              <a:lnSpc>
                <a:spcPct val="110000"/>
              </a:lnSpc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Статичните свойства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: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dirty="0">
                <a:latin typeface="Comfortaa" pitchFamily="2" charset="0"/>
              </a:rPr>
              <a:t>Принадлежат на класа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dirty="0">
                <a:latin typeface="Comfortaa" pitchFamily="2" charset="0"/>
              </a:rPr>
              <a:t>Удобни за достъпване на информация от статични полета,</a:t>
            </a:r>
            <a:br>
              <a:rPr lang="bg-BG" dirty="0">
                <a:latin typeface="Comfortaa" pitchFamily="2" charset="0"/>
              </a:rPr>
            </a:br>
            <a:r>
              <a:rPr lang="bg-BG" dirty="0">
                <a:latin typeface="Comfortaa" pitchFamily="2" charset="0"/>
              </a:rPr>
              <a:t>която не бива да се променя от ползвателя на класа ни</a:t>
            </a:r>
          </a:p>
        </p:txBody>
      </p:sp>
    </p:spTree>
    <p:extLst>
      <p:ext uri="{BB962C8B-B14F-4D97-AF65-F5344CB8AC3E}">
        <p14:creationId xmlns:p14="http://schemas.microsoft.com/office/powerpoint/2010/main" val="17918122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659</Words>
  <Application>Microsoft Office PowerPoint</Application>
  <PresentationFormat>Widescreen</PresentationFormat>
  <Paragraphs>73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Comfortaa</vt:lpstr>
      <vt:lpstr>Consolas</vt:lpstr>
      <vt:lpstr>Wingdings</vt:lpstr>
      <vt:lpstr>Office Theme</vt:lpstr>
      <vt:lpstr>Статични полета и свойства </vt:lpstr>
      <vt:lpstr>Съдържание</vt:lpstr>
      <vt:lpstr>Статични полета</vt:lpstr>
      <vt:lpstr>Статични свойства</vt:lpstr>
      <vt:lpstr>Статични свойства</vt:lpstr>
      <vt:lpstr>Задача: Преброй хората [1/3]</vt:lpstr>
      <vt:lpstr>Задача: Преброй хората [2/3]</vt:lpstr>
      <vt:lpstr>PowerPoint Presentation</vt:lpstr>
      <vt:lpstr>Какво научихме?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Димитър Минчев</cp:lastModifiedBy>
  <cp:revision>6</cp:revision>
  <dcterms:created xsi:type="dcterms:W3CDTF">2022-08-09T09:25:46Z</dcterms:created>
  <dcterms:modified xsi:type="dcterms:W3CDTF">2022-08-25T16:54:07Z</dcterms:modified>
</cp:coreProperties>
</file>