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571" r:id="rId3"/>
    <p:sldId id="619" r:id="rId4"/>
    <p:sldId id="622" r:id="rId5"/>
    <p:sldId id="624" r:id="rId6"/>
    <p:sldId id="625" r:id="rId7"/>
    <p:sldId id="626" r:id="rId8"/>
    <p:sldId id="627" r:id="rId9"/>
    <p:sldId id="628" r:id="rId10"/>
    <p:sldId id="48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619"/>
            <p14:sldId id="622"/>
            <p14:sldId id="624"/>
            <p14:sldId id="625"/>
            <p14:sldId id="626"/>
            <p14:sldId id="627"/>
            <p14:sldId id="628"/>
            <p14:sldId id="486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158A94-2858-4DB3-A5FD-9A4A1BA36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3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33618E-6F9A-49FE-8089-48D35ACCBD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660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F733699-9528-409F-9C1D-E911E0F8A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4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Статични методи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Статични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методи</a:t>
            </a:r>
            <a:endParaRPr lang="ru-RU" dirty="0">
              <a:latin typeface="Comfortaa" pitchFamily="2" charset="0"/>
            </a:endParaRPr>
          </a:p>
          <a:p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05" y="806688"/>
            <a:ext cx="10706197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42903" y="1904999"/>
            <a:ext cx="10580220" cy="43770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Статичните методи </a:t>
            </a:r>
            <a:r>
              <a:rPr lang="bg-BG" sz="3000" dirty="0">
                <a:latin typeface="Comfortaa" pitchFamily="2" charset="0"/>
              </a:rPr>
              <a:t>принадлежат на класа и могат да бъдат достъпени чрез името на класа, а не чрез създаване на обект.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>
                <a:latin typeface="Comfortaa" pitchFamily="2" charset="0"/>
              </a:rPr>
              <a:t>От </a:t>
            </a: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статичен клас </a:t>
            </a:r>
            <a:r>
              <a:rPr lang="bg-BG" sz="3000" dirty="0">
                <a:latin typeface="Comfortaa" pitchFamily="2" charset="0"/>
              </a:rPr>
              <a:t>не може да се създаде обект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Статичните конструктори </a:t>
            </a:r>
            <a:r>
              <a:rPr lang="bg-BG" sz="3000" dirty="0">
                <a:latin typeface="Comfortaa" pitchFamily="2" charset="0"/>
              </a:rPr>
              <a:t>се изпълняват, когато за първи път се създаде обект от класа или се достъпи негов статичен член</a:t>
            </a:r>
          </a:p>
        </p:txBody>
      </p:sp>
    </p:spTree>
    <p:extLst>
      <p:ext uri="{BB962C8B-B14F-4D97-AF65-F5344CB8AC3E}">
        <p14:creationId xmlns:p14="http://schemas.microsoft.com/office/powerpoint/2010/main" val="10983860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1401" y="838200"/>
            <a:ext cx="9409199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2999" y="1989327"/>
            <a:ext cx="9409199" cy="3990133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Статични методи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Статични конструктори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1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01" y="2131623"/>
            <a:ext cx="9233067" cy="3930732"/>
          </a:xfrm>
        </p:spPr>
        <p:txBody>
          <a:bodyPr/>
          <a:lstStyle/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Статичните методи </a:t>
            </a:r>
            <a:r>
              <a:rPr lang="bg-BG" dirty="0">
                <a:latin typeface="Comfortaa" pitchFamily="2" charset="0"/>
              </a:rPr>
              <a:t>в класа</a:t>
            </a:r>
          </a:p>
          <a:p>
            <a:pPr lvl="1"/>
            <a:r>
              <a:rPr lang="bg-BG" dirty="0">
                <a:latin typeface="Comfortaa" pitchFamily="2" charset="0"/>
              </a:rPr>
              <a:t>Принадлежат на самия клас</a:t>
            </a:r>
          </a:p>
          <a:p>
            <a:pPr lvl="1"/>
            <a:r>
              <a:rPr lang="bg-BG" dirty="0">
                <a:latin typeface="Comfortaa" pitchFamily="2" charset="0"/>
              </a:rPr>
              <a:t>Могат да бъдат достъпени само чрез класа - без създаване на обект от този клас</a:t>
            </a:r>
          </a:p>
          <a:p>
            <a:pPr lvl="1"/>
            <a:r>
              <a:rPr lang="bg-BG" dirty="0">
                <a:latin typeface="Comfortaa" pitchFamily="2" charset="0"/>
              </a:rPr>
              <a:t>Удобни са за извършване на действия върху всички обекти от класа или за извършване на действия, които нямат пряко отношение към обектите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220" y="739198"/>
            <a:ext cx="9565575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Статични методи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3322328"/>
          </a:xfrm>
        </p:spPr>
        <p:txBody>
          <a:bodyPr/>
          <a:lstStyle/>
          <a:p>
            <a:pPr marL="377887" lvl="1" indent="0">
              <a:buNone/>
            </a:pPr>
            <a:r>
              <a:rPr lang="bg-BG" dirty="0">
                <a:latin typeface="Comfortaa" pitchFamily="2" charset="0"/>
              </a:rPr>
              <a:t>Създайте клас, който поддържа статични методи за аритметични действия върху две цели числа:</a:t>
            </a:r>
          </a:p>
          <a:p>
            <a:pPr lvl="1">
              <a:buFontTx/>
              <a:buChar char="-"/>
            </a:pPr>
            <a:r>
              <a:rPr lang="en-US" dirty="0">
                <a:latin typeface="Comfortaa" pitchFamily="2" charset="0"/>
              </a:rPr>
              <a:t>Add(</a:t>
            </a:r>
            <a:r>
              <a:rPr lang="en-US" dirty="0" err="1">
                <a:latin typeface="Comfortaa" pitchFamily="2" charset="0"/>
              </a:rPr>
              <a:t>int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int</a:t>
            </a:r>
            <a:r>
              <a:rPr lang="en-US" dirty="0">
                <a:latin typeface="Comfortaa" pitchFamily="2" charset="0"/>
              </a:rPr>
              <a:t>) </a:t>
            </a:r>
            <a:r>
              <a:rPr lang="bg-BG" dirty="0">
                <a:latin typeface="Comfortaa" pitchFamily="2" charset="0"/>
              </a:rPr>
              <a:t>– събира числата</a:t>
            </a:r>
          </a:p>
          <a:p>
            <a:pPr lvl="1">
              <a:buFontTx/>
              <a:buChar char="-"/>
            </a:pPr>
            <a:r>
              <a:rPr lang="en-US" dirty="0">
                <a:latin typeface="Comfortaa" pitchFamily="2" charset="0"/>
              </a:rPr>
              <a:t>Multiply(</a:t>
            </a:r>
            <a:r>
              <a:rPr lang="en-US" dirty="0" err="1">
                <a:latin typeface="Comfortaa" pitchFamily="2" charset="0"/>
              </a:rPr>
              <a:t>int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int</a:t>
            </a:r>
            <a:r>
              <a:rPr lang="en-US" dirty="0">
                <a:latin typeface="Comfortaa" pitchFamily="2" charset="0"/>
              </a:rPr>
              <a:t>) – </a:t>
            </a:r>
            <a:r>
              <a:rPr lang="bg-BG" dirty="0">
                <a:latin typeface="Comfortaa" pitchFamily="2" charset="0"/>
              </a:rPr>
              <a:t>умножава числата.</a:t>
            </a:r>
          </a:p>
          <a:p>
            <a:pPr marL="377887" lvl="1" indent="0">
              <a:buNone/>
            </a:pPr>
            <a:r>
              <a:rPr lang="bg-BG" dirty="0">
                <a:latin typeface="Comfortaa" pitchFamily="2" charset="0"/>
              </a:rPr>
              <a:t>Използвайте методите от този клас в </a:t>
            </a:r>
            <a:r>
              <a:rPr lang="en-US" dirty="0">
                <a:latin typeface="Comfortaa" pitchFamily="2" charset="0"/>
              </a:rPr>
              <a:t>Main </a:t>
            </a:r>
            <a:r>
              <a:rPr lang="bg-BG" dirty="0">
                <a:latin typeface="Comfortaa" pitchFamily="2" charset="0"/>
              </a:rPr>
              <a:t>метода да извършите засичане на команда и извършете операцията.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83582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Задача: Аритметични действия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6401" y="605642"/>
            <a:ext cx="10089837" cy="96644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Решение: Аритметични действия</a:t>
            </a:r>
            <a:endParaRPr lang="en-US" sz="4000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401" y="5294782"/>
            <a:ext cx="10089837" cy="95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Comfortaa" pitchFamily="2" charset="0"/>
              </a:rPr>
              <a:t>Извиквайте методите по аналогичен начин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Main()</a:t>
            </a:r>
            <a:r>
              <a:rPr lang="en-US" b="1" dirty="0">
                <a:latin typeface="Comfortaa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Arithmetics.Add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(10, 15);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FBABCAD-1A50-476C-B28C-085B5290E3F0}"/>
              </a:ext>
            </a:extLst>
          </p:cNvPr>
          <p:cNvSpPr txBox="1">
            <a:spLocks/>
          </p:cNvSpPr>
          <p:nvPr/>
        </p:nvSpPr>
        <p:spPr>
          <a:xfrm>
            <a:off x="936401" y="1556034"/>
            <a:ext cx="10089837" cy="35925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marL="304747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Arithmetics</a:t>
            </a:r>
            <a:r>
              <a:rPr lang="en-GB" sz="2800" dirty="0">
                <a:solidFill>
                  <a:schemeClr val="bg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  public static int Add(int a, int b){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    return 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a+b</a:t>
            </a:r>
            <a:r>
              <a:rPr lang="en-GB" sz="28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  public static int Multiply(int a, int b) {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    return a * b;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8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Статични класове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latin typeface="Comfortaa" pitchFamily="2" charset="0"/>
              </a:rPr>
              <a:t>В решението оставихме класа си нестатичен. Това означава, че от него може да се направи обект. В случая това обаче би било безсмислено. За да не се допуска създаване на обект от даден клас, който има само статични членове ние можем да поставим думата </a:t>
            </a:r>
            <a:r>
              <a:rPr lang="en-US" dirty="0">
                <a:latin typeface="Comfortaa" pitchFamily="2" charset="0"/>
              </a:rPr>
              <a:t>static </a:t>
            </a:r>
            <a:r>
              <a:rPr lang="bg-BG" dirty="0">
                <a:latin typeface="Comfortaa" pitchFamily="2" charset="0"/>
              </a:rPr>
              <a:t>пред </a:t>
            </a:r>
            <a:r>
              <a:rPr lang="en-US" dirty="0">
                <a:latin typeface="Comfortaa" pitchFamily="2" charset="0"/>
              </a:rPr>
              <a:t>class: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mfortaa" pitchFamily="2" charset="0"/>
              </a:rPr>
              <a:t>static class.</a:t>
            </a:r>
          </a:p>
          <a:p>
            <a:r>
              <a:rPr lang="bg-BG" dirty="0">
                <a:latin typeface="Comfortaa" pitchFamily="2" charset="0"/>
              </a:rPr>
              <a:t>Когато отбележим един клас като статичен това означава, че неговите членове също ще са статични и от този клас няма да може да се създават обекти, а ще може членовете му да се ползват само статично. Много класове от </a:t>
            </a:r>
            <a:r>
              <a:rPr lang="en-US" dirty="0">
                <a:latin typeface="Comfortaa" pitchFamily="2" charset="0"/>
              </a:rPr>
              <a:t>.NET </a:t>
            </a:r>
            <a:r>
              <a:rPr lang="bg-BG" dirty="0">
                <a:latin typeface="Comfortaa" pitchFamily="2" charset="0"/>
              </a:rPr>
              <a:t>са статични (например </a:t>
            </a:r>
            <a:r>
              <a:rPr lang="en-US" dirty="0">
                <a:latin typeface="Comfortaa" pitchFamily="2" charset="0"/>
              </a:rPr>
              <a:t>Math)</a:t>
            </a:r>
          </a:p>
        </p:txBody>
      </p:sp>
    </p:spTree>
    <p:extLst>
      <p:ext uri="{BB962C8B-B14F-4D97-AF65-F5344CB8AC3E}">
        <p14:creationId xmlns:p14="http://schemas.microsoft.com/office/powerpoint/2010/main" val="38709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Статични конструктори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Конструкторите в един клас също могат да бъдат статични</a:t>
            </a:r>
          </a:p>
          <a:p>
            <a:r>
              <a:rPr lang="bg-BG" dirty="0">
                <a:latin typeface="Comfortaa" pitchFamily="2" charset="0"/>
              </a:rPr>
              <a:t>Ако един конструктор е статичен той се изпълнява, когато едно от тези събития се случи за първи път:</a:t>
            </a:r>
          </a:p>
          <a:p>
            <a:pPr lvl="1"/>
            <a:r>
              <a:rPr lang="bg-BG" dirty="0">
                <a:latin typeface="Comfortaa" pitchFamily="2" charset="0"/>
              </a:rPr>
              <a:t>Създаде се обект от класа (ако той е нестатичен)</a:t>
            </a:r>
          </a:p>
          <a:p>
            <a:pPr lvl="1"/>
            <a:r>
              <a:rPr lang="bg-BG" dirty="0">
                <a:latin typeface="Comfortaa" pitchFamily="2" charset="0"/>
              </a:rPr>
              <a:t>Достъпва се статичен член от класа</a:t>
            </a:r>
          </a:p>
          <a:p>
            <a:pPr marL="377887" lvl="1" indent="0">
              <a:buNone/>
            </a:pPr>
            <a:r>
              <a:rPr lang="bg-BG" dirty="0">
                <a:latin typeface="Comfortaa" pitchFamily="2" charset="0"/>
              </a:rPr>
              <a:t>Най-често статични конструктори се използват за инициализация на статични полета</a:t>
            </a:r>
          </a:p>
        </p:txBody>
      </p:sp>
    </p:spTree>
    <p:extLst>
      <p:ext uri="{BB962C8B-B14F-4D97-AF65-F5344CB8AC3E}">
        <p14:creationId xmlns:p14="http://schemas.microsoft.com/office/powerpoint/2010/main" val="202128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50966"/>
            <a:ext cx="10515600" cy="1292865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Задача: Заявка за корен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8768"/>
            <a:ext cx="10515600" cy="3352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Comfortaa" pitchFamily="2" charset="0"/>
              </a:rPr>
              <a:t>Напишете клас, който съдържа метод, който връща корен квадратен при подадена заявка. Възможно е да получите голям брой заявки, така че трябва да отговаряте бързо на всяка една от тях.</a:t>
            </a:r>
          </a:p>
        </p:txBody>
      </p:sp>
    </p:spTree>
    <p:extLst>
      <p:ext uri="{BB962C8B-B14F-4D97-AF65-F5344CB8AC3E}">
        <p14:creationId xmlns:p14="http://schemas.microsoft.com/office/powerpoint/2010/main" val="26878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3356" y="332998"/>
            <a:ext cx="10345387" cy="87595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Решение: Заявка за корен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823356" y="1208949"/>
            <a:ext cx="10345387" cy="53160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public static class </a:t>
            </a:r>
            <a:r>
              <a:rPr lang="en-US" dirty="0" err="1">
                <a:solidFill>
                  <a:schemeClr val="bg1"/>
                </a:solidFill>
              </a:rPr>
              <a:t>SquareRootPrecalculator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MaxValue</a:t>
            </a:r>
            <a:r>
              <a:rPr lang="en-US" dirty="0">
                <a:solidFill>
                  <a:schemeClr val="bg1"/>
                </a:solidFill>
              </a:rPr>
              <a:t> = 1000;</a:t>
            </a:r>
          </a:p>
          <a:p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private static double[] </a:t>
            </a:r>
            <a:r>
              <a:rPr lang="en-US" dirty="0" err="1">
                <a:solidFill>
                  <a:schemeClr val="bg1"/>
                </a:solidFill>
              </a:rPr>
              <a:t>sqrtValues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static </a:t>
            </a:r>
            <a:r>
              <a:rPr lang="en-US" dirty="0" err="1">
                <a:solidFill>
                  <a:schemeClr val="bg1"/>
                </a:solidFill>
              </a:rPr>
              <a:t>SquareRootPrecalculator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sqrtValues</a:t>
            </a:r>
            <a:r>
              <a:rPr lang="en-US" dirty="0">
                <a:solidFill>
                  <a:schemeClr val="bg1"/>
                </a:solidFill>
              </a:rPr>
              <a:t> = new double[MaxValue+1];</a:t>
            </a:r>
          </a:p>
          <a:p>
            <a:r>
              <a:rPr lang="bg-BG" dirty="0">
                <a:solidFill>
                  <a:schemeClr val="bg1"/>
                </a:solidFill>
              </a:rPr>
              <a:t>    </a:t>
            </a:r>
            <a:r>
              <a:rPr lang="nn-NO" dirty="0">
                <a:solidFill>
                  <a:schemeClr val="bg1"/>
                </a:solidFill>
              </a:rPr>
              <a:t>for (int i = 1; i &lt;= MaxValue; i++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sqrtValues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err="1">
                <a:solidFill>
                  <a:schemeClr val="bg1"/>
                </a:solidFill>
              </a:rPr>
              <a:t>Math.Sqrt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bg-BG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static double </a:t>
            </a:r>
            <a:r>
              <a:rPr lang="en-US" dirty="0" err="1">
                <a:solidFill>
                  <a:schemeClr val="bg1"/>
                </a:solidFill>
              </a:rPr>
              <a:t>GetSqrt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value)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return </a:t>
            </a:r>
            <a:r>
              <a:rPr lang="en-US" dirty="0" err="1">
                <a:solidFill>
                  <a:schemeClr val="bg1"/>
                </a:solidFill>
              </a:rPr>
              <a:t>sqrtValues</a:t>
            </a:r>
            <a:r>
              <a:rPr lang="en-US" dirty="0">
                <a:solidFill>
                  <a:schemeClr val="bg1"/>
                </a:solidFill>
              </a:rPr>
              <a:t>[value];</a:t>
            </a:r>
          </a:p>
          <a:p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19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711</Words>
  <Application>Microsoft Office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Статични методи</vt:lpstr>
      <vt:lpstr>Съдържание</vt:lpstr>
      <vt:lpstr>Статични методи</vt:lpstr>
      <vt:lpstr>Задача: Аритметични действия</vt:lpstr>
      <vt:lpstr>Решение: Аритметични действия</vt:lpstr>
      <vt:lpstr>Статични класове</vt:lpstr>
      <vt:lpstr>Статични конструктори</vt:lpstr>
      <vt:lpstr>Задача: Заявка за корен</vt:lpstr>
      <vt:lpstr>Решение: Заявка за корен</vt:lpstr>
      <vt:lpstr>Какво научихме?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2022-08-25T17:02:27Z</dcterms:modified>
</cp:coreProperties>
</file>