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56" r:id="rId3"/>
    <p:sldId id="258" r:id="rId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1069" autoAdjust="0"/>
  </p:normalViewPr>
  <p:slideViewPr>
    <p:cSldViewPr>
      <p:cViewPr varScale="1">
        <p:scale>
          <a:sx n="104" d="100"/>
          <a:sy n="104" d="100"/>
        </p:scale>
        <p:origin x="67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D6313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6" name="Holder 6"/>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D6313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7" name="Holder 7"/>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D6313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5" name="Holder 5"/>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4/2/2020</a:t>
            </a:fld>
            <a:endParaRPr lang="en-US"/>
          </a:p>
        </p:txBody>
      </p:sp>
      <p:sp>
        <p:nvSpPr>
          <p:cNvPr id="4" name="Holder 4"/>
          <p:cNvSpPr>
            <a:spLocks noGrp="1"/>
          </p:cNvSpPr>
          <p:nvPr>
            <p:ph type="sldNum" sz="quarter" idx="7"/>
          </p:nvPr>
        </p:nvSpPr>
        <p:spPr/>
        <p:txBody>
          <a:bodyPr lIns="0" tIns="0" rIns="0" bIns="0"/>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830A-94A8-47C7-B2E4-059822D13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A49BBF-2000-4327-9126-6EAE4A6B9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84DC74-C1DD-4566-BD21-59197FD393BD}"/>
              </a:ext>
            </a:extLst>
          </p:cNvPr>
          <p:cNvSpPr>
            <a:spLocks noGrp="1"/>
          </p:cNvSpPr>
          <p:nvPr>
            <p:ph type="dt" sz="half" idx="10"/>
          </p:nvPr>
        </p:nvSpPr>
        <p:spPr/>
        <p:txBody>
          <a:bodyPr/>
          <a:lstStyle/>
          <a:p>
            <a:fld id="{2945764D-E125-48E1-954D-172AFDA2DE4C}" type="datetimeFigureOut">
              <a:rPr lang="en-US" smtClean="0"/>
              <a:t>4/2/2020</a:t>
            </a:fld>
            <a:endParaRPr lang="en-US"/>
          </a:p>
        </p:txBody>
      </p:sp>
      <p:sp>
        <p:nvSpPr>
          <p:cNvPr id="5" name="Footer Placeholder 4">
            <a:extLst>
              <a:ext uri="{FF2B5EF4-FFF2-40B4-BE49-F238E27FC236}">
                <a16:creationId xmlns:a16="http://schemas.microsoft.com/office/drawing/2014/main" id="{6730E572-4BBC-4B84-B25A-9EEC2B62B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D4178-5C84-43AB-960C-ECC6917EDDA3}"/>
              </a:ext>
            </a:extLst>
          </p:cNvPr>
          <p:cNvSpPr>
            <a:spLocks noGrp="1"/>
          </p:cNvSpPr>
          <p:nvPr>
            <p:ph type="sldNum" sz="quarter" idx="12"/>
          </p:nvPr>
        </p:nvSpPr>
        <p:spPr/>
        <p:txBody>
          <a:bodyPr/>
          <a:lstStyle/>
          <a:p>
            <a:fld id="{734DED43-8991-410A-BA36-E7F6ED1E35AA}" type="slidenum">
              <a:rPr lang="en-US" smtClean="0"/>
              <a:t>‹#›</a:t>
            </a:fld>
            <a:endParaRPr lang="en-US"/>
          </a:p>
        </p:txBody>
      </p:sp>
    </p:spTree>
    <p:extLst>
      <p:ext uri="{BB962C8B-B14F-4D97-AF65-F5344CB8AC3E}">
        <p14:creationId xmlns:p14="http://schemas.microsoft.com/office/powerpoint/2010/main" val="204497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311887"/>
            <a:ext cx="12192000" cy="546100"/>
          </a:xfrm>
          <a:custGeom>
            <a:avLst/>
            <a:gdLst/>
            <a:ahLst/>
            <a:cxnLst/>
            <a:rect l="l" t="t" r="r" b="b"/>
            <a:pathLst>
              <a:path w="12192000" h="546100">
                <a:moveTo>
                  <a:pt x="12191975" y="546098"/>
                </a:moveTo>
                <a:lnTo>
                  <a:pt x="0" y="546098"/>
                </a:lnTo>
                <a:lnTo>
                  <a:pt x="0" y="0"/>
                </a:lnTo>
                <a:lnTo>
                  <a:pt x="12191975" y="0"/>
                </a:lnTo>
                <a:lnTo>
                  <a:pt x="12191975" y="546098"/>
                </a:lnTo>
                <a:close/>
              </a:path>
            </a:pathLst>
          </a:custGeom>
          <a:solidFill>
            <a:srgbClr val="D63131"/>
          </a:solidFill>
        </p:spPr>
        <p:txBody>
          <a:bodyPr wrap="square" lIns="0" tIns="0" rIns="0" bIns="0" rtlCol="0"/>
          <a:lstStyle/>
          <a:p>
            <a:endParaRPr/>
          </a:p>
        </p:txBody>
      </p:sp>
      <p:sp>
        <p:nvSpPr>
          <p:cNvPr id="17" name="bg object 17"/>
          <p:cNvSpPr/>
          <p:nvPr/>
        </p:nvSpPr>
        <p:spPr>
          <a:xfrm>
            <a:off x="11010103" y="116532"/>
            <a:ext cx="1008242" cy="86723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59205" y="2236084"/>
            <a:ext cx="9873588" cy="1473200"/>
          </a:xfrm>
          <a:prstGeom prst="rect">
            <a:avLst/>
          </a:prstGeom>
        </p:spPr>
        <p:txBody>
          <a:bodyPr wrap="square" lIns="0" tIns="0" rIns="0" bIns="0">
            <a:spAutoFit/>
          </a:bodyPr>
          <a:lstStyle>
            <a:lvl1pPr>
              <a:defRPr sz="5000" b="1" i="0">
                <a:solidFill>
                  <a:srgbClr val="D63131"/>
                </a:solidFill>
                <a:latin typeface="Arial"/>
                <a:cs typeface="Arial"/>
              </a:defRPr>
            </a:lvl1pPr>
          </a:lstStyle>
          <a:p>
            <a:endParaRPr/>
          </a:p>
        </p:txBody>
      </p:sp>
      <p:sp>
        <p:nvSpPr>
          <p:cNvPr id="3" name="Holder 3"/>
          <p:cNvSpPr>
            <a:spLocks noGrp="1"/>
          </p:cNvSpPr>
          <p:nvPr>
            <p:ph type="body" idx="1"/>
          </p:nvPr>
        </p:nvSpPr>
        <p:spPr>
          <a:xfrm>
            <a:off x="1365247" y="1631251"/>
            <a:ext cx="10001885" cy="4541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440071" y="6454499"/>
            <a:ext cx="1965959" cy="285115"/>
          </a:xfrm>
          <a:prstGeom prst="rect">
            <a:avLst/>
          </a:prstGeom>
        </p:spPr>
        <p:txBody>
          <a:bodyPr wrap="square" lIns="0" tIns="0" rIns="0" bIns="0">
            <a:spAutoFit/>
          </a:bodyPr>
          <a:lstStyle>
            <a:lvl1pPr>
              <a:defRPr sz="1600" b="1" i="0">
                <a:solidFill>
                  <a:schemeClr val="bg1"/>
                </a:solidFill>
                <a:latin typeface="Arial"/>
                <a:cs typeface="Arial"/>
              </a:defRPr>
            </a:lvl1pPr>
          </a:lstStyle>
          <a:p>
            <a:pPr marL="12700">
              <a:lnSpc>
                <a:spcPts val="1910"/>
              </a:lnSpc>
            </a:pPr>
            <a:r>
              <a:rPr spc="-125" dirty="0"/>
              <a:t>epicchallengejoensuu.fi</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4/2/2020</a:t>
            </a:fld>
            <a:endParaRPr lang="en-US"/>
          </a:p>
        </p:txBody>
      </p:sp>
      <p:sp>
        <p:nvSpPr>
          <p:cNvPr id="6" name="Holder 6"/>
          <p:cNvSpPr>
            <a:spLocks noGrp="1"/>
          </p:cNvSpPr>
          <p:nvPr>
            <p:ph type="sldNum" sz="quarter" idx="7"/>
          </p:nvPr>
        </p:nvSpPr>
        <p:spPr>
          <a:xfrm>
            <a:off x="849756" y="6490151"/>
            <a:ext cx="189230" cy="220345"/>
          </a:xfrm>
          <a:prstGeom prst="rect">
            <a:avLst/>
          </a:prstGeom>
        </p:spPr>
        <p:txBody>
          <a:bodyPr wrap="square" lIns="0" tIns="0" rIns="0" bIns="0">
            <a:spAutoFit/>
          </a:bodyPr>
          <a:lstStyle>
            <a:lvl1pPr>
              <a:defRPr sz="1200" b="1" i="0">
                <a:solidFill>
                  <a:schemeClr val="bg1"/>
                </a:solidFill>
                <a:latin typeface="Arial"/>
                <a:cs typeface="Arial"/>
              </a:defRPr>
            </a:lvl1pPr>
          </a:lstStyle>
          <a:p>
            <a:pPr marL="19050">
              <a:lnSpc>
                <a:spcPct val="100000"/>
              </a:lnSpc>
              <a:spcBef>
                <a:spcPts val="15"/>
              </a:spcBef>
            </a:pPr>
            <a:fld id="{81D60167-4931-47E6-BA6A-407CBD079E47}" type="slidenum">
              <a:rPr spc="-155" dirty="0"/>
              <a:t>‹#›</a:t>
            </a:fld>
            <a:endParaRPr spc="-15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spaceplace.nasa.gov/sound-cone/en/" TargetMode="Externa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hyperlink" Target="https://www.nasa.gov/sites/default/files/files/NASA-Solve-FS.pdf" TargetMode="External"/><Relationship Id="rId4" Type="http://schemas.openxmlformats.org/officeDocument/2006/relationships/hyperlink" Target="https://spaceplace.nasa.gov/dsn-antennas/e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cobblestonelearning.com/10-design-tips-instructional-designers/" TargetMode="External"/><Relationship Id="rId2" Type="http://schemas.openxmlformats.org/officeDocument/2006/relationships/hyperlink" Target="https://www.esa.int/Science_Exploration/Space_Science/Extreme_space/Surviving_extreme_conditions_in_space" TargetMode="Externa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hyperlink" Target="https://www.nasa.gov/feature/spacewalk-spacesuit-bas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1975" cy="68579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190593" y="1032697"/>
              <a:ext cx="5810788" cy="4441891"/>
            </a:xfrm>
            <a:prstGeom prst="rect">
              <a:avLst/>
            </a:prstGeom>
            <a:blipFill>
              <a:blip r:embed="rId3" cstate="print"/>
              <a:stretch>
                <a:fillRect/>
              </a:stretch>
            </a:blipFill>
          </p:spPr>
          <p:txBody>
            <a:bodyPr wrap="square" lIns="0" tIns="0" rIns="0" bIns="0" rtlCol="0"/>
            <a:lstStyle/>
            <a:p>
              <a:endParaRPr/>
            </a:p>
          </p:txBody>
        </p:sp>
      </p:grpSp>
      <p:sp>
        <p:nvSpPr>
          <p:cNvPr id="5" name="Rectangle 4">
            <a:extLst>
              <a:ext uri="{FF2B5EF4-FFF2-40B4-BE49-F238E27FC236}">
                <a16:creationId xmlns:a16="http://schemas.microsoft.com/office/drawing/2014/main" id="{0206BFFD-2217-492B-8846-37DF78CFA637}"/>
              </a:ext>
            </a:extLst>
          </p:cNvPr>
          <p:cNvSpPr/>
          <p:nvPr/>
        </p:nvSpPr>
        <p:spPr>
          <a:xfrm>
            <a:off x="2967149" y="5474588"/>
            <a:ext cx="6257675"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Halil Ibrahim Uluoglu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2FE0FE-71F5-49ED-8F77-E0E597108FCE}"/>
              </a:ext>
            </a:extLst>
          </p:cNvPr>
          <p:cNvSpPr/>
          <p:nvPr/>
        </p:nvSpPr>
        <p:spPr>
          <a:xfrm>
            <a:off x="4876800" y="-146194"/>
            <a:ext cx="3465986" cy="584775"/>
          </a:xfrm>
          <a:prstGeom prst="rect">
            <a:avLst/>
          </a:prstGeom>
          <a:noFill/>
        </p:spPr>
        <p:txBody>
          <a:bodyPr wrap="squar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Problem Document</a:t>
            </a:r>
          </a:p>
        </p:txBody>
      </p:sp>
      <p:sp>
        <p:nvSpPr>
          <p:cNvPr id="6" name="TextBox 5">
            <a:extLst>
              <a:ext uri="{FF2B5EF4-FFF2-40B4-BE49-F238E27FC236}">
                <a16:creationId xmlns:a16="http://schemas.microsoft.com/office/drawing/2014/main" id="{66720138-997E-4D4B-A1B7-91F7C3D6F496}"/>
              </a:ext>
            </a:extLst>
          </p:cNvPr>
          <p:cNvSpPr txBox="1"/>
          <p:nvPr/>
        </p:nvSpPr>
        <p:spPr>
          <a:xfrm>
            <a:off x="457200" y="303486"/>
            <a:ext cx="5930284" cy="6432530"/>
          </a:xfrm>
          <a:prstGeom prst="rect">
            <a:avLst/>
          </a:prstGeom>
          <a:noFill/>
        </p:spPr>
        <p:txBody>
          <a:bodyPr wrap="square" rtlCol="0">
            <a:spAutoFit/>
          </a:bodyPr>
          <a:lstStyle/>
          <a:p>
            <a:r>
              <a:rPr lang="en-US" sz="1400" b="1" u="sng" dirty="0"/>
              <a:t>Requirement</a:t>
            </a:r>
          </a:p>
          <a:p>
            <a:r>
              <a:rPr lang="en-US" sz="1200" dirty="0"/>
              <a:t>Shall allow experts on Earth who are not physically in the same space to collaborate and develop instructions for astronauts</a:t>
            </a:r>
          </a:p>
          <a:p>
            <a:r>
              <a:rPr lang="en-US" sz="1400" b="1" u="sng" dirty="0"/>
              <a:t>Author</a:t>
            </a:r>
            <a:endParaRPr lang="en-US" sz="1400" dirty="0"/>
          </a:p>
          <a:p>
            <a:r>
              <a:rPr lang="en-US" sz="1200" dirty="0"/>
              <a:t>Halil Ibrahim Uluoglu, UEF					</a:t>
            </a:r>
          </a:p>
          <a:p>
            <a:r>
              <a:rPr lang="en-US" sz="1400" b="1" u="sng" dirty="0"/>
              <a:t>Description</a:t>
            </a:r>
            <a:endParaRPr lang="en-US" sz="1400" dirty="0"/>
          </a:p>
          <a:p>
            <a:r>
              <a:rPr lang="en-US" sz="1200" dirty="0"/>
              <a:t>Giving instruction from Earth to astronauts is one of the most important mission during Mars exploration. It can be considered 4 steps to manage this problem.	</a:t>
            </a:r>
          </a:p>
          <a:p>
            <a:pPr marL="228600" lvl="0" indent="-228600">
              <a:buFont typeface="+mj-lt"/>
              <a:buAutoNum type="arabicPeriod"/>
            </a:pPr>
            <a:r>
              <a:rPr lang="en-US" sz="1200" dirty="0"/>
              <a:t>Understanding what is the problem from astronauts</a:t>
            </a:r>
          </a:p>
          <a:p>
            <a:pPr marL="685800" lvl="1" indent="-228600">
              <a:buFont typeface="Arial" panose="020B0604020202020204" pitchFamily="34" charset="0"/>
              <a:buChar char="•"/>
            </a:pPr>
            <a:r>
              <a:rPr lang="en-US" sz="1200" dirty="0"/>
              <a:t>Considering that astronauts are not experts in the problem, they may not know technical details to describe for experts on Earth. </a:t>
            </a:r>
            <a:r>
              <a:rPr lang="en-GB" sz="1200" dirty="0"/>
              <a:t>So, it can cause some extra problems except just understanding the main problem</a:t>
            </a:r>
            <a:endParaRPr lang="en-US" sz="1200" dirty="0"/>
          </a:p>
          <a:p>
            <a:pPr marL="228600" indent="-228600">
              <a:buFont typeface="+mj-lt"/>
              <a:buAutoNum type="arabicPeriod"/>
            </a:pPr>
            <a:r>
              <a:rPr lang="en-US" sz="1200" dirty="0"/>
              <a:t>Solving the problem with experts on Earth</a:t>
            </a:r>
          </a:p>
          <a:p>
            <a:pPr marL="685800" lvl="1" indent="-228600">
              <a:buFont typeface="Arial" panose="020B0604020202020204" pitchFamily="34" charset="0"/>
              <a:buChar char="•"/>
            </a:pPr>
            <a:r>
              <a:rPr lang="en-GB" sz="1200" dirty="0"/>
              <a:t>Even tiny problems at the Mars must always considerate as fatal problems because of Mars conditions. Experts must be gathered very quickly to save time and they must have a working single exact solution in order not to cause misunderstandings. Experts should have as the same environment as astronauts have.</a:t>
            </a:r>
            <a:endParaRPr lang="en-US" sz="1200" dirty="0"/>
          </a:p>
          <a:p>
            <a:pPr marL="228600" indent="-228600">
              <a:buFont typeface="+mj-lt"/>
              <a:buAutoNum type="arabicPeriod"/>
            </a:pPr>
            <a:r>
              <a:rPr lang="en-US" sz="1200" dirty="0"/>
              <a:t>Transferring solution to astronauts</a:t>
            </a:r>
          </a:p>
          <a:p>
            <a:pPr marL="628650" lvl="1" indent="-171450">
              <a:buFont typeface="Arial" panose="020B0604020202020204" pitchFamily="34" charset="0"/>
              <a:buChar char="•"/>
            </a:pPr>
            <a:r>
              <a:rPr lang="en-GB" sz="1200" dirty="0"/>
              <a:t>Communication is a very challenging situation even two places on Earth because of weather conditions, it may disrupt. Also, antennas on Earth and satellite of astronauts must lock at the same angle during transferring messages considering that satellite and Earth spin duration and speed. Therefore, communication channels should be solid and messages should be pure.</a:t>
            </a:r>
            <a:endParaRPr lang="en-US" sz="1200" dirty="0"/>
          </a:p>
          <a:p>
            <a:pPr marL="228600" indent="-228600">
              <a:buFont typeface="+mj-lt"/>
              <a:buAutoNum type="arabicPeriod"/>
            </a:pPr>
            <a:r>
              <a:rPr lang="en-US" sz="1200" dirty="0"/>
              <a:t>Apply solution to the problem</a:t>
            </a:r>
          </a:p>
          <a:p>
            <a:pPr marL="685800" lvl="1" indent="-228600">
              <a:buFont typeface="Arial" panose="020B0604020202020204" pitchFamily="34" charset="0"/>
              <a:buChar char="•"/>
            </a:pPr>
            <a:r>
              <a:rPr lang="en-GB" sz="1200" dirty="0"/>
              <a:t>Astronauts might have just one chance to apply the solution. So, the solution package should cover all significant details with basic understanding. The package also should include the purpose of that movement hence astronauts understand information about  what is happening also they can interfere in an emergency</a:t>
            </a:r>
            <a:endParaRPr lang="en-US" sz="1200" dirty="0"/>
          </a:p>
          <a:p>
            <a:r>
              <a:rPr lang="en-US" sz="1400" b="1" u="sng" dirty="0"/>
              <a:t>Simulation/Measurement</a:t>
            </a:r>
            <a:endParaRPr lang="en-US" sz="1400" dirty="0"/>
          </a:p>
          <a:p>
            <a:pPr marL="171450" lvl="0" indent="-171450">
              <a:buFont typeface="Arial" panose="020B0604020202020204" pitchFamily="34" charset="0"/>
              <a:buChar char="•"/>
            </a:pPr>
            <a:r>
              <a:rPr lang="en-US" sz="1200" dirty="0"/>
              <a:t>Prepare same condition as astronauts have before the problem</a:t>
            </a:r>
          </a:p>
          <a:p>
            <a:pPr marL="171450" lvl="0" indent="-171450">
              <a:buFont typeface="Arial" panose="020B0604020202020204" pitchFamily="34" charset="0"/>
              <a:buChar char="•"/>
            </a:pPr>
            <a:r>
              <a:rPr lang="en-US" sz="1200" dirty="0"/>
              <a:t>Simulate a communication method and test with same difficulties</a:t>
            </a:r>
          </a:p>
          <a:p>
            <a:endParaRPr lang="en-US" sz="1200" dirty="0"/>
          </a:p>
        </p:txBody>
      </p:sp>
      <p:pic>
        <p:nvPicPr>
          <p:cNvPr id="8" name="Picture 7" descr="A close up of a sign&#10;&#10;Description automatically generated">
            <a:extLst>
              <a:ext uri="{FF2B5EF4-FFF2-40B4-BE49-F238E27FC236}">
                <a16:creationId xmlns:a16="http://schemas.microsoft.com/office/drawing/2014/main" id="{18BC10FE-3C6D-4F39-A380-34A5E2651B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3650" y="3057943"/>
            <a:ext cx="3574473" cy="1877667"/>
          </a:xfrm>
          <a:prstGeom prst="rect">
            <a:avLst/>
          </a:prstGeom>
        </p:spPr>
      </p:pic>
      <p:sp>
        <p:nvSpPr>
          <p:cNvPr id="9" name="TextBox 8">
            <a:extLst>
              <a:ext uri="{FF2B5EF4-FFF2-40B4-BE49-F238E27FC236}">
                <a16:creationId xmlns:a16="http://schemas.microsoft.com/office/drawing/2014/main" id="{7B9ABA8E-3ABA-4DE3-82ED-317D072BC8C7}"/>
              </a:ext>
            </a:extLst>
          </p:cNvPr>
          <p:cNvSpPr txBox="1"/>
          <p:nvPr/>
        </p:nvSpPr>
        <p:spPr>
          <a:xfrm>
            <a:off x="7315199" y="303486"/>
            <a:ext cx="3574473" cy="292388"/>
          </a:xfrm>
          <a:prstGeom prst="rect">
            <a:avLst/>
          </a:prstGeom>
          <a:noFill/>
        </p:spPr>
        <p:txBody>
          <a:bodyPr wrap="square" rtlCol="0">
            <a:spAutoFit/>
          </a:bodyPr>
          <a:lstStyle/>
          <a:p>
            <a:r>
              <a:rPr lang="en-US" sz="1300" b="1" u="sng" dirty="0"/>
              <a:t>Instruction with Keywords</a:t>
            </a:r>
          </a:p>
        </p:txBody>
      </p:sp>
      <p:sp>
        <p:nvSpPr>
          <p:cNvPr id="10" name="TextBox 9">
            <a:extLst>
              <a:ext uri="{FF2B5EF4-FFF2-40B4-BE49-F238E27FC236}">
                <a16:creationId xmlns:a16="http://schemas.microsoft.com/office/drawing/2014/main" id="{91D1A9BF-B69C-4FC1-91B1-0C536235D1CE}"/>
              </a:ext>
            </a:extLst>
          </p:cNvPr>
          <p:cNvSpPr txBox="1"/>
          <p:nvPr/>
        </p:nvSpPr>
        <p:spPr>
          <a:xfrm>
            <a:off x="7620000" y="5085209"/>
            <a:ext cx="4287915" cy="861774"/>
          </a:xfrm>
          <a:prstGeom prst="rect">
            <a:avLst/>
          </a:prstGeom>
          <a:noFill/>
        </p:spPr>
        <p:txBody>
          <a:bodyPr wrap="square" rtlCol="0">
            <a:spAutoFit/>
          </a:bodyPr>
          <a:lstStyle/>
          <a:p>
            <a:r>
              <a:rPr lang="en-US" sz="1400" b="1" u="sng" dirty="0"/>
              <a:t>References</a:t>
            </a:r>
          </a:p>
          <a:p>
            <a:r>
              <a:rPr lang="en-US" sz="1200" u="sng" dirty="0">
                <a:hlinkClick r:id="rId3"/>
              </a:rPr>
              <a:t>https://spaceplace.nasa.gov/sound-cone/en/</a:t>
            </a:r>
            <a:r>
              <a:rPr lang="en-US" sz="1200" dirty="0"/>
              <a:t> </a:t>
            </a:r>
          </a:p>
          <a:p>
            <a:r>
              <a:rPr lang="en-US" sz="1200" u="sng" dirty="0">
                <a:hlinkClick r:id="rId4"/>
              </a:rPr>
              <a:t>https://spaceplace.nasa.gov/dsn-antennas/en/</a:t>
            </a:r>
            <a:endParaRPr lang="en-US" sz="1200" dirty="0"/>
          </a:p>
          <a:p>
            <a:r>
              <a:rPr lang="en-US" sz="1200" dirty="0">
                <a:hlinkClick r:id="rId5"/>
              </a:rPr>
              <a:t>https://www.nasa.gov/sites/default/files/files/NASA-Solve-FS.pdf</a:t>
            </a:r>
            <a:endParaRPr lang="en-US" sz="1200" dirty="0"/>
          </a:p>
        </p:txBody>
      </p:sp>
      <p:pic>
        <p:nvPicPr>
          <p:cNvPr id="14" name="Picture 13" descr="A drawing of a cartoon character&#10;&#10;Description automatically generated">
            <a:extLst>
              <a:ext uri="{FF2B5EF4-FFF2-40B4-BE49-F238E27FC236}">
                <a16:creationId xmlns:a16="http://schemas.microsoft.com/office/drawing/2014/main" id="{8BA35861-1B30-472F-A4FF-1CF0CB07A2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650" y="599790"/>
            <a:ext cx="2817570" cy="2458153"/>
          </a:xfrm>
          <a:prstGeom prst="rect">
            <a:avLst/>
          </a:prstGeom>
        </p:spPr>
      </p:pic>
    </p:spTree>
    <p:extLst>
      <p:ext uri="{BB962C8B-B14F-4D97-AF65-F5344CB8AC3E}">
        <p14:creationId xmlns:p14="http://schemas.microsoft.com/office/powerpoint/2010/main" val="302043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2FE0FE-71F5-49ED-8F77-E0E597108FCE}"/>
              </a:ext>
            </a:extLst>
          </p:cNvPr>
          <p:cNvSpPr/>
          <p:nvPr/>
        </p:nvSpPr>
        <p:spPr>
          <a:xfrm>
            <a:off x="4382614" y="0"/>
            <a:ext cx="3426772"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Problem Document</a:t>
            </a:r>
          </a:p>
        </p:txBody>
      </p:sp>
      <p:sp>
        <p:nvSpPr>
          <p:cNvPr id="6" name="TextBox 5">
            <a:extLst>
              <a:ext uri="{FF2B5EF4-FFF2-40B4-BE49-F238E27FC236}">
                <a16:creationId xmlns:a16="http://schemas.microsoft.com/office/drawing/2014/main" id="{66720138-997E-4D4B-A1B7-91F7C3D6F496}"/>
              </a:ext>
            </a:extLst>
          </p:cNvPr>
          <p:cNvSpPr txBox="1"/>
          <p:nvPr/>
        </p:nvSpPr>
        <p:spPr>
          <a:xfrm>
            <a:off x="284084" y="584775"/>
            <a:ext cx="5811916" cy="5878532"/>
          </a:xfrm>
          <a:prstGeom prst="rect">
            <a:avLst/>
          </a:prstGeom>
          <a:noFill/>
        </p:spPr>
        <p:txBody>
          <a:bodyPr wrap="square" rtlCol="0">
            <a:spAutoFit/>
          </a:bodyPr>
          <a:lstStyle/>
          <a:p>
            <a:r>
              <a:rPr lang="en-US" sz="1400" b="1" u="sng" dirty="0"/>
              <a:t>Sub-problem</a:t>
            </a:r>
            <a:endParaRPr lang="en-US" sz="1400" dirty="0"/>
          </a:p>
          <a:p>
            <a:r>
              <a:rPr lang="en-US" sz="1200" dirty="0"/>
              <a:t>Solution Instruction Developing</a:t>
            </a:r>
          </a:p>
          <a:p>
            <a:r>
              <a:rPr lang="en-US" sz="1400" b="1" u="sng" dirty="0"/>
              <a:t>Author</a:t>
            </a:r>
            <a:endParaRPr lang="en-US" sz="1400" dirty="0"/>
          </a:p>
          <a:p>
            <a:r>
              <a:rPr lang="en-US" sz="1200" dirty="0"/>
              <a:t>Halil Ibrahim Uluoglu, UEF					</a:t>
            </a:r>
          </a:p>
          <a:p>
            <a:r>
              <a:rPr lang="en-US" sz="1400" b="1" u="sng" dirty="0"/>
              <a:t>Description</a:t>
            </a:r>
            <a:endParaRPr lang="en-US" sz="1400" dirty="0"/>
          </a:p>
          <a:p>
            <a:r>
              <a:rPr lang="en-GB" sz="1200" dirty="0"/>
              <a:t>Even tiny problems at the Mars must always considerate as fatal problems because of Mars conditions. Solutions which developed on Earth may not fit unique Mars conditions. Mars contains extreme low temperature, no breathable air, high risk radiation and changeable magnetic fields. Moreover, radiation and magnetic field is very dangerous for computers in space crafts. When radiation collides with electronic circuit, they can cause spurious currents around the craft or even burn out computer chips. Changeable magnetic field can induce the content of memory cells so, it may cause different bits in memory. It may cause even collapse. </a:t>
            </a:r>
          </a:p>
          <a:p>
            <a:r>
              <a:rPr lang="en-GB" sz="1200" dirty="0"/>
              <a:t>Experts must be gathered very quickly to save time and they must have a working single exact solution in order not to cause misunderstandings. So, while experts developing a solution, they should consider every possibility that may happen. Some steps may cause problems not in the moment but during the time.</a:t>
            </a:r>
          </a:p>
          <a:p>
            <a:r>
              <a:rPr lang="en-GB" sz="1200" dirty="0"/>
              <a:t>Experts and astronauts can not make a video conference every time due to communication difficulties. In order to come up with a solution, they should have to access all specific, tiny details. So, they should have the same environment as astronauts have.</a:t>
            </a:r>
          </a:p>
          <a:p>
            <a:r>
              <a:rPr lang="en-GB" sz="1200" dirty="0"/>
              <a:t>For these reasons, they need to prepare well-designed instructions that both experts and non-experts can understand/apply without any difficulties. Instruction should contain visual content for better understanding, some technical details for future perspective, flow charts for algorithmic solutions and also the purpose of that movement hence astronauts understand information about what is happening also they can interfere in an emergency. </a:t>
            </a:r>
          </a:p>
          <a:p>
            <a:endParaRPr lang="en-GB" sz="1200" dirty="0"/>
          </a:p>
          <a:p>
            <a:r>
              <a:rPr lang="en-US" sz="1400" b="1" u="sng" dirty="0"/>
              <a:t>Simulation/Measurement</a:t>
            </a:r>
            <a:endParaRPr lang="en-US" sz="1400" dirty="0"/>
          </a:p>
          <a:p>
            <a:pPr marL="171450" lvl="0" indent="-171450">
              <a:buFont typeface="Arial" panose="020B0604020202020204" pitchFamily="34" charset="0"/>
              <a:buChar char="•"/>
            </a:pPr>
            <a:r>
              <a:rPr lang="en-US" sz="1200" dirty="0"/>
              <a:t>Prepare same condition as astronauts have before the problem</a:t>
            </a:r>
          </a:p>
          <a:p>
            <a:pPr marL="171450" lvl="0" indent="-171450">
              <a:buFont typeface="Arial" panose="020B0604020202020204" pitchFamily="34" charset="0"/>
              <a:buChar char="•"/>
            </a:pPr>
            <a:r>
              <a:rPr lang="en-US" sz="1200" dirty="0"/>
              <a:t>Simulate a communication method and test with same difficulties</a:t>
            </a:r>
          </a:p>
          <a:p>
            <a:endParaRPr lang="en-US" sz="1200" dirty="0"/>
          </a:p>
        </p:txBody>
      </p:sp>
      <p:sp>
        <p:nvSpPr>
          <p:cNvPr id="7" name="TextBox 6">
            <a:extLst>
              <a:ext uri="{FF2B5EF4-FFF2-40B4-BE49-F238E27FC236}">
                <a16:creationId xmlns:a16="http://schemas.microsoft.com/office/drawing/2014/main" id="{69297453-7EA1-4931-A450-61DCE5FE8C90}"/>
              </a:ext>
            </a:extLst>
          </p:cNvPr>
          <p:cNvSpPr txBox="1"/>
          <p:nvPr/>
        </p:nvSpPr>
        <p:spPr>
          <a:xfrm>
            <a:off x="5991129" y="5194814"/>
            <a:ext cx="5921405" cy="1046440"/>
          </a:xfrm>
          <a:prstGeom prst="rect">
            <a:avLst/>
          </a:prstGeom>
          <a:noFill/>
        </p:spPr>
        <p:txBody>
          <a:bodyPr wrap="square" rtlCol="0">
            <a:spAutoFit/>
          </a:bodyPr>
          <a:lstStyle/>
          <a:p>
            <a:r>
              <a:rPr lang="en-US" sz="1400" b="1" u="sng" dirty="0"/>
              <a:t>References</a:t>
            </a:r>
          </a:p>
          <a:p>
            <a:r>
              <a:rPr lang="en-US" sz="1200" dirty="0">
                <a:hlinkClick r:id="rId2"/>
              </a:rPr>
              <a:t>https://www.esa.int/Science_Exploration/Space_Science/Extreme_space/Surviving_extreme_conditions_in_space</a:t>
            </a:r>
            <a:endParaRPr lang="en-US" sz="1200" dirty="0"/>
          </a:p>
          <a:p>
            <a:r>
              <a:rPr lang="en-US" sz="1200" u="sng" dirty="0">
                <a:hlinkClick r:id="rId3"/>
              </a:rPr>
              <a:t>https://www.cobblestonelearning.com/10-design-tips-instructional-designers/</a:t>
            </a:r>
            <a:endParaRPr lang="en-US" sz="1200" dirty="0"/>
          </a:p>
          <a:p>
            <a:r>
              <a:rPr lang="en-US" sz="1200" dirty="0">
                <a:hlinkClick r:id="rId4"/>
              </a:rPr>
              <a:t>https://www.nasa.gov/feature/spacewalk-spacesuit-basics</a:t>
            </a:r>
            <a:endParaRPr lang="en-US" sz="1200" dirty="0"/>
          </a:p>
        </p:txBody>
      </p:sp>
      <p:pic>
        <p:nvPicPr>
          <p:cNvPr id="3" name="Picture 2" descr="A screenshot of text&#10;&#10;Description automatically generated">
            <a:extLst>
              <a:ext uri="{FF2B5EF4-FFF2-40B4-BE49-F238E27FC236}">
                <a16:creationId xmlns:a16="http://schemas.microsoft.com/office/drawing/2014/main" id="{96CFCA80-F91C-4395-A742-2846ECE277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349573"/>
            <a:ext cx="5838858" cy="3775992"/>
          </a:xfrm>
          <a:prstGeom prst="rect">
            <a:avLst/>
          </a:prstGeom>
        </p:spPr>
      </p:pic>
      <p:sp>
        <p:nvSpPr>
          <p:cNvPr id="11" name="TextBox 10">
            <a:extLst>
              <a:ext uri="{FF2B5EF4-FFF2-40B4-BE49-F238E27FC236}">
                <a16:creationId xmlns:a16="http://schemas.microsoft.com/office/drawing/2014/main" id="{6877CA1B-BA8C-402B-80D0-04287C4EE0B0}"/>
              </a:ext>
            </a:extLst>
          </p:cNvPr>
          <p:cNvSpPr txBox="1"/>
          <p:nvPr/>
        </p:nvSpPr>
        <p:spPr>
          <a:xfrm>
            <a:off x="7315200" y="584775"/>
            <a:ext cx="3574473" cy="292388"/>
          </a:xfrm>
          <a:prstGeom prst="rect">
            <a:avLst/>
          </a:prstGeom>
          <a:noFill/>
        </p:spPr>
        <p:txBody>
          <a:bodyPr wrap="square" rtlCol="0">
            <a:spAutoFit/>
          </a:bodyPr>
          <a:lstStyle/>
          <a:p>
            <a:r>
              <a:rPr lang="en-US" sz="1300" b="1" u="sng" dirty="0"/>
              <a:t>Instruction with Keywords</a:t>
            </a:r>
          </a:p>
        </p:txBody>
      </p:sp>
    </p:spTree>
    <p:extLst>
      <p:ext uri="{BB962C8B-B14F-4D97-AF65-F5344CB8AC3E}">
        <p14:creationId xmlns:p14="http://schemas.microsoft.com/office/powerpoint/2010/main" val="2779485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TotalTime>
  <Words>733</Words>
  <Application>Microsoft Office PowerPoint</Application>
  <PresentationFormat>Widescreen</PresentationFormat>
  <Paragraphs>43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Ideation - Morphological Table</dc:title>
  <cp:lastModifiedBy>Halil</cp:lastModifiedBy>
  <cp:revision>283</cp:revision>
  <dcterms:created xsi:type="dcterms:W3CDTF">2020-03-30T20:48:33Z</dcterms:created>
  <dcterms:modified xsi:type="dcterms:W3CDTF">2020-04-02T17:45:32Z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2020-03-30T00:00:00Z</vt:filetime>
  </property>
</Properties>
</file>