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342314-CBA6-4943-9DF8-7A5B10213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C2EB93A-3C72-4957-9631-B35FC3B7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42660B-6A95-4101-9BB8-102CC155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0AFD72-8139-4B4B-BDEC-416A4DFB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2D9C4B-3A18-4B97-9F96-11D5C0DB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1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CD061F-C1A9-4680-BAE8-390B15D5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D906EA1-DAF6-48F2-81AF-5302E5EBE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96B64A-054C-430D-B5A3-41D6B5DF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51D33E-630E-4C80-9AAB-DCB2073F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A1198E-73C5-41C6-9B71-EC961B69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38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A2A23DF-95EE-4969-A22A-45498DD14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D098B6-7EFB-4B31-9A85-8B3921BD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816300-677C-4DD4-8AE3-7787698B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45A486-D9A0-4940-8A6A-B02DFBED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85A472-203E-4A41-AAB1-79021EF2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13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81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927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64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48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374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7090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683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20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0EF244-2C35-4562-BC8B-208E134D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B6F097-7442-4929-B644-2F89F126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64032E-7ED1-4F57-93AB-556C77A5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12C623-46BE-41B4-846C-66887BB2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37DEB6-2E17-4CAA-B21E-4201FB8A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2726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641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18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2899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151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8007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411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974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326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5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6027D6C-79B6-416D-BDE5-C8E8A675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587ABF-3E91-47AB-B865-740B1073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B6E517-A2A6-4CE2-9D30-CED5F57C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BB8CFA-26C4-42B0-84D9-DFE2A9DE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36C21D-D6DE-456B-B220-0C45EBDE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5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A87DF5D-33A3-4331-9094-4E980B3A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E8A3FF-D061-4AED-AB15-7D8CD9DD3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6F0E410-58F9-4A4C-821A-3A273FAB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BDA42F9-C8B1-4625-AA5F-BE419953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6906DEA-7769-4F7B-ACBF-D76787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503314-AC07-466F-A455-51DF657D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85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6135550-B9D1-4766-B328-A1FD3FD4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B09A6C-34F9-46DC-8ABD-B6A2C958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B603661-3582-4445-B88A-07CD34F7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F376D53-5D24-46B5-8AD4-7E1177F4D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5796D2A-9068-4D5F-B851-4B68903BD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6544FB1-5AC5-4569-8CB8-5F9EB3DF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E56E9F7-65C4-48AF-8FC9-8E4EC2A0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A072EAB-D1BD-446A-B93D-B389C04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480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E9C83F-495E-41A0-866F-21DADD47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4E0330C-20CF-46A7-8DA0-CEBEEA0D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2FB169B-9BEF-4341-9FCE-BF73782F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5E4AA36-2A42-44BF-B3B2-0C8D614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AB0EDE9-FEA1-4A8D-B702-A938E4C9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FCCBF50-8214-4147-A536-18B841B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626A484-3BE0-465E-A5A1-EF040ECB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8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ED6517-4BB4-45CB-A9FB-0AEC3F98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4805DF-1B27-4008-93EF-BF3B0F19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D589482-CC06-42E5-B967-B30B1E105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C24F28-BF2F-4AC5-A877-46D2239C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C5831B5-F2A9-4375-8DCC-41C439C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969EE1-4DE7-4DD5-A483-97499730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90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BC9C81-8620-4B8A-8BE5-BBE65389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DF67EF3-D686-4A64-8B90-C4AED6D0D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287B212-C4D7-4806-98EB-7A934746F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025954-6DA1-4EF2-847B-7AE30C26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CC877F-1361-4CCC-941E-F4877673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0B99B6-4B01-4DF3-9C30-CDCFACBD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1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FBF5B2D-A2CE-44FE-B713-3662E464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9D1774-58C5-4D84-BF9C-44C5B0B5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4B4476-F0B5-4DA3-82BA-9AD9A5372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E5FA1D-4CDD-480E-AE36-16713B9AA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994F36-0FF7-4DAE-9B85-6DB08B017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37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3720DD-5B6D-40BF-8493-A6B52D484E6B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39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E6258F7B-356B-4BA3-81FB-74C79BD0C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E28BD485-1782-45FA-896F-E5C08CF9FD92}"/>
              </a:ext>
            </a:extLst>
          </p:cNvPr>
          <p:cNvSpPr/>
          <p:nvPr/>
        </p:nvSpPr>
        <p:spPr>
          <a:xfrm>
            <a:off x="1466782" y="476672"/>
            <a:ext cx="621043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Bir öğrenci olarak </a:t>
            </a:r>
          </a:p>
          <a:p>
            <a:pPr algn="ctr"/>
            <a:r>
              <a:rPr lang="tr-T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yurtdışına nasıl çıkılır?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8ACF65C-CFAC-47CD-B307-04197C11BD2C}"/>
              </a:ext>
            </a:extLst>
          </p:cNvPr>
          <p:cNvSpPr/>
          <p:nvPr/>
        </p:nvSpPr>
        <p:spPr>
          <a:xfrm>
            <a:off x="0" y="4667610"/>
            <a:ext cx="42484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Halil İbrahim </a:t>
            </a:r>
            <a:r>
              <a:rPr lang="tr-TR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Uluoğlu</a:t>
            </a:r>
            <a:endParaRPr lang="tr-T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3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9E3DF61-D627-4A33-9118-0835AB464298}"/>
              </a:ext>
            </a:extLst>
          </p:cNvPr>
          <p:cNvSpPr/>
          <p:nvPr/>
        </p:nvSpPr>
        <p:spPr>
          <a:xfrm>
            <a:off x="539552" y="96769"/>
            <a:ext cx="3779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İçindekiler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4B3D4C8-8C63-4BF5-985A-51E26BE538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8" y="1024941"/>
            <a:ext cx="1261900" cy="73600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A5F87D6-4329-485A-BF1F-C943CC6A5A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14996"/>
            <a:ext cx="1702089" cy="9574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F858048-D5C3-4018-9940-3F5720F1B1F1}"/>
              </a:ext>
            </a:extLst>
          </p:cNvPr>
          <p:cNvSpPr txBox="1"/>
          <p:nvPr/>
        </p:nvSpPr>
        <p:spPr>
          <a:xfrm>
            <a:off x="1572014" y="1239000"/>
            <a:ext cx="314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Neden bu konuyu seçtim?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32577DF-0458-4819-9400-749BA657BF00}"/>
              </a:ext>
            </a:extLst>
          </p:cNvPr>
          <p:cNvSpPr txBox="1"/>
          <p:nvPr/>
        </p:nvSpPr>
        <p:spPr>
          <a:xfrm>
            <a:off x="1560966" y="4003244"/>
            <a:ext cx="21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Yapılacaklar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B90EA52-ABD9-47CF-9A4C-B5E32D4D6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8" y="1855907"/>
            <a:ext cx="712047" cy="858408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B316A9FC-A4F7-46F4-8466-734E3F349FA4}"/>
              </a:ext>
            </a:extLst>
          </p:cNvPr>
          <p:cNvSpPr txBox="1"/>
          <p:nvPr/>
        </p:nvSpPr>
        <p:spPr>
          <a:xfrm>
            <a:off x="1572014" y="2031957"/>
            <a:ext cx="477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Neden öğrenciyken yurtdışına gitmeliyiz?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A96A0797-5919-4DD0-98B4-2684B71703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7" y="3672987"/>
            <a:ext cx="854415" cy="100647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CFAB04E-5B11-4544-9063-F5F5BA5E4E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0" y="4761221"/>
            <a:ext cx="987613" cy="87546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5EEDAD-964A-4811-A4D6-31F9C5A59444}"/>
              </a:ext>
            </a:extLst>
          </p:cNvPr>
          <p:cNvSpPr txBox="1"/>
          <p:nvPr/>
        </p:nvSpPr>
        <p:spPr>
          <a:xfrm>
            <a:off x="1606585" y="5005219"/>
            <a:ext cx="12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5434C46-0AAE-496A-A735-961A91FDAE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8" y="2623990"/>
            <a:ext cx="701656" cy="1001675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A3EB1ACD-F7FD-4609-917B-313F88818E27}"/>
              </a:ext>
            </a:extLst>
          </p:cNvPr>
          <p:cNvSpPr txBox="1"/>
          <p:nvPr/>
        </p:nvSpPr>
        <p:spPr>
          <a:xfrm>
            <a:off x="1566586" y="2985324"/>
            <a:ext cx="37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Hangi Programlar ile Gidilebilir?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EAF33E8-91FD-408C-9971-07802B6067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5" y="5782510"/>
            <a:ext cx="1427425" cy="802926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70D8518C-98D3-48E1-8326-C512D82125A3}"/>
              </a:ext>
            </a:extLst>
          </p:cNvPr>
          <p:cNvSpPr txBox="1"/>
          <p:nvPr/>
        </p:nvSpPr>
        <p:spPr>
          <a:xfrm>
            <a:off x="1546796" y="5999307"/>
            <a:ext cx="252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Teşekkürler-Sorular</a:t>
            </a:r>
          </a:p>
        </p:txBody>
      </p:sp>
    </p:spTree>
    <p:extLst>
      <p:ext uri="{BB962C8B-B14F-4D97-AF65-F5344CB8AC3E}">
        <p14:creationId xmlns:p14="http://schemas.microsoft.com/office/powerpoint/2010/main" val="12816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D6BE4EB3-2C99-40C9-B1B4-F721FE5C1445}"/>
              </a:ext>
            </a:extLst>
          </p:cNvPr>
          <p:cNvSpPr/>
          <p:nvPr/>
        </p:nvSpPr>
        <p:spPr>
          <a:xfrm>
            <a:off x="251520" y="8878"/>
            <a:ext cx="43204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İstatistikler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80780609-8D14-4D22-BDED-A3E761806479}"/>
              </a:ext>
            </a:extLst>
          </p:cNvPr>
          <p:cNvSpPr txBox="1"/>
          <p:nvPr/>
        </p:nvSpPr>
        <p:spPr>
          <a:xfrm>
            <a:off x="6370964" y="6178386"/>
            <a:ext cx="277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Kaynaklar: </a:t>
            </a:r>
          </a:p>
          <a:p>
            <a:r>
              <a:rPr lang="tr-TR" sz="900" dirty="0"/>
              <a:t>www.tursab.org.tr/tr/turizm-verileri/arastirmalar</a:t>
            </a:r>
          </a:p>
          <a:p>
            <a:r>
              <a:rPr lang="tr-TR" sz="900" dirty="0"/>
              <a:t>www.europeandatajournalism.eu</a:t>
            </a:r>
          </a:p>
          <a:p>
            <a:r>
              <a:rPr lang="tr-TR" sz="900" dirty="0"/>
              <a:t>www.xsights.co.uk/tr/</a:t>
            </a:r>
          </a:p>
        </p:txBody>
      </p:sp>
      <p:pic>
        <p:nvPicPr>
          <p:cNvPr id="22" name="Resim 1">
            <a:extLst>
              <a:ext uri="{FF2B5EF4-FFF2-40B4-BE49-F238E27FC236}">
                <a16:creationId xmlns:a16="http://schemas.microsoft.com/office/drawing/2014/main" id="{62AE2C16-299D-44A1-BC73-34219F17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1" y="897311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C034D0A4-A9D6-4EFC-AE7F-CA0207D8B7DF}"/>
              </a:ext>
            </a:extLst>
          </p:cNvPr>
          <p:cNvSpPr txBox="1"/>
          <p:nvPr/>
        </p:nvSpPr>
        <p:spPr>
          <a:xfrm>
            <a:off x="574546" y="1051634"/>
            <a:ext cx="8552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Türkiye vatandaşlarının sadece %10’nu pasaporta sahip. Ayrıca nüfusun</a:t>
            </a:r>
          </a:p>
          <a:p>
            <a:r>
              <a:rPr lang="tr-TR" sz="1600" dirty="0"/>
              <a:t>%89’u daha önce yurtdışında bulunmamış. </a:t>
            </a:r>
          </a:p>
          <a:p>
            <a:r>
              <a:rPr lang="tr-TR" sz="1600" dirty="0"/>
              <a:t>Öte yandan Avrupa Birliği’ndeki ülkelerin vatandaşlarının %37’si yurtdışında bulunmamış.</a:t>
            </a:r>
          </a:p>
          <a:p>
            <a:endParaRPr lang="tr-TR" sz="1600" dirty="0"/>
          </a:p>
        </p:txBody>
      </p:sp>
      <p:pic>
        <p:nvPicPr>
          <p:cNvPr id="9" name="Resim 1">
            <a:extLst>
              <a:ext uri="{FF2B5EF4-FFF2-40B4-BE49-F238E27FC236}">
                <a16:creationId xmlns:a16="http://schemas.microsoft.com/office/drawing/2014/main" id="{4DE0D34C-F10C-4EFE-B170-39B7DCB8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7" y="2654330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BFD2C83-0425-4790-A1C8-30E2C644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83" y="2845004"/>
            <a:ext cx="4192395" cy="168538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ADECDEC5-F65B-4F8C-8F94-3B9A352C9B41}"/>
              </a:ext>
            </a:extLst>
          </p:cNvPr>
          <p:cNvSpPr txBox="1"/>
          <p:nvPr/>
        </p:nvSpPr>
        <p:spPr>
          <a:xfrm>
            <a:off x="574546" y="2746663"/>
            <a:ext cx="44916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TUİK* verilerine göre 2017 yılında toplam yurtdışına çıkılma sayısı yaklaşık 9,5 milyon.81 milyon nüfusu olan Türkiye’nin</a:t>
            </a:r>
          </a:p>
          <a:p>
            <a:r>
              <a:rPr lang="tr-TR" sz="1600" dirty="0"/>
              <a:t>yaklaşık sadece %12’si.</a:t>
            </a:r>
          </a:p>
          <a:p>
            <a:r>
              <a:rPr lang="tr-TR" sz="1600" dirty="0" err="1"/>
              <a:t>Xsights</a:t>
            </a:r>
            <a:r>
              <a:rPr lang="tr-TR" sz="1600" dirty="0"/>
              <a:t> Araştırma şirketinin yaptığı araştırmaya göre Türkiye’de gençlerin(16-</a:t>
            </a:r>
          </a:p>
          <a:p>
            <a:r>
              <a:rPr lang="tr-TR" sz="1600" dirty="0"/>
              <a:t>27) sadece %15’i yurtdışına çıkmış.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1E87C8A-EB7D-49D7-9426-D7F6C9FA8B8D}"/>
              </a:ext>
            </a:extLst>
          </p:cNvPr>
          <p:cNvSpPr txBox="1"/>
          <p:nvPr/>
        </p:nvSpPr>
        <p:spPr>
          <a:xfrm>
            <a:off x="-40058" y="6593885"/>
            <a:ext cx="1540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*Türkiye İstatistik Kurumu</a:t>
            </a:r>
          </a:p>
        </p:txBody>
      </p:sp>
    </p:spTree>
    <p:extLst>
      <p:ext uri="{BB962C8B-B14F-4D97-AF65-F5344CB8AC3E}">
        <p14:creationId xmlns:p14="http://schemas.microsoft.com/office/powerpoint/2010/main" val="50371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5D819BC-70B4-4648-A9A9-529A50BB42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2159"/>
            <a:ext cx="1412538" cy="794553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0BF2EAD-BBBD-4DF8-A7BD-A2367EC4DF95}"/>
              </a:ext>
            </a:extLst>
          </p:cNvPr>
          <p:cNvSpPr/>
          <p:nvPr/>
        </p:nvSpPr>
        <p:spPr>
          <a:xfrm>
            <a:off x="0" y="332656"/>
            <a:ext cx="8244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Neden Öğrenciyken  Yurtdışına Gitmeliyiz</a:t>
            </a:r>
          </a:p>
        </p:txBody>
      </p:sp>
      <p:pic>
        <p:nvPicPr>
          <p:cNvPr id="7" name="Resim 1">
            <a:extLst>
              <a:ext uri="{FF2B5EF4-FFF2-40B4-BE49-F238E27FC236}">
                <a16:creationId xmlns:a16="http://schemas.microsoft.com/office/drawing/2014/main" id="{C4BCBCFA-34EE-44F3-A9A6-44C509C8B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3" y="1753173"/>
            <a:ext cx="410155" cy="34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3F909A1-DBE1-46D9-A135-ECA184AD5330}"/>
              </a:ext>
            </a:extLst>
          </p:cNvPr>
          <p:cNvSpPr txBox="1"/>
          <p:nvPr/>
        </p:nvSpPr>
        <p:spPr>
          <a:xfrm>
            <a:off x="821750" y="175317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Sorumluluğumuz ve bağlılığımız daha azdır.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723E781-F91C-45A2-B021-DF688917D113}"/>
              </a:ext>
            </a:extLst>
          </p:cNvPr>
          <p:cNvSpPr txBox="1"/>
          <p:nvPr/>
        </p:nvSpPr>
        <p:spPr>
          <a:xfrm>
            <a:off x="821750" y="1052735"/>
            <a:ext cx="792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Öğrenci pasaportu almak diğer pasaportları almaktan daha ucuzdur.</a:t>
            </a:r>
          </a:p>
        </p:txBody>
      </p:sp>
      <p:pic>
        <p:nvPicPr>
          <p:cNvPr id="11" name="Resim 1">
            <a:extLst>
              <a:ext uri="{FF2B5EF4-FFF2-40B4-BE49-F238E27FC236}">
                <a16:creationId xmlns:a16="http://schemas.microsoft.com/office/drawing/2014/main" id="{6FF44ED1-73A0-4D08-B757-9403C5CCE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1" y="1054950"/>
            <a:ext cx="410155" cy="34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1">
            <a:extLst>
              <a:ext uri="{FF2B5EF4-FFF2-40B4-BE49-F238E27FC236}">
                <a16:creationId xmlns:a16="http://schemas.microsoft.com/office/drawing/2014/main" id="{F95BB1A0-1037-4422-8912-EF3990101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3" y="2451396"/>
            <a:ext cx="410155" cy="34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1083116A-9538-4760-BA76-C1E0E5D789EB}"/>
              </a:ext>
            </a:extLst>
          </p:cNvPr>
          <p:cNvSpPr txBox="1"/>
          <p:nvPr/>
        </p:nvSpPr>
        <p:spPr>
          <a:xfrm>
            <a:off x="821750" y="245139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Çoğu şey öğrenciler için daha ucuzdur.</a:t>
            </a:r>
          </a:p>
        </p:txBody>
      </p:sp>
      <p:pic>
        <p:nvPicPr>
          <p:cNvPr id="13" name="Resim 1">
            <a:extLst>
              <a:ext uri="{FF2B5EF4-FFF2-40B4-BE49-F238E27FC236}">
                <a16:creationId xmlns:a16="http://schemas.microsoft.com/office/drawing/2014/main" id="{A17D3B6F-A7F6-4148-9FE3-4F3D669FE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3" y="3128918"/>
            <a:ext cx="410155" cy="34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825C1F5-084C-4956-82F8-A4176F770D8C}"/>
              </a:ext>
            </a:extLst>
          </p:cNvPr>
          <p:cNvSpPr txBox="1"/>
          <p:nvPr/>
        </p:nvSpPr>
        <p:spPr>
          <a:xfrm>
            <a:off x="821750" y="3128918"/>
            <a:ext cx="792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Daha enerjik, daha adrenalin dolu ve aklımıza gelen şeyleri daha cesurca yapabilme yaşına sahibiz.</a:t>
            </a:r>
          </a:p>
        </p:txBody>
      </p:sp>
      <p:pic>
        <p:nvPicPr>
          <p:cNvPr id="15" name="Resim 1">
            <a:extLst>
              <a:ext uri="{FF2B5EF4-FFF2-40B4-BE49-F238E27FC236}">
                <a16:creationId xmlns:a16="http://schemas.microsoft.com/office/drawing/2014/main" id="{50CA8B11-F878-4B4C-8476-44CC0BE89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3" y="4101746"/>
            <a:ext cx="410155" cy="34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85975D26-5E79-46AC-A29C-16085348A701}"/>
              </a:ext>
            </a:extLst>
          </p:cNvPr>
          <p:cNvSpPr txBox="1"/>
          <p:nvPr/>
        </p:nvSpPr>
        <p:spPr>
          <a:xfrm>
            <a:off x="821750" y="4101746"/>
            <a:ext cx="792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Hayatta tecrübeye dayalı dersleri yollarda kendi başımıza keşfedip, hayatımıza daha erken şekil verebiliriz.</a:t>
            </a:r>
          </a:p>
        </p:txBody>
      </p:sp>
      <p:pic>
        <p:nvPicPr>
          <p:cNvPr id="20" name="Resim 1">
            <a:extLst>
              <a:ext uri="{FF2B5EF4-FFF2-40B4-BE49-F238E27FC236}">
                <a16:creationId xmlns:a16="http://schemas.microsoft.com/office/drawing/2014/main" id="{CD91A19F-70F2-433D-B4DC-A796371D5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3" y="5074574"/>
            <a:ext cx="410155" cy="34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009031C2-B613-4B74-9E30-595C1FC3BD6A}"/>
              </a:ext>
            </a:extLst>
          </p:cNvPr>
          <p:cNvSpPr txBox="1"/>
          <p:nvPr/>
        </p:nvSpPr>
        <p:spPr>
          <a:xfrm>
            <a:off x="821750" y="5074574"/>
            <a:ext cx="7926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Ne yaparsan yap, pişman öleceksin. Belki yaptıklarından, belki yapmadıklarından.</a:t>
            </a:r>
          </a:p>
          <a:p>
            <a:r>
              <a:rPr lang="tr-TR" dirty="0"/>
              <a:t>													Dostoyevski</a:t>
            </a:r>
          </a:p>
        </p:txBody>
      </p:sp>
    </p:spTree>
    <p:extLst>
      <p:ext uri="{BB962C8B-B14F-4D97-AF65-F5344CB8AC3E}">
        <p14:creationId xmlns:p14="http://schemas.microsoft.com/office/powerpoint/2010/main" val="404372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F8E3ABA7-8BA1-455A-AB3C-1939F923E260}"/>
              </a:ext>
            </a:extLst>
          </p:cNvPr>
          <p:cNvSpPr/>
          <p:nvPr/>
        </p:nvSpPr>
        <p:spPr>
          <a:xfrm>
            <a:off x="395536" y="260648"/>
            <a:ext cx="61926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Hangi Programlar ile Gidilebilir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FD469BF-AA57-4D72-9B9A-15E6232881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0"/>
            <a:ext cx="1412538" cy="79455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99E2077-2FC4-40FF-ACB6-A28E54536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2" y="962762"/>
            <a:ext cx="1129504" cy="121018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341FD36C-E83E-4A67-B286-2ECBCDEF5C3B}"/>
              </a:ext>
            </a:extLst>
          </p:cNvPr>
          <p:cNvSpPr txBox="1"/>
          <p:nvPr/>
        </p:nvSpPr>
        <p:spPr>
          <a:xfrm>
            <a:off x="1610460" y="13815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youthop.com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AFBD759C-E652-4DC3-94B4-49041CAA30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19" y="548680"/>
            <a:ext cx="2567146" cy="1444019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7423FD97-1851-482A-AF9B-B097F764D91D}"/>
              </a:ext>
            </a:extLst>
          </p:cNvPr>
          <p:cNvSpPr txBox="1"/>
          <p:nvPr/>
        </p:nvSpPr>
        <p:spPr>
          <a:xfrm>
            <a:off x="7058738" y="11967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workaway.info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5CD5913E-E33E-4378-9787-39300A69BD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330" y="2258906"/>
            <a:ext cx="3539011" cy="1193631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F3D6BAA8-9DBA-4936-8AC0-89E48955D720}"/>
              </a:ext>
            </a:extLst>
          </p:cNvPr>
          <p:cNvSpPr txBox="1"/>
          <p:nvPr/>
        </p:nvSpPr>
        <p:spPr>
          <a:xfrm>
            <a:off x="2815548" y="2671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aiesec.org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F4B12E3E-31DB-4C91-8B69-79526F0A4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41" y="1573729"/>
            <a:ext cx="3033806" cy="2029892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0A4A1168-170E-4F43-9F7F-A47700A9B3D4}"/>
              </a:ext>
            </a:extLst>
          </p:cNvPr>
          <p:cNvSpPr txBox="1"/>
          <p:nvPr/>
        </p:nvSpPr>
        <p:spPr>
          <a:xfrm>
            <a:off x="6588224" y="232275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ua.gov.tr </a:t>
            </a:r>
            <a:r>
              <a:rPr lang="tr-TR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A8DD0BB9-1B5E-4D09-8CDD-1A745BC14CB5}"/>
              </a:ext>
            </a:extLst>
          </p:cNvPr>
          <p:cNvSpPr txBox="1"/>
          <p:nvPr/>
        </p:nvSpPr>
        <p:spPr>
          <a:xfrm>
            <a:off x="-99639" y="6463924"/>
            <a:ext cx="93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** Türkiye Ulusal Ajansıyla birlikte bir projeye kabul alırsanız THY’ye bunu beyan edip gideceğiniz noktaya ücretsiz uçabilirsiniz.</a:t>
            </a: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FED0ACEE-E935-4855-9527-E631F1968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" y="3555050"/>
            <a:ext cx="2324028" cy="1314110"/>
          </a:xfrm>
          <a:prstGeom prst="rect">
            <a:avLst/>
          </a:prstGeom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E89C392E-D300-44D4-844B-2AF3D34B7EE2}"/>
              </a:ext>
            </a:extLst>
          </p:cNvPr>
          <p:cNvSpPr txBox="1"/>
          <p:nvPr/>
        </p:nvSpPr>
        <p:spPr>
          <a:xfrm>
            <a:off x="2447763" y="4193819"/>
            <a:ext cx="232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Erasmus</a:t>
            </a:r>
            <a:r>
              <a:rPr lang="tr-TR" dirty="0"/>
              <a:t>/Üniversite</a:t>
            </a:r>
          </a:p>
          <a:p>
            <a:r>
              <a:rPr lang="tr-TR" dirty="0"/>
              <a:t>Mevlana-Asya Ülkeleri</a:t>
            </a:r>
          </a:p>
        </p:txBody>
      </p:sp>
      <p:pic>
        <p:nvPicPr>
          <p:cNvPr id="30" name="Resim 29">
            <a:extLst>
              <a:ext uri="{FF2B5EF4-FFF2-40B4-BE49-F238E27FC236}">
                <a16:creationId xmlns:a16="http://schemas.microsoft.com/office/drawing/2014/main" id="{A3E56518-142F-4306-A44A-877C515A9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52" y="3355413"/>
            <a:ext cx="1314110" cy="1314110"/>
          </a:xfrm>
          <a:prstGeom prst="rect">
            <a:avLst/>
          </a:prstGeom>
        </p:spPr>
      </p:pic>
      <p:sp>
        <p:nvSpPr>
          <p:cNvPr id="31" name="Metin kutusu 30">
            <a:extLst>
              <a:ext uri="{FF2B5EF4-FFF2-40B4-BE49-F238E27FC236}">
                <a16:creationId xmlns:a16="http://schemas.microsoft.com/office/drawing/2014/main" id="{80A50A98-7644-4862-A5C8-8EE8F3ABA791}"/>
              </a:ext>
            </a:extLst>
          </p:cNvPr>
          <p:cNvSpPr txBox="1"/>
          <p:nvPr/>
        </p:nvSpPr>
        <p:spPr>
          <a:xfrm>
            <a:off x="6219496" y="3711818"/>
            <a:ext cx="24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tr.usembassy.gov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32" name="Resim 31">
            <a:extLst>
              <a:ext uri="{FF2B5EF4-FFF2-40B4-BE49-F238E27FC236}">
                <a16:creationId xmlns:a16="http://schemas.microsoft.com/office/drawing/2014/main" id="{36B665FE-1E4F-4B7E-BE66-B88F975457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5" y="5157192"/>
            <a:ext cx="701656" cy="1001675"/>
          </a:xfrm>
          <a:prstGeom prst="rect">
            <a:avLst/>
          </a:prstGeom>
        </p:spPr>
      </p:pic>
      <p:sp>
        <p:nvSpPr>
          <p:cNvPr id="33" name="Metin kutusu 32">
            <a:extLst>
              <a:ext uri="{FF2B5EF4-FFF2-40B4-BE49-F238E27FC236}">
                <a16:creationId xmlns:a16="http://schemas.microsoft.com/office/drawing/2014/main" id="{9977FA75-D89C-47D7-B460-078DFB2F97FA}"/>
              </a:ext>
            </a:extLst>
          </p:cNvPr>
          <p:cNvSpPr txBox="1"/>
          <p:nvPr/>
        </p:nvSpPr>
        <p:spPr>
          <a:xfrm>
            <a:off x="1183364" y="55172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Kendi planımız</a:t>
            </a:r>
          </a:p>
        </p:txBody>
      </p:sp>
      <p:pic>
        <p:nvPicPr>
          <p:cNvPr id="35" name="Resim 34">
            <a:extLst>
              <a:ext uri="{FF2B5EF4-FFF2-40B4-BE49-F238E27FC236}">
                <a16:creationId xmlns:a16="http://schemas.microsoft.com/office/drawing/2014/main" id="{E07B3991-C68B-45EE-AEDF-5ECF32F68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17" y="4936089"/>
            <a:ext cx="2463780" cy="1193632"/>
          </a:xfrm>
          <a:prstGeom prst="rect">
            <a:avLst/>
          </a:prstGeom>
        </p:spPr>
      </p:pic>
      <p:sp>
        <p:nvSpPr>
          <p:cNvPr id="36" name="Metin kutusu 35">
            <a:extLst>
              <a:ext uri="{FF2B5EF4-FFF2-40B4-BE49-F238E27FC236}">
                <a16:creationId xmlns:a16="http://schemas.microsoft.com/office/drawing/2014/main" id="{8FFE8241-D82B-43BB-9E7E-39DA075EB66B}"/>
              </a:ext>
            </a:extLst>
          </p:cNvPr>
          <p:cNvSpPr txBox="1"/>
          <p:nvPr/>
        </p:nvSpPr>
        <p:spPr>
          <a:xfrm>
            <a:off x="6320601" y="5193313"/>
            <a:ext cx="134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interrail.eu</a:t>
            </a:r>
          </a:p>
        </p:txBody>
      </p:sp>
    </p:spTree>
    <p:extLst>
      <p:ext uri="{BB962C8B-B14F-4D97-AF65-F5344CB8AC3E}">
        <p14:creationId xmlns:p14="http://schemas.microsoft.com/office/powerpoint/2010/main" val="264015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27E435E-E55D-495A-BFAE-A1A54EFC207C}"/>
              </a:ext>
            </a:extLst>
          </p:cNvPr>
          <p:cNvSpPr/>
          <p:nvPr/>
        </p:nvSpPr>
        <p:spPr>
          <a:xfrm>
            <a:off x="428080" y="332656"/>
            <a:ext cx="7024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Gitmeden Önce Yapılacaklar Neler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51288E-C0FE-4550-9B6B-B257C42B7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159"/>
            <a:ext cx="1412538" cy="79455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08CC1DE-E930-464E-A875-96B7B76A56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964" y="994357"/>
            <a:ext cx="678479" cy="99448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35A4AA9-9838-484B-81A6-F5E17FD974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60" y="991157"/>
            <a:ext cx="678480" cy="1017720"/>
          </a:xfrm>
          <a:prstGeom prst="rect">
            <a:avLst/>
          </a:prstGeom>
        </p:spPr>
      </p:pic>
      <p:pic>
        <p:nvPicPr>
          <p:cNvPr id="10" name="Resim 1">
            <a:extLst>
              <a:ext uri="{FF2B5EF4-FFF2-40B4-BE49-F238E27FC236}">
                <a16:creationId xmlns:a16="http://schemas.microsoft.com/office/drawing/2014/main" id="{0406B0FA-65F6-4C85-8093-D49DC1FD9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61" y="1168711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733EF10C-2A7F-4017-B025-FB0160CB2227}"/>
              </a:ext>
            </a:extLst>
          </p:cNvPr>
          <p:cNvSpPr txBox="1"/>
          <p:nvPr/>
        </p:nvSpPr>
        <p:spPr>
          <a:xfrm>
            <a:off x="1259632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Pasaport Almak</a:t>
            </a:r>
          </a:p>
        </p:txBody>
      </p:sp>
      <p:pic>
        <p:nvPicPr>
          <p:cNvPr id="12" name="Resim 1">
            <a:extLst>
              <a:ext uri="{FF2B5EF4-FFF2-40B4-BE49-F238E27FC236}">
                <a16:creationId xmlns:a16="http://schemas.microsoft.com/office/drawing/2014/main" id="{2AA5E3EE-88F0-4247-A7CA-1F44B6792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61" y="2256238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99833B8F-90FD-4C85-B244-B002ACB900E5}"/>
              </a:ext>
            </a:extLst>
          </p:cNvPr>
          <p:cNvSpPr txBox="1"/>
          <p:nvPr/>
        </p:nvSpPr>
        <p:spPr>
          <a:xfrm>
            <a:off x="1259632" y="2280141"/>
            <a:ext cx="469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Vize kontrolü yapmak: vizeistiyormu.com</a:t>
            </a:r>
          </a:p>
          <a:p>
            <a:r>
              <a:rPr lang="tr-TR" dirty="0"/>
              <a:t>Bazı durumlarda : allconferences.com</a:t>
            </a:r>
          </a:p>
        </p:txBody>
      </p:sp>
      <p:pic>
        <p:nvPicPr>
          <p:cNvPr id="14" name="Resim 1">
            <a:extLst>
              <a:ext uri="{FF2B5EF4-FFF2-40B4-BE49-F238E27FC236}">
                <a16:creationId xmlns:a16="http://schemas.microsoft.com/office/drawing/2014/main" id="{5327C0CE-C0EA-4658-819B-FDAA5E70B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7" y="3209755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646594A1-4557-4AEA-AD5E-6C440686E3F7}"/>
              </a:ext>
            </a:extLst>
          </p:cNvPr>
          <p:cNvSpPr txBox="1"/>
          <p:nvPr/>
        </p:nvSpPr>
        <p:spPr>
          <a:xfrm>
            <a:off x="1231424" y="323073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Yaşam Şartlarını ve Alım gücünü kontrol etmek</a:t>
            </a:r>
          </a:p>
          <a:p>
            <a:r>
              <a:rPr lang="tr-TR" dirty="0"/>
              <a:t>numbeo.com/</a:t>
            </a:r>
            <a:r>
              <a:rPr lang="tr-TR" dirty="0" err="1"/>
              <a:t>cost</a:t>
            </a:r>
            <a:r>
              <a:rPr lang="tr-TR" dirty="0"/>
              <a:t>-of-</a:t>
            </a:r>
            <a:r>
              <a:rPr lang="tr-TR" dirty="0" err="1"/>
              <a:t>living</a:t>
            </a:r>
            <a:r>
              <a:rPr lang="tr-TR" dirty="0"/>
              <a:t>/</a:t>
            </a:r>
          </a:p>
        </p:txBody>
      </p:sp>
      <p:pic>
        <p:nvPicPr>
          <p:cNvPr id="16" name="Resim 1">
            <a:extLst>
              <a:ext uri="{FF2B5EF4-FFF2-40B4-BE49-F238E27FC236}">
                <a16:creationId xmlns:a16="http://schemas.microsoft.com/office/drawing/2014/main" id="{2CC40573-8DDA-4B77-9545-E9499F331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61" y="4972526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02A8DC59-50FE-48DE-9458-EBC3B29FE7CE}"/>
              </a:ext>
            </a:extLst>
          </p:cNvPr>
          <p:cNvSpPr txBox="1"/>
          <p:nvPr/>
        </p:nvSpPr>
        <p:spPr>
          <a:xfrm>
            <a:off x="1245892" y="5056534"/>
            <a:ext cx="58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Sağlık Kontrolü:  seyahatsagligi.gov.tr</a:t>
            </a:r>
          </a:p>
        </p:txBody>
      </p:sp>
      <p:pic>
        <p:nvPicPr>
          <p:cNvPr id="18" name="Resim 1">
            <a:extLst>
              <a:ext uri="{FF2B5EF4-FFF2-40B4-BE49-F238E27FC236}">
                <a16:creationId xmlns:a16="http://schemas.microsoft.com/office/drawing/2014/main" id="{D40EFA38-3C65-4105-9F95-4F52B8F55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29" y="5863643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C385A048-6B87-4E52-BFD4-5F4663D85C4E}"/>
              </a:ext>
            </a:extLst>
          </p:cNvPr>
          <p:cNvSpPr txBox="1"/>
          <p:nvPr/>
        </p:nvSpPr>
        <p:spPr>
          <a:xfrm>
            <a:off x="1290862" y="5863643"/>
            <a:ext cx="27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Seyahat Sigortası </a:t>
            </a:r>
          </a:p>
        </p:txBody>
      </p:sp>
      <p:pic>
        <p:nvPicPr>
          <p:cNvPr id="20" name="Resim 1">
            <a:extLst>
              <a:ext uri="{FF2B5EF4-FFF2-40B4-BE49-F238E27FC236}">
                <a16:creationId xmlns:a16="http://schemas.microsoft.com/office/drawing/2014/main" id="{CB99FE26-7573-4078-8A9D-EDF92F45C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61" y="4114701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8886B452-D5C3-4778-9D7E-5DA7CCE0525E}"/>
              </a:ext>
            </a:extLst>
          </p:cNvPr>
          <p:cNvSpPr txBox="1"/>
          <p:nvPr/>
        </p:nvSpPr>
        <p:spPr>
          <a:xfrm>
            <a:off x="1231424" y="4114701"/>
            <a:ext cx="72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Araştırmalar: </a:t>
            </a:r>
            <a:r>
              <a:rPr lang="tr-TR" dirty="0" err="1"/>
              <a:t>Accuweather</a:t>
            </a:r>
            <a:r>
              <a:rPr lang="tr-TR" dirty="0"/>
              <a:t>, </a:t>
            </a:r>
            <a:r>
              <a:rPr lang="tr-TR" dirty="0" err="1"/>
              <a:t>Maps</a:t>
            </a:r>
            <a:r>
              <a:rPr lang="tr-TR" dirty="0"/>
              <a:t>, </a:t>
            </a:r>
            <a:r>
              <a:rPr lang="tr-TR" dirty="0" err="1"/>
              <a:t>Currency</a:t>
            </a:r>
            <a:r>
              <a:rPr lang="tr-TR" dirty="0"/>
              <a:t>, Seyahat Yazıları/</a:t>
            </a:r>
            <a:r>
              <a:rPr lang="tr-TR" dirty="0" err="1"/>
              <a:t>Blogları</a:t>
            </a:r>
            <a:r>
              <a:rPr lang="tr-TR" dirty="0"/>
              <a:t>/Kitapları</a:t>
            </a:r>
          </a:p>
        </p:txBody>
      </p:sp>
    </p:spTree>
    <p:extLst>
      <p:ext uri="{BB962C8B-B14F-4D97-AF65-F5344CB8AC3E}">
        <p14:creationId xmlns:p14="http://schemas.microsoft.com/office/powerpoint/2010/main" val="76153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33627E29-D287-4F48-BA65-A2E8C8882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30" y="20014"/>
            <a:ext cx="680676" cy="960714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A95F936F-7982-4673-8E18-34E63E1D3E10}"/>
              </a:ext>
            </a:extLst>
          </p:cNvPr>
          <p:cNvSpPr/>
          <p:nvPr/>
        </p:nvSpPr>
        <p:spPr>
          <a:xfrm>
            <a:off x="107504" y="395953"/>
            <a:ext cx="36398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Ekonomik Durum</a:t>
            </a:r>
          </a:p>
        </p:txBody>
      </p:sp>
      <p:pic>
        <p:nvPicPr>
          <p:cNvPr id="11" name="Resim 1">
            <a:extLst>
              <a:ext uri="{FF2B5EF4-FFF2-40B4-BE49-F238E27FC236}">
                <a16:creationId xmlns:a16="http://schemas.microsoft.com/office/drawing/2014/main" id="{16488D99-C0AC-495C-A615-F5F58E74F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8711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5946915-C3C8-488E-8847-3F733EEE6057}"/>
              </a:ext>
            </a:extLst>
          </p:cNvPr>
          <p:cNvSpPr txBox="1"/>
          <p:nvPr/>
        </p:nvSpPr>
        <p:spPr>
          <a:xfrm>
            <a:off x="683568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Tasarruf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32C6471-F3FC-427A-8336-E29363D91F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6" y="1833767"/>
            <a:ext cx="2082336" cy="1025628"/>
          </a:xfrm>
          <a:prstGeom prst="rect">
            <a:avLst/>
          </a:prstGeom>
        </p:spPr>
      </p:pic>
      <p:pic>
        <p:nvPicPr>
          <p:cNvPr id="1026" name="Picture 2" descr="turna.com ile ilgili görsel sonucu">
            <a:extLst>
              <a:ext uri="{FF2B5EF4-FFF2-40B4-BE49-F238E27FC236}">
                <a16:creationId xmlns:a16="http://schemas.microsoft.com/office/drawing/2014/main" id="{2494587B-CB1B-4B91-87C9-6A10AD35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06" y="2025967"/>
            <a:ext cx="193792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ıway ile ilgili görsel sonucu">
            <a:extLst>
              <a:ext uri="{FF2B5EF4-FFF2-40B4-BE49-F238E27FC236}">
                <a16:creationId xmlns:a16="http://schemas.microsoft.com/office/drawing/2014/main" id="{4431D677-214B-4542-9318-66A45641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06699"/>
            <a:ext cx="792088" cy="8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Resim 1">
            <a:extLst>
              <a:ext uri="{FF2B5EF4-FFF2-40B4-BE49-F238E27FC236}">
                <a16:creationId xmlns:a16="http://schemas.microsoft.com/office/drawing/2014/main" id="{32FBF0D1-7F9B-4577-9B74-39E1B6B8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5930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9296C7DF-45F4-4537-B79B-2A24E6BC5F12}"/>
              </a:ext>
            </a:extLst>
          </p:cNvPr>
          <p:cNvSpPr txBox="1"/>
          <p:nvPr/>
        </p:nvSpPr>
        <p:spPr>
          <a:xfrm>
            <a:off x="741759" y="3313025"/>
            <a:ext cx="1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Kazanma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7675D6E5-8BE1-45B2-AE94-D2F52DA03C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" y="3462523"/>
            <a:ext cx="1732166" cy="1732166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76B63DB5-F5F7-4366-A86F-549789E888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84984"/>
            <a:ext cx="2856712" cy="2087243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914FDB73-228A-4890-9F55-4D7FE7AD95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72767"/>
            <a:ext cx="1124758" cy="1195756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14B8BFF8-A97F-4D7C-A875-77B4D58E03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771" y="4549257"/>
            <a:ext cx="1992698" cy="1521143"/>
          </a:xfrm>
          <a:prstGeom prst="rect">
            <a:avLst/>
          </a:prstGeom>
        </p:spPr>
      </p:pic>
      <p:pic>
        <p:nvPicPr>
          <p:cNvPr id="1024" name="Resim 1023">
            <a:extLst>
              <a:ext uri="{FF2B5EF4-FFF2-40B4-BE49-F238E27FC236}">
                <a16:creationId xmlns:a16="http://schemas.microsoft.com/office/drawing/2014/main" id="{B17B4A9E-B0C1-49FE-A723-1CEFCD4808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32" y="3695473"/>
            <a:ext cx="3145568" cy="3145568"/>
          </a:xfrm>
          <a:prstGeom prst="rect">
            <a:avLst/>
          </a:prstGeom>
        </p:spPr>
      </p:pic>
      <p:pic>
        <p:nvPicPr>
          <p:cNvPr id="1027" name="Resim 1026">
            <a:extLst>
              <a:ext uri="{FF2B5EF4-FFF2-40B4-BE49-F238E27FC236}">
                <a16:creationId xmlns:a16="http://schemas.microsoft.com/office/drawing/2014/main" id="{133C2637-5EAE-42C2-A3BF-C39C6FA8782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37" y="3923717"/>
            <a:ext cx="1257441" cy="838868"/>
          </a:xfrm>
          <a:prstGeom prst="rect">
            <a:avLst/>
          </a:prstGeom>
        </p:spPr>
      </p:pic>
      <p:pic>
        <p:nvPicPr>
          <p:cNvPr id="1038" name="Resim 1037">
            <a:extLst>
              <a:ext uri="{FF2B5EF4-FFF2-40B4-BE49-F238E27FC236}">
                <a16:creationId xmlns:a16="http://schemas.microsoft.com/office/drawing/2014/main" id="{7DDB062F-69AE-4DF5-8572-1C9B68581CF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745273"/>
            <a:ext cx="1195756" cy="1195756"/>
          </a:xfrm>
          <a:prstGeom prst="rect">
            <a:avLst/>
          </a:prstGeom>
        </p:spPr>
      </p:pic>
      <p:pic>
        <p:nvPicPr>
          <p:cNvPr id="1040" name="Resim 1039">
            <a:extLst>
              <a:ext uri="{FF2B5EF4-FFF2-40B4-BE49-F238E27FC236}">
                <a16:creationId xmlns:a16="http://schemas.microsoft.com/office/drawing/2014/main" id="{0BB15183-C7F7-489C-B1D8-2F032C32A3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08899"/>
            <a:ext cx="1937927" cy="1211204"/>
          </a:xfrm>
          <a:prstGeom prst="rect">
            <a:avLst/>
          </a:prstGeom>
        </p:spPr>
      </p:pic>
      <p:pic>
        <p:nvPicPr>
          <p:cNvPr id="1044" name="Resim 1043">
            <a:extLst>
              <a:ext uri="{FF2B5EF4-FFF2-40B4-BE49-F238E27FC236}">
                <a16:creationId xmlns:a16="http://schemas.microsoft.com/office/drawing/2014/main" id="{D4E7D101-D5FC-4975-BAE2-6C6E24F268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52" y="5708899"/>
            <a:ext cx="2048778" cy="1024389"/>
          </a:xfrm>
          <a:prstGeom prst="rect">
            <a:avLst/>
          </a:prstGeom>
        </p:spPr>
      </p:pic>
      <p:pic>
        <p:nvPicPr>
          <p:cNvPr id="1046" name="Resim 1045">
            <a:extLst>
              <a:ext uri="{FF2B5EF4-FFF2-40B4-BE49-F238E27FC236}">
                <a16:creationId xmlns:a16="http://schemas.microsoft.com/office/drawing/2014/main" id="{95D75E48-16DD-474B-826E-2E2F35036D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15" y="4897179"/>
            <a:ext cx="2346442" cy="11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7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4E5CD166-805D-4811-A84A-1DA29A3F9050}"/>
              </a:ext>
            </a:extLst>
          </p:cNvPr>
          <p:cNvSpPr/>
          <p:nvPr/>
        </p:nvSpPr>
        <p:spPr>
          <a:xfrm>
            <a:off x="238692" y="2924944"/>
            <a:ext cx="7560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Dinlediğiniz için Teşekkürler.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74D0343-4294-4408-9669-561E8352EED2}"/>
              </a:ext>
            </a:extLst>
          </p:cNvPr>
          <p:cNvSpPr/>
          <p:nvPr/>
        </p:nvSpPr>
        <p:spPr>
          <a:xfrm>
            <a:off x="251520" y="404664"/>
            <a:ext cx="864096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«Tüm muhteşem hikayeler iki şekilde başlar: ya bir insan bir yolculuğa çıkar, ya da şehre bir yabancı gelir.»</a:t>
            </a:r>
          </a:p>
          <a:p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										Tolstoy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D21B2DCD-A89E-4CD8-8535-F851CF39D34E}"/>
              </a:ext>
            </a:extLst>
          </p:cNvPr>
          <p:cNvSpPr/>
          <p:nvPr/>
        </p:nvSpPr>
        <p:spPr>
          <a:xfrm>
            <a:off x="252500" y="3937565"/>
            <a:ext cx="75608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Halil İbrahim </a:t>
            </a:r>
            <a:r>
              <a:rPr lang="tr-TR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Uluoğlu</a:t>
            </a:r>
            <a:endParaRPr lang="tr-T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haliluluoglu@gmail.com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7F0B6C0-CCFC-44E6-869A-4BDE3065A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43" y="5517232"/>
            <a:ext cx="857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857</TotalTime>
  <Words>350</Words>
  <Application>Microsoft Office PowerPoint</Application>
  <PresentationFormat>Ekran Gösterisi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Office Teması</vt:lpstr>
      <vt:lpstr>Dilim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Halil İbrahim Uluoğlu</dc:creator>
  <cp:lastModifiedBy>HALİL İBRAHİM ULUOĞLU</cp:lastModifiedBy>
  <cp:revision>155</cp:revision>
  <dcterms:created xsi:type="dcterms:W3CDTF">2018-11-04T17:04:07Z</dcterms:created>
  <dcterms:modified xsi:type="dcterms:W3CDTF">2018-11-06T23:59:53Z</dcterms:modified>
</cp:coreProperties>
</file>