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Bell M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8btLuKWNFq1gAUd0KdpExL2c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ellM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llM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llMT-boldItalic.fntdata"/><Relationship Id="rId30" Type="http://schemas.openxmlformats.org/officeDocument/2006/relationships/font" Target="fonts/BellM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0f1cb49ed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0f1cb49e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0f1cb49ed_3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0f1cb49e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0f1cb49e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0f1cb49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0f1cb49ed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0f1cb49e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0f1cb49ed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0f1cb49e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0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Google Shape;13;p20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55454">
                    <a:alpha val="60000"/>
                  </a:srgbClr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" name="Google Shape;16;p20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Google Shape;17;p20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" name="Google Shape;18;p20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" name="Google Shape;19;p20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Google Shape;20;p20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20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" name="Google Shape;22;p20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" name="Google Shape;2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20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1" name="Google Shape;171;p29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3" name="Google Shape;173;p29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4" name="Google Shape;174;p29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6" name="Google Shape;176;p29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EA73A4">
                  <a:alpha val="40000"/>
                </a:srgbClr>
              </a:gs>
              <a:gs pos="60000">
                <a:srgbClr val="EA73A4">
                  <a:alpha val="0"/>
                </a:srgbClr>
              </a:gs>
              <a:gs pos="100000">
                <a:srgbClr val="EA73A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EA73A4">
                  <a:alpha val="60000"/>
                </a:srgbClr>
              </a:gs>
              <a:gs pos="60000">
                <a:srgbClr val="EA73A4">
                  <a:alpha val="0"/>
                </a:srgbClr>
              </a:gs>
              <a:gs pos="100000">
                <a:srgbClr val="EA73A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0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86" name="Google Shape;186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7" name="Google Shape;187;p30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88" name="Google Shape;188;p30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0" name="Google Shape;190;p30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E59053">
                    <a:alpha val="60000"/>
                  </a:srgbClr>
                </a:gs>
                <a:gs pos="60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2" name="Google Shape;192;p30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3" name="Google Shape;193;p30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5" name="Google Shape;195;p30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EA73A4">
                    <a:alpha val="0"/>
                  </a:srgbClr>
                </a:gs>
                <a:gs pos="100000">
                  <a:srgbClr val="EA73A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6" name="Google Shape;196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1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Google Shape;31;p21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E55454">
                    <a:alpha val="60000"/>
                  </a:srgbClr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" name="Google Shape;34;p21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5" name="Google Shape;35;p2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2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7" name="Google Shape;37;p21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" name="Google Shape;3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Google Shape;46;p22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EA73A4">
                    <a:alpha val="0"/>
                  </a:srgbClr>
                </a:gs>
                <a:gs pos="100000">
                  <a:srgbClr val="EA73A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" name="Google Shape;47;p22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48" name="Google Shape;48;p22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" name="Google Shape;49;p2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0" name="Google Shape;50;p22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E59053">
                    <a:alpha val="60000"/>
                  </a:srgbClr>
                </a:gs>
                <a:gs pos="60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22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" name="Google Shape;5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3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0" name="Google Shape;60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" name="Google Shape;61;p23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2" name="Google Shape;62;p23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23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4" name="Google Shape;64;p23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E59053">
                    <a:alpha val="60000"/>
                  </a:srgbClr>
                </a:gs>
                <a:gs pos="60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6" name="Google Shape;66;p23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67" name="Google Shape;67;p2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8" name="Google Shape;68;p23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9" name="Google Shape;69;p23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EA73A4">
                    <a:alpha val="0"/>
                  </a:srgbClr>
                </a:gs>
                <a:gs pos="100000">
                  <a:srgbClr val="EA73A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0" name="Google Shape;7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4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79" name="Google Shape;79;p24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E59053">
                    <a:alpha val="40000"/>
                  </a:srgbClr>
                </a:gs>
                <a:gs pos="34000">
                  <a:srgbClr val="E59053">
                    <a:alpha val="20000"/>
                  </a:srgbClr>
                </a:gs>
                <a:gs pos="65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0" name="Google Shape;80;p24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1" name="Google Shape;81;p24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24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3" name="Google Shape;83;p24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4" name="Google Shape;84;p24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E59053">
                      <a:alpha val="60000"/>
                    </a:srgbClr>
                  </a:gs>
                  <a:gs pos="63000">
                    <a:srgbClr val="E59053">
                      <a:alpha val="0"/>
                    </a:srgbClr>
                  </a:gs>
                  <a:gs pos="100000">
                    <a:srgbClr val="E5905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24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E59053">
                      <a:alpha val="60000"/>
                    </a:srgbClr>
                  </a:gs>
                  <a:gs pos="63000">
                    <a:srgbClr val="E59053">
                      <a:alpha val="0"/>
                    </a:srgbClr>
                  </a:gs>
                  <a:gs pos="100000">
                    <a:srgbClr val="E5905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6" name="Google Shape;86;p24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87" name="Google Shape;87;p24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24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9" name="Google Shape;89;p24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0" name="Google Shape;90;p24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1" name="Google Shape;91;p24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2" name="Google Shape;9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3" name="Google Shape;103;p25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5" name="Google Shape;105;p25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06" name="Google Shape;106;p25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25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EA73A4">
                  <a:alpha val="0"/>
                </a:srgbClr>
              </a:gs>
              <a:gs pos="100000">
                <a:srgbClr val="EA73A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EA73A4">
                  <a:alpha val="60000"/>
                </a:srgbClr>
              </a:gs>
              <a:gs pos="60000">
                <a:srgbClr val="EA73A4">
                  <a:alpha val="0"/>
                </a:srgbClr>
              </a:gs>
              <a:gs pos="100000">
                <a:srgbClr val="EA73A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6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7" name="Google Shape;117;p26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E55454">
                    <a:alpha val="60000"/>
                  </a:srgbClr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0" name="Google Shape;120;p26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Google Shape;121;p26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26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3" name="Google Shape;123;p26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4" name="Google Shape;124;p26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26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7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3" name="Google Shape;133;p27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E59053">
                    <a:alpha val="40000"/>
                  </a:srgbClr>
                </a:gs>
                <a:gs pos="34000">
                  <a:srgbClr val="E59053">
                    <a:alpha val="20000"/>
                  </a:srgbClr>
                </a:gs>
                <a:gs pos="65000">
                  <a:srgbClr val="E59053">
                    <a:alpha val="0"/>
                  </a:srgbClr>
                </a:gs>
                <a:gs pos="100000">
                  <a:srgbClr val="E59053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4" name="Google Shape;134;p27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5" name="Google Shape;135;p27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7" name="Google Shape;137;p27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38" name="Google Shape;138;p27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E59053">
                      <a:alpha val="60000"/>
                    </a:srgbClr>
                  </a:gs>
                  <a:gs pos="63000">
                    <a:srgbClr val="E59053">
                      <a:alpha val="0"/>
                    </a:srgbClr>
                  </a:gs>
                  <a:gs pos="100000">
                    <a:srgbClr val="E5905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7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E59053">
                      <a:alpha val="60000"/>
                    </a:srgbClr>
                  </a:gs>
                  <a:gs pos="63000">
                    <a:srgbClr val="E59053">
                      <a:alpha val="0"/>
                    </a:srgbClr>
                  </a:gs>
                  <a:gs pos="100000">
                    <a:srgbClr val="E5905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0" name="Google Shape;140;p27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1" name="Google Shape;141;p27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EA73A4">
                      <a:alpha val="60000"/>
                    </a:srgbClr>
                  </a:gs>
                  <a:gs pos="60000">
                    <a:srgbClr val="EA73A4">
                      <a:alpha val="0"/>
                    </a:srgbClr>
                  </a:gs>
                  <a:gs pos="100000">
                    <a:srgbClr val="EA73A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3" name="Google Shape;143;p27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4" name="Google Shape;144;p27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E55454">
                      <a:alpha val="60000"/>
                    </a:srgbClr>
                  </a:gs>
                  <a:gs pos="60000">
                    <a:srgbClr val="E55454">
                      <a:alpha val="0"/>
                    </a:srgbClr>
                  </a:gs>
                  <a:gs pos="100000">
                    <a:srgbClr val="E55454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6" name="Google Shape;14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8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5" name="Google Shape;155;p28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7" name="Google Shape;157;p28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58" name="Google Shape;158;p28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E55454">
                    <a:alpha val="0"/>
                  </a:srgbClr>
                </a:gs>
                <a:gs pos="100000">
                  <a:srgbClr val="E55454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28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EA73A4">
                  <a:alpha val="0"/>
                </a:srgbClr>
              </a:gs>
              <a:gs pos="100000">
                <a:srgbClr val="EA73A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EA73A4">
                  <a:alpha val="60000"/>
                </a:srgbClr>
              </a:gs>
              <a:gs pos="60000">
                <a:srgbClr val="EA73A4">
                  <a:alpha val="0"/>
                </a:srgbClr>
              </a:gs>
              <a:gs pos="100000">
                <a:srgbClr val="EA73A4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2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" name="Google Shape;207;p1"/>
          <p:cNvGrpSpPr/>
          <p:nvPr/>
        </p:nvGrpSpPr>
        <p:grpSpPr>
          <a:xfrm flipH="1" rot="10800000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208" name="Google Shape;208;p1"/>
            <p:cNvSpPr/>
            <p:nvPr/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descr="Need-Based Customer Segmentation: Complete Project Lifecycle – Amplify  Analytix" id="211" name="Google Shape;211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21408"/>
            <a:ext cx="12192000" cy="680630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12" name="Google Shape;212;p1"/>
          <p:cNvSpPr txBox="1"/>
          <p:nvPr>
            <p:ph type="ctrTitle"/>
          </p:nvPr>
        </p:nvSpPr>
        <p:spPr>
          <a:xfrm>
            <a:off x="285406" y="1712809"/>
            <a:ext cx="11621187" cy="5132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sz="8900">
                <a:latin typeface="Arial"/>
                <a:ea typeface="Arial"/>
                <a:cs typeface="Arial"/>
                <a:sym typeface="Arial"/>
              </a:rPr>
              <a:t>RFM Customer Segmentation &amp; Cohort Analysis Project</a:t>
            </a:r>
            <a:br>
              <a:rPr lang="tr-TR" sz="8900">
                <a:latin typeface="Arial"/>
                <a:ea typeface="Arial"/>
                <a:cs typeface="Arial"/>
                <a:sym typeface="Arial"/>
              </a:rPr>
            </a:br>
            <a:r>
              <a:rPr lang="tr-TR" sz="8900">
                <a:latin typeface="Arial"/>
                <a:ea typeface="Arial"/>
                <a:cs typeface="Arial"/>
                <a:sym typeface="Arial"/>
              </a:rPr>
              <a:t>Introduction</a:t>
            </a:r>
            <a:br>
              <a:rPr lang="tr-TR" sz="8000"/>
            </a:b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50f1cb49ed_3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950" y="302100"/>
            <a:ext cx="6412501" cy="6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</p:txBody>
      </p:sp>
      <p:pic>
        <p:nvPicPr>
          <p:cNvPr id="280" name="Google Shape;2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914401"/>
            <a:ext cx="8905875" cy="296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649" y="3874908"/>
            <a:ext cx="8505825" cy="282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73" y="1076325"/>
            <a:ext cx="5706551" cy="5250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6" y="1076326"/>
            <a:ext cx="5153019" cy="525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</p:txBody>
      </p:sp>
      <p:pic>
        <p:nvPicPr>
          <p:cNvPr id="294" name="Google Shape;2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19" y="1076325"/>
            <a:ext cx="1041082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</p:txBody>
      </p:sp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4" y="1076325"/>
            <a:ext cx="10487026" cy="520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51" y="1485900"/>
            <a:ext cx="5692537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495425"/>
            <a:ext cx="5699442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551" y="925811"/>
            <a:ext cx="3398815" cy="43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925811"/>
            <a:ext cx="3900881" cy="43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</p:txBody>
      </p:sp>
      <p:pic>
        <p:nvPicPr>
          <p:cNvPr id="315" name="Google Shape;3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05" y="1743974"/>
            <a:ext cx="11277990" cy="381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Cohort Analysis</a:t>
            </a:r>
            <a:endParaRPr/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46" y="1524000"/>
            <a:ext cx="11235617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Cohort Analysis</a:t>
            </a:r>
            <a:endParaRPr/>
          </a:p>
        </p:txBody>
      </p:sp>
      <p:pic>
        <p:nvPicPr>
          <p:cNvPr id="327" name="Google Shape;3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346" y="1838324"/>
            <a:ext cx="11569307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/>
              <a:t>Customer Retention</a:t>
            </a:r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2016"/>
            <a:ext cx="6683319" cy="444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0" y="0"/>
            <a:ext cx="5914054" cy="382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00" y="3618801"/>
            <a:ext cx="5829300" cy="31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b="1" i="1" lang="tr-TR" sz="72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tr-TR" sz="7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tr-TR" sz="2800">
                <a:latin typeface="Bell MT"/>
                <a:ea typeface="Bell MT"/>
                <a:cs typeface="Bell MT"/>
                <a:sym typeface="Bell MT"/>
              </a:rPr>
              <a:t>About Data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tr-TR" sz="2800">
                <a:latin typeface="Bell MT"/>
                <a:ea typeface="Bell MT"/>
                <a:cs typeface="Bell MT"/>
                <a:sym typeface="Bell MT"/>
              </a:rPr>
              <a:t>RFM Analaysis</a:t>
            </a:r>
            <a:endParaRPr sz="2800">
              <a:latin typeface="Bell MT"/>
              <a:ea typeface="Bell MT"/>
              <a:cs typeface="Bell MT"/>
              <a:sym typeface="Bell MT"/>
            </a:endParaRPr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tr-TR" sz="2800">
                <a:latin typeface="Bell MT"/>
                <a:ea typeface="Bell MT"/>
                <a:cs typeface="Bell MT"/>
                <a:sym typeface="Bell MT"/>
              </a:rPr>
              <a:t>K-Means Clustering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tr-TR" sz="2800">
                <a:latin typeface="Bell MT"/>
                <a:ea typeface="Bell MT"/>
                <a:cs typeface="Bell MT"/>
                <a:sym typeface="Bell MT"/>
              </a:rPr>
              <a:t>Cohort Analysis</a:t>
            </a:r>
            <a:endParaRPr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What is Recency, Frequency and Monetary Value (RFM) Analysis?" id="218" name="Google Shape;2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9558"/>
            <a:ext cx="4109299" cy="25241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19" name="Google Shape;2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825" y="4140445"/>
            <a:ext cx="4248150" cy="25379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K-Means Clustering Algorithm - Javatpoint" id="220" name="Google Shape;2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7629" y="2336007"/>
            <a:ext cx="4894796" cy="246921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0f1cb49ed_3_42"/>
          <p:cNvSpPr txBox="1"/>
          <p:nvPr>
            <p:ph type="title"/>
          </p:nvPr>
        </p:nvSpPr>
        <p:spPr>
          <a:xfrm>
            <a:off x="0" y="0"/>
            <a:ext cx="6609300" cy="107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Domain Knowledge</a:t>
            </a:r>
            <a:endParaRPr/>
          </a:p>
        </p:txBody>
      </p:sp>
      <p:sp>
        <p:nvSpPr>
          <p:cNvPr id="341" name="Google Shape;341;g250f1cb49ed_3_42"/>
          <p:cNvSpPr txBox="1"/>
          <p:nvPr>
            <p:ph idx="1" type="body"/>
          </p:nvPr>
        </p:nvSpPr>
        <p:spPr>
          <a:xfrm>
            <a:off x="540000" y="2528887"/>
            <a:ext cx="111012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g250f1cb49ed_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75" y="1395050"/>
            <a:ext cx="11230548" cy="509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/>
              <a:t>Average Quantity</a:t>
            </a:r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8991"/>
            <a:ext cx="6789761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171924"/>
            <a:ext cx="6096000" cy="36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998" y="1"/>
            <a:ext cx="6096001" cy="3171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/>
              <a:t>Average Sales</a:t>
            </a:r>
            <a:endParaRPr/>
          </a:p>
        </p:txBody>
      </p:sp>
      <p:pic>
        <p:nvPicPr>
          <p:cNvPr id="356" name="Google Shape;3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9526"/>
            <a:ext cx="7104255" cy="319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6536" y="3468537"/>
            <a:ext cx="5605464" cy="338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6537" y="1"/>
            <a:ext cx="5605463" cy="346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 Jupyter | Try Jupyter" id="363" name="Google Shape;3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28625"/>
            <a:ext cx="11430000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/>
              <a:t>About Data</a:t>
            </a: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05" y="1743075"/>
            <a:ext cx="1169019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/>
              <a:t>About Data</a:t>
            </a:r>
            <a:endParaRPr/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88" y="1076325"/>
            <a:ext cx="5285959" cy="547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7064" y="1076325"/>
            <a:ext cx="5966948" cy="406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0518" y="5269786"/>
            <a:ext cx="5963494" cy="128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RFM Analysis</a:t>
            </a:r>
            <a:endParaRPr sz="60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40" name="Google Shape;2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1076325"/>
            <a:ext cx="3438525" cy="551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2771" y="1076324"/>
            <a:ext cx="3907254" cy="5519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2336" y="1076324"/>
            <a:ext cx="3720459" cy="551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0f1cb49ed_3_0"/>
          <p:cNvSpPr txBox="1"/>
          <p:nvPr>
            <p:ph type="title"/>
          </p:nvPr>
        </p:nvSpPr>
        <p:spPr>
          <a:xfrm>
            <a:off x="0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Recency</a:t>
            </a:r>
            <a:endParaRPr/>
          </a:p>
        </p:txBody>
      </p:sp>
      <p:sp>
        <p:nvSpPr>
          <p:cNvPr id="248" name="Google Shape;248;g250f1cb49ed_3_0"/>
          <p:cNvSpPr txBox="1"/>
          <p:nvPr>
            <p:ph idx="1" type="body"/>
          </p:nvPr>
        </p:nvSpPr>
        <p:spPr>
          <a:xfrm>
            <a:off x="540000" y="2528887"/>
            <a:ext cx="111012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250f1cb49ed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276"/>
            <a:ext cx="12192001" cy="54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0f1cb49ed_3_6"/>
          <p:cNvSpPr txBox="1"/>
          <p:nvPr>
            <p:ph type="title"/>
          </p:nvPr>
        </p:nvSpPr>
        <p:spPr>
          <a:xfrm>
            <a:off x="0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Frequency</a:t>
            </a:r>
            <a:endParaRPr/>
          </a:p>
        </p:txBody>
      </p:sp>
      <p:sp>
        <p:nvSpPr>
          <p:cNvPr id="255" name="Google Shape;255;g250f1cb49ed_3_6"/>
          <p:cNvSpPr txBox="1"/>
          <p:nvPr>
            <p:ph idx="1" type="body"/>
          </p:nvPr>
        </p:nvSpPr>
        <p:spPr>
          <a:xfrm>
            <a:off x="540000" y="2528887"/>
            <a:ext cx="111012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g250f1cb49ed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00" y="1372061"/>
            <a:ext cx="12191999" cy="528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f1cb49ed_3_12"/>
          <p:cNvSpPr txBox="1"/>
          <p:nvPr>
            <p:ph type="title"/>
          </p:nvPr>
        </p:nvSpPr>
        <p:spPr>
          <a:xfrm>
            <a:off x="0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Monetary</a:t>
            </a:r>
            <a:endParaRPr/>
          </a:p>
        </p:txBody>
      </p:sp>
      <p:sp>
        <p:nvSpPr>
          <p:cNvPr id="262" name="Google Shape;262;g250f1cb49ed_3_12"/>
          <p:cNvSpPr txBox="1"/>
          <p:nvPr>
            <p:ph idx="1" type="body"/>
          </p:nvPr>
        </p:nvSpPr>
        <p:spPr>
          <a:xfrm>
            <a:off x="540000" y="2528887"/>
            <a:ext cx="111012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250f1cb49ed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7836"/>
            <a:ext cx="12192000" cy="531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/>
          <p:nvPr>
            <p:ph type="title"/>
          </p:nvPr>
        </p:nvSpPr>
        <p:spPr>
          <a:xfrm>
            <a:off x="0" y="0"/>
            <a:ext cx="121920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tr-TR" sz="6000">
                <a:latin typeface="Bell MT"/>
                <a:ea typeface="Bell MT"/>
                <a:cs typeface="Bell MT"/>
                <a:sym typeface="Bell MT"/>
              </a:rPr>
              <a:t>RFM Analaysis</a:t>
            </a:r>
            <a:endParaRPr/>
          </a:p>
        </p:txBody>
      </p:sp>
      <p:pic>
        <p:nvPicPr>
          <p:cNvPr id="269" name="Google Shape;2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636" y="1076324"/>
            <a:ext cx="10344414" cy="5404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w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2023-06-09T14:10:26Z</dcterms:created>
  <dc:creator>HALIL IBRAHIM UNSAL</dc:creator>
</cp:coreProperties>
</file>