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8" r:id="rId3"/>
    <p:sldId id="259" r:id="rId4"/>
    <p:sldId id="293" r:id="rId5"/>
    <p:sldId id="319" r:id="rId6"/>
    <p:sldId id="294" r:id="rId7"/>
    <p:sldId id="260" r:id="rId8"/>
    <p:sldId id="296" r:id="rId9"/>
    <p:sldId id="269" r:id="rId10"/>
    <p:sldId id="261" r:id="rId11"/>
    <p:sldId id="342" r:id="rId12"/>
    <p:sldId id="264" r:id="rId13"/>
    <p:sldId id="326" r:id="rId14"/>
    <p:sldId id="329" r:id="rId15"/>
    <p:sldId id="330" r:id="rId16"/>
    <p:sldId id="331" r:id="rId17"/>
    <p:sldId id="332" r:id="rId18"/>
    <p:sldId id="337" r:id="rId19"/>
    <p:sldId id="343" r:id="rId20"/>
    <p:sldId id="338" r:id="rId21"/>
    <p:sldId id="336" r:id="rId22"/>
    <p:sldId id="278" r:id="rId23"/>
  </p:sldIdLst>
  <p:sldSz cx="9144000" cy="5143500" type="screen16x9"/>
  <p:notesSz cx="6858000" cy="9144000"/>
  <p:embeddedFontLs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Bahnschrift SemiLight" panose="020B0502040204020203" pitchFamily="34" charset="0"/>
      <p:regular r:id="rId29"/>
    </p:embeddedFont>
    <p:embeddedFont>
      <p:font typeface="Orbitron" panose="020B0604020202020204" charset="0"/>
      <p:regular r:id="rId30"/>
      <p:bold r:id="rId31"/>
    </p:embeddedFont>
    <p:embeddedFont>
      <p:font typeface="Palanquin Dark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FB2D40-F8F9-48D8-A0C8-772385F6ACAE}">
  <a:tblStyle styleId="{B9FB2D40-F8F9-48D8-A0C8-772385F6AC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050" autoAdjust="0"/>
  </p:normalViewPr>
  <p:slideViewPr>
    <p:cSldViewPr snapToGrid="0">
      <p:cViewPr varScale="1">
        <p:scale>
          <a:sx n="100" d="100"/>
          <a:sy n="100" d="100"/>
        </p:scale>
        <p:origin x="1387" y="72"/>
      </p:cViewPr>
      <p:guideLst/>
    </p:cSldViewPr>
  </p:slideViewPr>
  <p:outlineViewPr>
    <p:cViewPr>
      <p:scale>
        <a:sx n="33" d="100"/>
        <a:sy n="33" d="100"/>
      </p:scale>
      <p:origin x="0" y="-91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0facb75130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0facb75130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0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03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17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78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7415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25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767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183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15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350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0facb75130_0_1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0facb75130_0_1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2501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6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facb7513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0facb7513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534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0facb75130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0facb75130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04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0facb75130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0facb75130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rot="10800000" flipH="1">
              <a:off x="-2910022" y="-383121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rot="5400000" flipH="1">
                <a:off x="8106792" y="-753973"/>
                <a:ext cx="1464987" cy="2586938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4" name="Google Shape;774;p24"/>
          <p:cNvSpPr txBox="1">
            <a:spLocks noGrp="1"/>
          </p:cNvSpPr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4"/>
          <p:cNvSpPr txBox="1">
            <a:spLocks noGrp="1"/>
          </p:cNvSpPr>
          <p:nvPr>
            <p:ph type="subTitle" idx="1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avLst/>
                <a:gdLst/>
                <a:ahLst/>
                <a:cxnLst/>
                <a:rect l="l" t="t" r="r" b="b"/>
                <a:pathLst>
                  <a:path w="22289" h="13154" extrusionOk="0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6" h="60996" extrusionOk="0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539" extrusionOk="0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1854" extrusionOk="0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49" extrusionOk="0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6629" extrusionOk="0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avLst/>
              <a:gdLst/>
              <a:ahLst/>
              <a:cxnLst/>
              <a:rect l="l" t="t" r="r" b="b"/>
              <a:pathLst>
                <a:path w="31143" h="20595" extrusionOk="0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326" extrusionOk="0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1365" extrusionOk="0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2" extrusionOk="0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9191" extrusionOk="0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10589" extrusionOk="0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157" extrusionOk="0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avLst/>
              <a:gdLst/>
              <a:ahLst/>
              <a:cxnLst/>
              <a:rect l="l" t="t" r="r" b="b"/>
              <a:pathLst>
                <a:path w="21985" h="6486" extrusionOk="0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avLst/>
              <a:gdLst/>
              <a:ahLst/>
              <a:cxnLst/>
              <a:rect l="l" t="t" r="r" b="b"/>
              <a:pathLst>
                <a:path w="15781" h="22361" extrusionOk="0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1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rot="-5400000" flipH="1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2" h="82432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2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3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4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02" name="Google Shape;402;p14"/>
          <p:cNvSpPr/>
          <p:nvPr/>
        </p:nvSpPr>
        <p:spPr>
          <a:xfrm rot="10800000" flipH="1">
            <a:off x="-2805872" y="-3374010"/>
            <a:ext cx="6654696" cy="7636707"/>
          </a:xfrm>
          <a:custGeom>
            <a:avLst/>
            <a:gdLst/>
            <a:ahLst/>
            <a:cxnLst/>
            <a:rect l="l" t="t" r="r" b="b"/>
            <a:pathLst>
              <a:path w="71832" h="82432" extrusionOk="0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rot="5400000" flipH="1">
              <a:off x="8106792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2757" extrusionOk="0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8" name="Google Shape;578;p18"/>
          <p:cNvSpPr txBox="1">
            <a:spLocks noGrp="1"/>
          </p:cNvSpPr>
          <p:nvPr>
            <p:ph type="title" hasCustomPrompt="1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>
            <a:spLocks noGrp="1"/>
          </p:cNvSpPr>
          <p:nvPr>
            <p:ph type="title" idx="2" hasCustomPrompt="1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81" name="Google Shape;581;p18"/>
          <p:cNvSpPr txBox="1">
            <a:spLocks noGrp="1"/>
          </p:cNvSpPr>
          <p:nvPr>
            <p:ph type="subTitle" idx="1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2" name="Google Shape;582;p18"/>
          <p:cNvSpPr txBox="1">
            <a:spLocks noGrp="1"/>
          </p:cNvSpPr>
          <p:nvPr>
            <p:ph type="subTitle" idx="4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8"/>
          <p:cNvSpPr txBox="1">
            <a:spLocks noGrp="1"/>
          </p:cNvSpPr>
          <p:nvPr>
            <p:ph type="subTitle" idx="5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4" name="Google Shape;584;p18"/>
          <p:cNvSpPr txBox="1">
            <a:spLocks noGrp="1"/>
          </p:cNvSpPr>
          <p:nvPr>
            <p:ph type="subTitle" idx="6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8"/>
          <p:cNvSpPr txBox="1">
            <a:spLocks noGrp="1"/>
          </p:cNvSpPr>
          <p:nvPr>
            <p:ph type="title" idx="7" hasCustomPrompt="1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>
            <a:spLocks noGrp="1"/>
          </p:cNvSpPr>
          <p:nvPr>
            <p:ph type="subTitle" idx="8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7" name="Google Shape;587;p18"/>
          <p:cNvSpPr txBox="1">
            <a:spLocks noGrp="1"/>
          </p:cNvSpPr>
          <p:nvPr>
            <p:ph type="subTitle" idx="9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0" r:id="rId8"/>
    <p:sldLayoutId id="2147483664" r:id="rId9"/>
    <p:sldLayoutId id="2147483668" r:id="rId10"/>
    <p:sldLayoutId id="2147483670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0" dirty="0"/>
              <a:t>D</a:t>
            </a:r>
            <a:r>
              <a:rPr lang="en-GB" b="0" dirty="0" smtClean="0"/>
              <a:t>* </a:t>
            </a:r>
            <a:r>
              <a:rPr lang="en-GB" b="0" dirty="0" err="1" smtClean="0"/>
              <a:t>Algorithme</a:t>
            </a:r>
            <a:endParaRPr lang="en-GB" b="0"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 err="1"/>
              <a:t>Présenté</a:t>
            </a:r>
            <a:r>
              <a:rPr lang="en-GB" dirty="0"/>
              <a:t> par : </a:t>
            </a:r>
            <a:r>
              <a:rPr lang="en-GB" dirty="0" err="1" smtClean="0"/>
              <a:t>Abd</a:t>
            </a:r>
            <a:r>
              <a:rPr lang="en-GB" dirty="0" smtClean="0"/>
              <a:t> el Aziz Maazouz</a:t>
            </a:r>
            <a:endParaRPr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err="1"/>
              <a:t>Exemple</a:t>
            </a:r>
            <a:r>
              <a:rPr lang="en-GB" dirty="0"/>
              <a:t> de D</a:t>
            </a:r>
            <a:r>
              <a:rPr lang="en-GB" dirty="0" smtClean="0"/>
              <a:t>*:</a:t>
            </a:r>
            <a:endParaRPr dirty="0"/>
          </a:p>
        </p:txBody>
      </p:sp>
      <p:sp>
        <p:nvSpPr>
          <p:cNvPr id="886" name="Google Shape;886;p35"/>
          <p:cNvSpPr txBox="1">
            <a:spLocks noGrp="1"/>
          </p:cNvSpPr>
          <p:nvPr>
            <p:ph type="title" idx="2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69;p34"/>
          <p:cNvSpPr/>
          <p:nvPr/>
        </p:nvSpPr>
        <p:spPr>
          <a:xfrm>
            <a:off x="426874" y="1005842"/>
            <a:ext cx="3612703" cy="376427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71;p34"/>
          <p:cNvSpPr txBox="1">
            <a:spLocks/>
          </p:cNvSpPr>
          <p:nvPr/>
        </p:nvSpPr>
        <p:spPr>
          <a:xfrm>
            <a:off x="426873" y="1101176"/>
            <a:ext cx="3612703" cy="3524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fr-FR" sz="1800" dirty="0"/>
              <a:t>Le robot essaie de passer du l'</a:t>
            </a:r>
            <a:r>
              <a:rPr lang="fr-FR" sz="1800" dirty="0" err="1"/>
              <a:t>etat</a:t>
            </a:r>
            <a:r>
              <a:rPr lang="fr-FR" sz="1800" dirty="0"/>
              <a:t> initial à le </a:t>
            </a:r>
            <a:r>
              <a:rPr lang="fr-FR" sz="1800" dirty="0" smtClean="0"/>
              <a:t>but.</a:t>
            </a:r>
          </a:p>
          <a:p>
            <a:pPr algn="just"/>
            <a:r>
              <a:rPr lang="fr-FR" dirty="0" smtClean="0"/>
              <a:t>Quelques </a:t>
            </a:r>
            <a:r>
              <a:rPr lang="fr-FR" dirty="0"/>
              <a:t>termes utilisés dans le contexte :</a:t>
            </a:r>
          </a:p>
          <a:p>
            <a:pPr algn="just"/>
            <a:endParaRPr lang="fr-FR" sz="1200" dirty="0"/>
          </a:p>
          <a:p>
            <a:pPr algn="just"/>
            <a:r>
              <a:rPr lang="fr-FR" sz="1100" b="1" dirty="0"/>
              <a:t>- </a:t>
            </a:r>
            <a:r>
              <a:rPr lang="fr-FR" sz="1100" b="1" dirty="0" smtClean="0"/>
              <a:t>x, </a:t>
            </a:r>
            <a:r>
              <a:rPr lang="fr-FR" sz="1100" b="1" dirty="0"/>
              <a:t>y</a:t>
            </a:r>
            <a:r>
              <a:rPr lang="fr-FR" sz="1100" b="1" dirty="0" smtClean="0"/>
              <a:t> </a:t>
            </a:r>
            <a:r>
              <a:rPr lang="fr-FR" sz="1100" dirty="0"/>
              <a:t>: Représentent les coordonnées du robot dans l'environnement.</a:t>
            </a:r>
          </a:p>
          <a:p>
            <a:pPr algn="just"/>
            <a:r>
              <a:rPr lang="fr-FR" sz="1100" b="1" dirty="0" smtClean="0"/>
              <a:t>- </a:t>
            </a:r>
            <a:r>
              <a:rPr lang="fr-FR" sz="1100" b="1" dirty="0"/>
              <a:t>c(X, Y) </a:t>
            </a:r>
            <a:r>
              <a:rPr lang="fr-FR" sz="1100" dirty="0"/>
              <a:t>: Représente le coût de la transition de Y à X.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En cas d'obstacle 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b="1" dirty="0" smtClean="0"/>
              <a:t>c(X</a:t>
            </a:r>
            <a:r>
              <a:rPr lang="fr-FR" sz="1100" b="1" dirty="0"/>
              <a:t>, Y) = 1000</a:t>
            </a:r>
            <a:r>
              <a:rPr lang="fr-FR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pour un mouvement axial 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b="1" dirty="0" smtClean="0"/>
              <a:t>c(X</a:t>
            </a:r>
            <a:r>
              <a:rPr lang="fr-FR" sz="1100" b="1" dirty="0"/>
              <a:t>, Y) = 1</a:t>
            </a:r>
            <a:r>
              <a:rPr lang="fr-FR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100" dirty="0"/>
              <a:t>pour un mouvement diagonal 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b="1" dirty="0" smtClean="0"/>
              <a:t>c(X</a:t>
            </a:r>
            <a:r>
              <a:rPr lang="fr-FR" sz="1100" b="1" dirty="0"/>
              <a:t>, Y) = 1,4</a:t>
            </a:r>
            <a:r>
              <a:rPr lang="fr-FR" sz="1100" b="1" dirty="0" smtClean="0"/>
              <a:t>.</a:t>
            </a:r>
          </a:p>
          <a:p>
            <a:pPr algn="just"/>
            <a:r>
              <a:rPr lang="fr-FR" sz="1100" b="1" dirty="0"/>
              <a:t>- b(X) = Y </a:t>
            </a:r>
            <a:r>
              <a:rPr lang="fr-FR" sz="1100" dirty="0"/>
              <a:t>: Appelée </a:t>
            </a:r>
            <a:r>
              <a:rPr lang="fr-FR" sz="1100" dirty="0" err="1"/>
              <a:t>backpointer</a:t>
            </a:r>
            <a:r>
              <a:rPr lang="fr-FR" sz="1100" dirty="0"/>
              <a:t>, elle indique que la position Y pointe vers X</a:t>
            </a:r>
            <a:r>
              <a:rPr lang="fr-FR" sz="1100" dirty="0" smtClean="0"/>
              <a:t>.</a:t>
            </a:r>
            <a:endParaRPr lang="fr-FR" sz="1100" b="1" dirty="0"/>
          </a:p>
          <a:p>
            <a:pPr algn="just"/>
            <a:r>
              <a:rPr lang="fr-FR" sz="1100" b="1" dirty="0"/>
              <a:t>- r(X, Y) </a:t>
            </a:r>
            <a:r>
              <a:rPr lang="fr-FR" sz="1100" dirty="0"/>
              <a:t>: Représente le coût de la transition de Y à X en fonction des données du capteur.</a:t>
            </a:r>
          </a:p>
          <a:p>
            <a:pPr algn="just"/>
            <a:r>
              <a:rPr lang="fr-FR" sz="1100" b="1" dirty="0"/>
              <a:t>- t(X) </a:t>
            </a:r>
            <a:r>
              <a:rPr lang="fr-FR" sz="1100" dirty="0"/>
              <a:t>: Représente l'étiquette d'un état X, pouvant prendre les valeurs NEW, OPEN, ou CLOSED.</a:t>
            </a:r>
          </a:p>
          <a:p>
            <a:pPr algn="just"/>
            <a:r>
              <a:rPr lang="fr-FR" sz="1100" b="1" dirty="0"/>
              <a:t>- h(X) </a:t>
            </a:r>
            <a:r>
              <a:rPr lang="fr-FR" sz="1100" dirty="0"/>
              <a:t>: Représente le coût du chemin de la position de départ à l'état X.</a:t>
            </a:r>
          </a:p>
          <a:p>
            <a:pPr algn="just"/>
            <a:r>
              <a:rPr lang="fr-FR" sz="1100" b="1" dirty="0"/>
              <a:t>- k(X) </a:t>
            </a:r>
            <a:r>
              <a:rPr lang="fr-FR" sz="1100" dirty="0"/>
              <a:t>: Représente la plus petite valeur de h(X)</a:t>
            </a:r>
          </a:p>
        </p:txBody>
      </p:sp>
      <p:grpSp>
        <p:nvGrpSpPr>
          <p:cNvPr id="8" name="Google Shape;873;p34"/>
          <p:cNvGrpSpPr/>
          <p:nvPr/>
        </p:nvGrpSpPr>
        <p:grpSpPr>
          <a:xfrm>
            <a:off x="556260" y="4865454"/>
            <a:ext cx="3483316" cy="131949"/>
            <a:chOff x="819025" y="3822075"/>
            <a:chExt cx="891450" cy="25125"/>
          </a:xfrm>
        </p:grpSpPr>
        <p:sp>
          <p:nvSpPr>
            <p:cNvPr id="9" name="Google Shape;874;p34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5;p34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6;p34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7;p34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8;p34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9;p34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80;p34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727" y="4275429"/>
            <a:ext cx="3756986" cy="403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28" y="125557"/>
            <a:ext cx="4198984" cy="3977985"/>
          </a:xfrm>
          <a:prstGeom prst="rect">
            <a:avLst/>
          </a:prstGeom>
        </p:spPr>
      </p:pic>
      <p:pic>
        <p:nvPicPr>
          <p:cNvPr id="1026" name="Picture 2" descr="Cute 3d Robot Smart 10265386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27" y="3044696"/>
            <a:ext cx="740448" cy="74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9999" y="982083"/>
            <a:ext cx="6828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Orbitron" panose="020B0604020202020204" charset="0"/>
              </a:rPr>
              <a:t>Première </a:t>
            </a:r>
            <a:r>
              <a:rPr lang="en-GB" sz="1600" b="1" dirty="0" err="1" smtClean="0">
                <a:latin typeface="Orbitron" panose="020B0604020202020204" charset="0"/>
              </a:rPr>
              <a:t>opération</a:t>
            </a:r>
            <a:r>
              <a:rPr lang="en-GB" sz="1600" b="1" dirty="0" smtClean="0">
                <a:latin typeface="Orbitron" panose="020B0604020202020204" charset="0"/>
              </a:rPr>
              <a:t> :</a:t>
            </a:r>
            <a:endParaRPr lang="en-GB" sz="1600" b="1" dirty="0">
              <a:latin typeface="Orbitron" panose="020B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5960" y="1596886"/>
            <a:ext cx="6286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Placez le nœud d'objectif </a:t>
            </a:r>
            <a:r>
              <a:rPr lang="fr-FR" sz="1600" dirty="0" smtClean="0"/>
              <a:t>‘le but ’dans </a:t>
            </a:r>
            <a:r>
              <a:rPr lang="fr-FR" sz="1600" dirty="0" err="1"/>
              <a:t>OPEN,avec</a:t>
            </a:r>
            <a:r>
              <a:rPr lang="fr-FR" sz="1600" dirty="0"/>
              <a:t> h=0 et k=0. La valeur k est utilisée comme priorité dans OPEN. </a:t>
            </a:r>
            <a:endParaRPr lang="fr-FR" sz="1600" dirty="0" smtClean="0"/>
          </a:p>
          <a:p>
            <a:r>
              <a:rPr lang="fr-FR" sz="1600" dirty="0" smtClean="0"/>
              <a:t>     Donc</a:t>
            </a:r>
            <a:r>
              <a:rPr lang="fr-FR" sz="1600" dirty="0"/>
              <a:t>, au départ, cela ressemble à une recherche de </a:t>
            </a:r>
            <a:r>
              <a:rPr lang="fr-FR" sz="1600" dirty="0" err="1" smtClean="0"/>
              <a:t>Dijkstra</a:t>
            </a:r>
            <a:r>
              <a:rPr lang="fr-FR" sz="1600" dirty="0" smtClean="0"/>
              <a:t>.</a:t>
            </a:r>
          </a:p>
          <a:p>
            <a:endParaRPr lang="fr-F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La partie de l'algorithme dont nous avons actuellement </a:t>
            </a:r>
            <a:r>
              <a:rPr lang="fr-FR" sz="1600" dirty="0" smtClean="0"/>
              <a:t>besoin:</a:t>
            </a:r>
            <a:endParaRPr lang="en-GB" sz="1600" dirty="0"/>
          </a:p>
        </p:txBody>
      </p:sp>
      <p:sp>
        <p:nvSpPr>
          <p:cNvPr id="11" name="Google Shape;840;p31"/>
          <p:cNvSpPr txBox="1">
            <a:spLocks noGrp="1"/>
          </p:cNvSpPr>
          <p:nvPr>
            <p:ph type="title"/>
          </p:nvPr>
        </p:nvSpPr>
        <p:spPr>
          <a:xfrm>
            <a:off x="632914" y="3005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Exemple</a:t>
            </a:r>
            <a:r>
              <a:rPr lang="en-GB" dirty="0"/>
              <a:t> de D*: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147" y="3196574"/>
            <a:ext cx="5254126" cy="160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758" y="1378616"/>
            <a:ext cx="6828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>
                <a:latin typeface="Bahnschrift SemiLight" panose="020B0502040204020203" pitchFamily="34" charset="0"/>
              </a:rPr>
              <a:t>La recherche se termine lorsque le nœud de départ est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développé ‘</a:t>
            </a:r>
            <a:r>
              <a:rPr lang="fr-FR" sz="1600" dirty="0">
                <a:latin typeface="Bahnschrift SemiLight" panose="020B0502040204020203" pitchFamily="34" charset="0"/>
              </a:rPr>
              <a:t>Placez </a:t>
            </a:r>
            <a:r>
              <a:rPr lang="fr-FR" sz="1600" dirty="0" smtClean="0">
                <a:latin typeface="Bahnschrift SemiLight" panose="020B0502040204020203" pitchFamily="34" charset="0"/>
              </a:rPr>
              <a:t>dans CLOSE</a:t>
            </a:r>
            <a:r>
              <a:rPr lang="fr-FR" sz="1600" b="1" dirty="0" smtClean="0">
                <a:latin typeface="Bahnschrift SemiLight" panose="020B0502040204020203" pitchFamily="34" charset="0"/>
              </a:rPr>
              <a:t>’. </a:t>
            </a:r>
            <a:r>
              <a:rPr lang="fr-FR" sz="1600" b="1" dirty="0">
                <a:latin typeface="Bahnschrift SemiLight" panose="020B0502040204020203" pitchFamily="34" charset="0"/>
              </a:rPr>
              <a:t>Notez qu'il reste encore quelques nœuds sur la liste ouverte et que certains nœuds n'ont pas été touchés du tout.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11" name="Google Shape;840;p31"/>
          <p:cNvSpPr txBox="1">
            <a:spLocks noGrp="1"/>
          </p:cNvSpPr>
          <p:nvPr>
            <p:ph type="title"/>
          </p:nvPr>
        </p:nvSpPr>
        <p:spPr>
          <a:xfrm>
            <a:off x="632914" y="3005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Exemple</a:t>
            </a:r>
            <a:r>
              <a:rPr lang="en-GB" dirty="0"/>
              <a:t> de D*: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4759" y="2605869"/>
            <a:ext cx="6828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latin typeface="Bahnschrift SemiLight" panose="020B0502040204020203" pitchFamily="34" charset="0"/>
              </a:rPr>
              <a:t>Déterminer le chemin optimal en suivant le </a:t>
            </a:r>
            <a:r>
              <a:rPr lang="fr-FR" sz="1600" b="1" dirty="0" err="1">
                <a:latin typeface="Bahnschrift SemiLight" panose="020B0502040204020203" pitchFamily="34" charset="0"/>
              </a:rPr>
              <a:t>backpointer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4758" y="3262391"/>
            <a:ext cx="6828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>
                <a:latin typeface="Bahnschrift SemiLight" panose="020B0502040204020203" pitchFamily="34" charset="0"/>
              </a:rPr>
              <a:t>Le robot commence à suivre le chemin optimal, mais découvre que (2,2) est un obstacle !! ( la porte est fermée)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9998" y="1074694"/>
            <a:ext cx="6828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Orbitron" panose="020B0604020202020204" charset="0"/>
              </a:rPr>
              <a:t>Deuxième</a:t>
            </a:r>
            <a:r>
              <a:rPr lang="en-GB" sz="1600" b="1" dirty="0">
                <a:latin typeface="Orbitron" panose="020B0604020202020204" charset="0"/>
              </a:rPr>
              <a:t> </a:t>
            </a:r>
            <a:r>
              <a:rPr lang="en-GB" sz="1600" b="1" dirty="0" err="1">
                <a:latin typeface="Orbitron" panose="020B0604020202020204" charset="0"/>
              </a:rPr>
              <a:t>opération</a:t>
            </a:r>
            <a:r>
              <a:rPr lang="en-GB" sz="1600" b="1" dirty="0">
                <a:latin typeface="Orbitron" panose="020B0604020202020204" charset="0"/>
              </a:rPr>
              <a:t> :</a:t>
            </a:r>
          </a:p>
        </p:txBody>
      </p:sp>
      <p:sp>
        <p:nvSpPr>
          <p:cNvPr id="11" name="Google Shape;840;p31"/>
          <p:cNvSpPr txBox="1">
            <a:spLocks noGrp="1"/>
          </p:cNvSpPr>
          <p:nvPr>
            <p:ph type="title"/>
          </p:nvPr>
        </p:nvSpPr>
        <p:spPr>
          <a:xfrm>
            <a:off x="632914" y="3005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Exemple</a:t>
            </a:r>
            <a:r>
              <a:rPr lang="en-GB" dirty="0"/>
              <a:t> de D*: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69999" y="1595227"/>
            <a:ext cx="68289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>
                <a:latin typeface="Bahnschrift SemiLight" panose="020B0502040204020203" pitchFamily="34" charset="0"/>
              </a:rPr>
              <a:t>augmenter d'un grand nombre le coût de transition vers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(2,2) </a:t>
            </a:r>
            <a:r>
              <a:rPr lang="fr-FR" sz="1600" b="1" dirty="0">
                <a:latin typeface="Bahnschrift SemiLight" panose="020B0502040204020203" pitchFamily="34" charset="0"/>
              </a:rPr>
              <a:t>pour tous les nœuds adjacents à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(2,2). </a:t>
            </a:r>
            <a:r>
              <a:rPr lang="fr-FR" sz="1600" b="1" dirty="0">
                <a:latin typeface="Bahnschrift SemiLight" panose="020B0502040204020203" pitchFamily="34" charset="0"/>
              </a:rPr>
              <a:t>Ensuite, placez tous les nœuds affectés par l'augmentation des coûts de transition (les neuf voisins) sur la liste OPEN, y compris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(2,2). </a:t>
            </a:r>
            <a:r>
              <a:rPr lang="fr-FR" sz="1600" b="1" dirty="0">
                <a:latin typeface="Bahnschrift SemiLight" panose="020B0502040204020203" pitchFamily="34" charset="0"/>
              </a:rPr>
              <a:t>Notez que certains voisins de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(2,2) </a:t>
            </a:r>
            <a:r>
              <a:rPr lang="fr-FR" sz="1600" b="1" dirty="0">
                <a:latin typeface="Bahnschrift SemiLight" panose="020B0502040204020203" pitchFamily="34" charset="0"/>
              </a:rPr>
              <a:t>et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(2,3</a:t>
            </a:r>
            <a:r>
              <a:rPr lang="fr-FR" sz="1600" b="1" dirty="0">
                <a:latin typeface="Bahnschrift SemiLight" panose="020B0502040204020203" pitchFamily="34" charset="0"/>
              </a:rPr>
              <a:t>) lui-même ont déjà des valeurs k inférieures à la plupart des éléments de la liste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OPEN. </a:t>
            </a:r>
            <a:r>
              <a:rPr lang="fr-FR" sz="1600" b="1" dirty="0">
                <a:latin typeface="Bahnschrift SemiLight" panose="020B0502040204020203" pitchFamily="34" charset="0"/>
              </a:rPr>
              <a:t>Par conséquent, ces nœuds seront affichés en premier.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757" y="1745414"/>
            <a:ext cx="6828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>
                <a:latin typeface="Bahnschrift SemiLight" panose="020B0502040204020203" pitchFamily="34" charset="0"/>
              </a:rPr>
              <a:t>Pour (3,3) (3,2) il n'y a pas de changement en utilisant la partie précédente de D</a:t>
            </a:r>
            <a:r>
              <a:rPr lang="fr-FR" sz="1600" b="1" dirty="0" smtClean="0">
                <a:latin typeface="Bahnschrift SemiLight" panose="020B0502040204020203" pitchFamily="34" charset="0"/>
              </a:rPr>
              <a:t>* ,K = h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11" name="Google Shape;840;p31"/>
          <p:cNvSpPr txBox="1">
            <a:spLocks noGrp="1"/>
          </p:cNvSpPr>
          <p:nvPr>
            <p:ph type="title"/>
          </p:nvPr>
        </p:nvSpPr>
        <p:spPr>
          <a:xfrm>
            <a:off x="632914" y="3005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Exemple</a:t>
            </a:r>
            <a:r>
              <a:rPr lang="en-GB" dirty="0"/>
              <a:t> de D*: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4756" y="3899417"/>
            <a:ext cx="6828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Bahnschrift SemiLight" panose="020B0502040204020203" pitchFamily="34" charset="0"/>
              </a:rPr>
              <a:t>Et pour (2,2</a:t>
            </a:r>
            <a:r>
              <a:rPr lang="fr-FR" sz="1600" b="1" dirty="0">
                <a:latin typeface="Bahnschrift SemiLight" panose="020B0502040204020203" pitchFamily="34" charset="0"/>
              </a:rPr>
              <a:t>)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: Nous </a:t>
            </a:r>
            <a:r>
              <a:rPr lang="fr-FR" sz="1600" b="1" dirty="0">
                <a:latin typeface="Bahnschrift SemiLight" panose="020B0502040204020203" pitchFamily="34" charset="0"/>
              </a:rPr>
              <a:t>avons deux cas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0428" y="1252138"/>
            <a:ext cx="6828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Orbitron" panose="020B0604020202020204" charset="0"/>
              </a:rPr>
              <a:t>Deuxième</a:t>
            </a:r>
            <a:r>
              <a:rPr lang="en-GB" sz="1600" b="1" dirty="0">
                <a:latin typeface="Orbitron" panose="020B0604020202020204" charset="0"/>
              </a:rPr>
              <a:t> </a:t>
            </a:r>
            <a:r>
              <a:rPr lang="en-GB" sz="1600" b="1" dirty="0" err="1">
                <a:latin typeface="Orbitron" panose="020B0604020202020204" charset="0"/>
              </a:rPr>
              <a:t>opération</a:t>
            </a:r>
            <a:r>
              <a:rPr lang="en-GB" sz="1600" b="1" dirty="0">
                <a:latin typeface="Orbitron" panose="020B0604020202020204" charset="0"/>
              </a:rPr>
              <a:t> 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57" y="2484911"/>
            <a:ext cx="4961781" cy="12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4134" y="1457567"/>
            <a:ext cx="3728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Bahnschrift SemiLight" panose="020B0502040204020203" pitchFamily="34" charset="0"/>
              </a:rPr>
              <a:t>Si les h(Y) &lt;= K(2,2</a:t>
            </a:r>
            <a:r>
              <a:rPr lang="fr-FR" sz="1600" b="1" dirty="0">
                <a:latin typeface="Bahnschrift SemiLight" panose="020B0502040204020203" pitchFamily="34" charset="0"/>
              </a:rPr>
              <a:t>): 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11" name="Google Shape;840;p31"/>
          <p:cNvSpPr txBox="1">
            <a:spLocks noGrp="1"/>
          </p:cNvSpPr>
          <p:nvPr>
            <p:ph type="title"/>
          </p:nvPr>
        </p:nvSpPr>
        <p:spPr>
          <a:xfrm>
            <a:off x="632914" y="3005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Exemple</a:t>
            </a:r>
            <a:r>
              <a:rPr lang="en-GB" dirty="0"/>
              <a:t> de D*: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4134" y="4023161"/>
            <a:ext cx="6828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Bahnschrift SemiLigh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fr-FR" sz="1600" b="1" dirty="0">
                <a:latin typeface="Bahnschrift SemiLight" panose="020B0502040204020203" pitchFamily="34" charset="0"/>
              </a:rPr>
              <a:t>P</a:t>
            </a:r>
            <a:r>
              <a:rPr lang="fr-FR" sz="1600" b="1" dirty="0" smtClean="0">
                <a:latin typeface="Bahnschrift SemiLight" panose="020B0502040204020203" pitchFamily="34" charset="0"/>
              </a:rPr>
              <a:t>as </a:t>
            </a:r>
            <a:r>
              <a:rPr lang="fr-FR" sz="1600" b="1" dirty="0">
                <a:latin typeface="Bahnschrift SemiLight" panose="020B0502040204020203" pitchFamily="34" charset="0"/>
              </a:rPr>
              <a:t>de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changement </a:t>
            </a:r>
            <a:r>
              <a:rPr lang="fr-FR" sz="1600" b="1" dirty="0">
                <a:latin typeface="Bahnschrift SemiLight" panose="020B0502040204020203" pitchFamily="34" charset="0"/>
              </a:rPr>
              <a:t>Pour (3,3) (3,2) 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265" y="2143217"/>
            <a:ext cx="5745297" cy="15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1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40;p31"/>
          <p:cNvSpPr txBox="1">
            <a:spLocks noGrp="1"/>
          </p:cNvSpPr>
          <p:nvPr>
            <p:ph type="title"/>
          </p:nvPr>
        </p:nvSpPr>
        <p:spPr>
          <a:xfrm>
            <a:off x="632914" y="3005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Exemple</a:t>
            </a:r>
            <a:r>
              <a:rPr lang="en-GB" dirty="0"/>
              <a:t> de D*: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1374" y="1251827"/>
            <a:ext cx="3307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Bahnschrift SemiLight" panose="020B0502040204020203" pitchFamily="34" charset="0"/>
              </a:rPr>
              <a:t>Sinon 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1094" y="2874682"/>
            <a:ext cx="6828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Bahnschrift SemiLight" panose="020B0502040204020203" pitchFamily="34" charset="0"/>
                <a:sym typeface="Wingdings" panose="05000000000000000000" pitchFamily="2" charset="2"/>
              </a:rPr>
              <a:t> Pour h(1,1) = 1000 et h(1,2) </a:t>
            </a:r>
            <a:r>
              <a:rPr lang="fr-FR" sz="1600" b="1" dirty="0">
                <a:latin typeface="Bahnschrift SemiLight" panose="020B0502040204020203" pitchFamily="34" charset="0"/>
                <a:sym typeface="Wingdings" panose="05000000000000000000" pitchFamily="2" charset="2"/>
              </a:rPr>
              <a:t>= 1000 </a:t>
            </a:r>
            <a:r>
              <a:rPr lang="fr-FR" sz="1600" b="1" dirty="0" smtClean="0">
                <a:latin typeface="Bahnschrift SemiLight" panose="020B0502040204020203" pitchFamily="34" charset="0"/>
                <a:sym typeface="Wingdings" panose="05000000000000000000" pitchFamily="2" charset="2"/>
              </a:rPr>
              <a:t>et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Pas </a:t>
            </a:r>
            <a:r>
              <a:rPr lang="fr-FR" sz="1600" b="1" dirty="0">
                <a:latin typeface="Bahnschrift SemiLight" panose="020B0502040204020203" pitchFamily="34" charset="0"/>
              </a:rPr>
              <a:t>de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changement </a:t>
            </a:r>
            <a:r>
              <a:rPr lang="fr-FR" sz="1600" b="1" dirty="0">
                <a:latin typeface="Bahnschrift SemiLight" panose="020B0502040204020203" pitchFamily="34" charset="0"/>
              </a:rPr>
              <a:t>Pour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les autre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22" y="1685458"/>
            <a:ext cx="7551892" cy="10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4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3799" y="1815386"/>
            <a:ext cx="6828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Bahnschrift SemiLight" panose="020B0502040204020203" pitchFamily="34" charset="0"/>
              </a:rPr>
              <a:t>Pop </a:t>
            </a:r>
            <a:r>
              <a:rPr lang="fr-FR" sz="1600" b="1" dirty="0">
                <a:latin typeface="Bahnschrift SemiLight" panose="020B0502040204020203" pitchFamily="34" charset="0"/>
              </a:rPr>
              <a:t>(</a:t>
            </a:r>
            <a:r>
              <a:rPr lang="fr-FR" sz="1600" b="1" dirty="0" smtClean="0">
                <a:latin typeface="Bahnschrift SemiLight" panose="020B0502040204020203" pitchFamily="34" charset="0"/>
              </a:rPr>
              <a:t>3,1) </a:t>
            </a:r>
            <a:r>
              <a:rPr lang="fr-FR" sz="1600" b="1" dirty="0" smtClean="0">
                <a:latin typeface="Bahnschrift SemiLigh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il </a:t>
            </a:r>
            <a:r>
              <a:rPr lang="fr-FR" sz="1600" b="1" dirty="0">
                <a:latin typeface="Bahnschrift SemiLight" panose="020B0502040204020203" pitchFamily="34" charset="0"/>
              </a:rPr>
              <a:t>n'y a pas de changement en utilisant la partie précédente de D</a:t>
            </a:r>
            <a:r>
              <a:rPr lang="fr-FR" sz="1600" b="1" dirty="0" smtClean="0">
                <a:latin typeface="Bahnschrift SemiLight" panose="020B0502040204020203" pitchFamily="34" charset="0"/>
              </a:rPr>
              <a:t>* ,K = h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11" name="Google Shape;840;p31"/>
          <p:cNvSpPr txBox="1">
            <a:spLocks noGrp="1"/>
          </p:cNvSpPr>
          <p:nvPr>
            <p:ph type="title"/>
          </p:nvPr>
        </p:nvSpPr>
        <p:spPr>
          <a:xfrm>
            <a:off x="632914" y="3005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Exemple</a:t>
            </a:r>
            <a:r>
              <a:rPr lang="en-GB" dirty="0"/>
              <a:t> de D*: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0428" y="1252138"/>
            <a:ext cx="6828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Orbitron" panose="020B0604020202020204" charset="0"/>
              </a:rPr>
              <a:t>Troisième</a:t>
            </a:r>
            <a:r>
              <a:rPr lang="en-GB" sz="1600" b="1" dirty="0">
                <a:latin typeface="Orbitron" panose="020B0604020202020204" charset="0"/>
              </a:rPr>
              <a:t> </a:t>
            </a:r>
            <a:r>
              <a:rPr lang="en-GB" sz="1600" b="1" dirty="0" err="1">
                <a:latin typeface="Orbitron" panose="020B0604020202020204" charset="0"/>
              </a:rPr>
              <a:t>opération</a:t>
            </a:r>
            <a:r>
              <a:rPr lang="en-GB" sz="1600" b="1" dirty="0">
                <a:latin typeface="Orbitron" panose="020B0604020202020204" charset="0"/>
              </a:rPr>
              <a:t> 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58" y="2624855"/>
            <a:ext cx="4961781" cy="125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5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3799" y="1815386"/>
            <a:ext cx="68289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Bahnschrift SemiLight" panose="020B0502040204020203" pitchFamily="34" charset="0"/>
              </a:rPr>
              <a:t>Pop </a:t>
            </a:r>
            <a:r>
              <a:rPr lang="fr-FR" b="1" dirty="0"/>
              <a:t>(2,1) </a:t>
            </a:r>
            <a:r>
              <a:rPr lang="fr-FR" sz="1600" b="1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 b(1,2) = (2,1) et h(1,2) = h(2,1) + 1,4 = </a:t>
            </a:r>
            <a:r>
              <a:rPr lang="fr-FR" sz="1600" b="1" dirty="0" smtClean="0">
                <a:latin typeface="Bahnschrift SemiLight" panose="020B0502040204020203" pitchFamily="34" charset="0"/>
                <a:sym typeface="Wingdings" panose="05000000000000000000" pitchFamily="2" charset="2"/>
              </a:rPr>
              <a:t>5,2</a:t>
            </a:r>
          </a:p>
          <a:p>
            <a:pPr algn="just"/>
            <a:r>
              <a:rPr lang="fr-FR" sz="1600" b="1" dirty="0">
                <a:latin typeface="Bahnschrift SemiLight" panose="020B0502040204020203" pitchFamily="34" charset="0"/>
                <a:sym typeface="Wingdings" panose="05000000000000000000" pitchFamily="2" charset="2"/>
              </a:rPr>
              <a:t>	 </a:t>
            </a:r>
            <a:r>
              <a:rPr lang="fr-FR" sz="1600" b="1" dirty="0" smtClean="0">
                <a:latin typeface="Bahnschrift SemiLight" panose="020B0502040204020203" pitchFamily="34" charset="0"/>
                <a:sym typeface="Wingdings" panose="05000000000000000000" pitchFamily="2" charset="2"/>
              </a:rPr>
              <a:t>    </a:t>
            </a:r>
            <a:r>
              <a:rPr lang="fr-FR" sz="1600" b="1" dirty="0">
                <a:latin typeface="Bahnschrift SemiLight" panose="020B0502040204020203" pitchFamily="34" charset="0"/>
                <a:sym typeface="Wingdings" panose="05000000000000000000" pitchFamily="2" charset="2"/>
              </a:rPr>
              <a:t>b(1,1) = (2,1) et h(1,1) = h(2,1) + 1 = 4,8 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11" name="Google Shape;840;p31"/>
          <p:cNvSpPr txBox="1">
            <a:spLocks noGrp="1"/>
          </p:cNvSpPr>
          <p:nvPr>
            <p:ph type="title"/>
          </p:nvPr>
        </p:nvSpPr>
        <p:spPr>
          <a:xfrm>
            <a:off x="632914" y="3005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Exemple</a:t>
            </a:r>
            <a:r>
              <a:rPr lang="en-GB" dirty="0"/>
              <a:t> de D*: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0428" y="1252138"/>
            <a:ext cx="6828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Orbitron" panose="020B0604020202020204" charset="0"/>
              </a:rPr>
              <a:t>Troisième</a:t>
            </a:r>
            <a:r>
              <a:rPr lang="en-GB" sz="1600" b="1" dirty="0">
                <a:latin typeface="Orbitron" panose="020B0604020202020204" charset="0"/>
              </a:rPr>
              <a:t> </a:t>
            </a:r>
            <a:r>
              <a:rPr lang="en-GB" sz="1600" b="1" dirty="0" err="1">
                <a:latin typeface="Orbitron" panose="020B0604020202020204" charset="0"/>
              </a:rPr>
              <a:t>opération</a:t>
            </a:r>
            <a:r>
              <a:rPr lang="en-GB" sz="1600" b="1" dirty="0">
                <a:latin typeface="Orbitron" panose="020B0604020202020204" charset="0"/>
              </a:rPr>
              <a:t>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799" y="2624855"/>
            <a:ext cx="5121084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Le </a:t>
            </a:r>
            <a:r>
              <a:rPr lang="en-GB" dirty="0"/>
              <a:t>plan</a:t>
            </a:r>
            <a:endParaRPr dirty="0"/>
          </a:p>
        </p:txBody>
      </p:sp>
      <p:sp>
        <p:nvSpPr>
          <p:cNvPr id="847" name="Google Shape;847;p32"/>
          <p:cNvSpPr txBox="1">
            <a:spLocks noGrp="1"/>
          </p:cNvSpPr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 smtClean="0"/>
              <a:t>A*</a:t>
            </a:r>
            <a:endParaRPr dirty="0"/>
          </a:p>
        </p:txBody>
      </p:sp>
      <p:sp>
        <p:nvSpPr>
          <p:cNvPr id="849" name="Google Shape;849;p32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Un petit rappel sur l'algorithme A*</a:t>
            </a:r>
            <a:endParaRPr dirty="0"/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3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1" name="Google Shape;851;p32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D*</a:t>
            </a:r>
          </a:p>
        </p:txBody>
      </p:sp>
      <p:sp>
        <p:nvSpPr>
          <p:cNvPr id="852" name="Google Shape;852;p32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Introduction à </a:t>
            </a:r>
            <a:r>
              <a:rPr lang="en-GB" dirty="0" err="1"/>
              <a:t>l'algorithme</a:t>
            </a:r>
            <a:r>
              <a:rPr lang="en-GB" dirty="0"/>
              <a:t> </a:t>
            </a:r>
            <a:r>
              <a:rPr lang="en-GB" dirty="0" smtClean="0"/>
              <a:t>D*</a:t>
            </a:r>
            <a:endParaRPr dirty="0"/>
          </a:p>
        </p:txBody>
      </p:sp>
      <p:sp>
        <p:nvSpPr>
          <p:cNvPr id="853" name="Google Shape;853;p32"/>
          <p:cNvSpPr txBox="1">
            <a:spLocks noGrp="1"/>
          </p:cNvSpPr>
          <p:nvPr>
            <p:ph type="title" idx="6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4" name="Google Shape;854;p32"/>
          <p:cNvSpPr txBox="1">
            <a:spLocks noGrp="1"/>
          </p:cNvSpPr>
          <p:nvPr>
            <p:ph type="subTitle" idx="7"/>
          </p:nvPr>
        </p:nvSpPr>
        <p:spPr>
          <a:xfrm>
            <a:off x="1234025" y="3691468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Pseudo-code de D*</a:t>
            </a:r>
            <a:endParaRPr dirty="0"/>
          </a:p>
        </p:txBody>
      </p:sp>
      <p:sp>
        <p:nvSpPr>
          <p:cNvPr id="856" name="Google Shape;856;p32"/>
          <p:cNvSpPr txBox="1">
            <a:spLocks noGrp="1"/>
          </p:cNvSpPr>
          <p:nvPr>
            <p:ph type="title" idx="13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7" name="Google Shape;857;p32"/>
          <p:cNvSpPr txBox="1">
            <a:spLocks noGrp="1"/>
          </p:cNvSpPr>
          <p:nvPr>
            <p:ph type="subTitle" idx="14"/>
          </p:nvPr>
        </p:nvSpPr>
        <p:spPr>
          <a:xfrm>
            <a:off x="5091475" y="3530352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 err="1"/>
              <a:t>Exemple</a:t>
            </a:r>
            <a:r>
              <a:rPr lang="en-GB" dirty="0"/>
              <a:t> de D*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4759" y="1853887"/>
            <a:ext cx="6828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 smtClean="0">
                <a:latin typeface="Bahnschrift SemiLight" panose="020B0502040204020203" pitchFamily="34" charset="0"/>
              </a:rPr>
              <a:t>Pop (1,1) </a:t>
            </a:r>
            <a:r>
              <a:rPr lang="fr-FR" sz="1600" b="1" dirty="0" smtClean="0">
                <a:latin typeface="Bahnschrift SemiLight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Pas </a:t>
            </a:r>
            <a:r>
              <a:rPr lang="fr-FR" sz="1600" b="1" dirty="0">
                <a:latin typeface="Bahnschrift SemiLight" panose="020B0502040204020203" pitchFamily="34" charset="0"/>
              </a:rPr>
              <a:t>de changement 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11" name="Google Shape;840;p31"/>
          <p:cNvSpPr txBox="1">
            <a:spLocks noGrp="1"/>
          </p:cNvSpPr>
          <p:nvPr>
            <p:ph type="title"/>
          </p:nvPr>
        </p:nvSpPr>
        <p:spPr>
          <a:xfrm>
            <a:off x="632914" y="3005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Exemple</a:t>
            </a:r>
            <a:r>
              <a:rPr lang="en-GB" dirty="0"/>
              <a:t> de D*: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0428" y="1252138"/>
            <a:ext cx="6828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Orbitron" panose="020B0604020202020204" charset="0"/>
              </a:rPr>
              <a:t>Troisième</a:t>
            </a:r>
            <a:r>
              <a:rPr lang="en-GB" sz="1600" b="1" dirty="0">
                <a:latin typeface="Orbitron" panose="020B0604020202020204" charset="0"/>
              </a:rPr>
              <a:t> </a:t>
            </a:r>
            <a:r>
              <a:rPr lang="en-GB" sz="1600" b="1" dirty="0" err="1">
                <a:latin typeface="Orbitron" panose="020B0604020202020204" charset="0"/>
              </a:rPr>
              <a:t>opération</a:t>
            </a:r>
            <a:r>
              <a:rPr lang="en-GB" sz="1600" b="1" dirty="0">
                <a:latin typeface="Orbitron" panose="020B0604020202020204" charset="0"/>
              </a:rPr>
              <a:t>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8" y="2551864"/>
            <a:ext cx="5340784" cy="13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0428" y="1927256"/>
            <a:ext cx="68289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b="1" dirty="0">
                <a:latin typeface="Bahnschrift SemiLight" panose="020B0502040204020203" pitchFamily="34" charset="0"/>
              </a:rPr>
              <a:t>La recherche se termine ici car la clé minimale sur la liste </a:t>
            </a:r>
            <a:r>
              <a:rPr lang="fr-FR" sz="1600" b="1" dirty="0" smtClean="0">
                <a:latin typeface="Bahnschrift SemiLight" panose="020B0502040204020203" pitchFamily="34" charset="0"/>
              </a:rPr>
              <a:t>OPEN </a:t>
            </a:r>
            <a:r>
              <a:rPr lang="fr-FR" sz="1600" b="1" dirty="0">
                <a:latin typeface="Bahnschrift SemiLight" panose="020B0502040204020203" pitchFamily="34" charset="0"/>
              </a:rPr>
              <a:t>n'est pas inférieure à la valeur h de l'état actuel du robot. En tant que tel, nous savons que retirer l’état suivant de la liste ouverte n’entraînera pas un meilleur chemin vers l’état actuel du robot.</a:t>
            </a:r>
            <a:endParaRPr lang="en-GB" sz="1600" b="1" dirty="0">
              <a:latin typeface="Bahnschrift SemiLight" panose="020B0502040204020203" pitchFamily="34" charset="0"/>
            </a:endParaRPr>
          </a:p>
        </p:txBody>
      </p:sp>
      <p:sp>
        <p:nvSpPr>
          <p:cNvPr id="11" name="Google Shape;840;p31"/>
          <p:cNvSpPr txBox="1">
            <a:spLocks noGrp="1"/>
          </p:cNvSpPr>
          <p:nvPr>
            <p:ph type="title"/>
          </p:nvPr>
        </p:nvSpPr>
        <p:spPr>
          <a:xfrm>
            <a:off x="632914" y="3005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Exemple</a:t>
            </a:r>
            <a:r>
              <a:rPr lang="en-GB" dirty="0"/>
              <a:t> de D*:</a:t>
            </a:r>
          </a:p>
        </p:txBody>
      </p:sp>
    </p:spTree>
    <p:extLst>
      <p:ext uri="{BB962C8B-B14F-4D97-AF65-F5344CB8AC3E}">
        <p14:creationId xmlns:p14="http://schemas.microsoft.com/office/powerpoint/2010/main" val="22416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2"/>
          <p:cNvSpPr txBox="1">
            <a:spLocks noGrp="1"/>
          </p:cNvSpPr>
          <p:nvPr>
            <p:ph type="title"/>
          </p:nvPr>
        </p:nvSpPr>
        <p:spPr>
          <a:xfrm>
            <a:off x="1866899" y="1931342"/>
            <a:ext cx="54102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4000" dirty="0" err="1"/>
              <a:t>Merci</a:t>
            </a:r>
            <a:r>
              <a:rPr lang="en-GB" sz="4000" dirty="0"/>
              <a:t> pour </a:t>
            </a:r>
            <a:r>
              <a:rPr lang="en-GB" sz="4000" dirty="0" err="1"/>
              <a:t>votre</a:t>
            </a:r>
            <a:r>
              <a:rPr lang="en-GB" sz="4000" dirty="0"/>
              <a:t> attention</a:t>
            </a:r>
            <a:endParaRPr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574" y="3520324"/>
            <a:ext cx="4156851" cy="1508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3225" y="984038"/>
            <a:ext cx="4732500" cy="696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r-FR" dirty="0"/>
              <a:t>A* est une extension </a:t>
            </a:r>
            <a:r>
              <a:rPr lang="fr-FR" dirty="0" smtClean="0"/>
              <a:t>de </a:t>
            </a:r>
            <a:r>
              <a:rPr lang="fr-FR" dirty="0" err="1"/>
              <a:t>Dijkstra</a:t>
            </a:r>
            <a:r>
              <a:rPr lang="fr-FR" dirty="0"/>
              <a:t>. </a:t>
            </a:r>
            <a:endParaRPr lang="fr-FR" dirty="0" smtClean="0"/>
          </a:p>
          <a:p>
            <a:pPr marL="0" lvl="0" indent="0"/>
            <a:r>
              <a:rPr lang="fr-FR" dirty="0" smtClean="0"/>
              <a:t>– </a:t>
            </a:r>
            <a:r>
              <a:rPr lang="fr-FR" dirty="0"/>
              <a:t>Ajout d’une </a:t>
            </a:r>
            <a:r>
              <a:rPr lang="fr-FR" dirty="0" smtClean="0"/>
              <a:t>heuristique</a:t>
            </a:r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713225" y="238432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smtClean="0"/>
              <a:t>1.	rappel </a:t>
            </a:r>
            <a:r>
              <a:rPr lang="fr-FR" dirty="0"/>
              <a:t>sur </a:t>
            </a:r>
            <a:r>
              <a:rPr lang="fr-FR" dirty="0" smtClean="0"/>
              <a:t>A</a:t>
            </a:r>
            <a:r>
              <a:rPr lang="fr-FR" dirty="0"/>
              <a:t>*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827358"/>
            <a:ext cx="5077975" cy="33161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85545" y="2192014"/>
            <a:ext cx="2370524" cy="23083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latin typeface="Roboto" panose="020B0604020202020204" charset="0"/>
                <a:ea typeface="Roboto" panose="020B0604020202020204" charset="0"/>
              </a:rPr>
              <a:t>-g(n) : coût réel du chemin optimal partant du nœud initial </a:t>
            </a:r>
            <a:r>
              <a:rPr lang="fr-FR" sz="1600" dirty="0" smtClean="0">
                <a:latin typeface="Roboto" panose="020B0604020202020204" charset="0"/>
                <a:ea typeface="Roboto" panose="020B0604020202020204" charset="0"/>
              </a:rPr>
              <a:t>n0 à n</a:t>
            </a:r>
          </a:p>
          <a:p>
            <a:pPr algn="just"/>
            <a:endParaRPr lang="fr-FR" sz="1600" dirty="0">
              <a:latin typeface="Roboto" panose="020B0604020202020204" charset="0"/>
              <a:ea typeface="Roboto" panose="020B0604020202020204" charset="0"/>
            </a:endParaRPr>
          </a:p>
          <a:p>
            <a:pPr algn="just"/>
            <a:endParaRPr lang="fr-FR" sz="1600" dirty="0" smtClean="0">
              <a:latin typeface="Roboto" panose="020B0604020202020204" charset="0"/>
              <a:ea typeface="Roboto" panose="020B0604020202020204" charset="0"/>
            </a:endParaRPr>
          </a:p>
          <a:p>
            <a:pPr algn="just"/>
            <a:r>
              <a:rPr lang="fr-FR" sz="1600" dirty="0" smtClean="0">
                <a:latin typeface="Roboto" panose="020B0604020202020204" charset="0"/>
                <a:ea typeface="Roboto" panose="020B0604020202020204" charset="0"/>
              </a:rPr>
              <a:t>–</a:t>
            </a:r>
            <a:r>
              <a:rPr lang="fr-FR" sz="1600" dirty="0">
                <a:latin typeface="Roboto" panose="020B0604020202020204" charset="0"/>
                <a:ea typeface="Roboto" panose="020B0604020202020204" charset="0"/>
              </a:rPr>
              <a:t>h(n) : coût estimé du reste du chemin partant de n jusqu’à un </a:t>
            </a:r>
            <a:r>
              <a:rPr lang="fr-FR" sz="1600" dirty="0" smtClean="0">
                <a:latin typeface="Roboto" panose="020B0604020202020204" charset="0"/>
                <a:ea typeface="Roboto" panose="020B0604020202020204" charset="0"/>
              </a:rPr>
              <a:t>état satisfaisant </a:t>
            </a:r>
            <a:r>
              <a:rPr lang="fr-FR" sz="1600" dirty="0">
                <a:latin typeface="Roboto" panose="020B0604020202020204" charset="0"/>
                <a:ea typeface="Roboto" panose="020B0604020202020204" charset="0"/>
              </a:rPr>
              <a:t>le but.</a:t>
            </a:r>
            <a:endParaRPr lang="en-GB" sz="16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" name="Google Shape;869;p34"/>
          <p:cNvSpPr/>
          <p:nvPr/>
        </p:nvSpPr>
        <p:spPr>
          <a:xfrm>
            <a:off x="6385545" y="2192014"/>
            <a:ext cx="2388871" cy="23083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135" y="4267200"/>
            <a:ext cx="380116" cy="194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51" y="4267200"/>
            <a:ext cx="380116" cy="194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524" y="4279952"/>
            <a:ext cx="862251" cy="440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2.	Introduction </a:t>
            </a:r>
            <a:r>
              <a:rPr lang="en-GB" dirty="0"/>
              <a:t>à </a:t>
            </a:r>
            <a:r>
              <a:rPr lang="en-GB" dirty="0" err="1"/>
              <a:t>l'algorithme</a:t>
            </a:r>
            <a:r>
              <a:rPr lang="en-GB" dirty="0"/>
              <a:t> D*</a:t>
            </a:r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720000" y="1338435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fr-FR" sz="1600" dirty="0"/>
              <a:t>de </a:t>
            </a:r>
            <a:r>
              <a:rPr lang="fr-FR" sz="1600" b="1" dirty="0"/>
              <a:t>Anthony </a:t>
            </a:r>
            <a:r>
              <a:rPr lang="fr-FR" sz="1600" b="1" dirty="0" err="1" smtClean="0"/>
              <a:t>Stentz</a:t>
            </a:r>
            <a:r>
              <a:rPr lang="fr-FR" sz="1600" b="1" dirty="0" smtClean="0"/>
              <a:t>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b="1" dirty="0"/>
              <a:t>1994</a:t>
            </a:r>
            <a:r>
              <a:rPr lang="fr-FR" sz="1600" dirty="0" smtClean="0"/>
              <a:t>, </a:t>
            </a:r>
            <a:r>
              <a:rPr lang="fr-FR" sz="1600" dirty="0"/>
              <a:t>est un algorithme de recherche incrémentale </a:t>
            </a:r>
            <a:r>
              <a:rPr lang="fr-FR" sz="1600" dirty="0" smtClean="0"/>
              <a:t>informé</a:t>
            </a:r>
            <a:r>
              <a:rPr lang="en" sz="1600" dirty="0" smtClean="0"/>
              <a:t>: </a:t>
            </a:r>
          </a:p>
          <a:p>
            <a:pPr marL="0" lvl="0" indent="0">
              <a:buNone/>
            </a:pPr>
            <a:endParaRPr lang="en" sz="1600" dirty="0" smtClean="0"/>
          </a:p>
          <a:p>
            <a:pPr marL="0" lvl="0" indent="0">
              <a:buNone/>
            </a:pPr>
            <a:r>
              <a:rPr lang="fr-FR" sz="1600" dirty="0" smtClean="0"/>
              <a:t>Signifie </a:t>
            </a:r>
            <a:r>
              <a:rPr lang="fr-FR" sz="1600" dirty="0"/>
              <a:t>« Recherche </a:t>
            </a:r>
            <a:r>
              <a:rPr lang="fr-FR" sz="1600" b="1" dirty="0"/>
              <a:t>A* Dynamique</a:t>
            </a:r>
            <a:r>
              <a:rPr lang="fr-FR" sz="1600" dirty="0" smtClean="0"/>
              <a:t>»:</a:t>
            </a:r>
          </a:p>
          <a:p>
            <a:pPr marL="0" lv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b="1" dirty="0"/>
              <a:t>L'algorithme D* </a:t>
            </a:r>
            <a:r>
              <a:rPr lang="fr-FR" sz="1600" dirty="0"/>
              <a:t>est un algorithme de recherche innovant qui sert à planifier et à </a:t>
            </a:r>
            <a:r>
              <a:rPr lang="fr-FR" sz="1600" dirty="0" err="1"/>
              <a:t>replanifier</a:t>
            </a:r>
            <a:r>
              <a:rPr lang="fr-FR" sz="1600" dirty="0"/>
              <a:t> dans des environnements inconnus ou </a:t>
            </a:r>
            <a:r>
              <a:rPr lang="fr-FR" sz="1600" b="1" dirty="0"/>
              <a:t>dynamiques</a:t>
            </a:r>
            <a:r>
              <a:rPr lang="fr-FR" sz="1600" dirty="0"/>
              <a:t>. Il se base sur l'algorithme A* classique, mais il utilise des estimations locales du coût pour </a:t>
            </a:r>
            <a:r>
              <a:rPr lang="fr-FR" sz="1600" b="1" dirty="0"/>
              <a:t>éviter de recalculer</a:t>
            </a:r>
            <a:r>
              <a:rPr lang="fr-FR" sz="1600" dirty="0"/>
              <a:t> tout le chemin à chaque fois que l'environnement change. </a:t>
            </a:r>
            <a:endParaRPr sz="1600" dirty="0" smtClean="0"/>
          </a:p>
        </p:txBody>
      </p:sp>
    </p:spTree>
    <p:extLst>
      <p:ext uri="{BB962C8B-B14F-4D97-AF65-F5344CB8AC3E}">
        <p14:creationId xmlns:p14="http://schemas.microsoft.com/office/powerpoint/2010/main" val="389477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smtClean="0"/>
              <a:t>2.	Introduction </a:t>
            </a:r>
            <a:r>
              <a:rPr lang="en-GB" dirty="0"/>
              <a:t>à </a:t>
            </a:r>
            <a:r>
              <a:rPr lang="en-GB" dirty="0" err="1"/>
              <a:t>l'algorithme</a:t>
            </a:r>
            <a:r>
              <a:rPr lang="en-GB" dirty="0"/>
              <a:t> D*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779895"/>
            <a:ext cx="4087608" cy="3037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720000" y="1121750"/>
            <a:ext cx="757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La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même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chose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s'applique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à D*,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mais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la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différence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est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que </a:t>
            </a:r>
            <a:r>
              <a:rPr lang="en-GB" sz="1600" dirty="0" smtClean="0">
                <a:latin typeface="Roboto" panose="020B0604020202020204" charset="0"/>
                <a:ea typeface="Roboto" panose="020B0604020202020204" charset="0"/>
              </a:rPr>
              <a:t>les </a:t>
            </a:r>
            <a:r>
              <a:rPr lang="en-GB" sz="1600" dirty="0" err="1" smtClean="0">
                <a:latin typeface="Roboto" panose="020B0604020202020204" charset="0"/>
                <a:ea typeface="Roboto" panose="020B0604020202020204" charset="0"/>
              </a:rPr>
              <a:t>nœuds</a:t>
            </a:r>
            <a:r>
              <a:rPr lang="en-GB" sz="1600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 err="1" smtClean="0">
                <a:latin typeface="Roboto" panose="020B0604020202020204" charset="0"/>
                <a:ea typeface="Roboto" panose="020B0604020202020204" charset="0"/>
              </a:rPr>
              <a:t>dans</a:t>
            </a:r>
            <a:r>
              <a:rPr lang="en-GB" sz="1600" dirty="0" smtClean="0">
                <a:latin typeface="Roboto" panose="020B0604020202020204" charset="0"/>
                <a:ea typeface="Roboto" panose="020B0604020202020204" charset="0"/>
              </a:rPr>
              <a:t> open </a:t>
            </a:r>
            <a:r>
              <a:rPr lang="en-GB" sz="1600" dirty="0" err="1" smtClean="0">
                <a:latin typeface="Roboto" panose="020B0604020202020204" charset="0"/>
                <a:ea typeface="Roboto" panose="020B0604020202020204" charset="0"/>
              </a:rPr>
              <a:t>evalue</a:t>
            </a:r>
            <a:r>
              <a:rPr lang="en-GB" sz="1600" dirty="0" smtClean="0">
                <a:latin typeface="Roboto" panose="020B0604020202020204" charset="0"/>
                <a:ea typeface="Roboto" panose="020B0604020202020204" charset="0"/>
              </a:rPr>
              <a:t> par K.’</a:t>
            </a:r>
            <a:r>
              <a:rPr lang="fr-FR" sz="1600" dirty="0"/>
              <a:t> </a:t>
            </a:r>
            <a:r>
              <a:rPr lang="fr-FR" sz="1600" b="1" dirty="0"/>
              <a:t>k est utilisée comme priorité dans OPEN</a:t>
            </a:r>
            <a:r>
              <a:rPr lang="en-GB" sz="1600" dirty="0" smtClean="0">
                <a:latin typeface="Roboto" panose="020B0604020202020204" charset="0"/>
                <a:ea typeface="Roboto" panose="020B0604020202020204" charset="0"/>
              </a:rPr>
              <a:t>’</a:t>
            </a:r>
            <a:endParaRPr lang="en-GB" sz="16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779" y="3707130"/>
            <a:ext cx="305581" cy="156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235" y="3707130"/>
            <a:ext cx="380116" cy="1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8"/>
          <p:cNvSpPr txBox="1">
            <a:spLocks noGrp="1"/>
          </p:cNvSpPr>
          <p:nvPr>
            <p:ph type="title"/>
          </p:nvPr>
        </p:nvSpPr>
        <p:spPr>
          <a:xfrm>
            <a:off x="625657" y="249715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GB" dirty="0"/>
              <a:t>3.	Pseudo-code de D*</a:t>
            </a:r>
            <a:br>
              <a:rPr lang="en-GB" dirty="0"/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502" y="1082393"/>
            <a:ext cx="6298353" cy="3184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85590" y="1032287"/>
            <a:ext cx="2370524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GB" b="1" dirty="0" smtClean="0">
                <a:latin typeface="Roboto" panose="020B0604020202020204" charset="0"/>
                <a:ea typeface="Roboto" panose="020B0604020202020204" charset="0"/>
              </a:rPr>
              <a:t>- PROCESS-STATE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n-GB" dirty="0" err="1" smtClean="0">
                <a:latin typeface="Roboto" panose="020B0604020202020204" charset="0"/>
                <a:ea typeface="Roboto" panose="020B0604020202020204" charset="0"/>
              </a:rPr>
              <a:t>c'est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err="1" smtClean="0">
                <a:latin typeface="Roboto" panose="020B0604020202020204" charset="0"/>
                <a:ea typeface="Roboto" panose="020B0604020202020204" charset="0"/>
              </a:rPr>
              <a:t>l'opération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principale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qui retire </a:t>
            </a:r>
            <a:r>
              <a:rPr lang="en-GB" dirty="0" err="1" smtClean="0">
                <a:latin typeface="Roboto" panose="020B0604020202020204" charset="0"/>
                <a:ea typeface="Roboto" panose="020B0604020202020204" charset="0"/>
              </a:rPr>
              <a:t>l'état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de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valeur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k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minimale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de la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liste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OPEN 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et met à jour les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coûts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des </a:t>
            </a:r>
            <a:r>
              <a:rPr lang="en-GB" dirty="0" err="1" smtClean="0">
                <a:latin typeface="Roboto" panose="020B0604020202020204" charset="0"/>
                <a:ea typeface="Roboto" panose="020B0604020202020204" charset="0"/>
              </a:rPr>
              <a:t>états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voisins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et les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réinsère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si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nécessaire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algn="just"/>
            <a:r>
              <a:rPr lang="en-GB" dirty="0" err="1" smtClean="0">
                <a:latin typeface="Roboto" panose="020B0604020202020204" charset="0"/>
                <a:ea typeface="Roboto" panose="020B0604020202020204" charset="0"/>
              </a:rPr>
              <a:t>Cette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opération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renvoie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la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valeur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b="1" dirty="0" err="1" smtClean="0">
                <a:latin typeface="Roboto" panose="020B0604020202020204" charset="0"/>
                <a:ea typeface="Roboto" panose="020B0604020202020204" charset="0"/>
              </a:rPr>
              <a:t>k</a:t>
            </a:r>
            <a:r>
              <a:rPr lang="en-GB" dirty="0" err="1" smtClean="0">
                <a:latin typeface="Roboto" panose="020B0604020202020204" charset="0"/>
                <a:ea typeface="Roboto" panose="020B0604020202020204" charset="0"/>
              </a:rPr>
              <a:t>min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, qui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est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la plus petite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valeur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k pour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tous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les </a:t>
            </a:r>
            <a:r>
              <a:rPr lang="en-GB" dirty="0" err="1" smtClean="0">
                <a:latin typeface="Roboto" panose="020B0604020202020204" charset="0"/>
                <a:ea typeface="Roboto" panose="020B0604020202020204" charset="0"/>
              </a:rPr>
              <a:t>états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 de 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la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liste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OPEN. 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Si la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liste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smtClean="0">
                <a:latin typeface="Roboto" panose="020B0604020202020204" charset="0"/>
                <a:ea typeface="Roboto" panose="020B0604020202020204" charset="0"/>
              </a:rPr>
              <a:t>OPEN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est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vide,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elle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renvoie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-1,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ce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qui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indique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que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l'objectif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dirty="0" err="1">
                <a:latin typeface="Roboto" panose="020B0604020202020204" charset="0"/>
                <a:ea typeface="Roboto" panose="020B0604020202020204" charset="0"/>
              </a:rPr>
              <a:t>est</a:t>
            </a:r>
            <a:r>
              <a:rPr lang="en-GB" dirty="0">
                <a:latin typeface="Roboto" panose="020B0604020202020204" charset="0"/>
                <a:ea typeface="Roboto" panose="020B0604020202020204" charset="0"/>
              </a:rPr>
              <a:t> inaccessible.</a:t>
            </a:r>
          </a:p>
        </p:txBody>
      </p:sp>
      <p:sp>
        <p:nvSpPr>
          <p:cNvPr id="5" name="Google Shape;869;p34"/>
          <p:cNvSpPr/>
          <p:nvPr/>
        </p:nvSpPr>
        <p:spPr>
          <a:xfrm>
            <a:off x="267243" y="979800"/>
            <a:ext cx="2388871" cy="337647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873;p34"/>
          <p:cNvGrpSpPr/>
          <p:nvPr/>
        </p:nvGrpSpPr>
        <p:grpSpPr>
          <a:xfrm>
            <a:off x="0" y="4414861"/>
            <a:ext cx="3293462" cy="92817"/>
            <a:chOff x="819025" y="3822075"/>
            <a:chExt cx="891450" cy="25125"/>
          </a:xfrm>
        </p:grpSpPr>
        <p:sp>
          <p:nvSpPr>
            <p:cNvPr id="15" name="Google Shape;874;p34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5;p34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6;p34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7;p34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8;p34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9;p34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80;p34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264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4"/>
          <p:cNvSpPr/>
          <p:nvPr/>
        </p:nvSpPr>
        <p:spPr>
          <a:xfrm>
            <a:off x="946854" y="915125"/>
            <a:ext cx="3271500" cy="3271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4"/>
          <p:cNvSpPr txBox="1">
            <a:spLocks noGrp="1"/>
          </p:cNvSpPr>
          <p:nvPr>
            <p:ph type="subTitle" idx="1"/>
          </p:nvPr>
        </p:nvSpPr>
        <p:spPr>
          <a:xfrm>
            <a:off x="1023256" y="1034977"/>
            <a:ext cx="3142343" cy="3072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fr-FR" sz="1600" b="1" dirty="0" smtClean="0"/>
              <a:t>- INSERT </a:t>
            </a:r>
            <a:r>
              <a:rPr lang="fr-FR" sz="1600" dirty="0"/>
              <a:t>: cette opération insère un nouvel état ou un état existant dans la liste </a:t>
            </a:r>
            <a:r>
              <a:rPr lang="fr-FR" sz="1600" dirty="0" smtClean="0"/>
              <a:t>ouverte ‘OPEN’ </a:t>
            </a:r>
            <a:r>
              <a:rPr lang="fr-FR" sz="1600" dirty="0"/>
              <a:t>avec une nouvelle valeur h. Elle assigne aussi la valeur k à l'état en fonction de la valeur h actuelle ou nouvelle, selon le tag (NEW, OPEN ou CLOSED) de l'état. L'opération trie la liste ouverte selon les valeurs k croissantes.</a:t>
            </a:r>
            <a:endParaRPr sz="1600" dirty="0"/>
          </a:p>
        </p:txBody>
      </p:sp>
      <p:grpSp>
        <p:nvGrpSpPr>
          <p:cNvPr id="873" name="Google Shape;873;p34"/>
          <p:cNvGrpSpPr/>
          <p:nvPr/>
        </p:nvGrpSpPr>
        <p:grpSpPr>
          <a:xfrm>
            <a:off x="935832" y="4262691"/>
            <a:ext cx="3293462" cy="92817"/>
            <a:chOff x="819025" y="3822075"/>
            <a:chExt cx="891450" cy="25125"/>
          </a:xfrm>
        </p:grpSpPr>
        <p:sp>
          <p:nvSpPr>
            <p:cNvPr id="874" name="Google Shape;874;p34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846" y="1431970"/>
            <a:ext cx="3894157" cy="2278577"/>
          </a:xfrm>
          <a:prstGeom prst="rect">
            <a:avLst/>
          </a:prstGeom>
        </p:spPr>
      </p:pic>
      <p:sp>
        <p:nvSpPr>
          <p:cNvPr id="16" name="Google Shape;954;p38"/>
          <p:cNvSpPr txBox="1">
            <a:spLocks noGrp="1"/>
          </p:cNvSpPr>
          <p:nvPr>
            <p:ph type="title"/>
          </p:nvPr>
        </p:nvSpPr>
        <p:spPr>
          <a:xfrm>
            <a:off x="2474591" y="144461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GB" dirty="0"/>
              <a:t>3.	Pseudo-code de D*</a:t>
            </a:r>
            <a:br>
              <a:rPr lang="en-GB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8283" y="513717"/>
            <a:ext cx="53122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b="1" dirty="0">
                <a:latin typeface="Roboto" panose="020B0604020202020204" charset="0"/>
                <a:ea typeface="Roboto" panose="020B0604020202020204" charset="0"/>
              </a:rPr>
              <a:t>- MODIFY-COST : </a:t>
            </a:r>
            <a:r>
              <a:rPr lang="fr-FR" sz="1600" dirty="0">
                <a:latin typeface="Roboto" panose="020B0604020202020204" charset="0"/>
                <a:ea typeface="Roboto" panose="020B0604020202020204" charset="0"/>
              </a:rPr>
              <a:t>cette opération modifie le </a:t>
            </a:r>
            <a:r>
              <a:rPr lang="fr-FR" sz="1600" dirty="0" smtClean="0">
                <a:latin typeface="Roboto" panose="020B0604020202020204" charset="0"/>
                <a:ea typeface="Roboto" panose="020B0604020202020204" charset="0"/>
              </a:rPr>
              <a:t>coût entre </a:t>
            </a:r>
            <a:r>
              <a:rPr lang="fr-FR" sz="1600" dirty="0">
                <a:latin typeface="Roboto" panose="020B0604020202020204" charset="0"/>
                <a:ea typeface="Roboto" panose="020B0604020202020204" charset="0"/>
              </a:rPr>
              <a:t>deux états donnés par une nouvelle valeur. Si le premier état est </a:t>
            </a:r>
            <a:r>
              <a:rPr lang="fr-FR" sz="1600" dirty="0" smtClean="0">
                <a:latin typeface="Roboto" panose="020B0604020202020204" charset="0"/>
                <a:ea typeface="Roboto" panose="020B0604020202020204" charset="0"/>
              </a:rPr>
              <a:t>fermé ‘CLOSED’, </a:t>
            </a:r>
            <a:r>
              <a:rPr lang="fr-FR" sz="1600" dirty="0">
                <a:latin typeface="Roboto" panose="020B0604020202020204" charset="0"/>
                <a:ea typeface="Roboto" panose="020B0604020202020204" charset="0"/>
              </a:rPr>
              <a:t>elle le réinsère dans la liste ouverte avec la valeur h actuelle. Cette opération renvoie la plus petite valeur k pour tous les états de la liste ouverte.</a:t>
            </a:r>
            <a:endParaRPr lang="en-GB" sz="16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2" name="Google Shape;869;p34"/>
          <p:cNvSpPr/>
          <p:nvPr/>
        </p:nvSpPr>
        <p:spPr>
          <a:xfrm>
            <a:off x="702025" y="414331"/>
            <a:ext cx="5504746" cy="166904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84" y="2372885"/>
            <a:ext cx="6098944" cy="2137650"/>
          </a:xfrm>
          <a:prstGeom prst="rect">
            <a:avLst/>
          </a:prstGeom>
        </p:spPr>
      </p:pic>
      <p:grpSp>
        <p:nvGrpSpPr>
          <p:cNvPr id="8" name="Google Shape;873;p34"/>
          <p:cNvGrpSpPr/>
          <p:nvPr/>
        </p:nvGrpSpPr>
        <p:grpSpPr>
          <a:xfrm>
            <a:off x="702025" y="2182762"/>
            <a:ext cx="5504746" cy="82595"/>
            <a:chOff x="819025" y="3822075"/>
            <a:chExt cx="891450" cy="25125"/>
          </a:xfrm>
        </p:grpSpPr>
        <p:sp>
          <p:nvSpPr>
            <p:cNvPr id="9" name="Google Shape;874;p34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75;p34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6;p34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7;p34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8;p34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9;p34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80;p34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102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8283" y="513717"/>
            <a:ext cx="5312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600" b="1" dirty="0">
                <a:latin typeface="Roboto" panose="020B0604020202020204" charset="0"/>
                <a:ea typeface="Roboto" panose="020B0604020202020204" charset="0"/>
              </a:rPr>
              <a:t>- MIN-STATE :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cette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opération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renvoie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l'état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de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valeur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k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minimale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de la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liste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 smtClean="0">
                <a:latin typeface="Roboto" panose="020B0604020202020204" charset="0"/>
                <a:ea typeface="Roboto" panose="020B0604020202020204" charset="0"/>
              </a:rPr>
              <a:t>OPEN. 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Si la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liste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ouverte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est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vide,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elle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GB" sz="1600" dirty="0" err="1">
                <a:latin typeface="Roboto" panose="020B0604020202020204" charset="0"/>
                <a:ea typeface="Roboto" panose="020B0604020202020204" charset="0"/>
              </a:rPr>
              <a:t>renvoie</a:t>
            </a:r>
            <a:r>
              <a:rPr lang="en-GB" sz="1600" dirty="0">
                <a:latin typeface="Roboto" panose="020B0604020202020204" charset="0"/>
                <a:ea typeface="Roboto" panose="020B0604020202020204" charset="0"/>
              </a:rPr>
              <a:t> NULL.</a:t>
            </a:r>
          </a:p>
        </p:txBody>
      </p:sp>
      <p:sp>
        <p:nvSpPr>
          <p:cNvPr id="32" name="Google Shape;869;p34"/>
          <p:cNvSpPr/>
          <p:nvPr/>
        </p:nvSpPr>
        <p:spPr>
          <a:xfrm>
            <a:off x="702025" y="414332"/>
            <a:ext cx="5504746" cy="102976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869;p34"/>
          <p:cNvSpPr/>
          <p:nvPr/>
        </p:nvSpPr>
        <p:spPr>
          <a:xfrm>
            <a:off x="702025" y="3542161"/>
            <a:ext cx="5504746" cy="1029768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fr-FR" sz="1600" b="1" dirty="0">
                <a:latin typeface="Roboto" panose="020B0604020202020204" charset="0"/>
                <a:ea typeface="Roboto" panose="020B0604020202020204" charset="0"/>
              </a:rPr>
              <a:t>- GET-KMIN : </a:t>
            </a:r>
            <a:r>
              <a:rPr lang="fr-FR" sz="1600" dirty="0">
                <a:latin typeface="Roboto" panose="020B0604020202020204" charset="0"/>
                <a:ea typeface="Roboto" panose="020B0604020202020204" charset="0"/>
              </a:rPr>
              <a:t>cette opération renvoie la plus petite valeur k pour tous les états de la liste </a:t>
            </a:r>
            <a:r>
              <a:rPr lang="fr-FR" sz="1600" dirty="0" smtClean="0">
                <a:latin typeface="Roboto" panose="020B0604020202020204" charset="0"/>
                <a:ea typeface="Roboto" panose="020B0604020202020204" charset="0"/>
              </a:rPr>
              <a:t>OPEN. </a:t>
            </a:r>
            <a:r>
              <a:rPr lang="fr-FR" sz="1600" dirty="0">
                <a:latin typeface="Roboto" panose="020B0604020202020204" charset="0"/>
                <a:ea typeface="Roboto" panose="020B0604020202020204" charset="0"/>
              </a:rPr>
              <a:t>Si la liste ouverte est vide, elle renvoie -1.</a:t>
            </a:r>
            <a:endParaRPr sz="16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054" y="1543485"/>
            <a:ext cx="3856054" cy="9144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880" y="2428911"/>
            <a:ext cx="3977985" cy="975445"/>
          </a:xfrm>
          <a:prstGeom prst="rect">
            <a:avLst/>
          </a:prstGeom>
        </p:spPr>
      </p:pic>
      <p:grpSp>
        <p:nvGrpSpPr>
          <p:cNvPr id="37" name="Google Shape;873;p34"/>
          <p:cNvGrpSpPr/>
          <p:nvPr/>
        </p:nvGrpSpPr>
        <p:grpSpPr>
          <a:xfrm rot="5400000">
            <a:off x="5826354" y="891005"/>
            <a:ext cx="1029769" cy="76419"/>
            <a:chOff x="819025" y="3822075"/>
            <a:chExt cx="891450" cy="25125"/>
          </a:xfrm>
        </p:grpSpPr>
        <p:sp>
          <p:nvSpPr>
            <p:cNvPr id="38" name="Google Shape;874;p34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75;p34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76;p34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77;p34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78;p34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79;p34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0;p34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873;p34"/>
          <p:cNvGrpSpPr/>
          <p:nvPr/>
        </p:nvGrpSpPr>
        <p:grpSpPr>
          <a:xfrm rot="5400000">
            <a:off x="5829244" y="4018835"/>
            <a:ext cx="1029769" cy="76419"/>
            <a:chOff x="819025" y="3822075"/>
            <a:chExt cx="891450" cy="25125"/>
          </a:xfrm>
        </p:grpSpPr>
        <p:sp>
          <p:nvSpPr>
            <p:cNvPr id="46" name="Google Shape;874;p34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75;p34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76;p34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7;p34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78;p34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9;p34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80;p34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1132</Words>
  <Application>Microsoft Office PowerPoint</Application>
  <PresentationFormat>On-screen Show (16:9)</PresentationFormat>
  <Paragraphs>87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Wingdings</vt:lpstr>
      <vt:lpstr>Roboto</vt:lpstr>
      <vt:lpstr>Fredoka One</vt:lpstr>
      <vt:lpstr>Bahnschrift SemiLight</vt:lpstr>
      <vt:lpstr>Roboto Condensed Light</vt:lpstr>
      <vt:lpstr>Orbitron</vt:lpstr>
      <vt:lpstr>Palanquin Dark</vt:lpstr>
      <vt:lpstr>The Evolution of Invention in Canada Thesis by Slidesgo</vt:lpstr>
      <vt:lpstr>D* Algorithme</vt:lpstr>
      <vt:lpstr>Le plan</vt:lpstr>
      <vt:lpstr>1. rappel sur A*</vt:lpstr>
      <vt:lpstr>2. Introduction à l'algorithme D*</vt:lpstr>
      <vt:lpstr>2. Introduction à l'algorithme D*</vt:lpstr>
      <vt:lpstr>3. Pseudo-code de D* </vt:lpstr>
      <vt:lpstr>3. Pseudo-code de D* </vt:lpstr>
      <vt:lpstr>PowerPoint Presentation</vt:lpstr>
      <vt:lpstr>PowerPoint Presentation</vt:lpstr>
      <vt:lpstr>Exemple de D*:</vt:lpstr>
      <vt:lpstr>PowerPoint Presentation</vt:lpstr>
      <vt:lpstr>Exemple de D*:</vt:lpstr>
      <vt:lpstr>Exemple de D*:</vt:lpstr>
      <vt:lpstr>Exemple de D*:</vt:lpstr>
      <vt:lpstr>Exemple de D*:</vt:lpstr>
      <vt:lpstr>Exemple de D*:</vt:lpstr>
      <vt:lpstr>Exemple de D*:</vt:lpstr>
      <vt:lpstr>Exemple de D*:</vt:lpstr>
      <vt:lpstr>Exemple de D*:</vt:lpstr>
      <vt:lpstr>Exemple de D*:</vt:lpstr>
      <vt:lpstr>Exemple de D*: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 D*</dc:title>
  <cp:lastModifiedBy>Maazouz</cp:lastModifiedBy>
  <cp:revision>57</cp:revision>
  <dcterms:modified xsi:type="dcterms:W3CDTF">2023-12-10T21:53:46Z</dcterms:modified>
</cp:coreProperties>
</file>