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ira Sans Light" panose="020B0403050000020004" pitchFamily="34" charset="0"/>
      <p:regular r:id="rId13"/>
    </p:embeddedFont>
    <p:embeddedFont>
      <p:font typeface="Fira Sans Medium" panose="020B0603050000020004" pitchFamily="34" charset="0"/>
      <p:regular r:id="rId14"/>
    </p:embeddedFont>
    <p:embeddedFont>
      <p:font typeface="Fira Sans Medium Bold" panose="020B060402020202020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295" y="1028700"/>
            <a:ext cx="4702790" cy="587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60"/>
              </a:lnSpc>
              <a:spcBef>
                <a:spcPct val="0"/>
              </a:spcBef>
            </a:pPr>
            <a:r>
              <a:rPr lang="en-US" sz="3470">
                <a:solidFill>
                  <a:srgbClr val="000000"/>
                </a:solidFill>
                <a:latin typeface="Fira Sans Bold Bold"/>
              </a:rPr>
              <a:t>Intelligence Artificielle</a:t>
            </a:r>
          </a:p>
        </p:txBody>
      </p:sp>
      <p:pic>
        <p:nvPicPr>
          <p:cNvPr id="3" name="Picture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10010738" y="1028700"/>
            <a:ext cx="827726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78180" y="8267700"/>
            <a:ext cx="8617177" cy="976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Fira Sans Light" panose="020B0403050000020004"/>
              </a:rPr>
              <a:t>Tebr Dounia</a:t>
            </a:r>
          </a:p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Fira Sans Light" panose="020B0403050000020004"/>
              </a:rPr>
              <a:t>Sabbar Salma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8180" y="2933700"/>
            <a:ext cx="7991475" cy="4231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8000" spc="299">
                <a:solidFill>
                  <a:srgbClr val="000000"/>
                </a:solidFill>
                <a:latin typeface="Fira Sans Bold Bold"/>
              </a:rPr>
              <a:t>ALGORITHME DE DIJKSTRA</a:t>
            </a:r>
          </a:p>
          <a:p>
            <a:pPr marL="0" lvl="0" indent="0">
              <a:lnSpc>
                <a:spcPts val="11000"/>
              </a:lnSpc>
            </a:pPr>
            <a:endParaRPr sz="8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7"/>
          <p:cNvSpPr txBox="1"/>
          <p:nvPr/>
        </p:nvSpPr>
        <p:spPr>
          <a:xfrm>
            <a:off x="4276090" y="952500"/>
            <a:ext cx="92043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spc="-60">
                <a:solidFill>
                  <a:srgbClr val="000000"/>
                </a:solidFill>
                <a:latin typeface="Fira Sans Medium" panose="020B0603050000020004" charset="0"/>
                <a:cs typeface="Fira Sans Medium" panose="020B0603050000020004" charset="0"/>
                <a:sym typeface="+mn-ea"/>
              </a:rPr>
              <a:t> Algorithme de Dijkstra</a:t>
            </a:r>
            <a:endParaRPr lang="en-US" sz="6000" spc="-60">
              <a:solidFill>
                <a:srgbClr val="000000"/>
              </a:solidFill>
              <a:latin typeface="Fira Sans Medium" panose="020B0603050000020004"/>
            </a:endParaRPr>
          </a:p>
          <a:p>
            <a:endParaRPr lang="en-US" sz="6000"/>
          </a:p>
        </p:txBody>
      </p:sp>
      <p:sp>
        <p:nvSpPr>
          <p:cNvPr id="19" name="Text Box 18"/>
          <p:cNvSpPr txBox="1"/>
          <p:nvPr/>
        </p:nvSpPr>
        <p:spPr>
          <a:xfrm>
            <a:off x="1524000" y="3481070"/>
            <a:ext cx="1470850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sert à résoudre le problème du plus court chemin.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L'algorithme porte le nom de son inventeur, l'informaticien néerlandais Edsger Dijkstra, et a été publié en 1959.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97813" y="1028700"/>
            <a:ext cx="7308461" cy="71866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00200" y="2476500"/>
            <a:ext cx="5401554" cy="4652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70"/>
              </a:lnSpc>
              <a:spcBef>
                <a:spcPct val="0"/>
              </a:spcBef>
            </a:pPr>
            <a:r>
              <a:rPr lang="en-US" sz="7560">
                <a:solidFill>
                  <a:srgbClr val="000000"/>
                </a:solidFill>
                <a:latin typeface="Fira Sans Medium Bold" panose="020B0603050000020004"/>
              </a:rPr>
              <a:t>Principe de l'algorithme sur un  exemple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462" y="382485"/>
            <a:ext cx="4746641" cy="40455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485" r="485"/>
          <a:stretch>
            <a:fillRect/>
          </a:stretch>
        </p:blipFill>
        <p:spPr>
          <a:xfrm>
            <a:off x="13171532" y="470115"/>
            <a:ext cx="4087768" cy="39576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5143500"/>
            <a:ext cx="4267299" cy="38010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15145" y="5039535"/>
            <a:ext cx="4365316" cy="390507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104643" y="4762704"/>
            <a:ext cx="4154657" cy="4226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467995"/>
            <a:ext cx="435546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108325"/>
            <a:ext cx="11567795" cy="40697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114800" y="1257300"/>
            <a:ext cx="10184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Pr</a:t>
            </a:r>
            <a:r>
              <a:rPr lang="en-US" altLang="en-US" sz="5400"/>
              <a:t>é</a:t>
            </a:r>
            <a:r>
              <a:rPr lang="en-US" sz="5400"/>
              <a:t>sentation </a:t>
            </a:r>
            <a:r>
              <a:rPr lang="en-US" sz="4800"/>
              <a:t>sous forme du tableau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114800" y="7810500"/>
            <a:ext cx="10702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Le plus cour chemin de a vers c est : a-&gt;e-&gt;d-&gt;b-&gt;c de distance 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495800" y="495300"/>
            <a:ext cx="8416925" cy="9448165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/>
              <a:t>function Dijkstra(Graph, source):</a:t>
            </a:r>
          </a:p>
          <a:p>
            <a:pPr algn="l"/>
            <a:r>
              <a:rPr lang="en-US" sz="3200"/>
              <a:t>      </a:t>
            </a:r>
          </a:p>
          <a:p>
            <a:pPr algn="l"/>
            <a:r>
              <a:rPr lang="en-US" sz="3200"/>
              <a:t>       for each vertex v in Graph.Vertices:</a:t>
            </a:r>
          </a:p>
          <a:p>
            <a:pPr algn="l"/>
            <a:r>
              <a:rPr lang="en-US" sz="3200"/>
              <a:t>           dist[v] ← INFINITY</a:t>
            </a:r>
          </a:p>
          <a:p>
            <a:pPr algn="l"/>
            <a:r>
              <a:rPr lang="en-US" sz="3200"/>
              <a:t>           prev[v] ← UNDEFINED</a:t>
            </a:r>
          </a:p>
          <a:p>
            <a:pPr algn="l"/>
            <a:r>
              <a:rPr lang="en-US" sz="3200"/>
              <a:t>           add v to Q</a:t>
            </a:r>
          </a:p>
          <a:p>
            <a:pPr algn="l"/>
            <a:r>
              <a:rPr lang="en-US" sz="3200"/>
              <a:t>       dist[source] ← 0</a:t>
            </a:r>
          </a:p>
          <a:p>
            <a:pPr algn="l"/>
            <a:r>
              <a:rPr lang="en-US" sz="3200"/>
              <a:t>       </a:t>
            </a:r>
          </a:p>
          <a:p>
            <a:pPr algn="l"/>
            <a:r>
              <a:rPr lang="en-US" sz="3200"/>
              <a:t>       while Q is not empty:</a:t>
            </a:r>
          </a:p>
          <a:p>
            <a:pPr algn="l"/>
            <a:r>
              <a:rPr lang="en-US" sz="3200"/>
              <a:t>          u ← vertex in Q with min dist[v]</a:t>
            </a:r>
          </a:p>
          <a:p>
            <a:pPr algn="l"/>
            <a:r>
              <a:rPr lang="en-US" sz="3200"/>
              <a:t>          remove u from Q</a:t>
            </a:r>
          </a:p>
          <a:p>
            <a:pPr algn="l"/>
            <a:r>
              <a:rPr lang="en-US" sz="3200"/>
              <a:t>          </a:t>
            </a:r>
          </a:p>
          <a:p>
            <a:pPr algn="l"/>
            <a:r>
              <a:rPr lang="en-US" sz="3200"/>
              <a:t>          for each neighbor v of u still in Q:</a:t>
            </a:r>
          </a:p>
          <a:p>
            <a:pPr algn="l"/>
            <a:r>
              <a:rPr lang="en-US" sz="3200"/>
              <a:t>              alt ← dist[u] + Graph.Edges(u, v)</a:t>
            </a:r>
          </a:p>
          <a:p>
            <a:pPr algn="l"/>
            <a:r>
              <a:rPr lang="en-US" sz="3200"/>
              <a:t>              if alt &lt; dist[v]:</a:t>
            </a:r>
          </a:p>
          <a:p>
            <a:pPr algn="l"/>
            <a:r>
              <a:rPr lang="en-US" sz="3200"/>
              <a:t>                  dist[v] ← alt</a:t>
            </a:r>
          </a:p>
          <a:p>
            <a:pPr algn="l"/>
            <a:r>
              <a:rPr lang="en-US" sz="3200"/>
              <a:t>                  prev[v] ← u</a:t>
            </a:r>
          </a:p>
          <a:p>
            <a:pPr algn="l"/>
            <a:endParaRPr lang="en-US" sz="3200"/>
          </a:p>
          <a:p>
            <a:pPr algn="l"/>
            <a:r>
              <a:rPr lang="en-US" sz="3200"/>
              <a:t>      return dist[], prev[]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70" y="885479"/>
            <a:ext cx="17004030" cy="9404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Personnalisé</PresentationFormat>
  <Paragraphs>29</Paragraphs>
  <Slides>7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Calibri</vt:lpstr>
      <vt:lpstr>Fira Sans Bold Bold</vt:lpstr>
      <vt:lpstr>Arial</vt:lpstr>
      <vt:lpstr>Fira Sans Medium Bold</vt:lpstr>
      <vt:lpstr>Fira Sans Light</vt:lpstr>
      <vt:lpstr>Fira Sans Medium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Bleu et Violet Décontracté Entreprise Vision Projet Entreprise Diaporama</dc:title>
  <dc:creator/>
  <cp:lastModifiedBy>RABIE</cp:lastModifiedBy>
  <cp:revision>15</cp:revision>
  <dcterms:created xsi:type="dcterms:W3CDTF">2006-08-16T00:00:00Z</dcterms:created>
  <dcterms:modified xsi:type="dcterms:W3CDTF">2023-02-21T17:21:07Z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B71E4BEEB5B946A1B5EC406B904865D1</vt:lpwstr>
  </property>
  <property fmtid="{D5CDD505-2E9C-101B-9397-08002B2CF9AE}" pid="3" name="KSOProductBuildVer">
    <vt:lpwstr>1033-11.2.0.11214</vt:lpwstr>
  </property>
</Properties>
</file>