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95" r:id="rId2"/>
    <p:sldId id="287" r:id="rId3"/>
    <p:sldId id="257" r:id="rId4"/>
    <p:sldId id="297" r:id="rId5"/>
    <p:sldId id="279" r:id="rId6"/>
    <p:sldId id="290" r:id="rId7"/>
    <p:sldId id="289" r:id="rId8"/>
    <p:sldId id="280" r:id="rId9"/>
    <p:sldId id="282" r:id="rId10"/>
    <p:sldId id="293" r:id="rId11"/>
    <p:sldId id="291" r:id="rId12"/>
    <p:sldId id="292" r:id="rId13"/>
    <p:sldId id="298" r:id="rId14"/>
    <p:sldId id="299" r:id="rId15"/>
    <p:sldId id="294" r:id="rId16"/>
    <p:sldId id="286" r:id="rId17"/>
    <p:sldId id="300" r:id="rId18"/>
    <p:sldId id="296" r:id="rId19"/>
  </p:sldIdLst>
  <p:sldSz cx="9144000" cy="6858000" type="screen4x3"/>
  <p:notesSz cx="6786563" cy="98567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398da214ea3a0a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1-25T17:37:02.826" idx="2">
    <p:pos x="10" y="10"/>
    <p:text>Le hachage Bitstate est une méthode de hachage inventée en 1968 par Morris. [1] Il est utilisé pour le hachage d'état, où chaque état (par exemple d'un automate) est représenté par un nombre et il est passé à une fonction de hachage</p:text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31.058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12-07T13:05:58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6791 19032 0</inkml:trace>
  <inkml:trace contextRef="#ctx0" brushRef="#br0" timeOffset="710.4048">6791 19032 0</inkml:trace>
  <inkml:trace contextRef="#ctx0" brushRef="#br0" timeOffset="1240.9562">6897 19032 0</inkml:trace>
  <inkml:trace contextRef="#ctx0" brushRef="#br0" timeOffset="1401.8888">6897 19032 0,'0'0'109</inkml:trace>
  <inkml:trace contextRef="#ctx0" brushRef="#br0" timeOffset="1444.6616">6897 19032 0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005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43AEA-508E-4F42-84D8-59A6B1179BE5}" type="datetimeFigureOut">
              <a:rPr lang="fr-FR" smtClean="0"/>
              <a:t>07/12/2022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1900"/>
            <a:ext cx="44354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43450"/>
            <a:ext cx="5429250" cy="38814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63075"/>
            <a:ext cx="2941638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4925" y="9363075"/>
            <a:ext cx="294005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8F8E4-21A9-49EB-9C97-E265F67FEE4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33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8F8E4-21A9-49EB-9C97-E265F67FEE4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320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8F8E4-21A9-49EB-9C97-E265F67FEE4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46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98F8E4-21A9-49EB-9C97-E265F67FEE4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009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F5DE7E-7028-475D-BB74-79AC61F82368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885816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42920" y="3767400"/>
            <a:ext cx="885816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A558C6-E77B-4798-A848-1E4F57A0681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81800" y="85716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42920" y="376740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81800" y="376740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850431-B6FD-4973-87B9-6154636AF615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28519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137760" y="857160"/>
            <a:ext cx="28519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132600" y="857160"/>
            <a:ext cx="28519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42920" y="3767400"/>
            <a:ext cx="28519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137760" y="3767400"/>
            <a:ext cx="28519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132600" y="3767400"/>
            <a:ext cx="28519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145DDF-4BCA-4D1D-BD6C-1EBD6C0B6F8C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340046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706472" y="3817999"/>
            <a:ext cx="2414915" cy="2844199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7815530" y="-629905"/>
            <a:ext cx="1365292" cy="1589342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2699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2920" y="857160"/>
            <a:ext cx="8858160" cy="557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B22AC-9E50-4990-848A-818D9B2A1E47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8858160" cy="5572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2985B4-9CF3-4903-948B-B674603D7A3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4322520" cy="5572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81800" y="857160"/>
            <a:ext cx="4322520" cy="5572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995E3C-213D-454A-B01E-5A76F809522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CCBFDD-BD32-4E0D-BF68-D1385288332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0" y="70920"/>
            <a:ext cx="9144000" cy="331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F86DC6-CB16-4495-BDB0-2D144F6C117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81800" y="857160"/>
            <a:ext cx="4322520" cy="5572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42920" y="376740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5E2DB6E-92DF-4DF4-9508-5F0ECC9388F1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4322520" cy="5572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81800" y="85716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81800" y="376740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0DF8A0-B96A-4EAA-ACEC-A5292B67BDC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46080"/>
            <a:ext cx="9144000" cy="7642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endParaRPr lang="en-US" sz="4400" b="0" strike="noStrike" spc="-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2920" y="85716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81800" y="857160"/>
            <a:ext cx="432252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42920" y="3767400"/>
            <a:ext cx="8858160" cy="26575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dirty="0"/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E5B3DA-B1F2-44E0-8780-274823E54F85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FFFFFF"/>
                </a:solidFill>
                <a:latin typeface="맑은 고딕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42920" y="857160"/>
            <a:ext cx="8858160" cy="5572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lstStyle/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Click to edit the outline text format</a:t>
            </a:r>
          </a:p>
          <a:p>
            <a:pPr marL="743040" lvl="1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맑은 고딕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-360" y="6492960"/>
            <a:ext cx="1143000" cy="365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lIns="90000" tIns="46800" rIns="90000" bIns="46800" anchor="ctr">
            <a:noAutofit/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684CBAC-66B6-4D02-8F47-160172A99B16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1142640" y="6492960"/>
            <a:ext cx="4786200" cy="365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lIns="90000" tIns="46800" rIns="90000" bIns="46800" anchor="ctr">
            <a:noAutofit/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200" b="0" strike="noStrike" spc="-1">
                <a:solidFill>
                  <a:srgbClr val="FAA34C"/>
                </a:solidFill>
                <a:latin typeface="맑은 고딕"/>
                <a:ea typeface="맑은 고딕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 dirty="0">
                <a:solidFill>
                  <a:srgbClr val="FAA34C"/>
                </a:solidFill>
                <a:latin typeface="맑은 고딕"/>
                <a:ea typeface="맑은 고딕"/>
              </a:rPr>
              <a:t>SPIN Search Optimization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786440" y="6492960"/>
            <a:ext cx="571320" cy="3650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txBody>
          <a:bodyPr lIns="90000" tIns="46800" rIns="90000" bIns="46800" anchor="ctr">
            <a:noAutofit/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035459D-7B74-4AA7-94EF-1F25C4FFD366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‹N°›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5" name="바닥글 개체 틀 4"/>
          <p:cNvSpPr/>
          <p:nvPr/>
        </p:nvSpPr>
        <p:spPr>
          <a:xfrm>
            <a:off x="8358120" y="6492960"/>
            <a:ext cx="7858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strike="noStrike" spc="-1" dirty="0">
                <a:solidFill>
                  <a:srgbClr val="FAA34C"/>
                </a:solidFill>
                <a:latin typeface="맑은 고딕"/>
                <a:ea typeface="맑은 고딕"/>
              </a:rPr>
              <a:t>/ 31</a:t>
            </a:r>
            <a:endParaRPr lang="en-US" sz="10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" name="TextBox 10"/>
          <p:cNvSpPr/>
          <p:nvPr/>
        </p:nvSpPr>
        <p:spPr>
          <a:xfrm>
            <a:off x="0" y="0"/>
            <a:ext cx="9144000" cy="10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A8FAB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바닥글 개체 틀 4"/>
          <p:cNvSpPr/>
          <p:nvPr/>
        </p:nvSpPr>
        <p:spPr>
          <a:xfrm>
            <a:off x="5929200" y="6492960"/>
            <a:ext cx="19288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0" strike="noStrike" spc="-1" dirty="0">
                <a:solidFill>
                  <a:srgbClr val="FAA34C"/>
                </a:solidFill>
                <a:latin typeface="맑은 고딕"/>
                <a:ea typeface="맑은 고딕"/>
              </a:rPr>
              <a:t>Hong,Shin @ PSWLAB</a:t>
            </a:r>
            <a:endParaRPr lang="en-US" sz="1000" b="0" strike="noStrike" spc="-1" dirty="0">
              <a:solidFill>
                <a:srgbClr val="000000"/>
              </a:solidFill>
              <a:latin typeface="굴림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53"/>
          <p:cNvSpPr>
            <a:spLocks noChangeArrowheads="1"/>
          </p:cNvSpPr>
          <p:nvPr/>
        </p:nvSpPr>
        <p:spPr bwMode="auto">
          <a:xfrm>
            <a:off x="2816919" y="3250007"/>
            <a:ext cx="3371598" cy="9920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rgbClr val="66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fr-FR" sz="3600" dirty="0">
                <a:solidFill>
                  <a:srgbClr val="0070C0"/>
                </a:solidFill>
                <a:latin typeface="Monotype Corsiva" panose="03010101010201010101" pitchFamily="66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Monotype Corsiva" panose="03010101010201010101" pitchFamily="66" charset="0"/>
              </a:rPr>
              <a:t>Bit-state Hashing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11762" y="22907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200" b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Département Mathématique et Informatique</a:t>
            </a:r>
            <a:endParaRPr lang="fr-FR" sz="1350" dirty="0"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30524" y="2529814"/>
            <a:ext cx="22026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Exposé</a:t>
            </a:r>
            <a:endParaRPr lang="fr-FR" sz="2100" b="1" dirty="0">
              <a:solidFill>
                <a:srgbClr val="0070C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9901" y="2949925"/>
            <a:ext cx="8499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3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Roboto Slab"/>
                <a:sym typeface="Roboto Slab"/>
              </a:rPr>
              <a:t>Intitulé</a:t>
            </a:r>
            <a:r>
              <a:rPr lang="fr-FR" sz="135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Roboto Slab"/>
                <a:sym typeface="Roboto Slab"/>
              </a:rPr>
              <a:t> :</a:t>
            </a:r>
            <a:endParaRPr lang="fr-FR" sz="1350" dirty="0">
              <a:latin typeface="Bell MT" panose="02020503060305020303" pitchFamily="18" charset="0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B67837B5-D179-4DFE-9F47-000EA9234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8" t="10543" r="21717" b="11433"/>
          <a:stretch/>
        </p:blipFill>
        <p:spPr>
          <a:xfrm>
            <a:off x="1725104" y="32020"/>
            <a:ext cx="5443980" cy="23146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02718" y="2771128"/>
            <a:ext cx="13856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endParaRPr lang="fr-FR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71685" y="5861819"/>
            <a:ext cx="2558714" cy="416761"/>
            <a:chOff x="0" y="153046"/>
            <a:chExt cx="3411619" cy="5556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2" name="Rectangle à coins arrondis 21"/>
            <p:cNvSpPr/>
            <p:nvPr/>
          </p:nvSpPr>
          <p:spPr>
            <a:xfrm>
              <a:off x="0" y="153046"/>
              <a:ext cx="3411619" cy="55568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6275" y="169321"/>
              <a:ext cx="3379069" cy="5231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17145" rIns="25718" bIns="17145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50" b="1" dirty="0"/>
                <a:t>Zouhair  EL-AZIZY</a:t>
              </a:r>
              <a:endParaRPr lang="fr-CA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날짜 개체 틀 3"/>
          <p:cNvSpPr/>
          <p:nvPr/>
        </p:nvSpPr>
        <p:spPr>
          <a:xfrm>
            <a:off x="0" y="6490800"/>
            <a:ext cx="1182460" cy="37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A311399-A2D5-45E7-BB03-C5C34A1EA746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" name="바닥글 개체 틀 5"/>
          <p:cNvSpPr/>
          <p:nvPr/>
        </p:nvSpPr>
        <p:spPr>
          <a:xfrm>
            <a:off x="1182460" y="6488240"/>
            <a:ext cx="6643800" cy="37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4" name="슬라이드 번호 개체 틀 4"/>
          <p:cNvSpPr/>
          <p:nvPr/>
        </p:nvSpPr>
        <p:spPr>
          <a:xfrm>
            <a:off x="7826260" y="6488880"/>
            <a:ext cx="1317740" cy="37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26DD142-7F16-4F2A-A683-62EAF8AFC831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1685" y="5502133"/>
            <a:ext cx="170349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Présenter par :</a:t>
            </a:r>
          </a:p>
        </p:txBody>
      </p:sp>
    </p:spTree>
    <p:extLst>
      <p:ext uri="{BB962C8B-B14F-4D97-AF65-F5344CB8AC3E}">
        <p14:creationId xmlns:p14="http://schemas.microsoft.com/office/powerpoint/2010/main" val="26159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dirty="0"/>
              <a:t>Bitstate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(6/8)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10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3" name="AutoShape 3"/>
          <p:cNvSpPr>
            <a:spLocks noChangeArrowheads="1"/>
          </p:cNvSpPr>
          <p:nvPr/>
        </p:nvSpPr>
        <p:spPr bwMode="auto">
          <a:xfrm>
            <a:off x="2590800" y="23622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E9E9"/>
          </a:solidFill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876300" y="1969003"/>
            <a:ext cx="4191000" cy="41910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auto">
          <a:xfrm>
            <a:off x="1219200" y="3733800"/>
            <a:ext cx="2209800" cy="2133600"/>
          </a:xfrm>
          <a:prstGeom prst="flowChartAlternateProcess">
            <a:avLst/>
          </a:prstGeom>
          <a:noFill/>
          <a:ln w="19050">
            <a:solidFill>
              <a:srgbClr val="0066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3413125" y="5594350"/>
            <a:ext cx="7425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66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sz="1400" b="0" dirty="0" smtClean="0">
                <a:solidFill>
                  <a:srgbClr val="0066CC"/>
                </a:solidFill>
              </a:rPr>
              <a:t>Closed</a:t>
            </a:r>
            <a:endParaRPr lang="en-GB" altLang="fr-FR" sz="1400" b="0" dirty="0">
              <a:solidFill>
                <a:srgbClr val="0066CC"/>
              </a:solidFill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1905000" y="2895600"/>
            <a:ext cx="2057400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8" name="Oval 8"/>
          <p:cNvSpPr>
            <a:spLocks noChangeArrowheads="1"/>
          </p:cNvSpPr>
          <p:nvPr/>
        </p:nvSpPr>
        <p:spPr bwMode="auto">
          <a:xfrm>
            <a:off x="4267200" y="2209800"/>
            <a:ext cx="304800" cy="3048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9" name="Text Box 9"/>
          <p:cNvSpPr txBox="1">
            <a:spLocks noChangeArrowheads="1"/>
          </p:cNvSpPr>
          <p:nvPr/>
        </p:nvSpPr>
        <p:spPr bwMode="auto">
          <a:xfrm>
            <a:off x="1284288" y="2438400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dirty="0" smtClean="0">
                <a:solidFill>
                  <a:srgbClr val="FF0000"/>
                </a:solidFill>
              </a:rPr>
              <a:t>Open</a:t>
            </a:r>
            <a:endParaRPr lang="en-GB" altLang="fr-FR" sz="1400" b="0" dirty="0">
              <a:solidFill>
                <a:srgbClr val="FF0000"/>
              </a:solidFill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495800" y="2438400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sz="1400" b="0"/>
              <a:t>Final</a:t>
            </a:r>
          </a:p>
        </p:txBody>
      </p:sp>
      <p:sp>
        <p:nvSpPr>
          <p:cNvPr id="51" name="Oval 11"/>
          <p:cNvSpPr>
            <a:spLocks noChangeArrowheads="1"/>
          </p:cNvSpPr>
          <p:nvPr/>
        </p:nvSpPr>
        <p:spPr bwMode="auto">
          <a:xfrm>
            <a:off x="1371600" y="5410200"/>
            <a:ext cx="304800" cy="304800"/>
          </a:xfrm>
          <a:prstGeom prst="ellipse">
            <a:avLst/>
          </a:prstGeom>
          <a:solidFill>
            <a:srgbClr val="0066CC"/>
          </a:solidFill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2" name="Text Box 12"/>
          <p:cNvSpPr txBox="1">
            <a:spLocks noChangeArrowheads="1"/>
          </p:cNvSpPr>
          <p:nvPr/>
        </p:nvSpPr>
        <p:spPr bwMode="auto">
          <a:xfrm>
            <a:off x="1584325" y="5492750"/>
            <a:ext cx="449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66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sz="1400" b="0">
                <a:solidFill>
                  <a:srgbClr val="0066CC"/>
                </a:solidFill>
              </a:rPr>
              <a:t>Init</a:t>
            </a: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1447800" y="42672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2895600" y="48768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6" name="Oval 16"/>
          <p:cNvSpPr>
            <a:spLocks noChangeArrowheads="1"/>
          </p:cNvSpPr>
          <p:nvPr/>
        </p:nvSpPr>
        <p:spPr bwMode="auto">
          <a:xfrm>
            <a:off x="2895600" y="39624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7" name="Oval 17"/>
          <p:cNvSpPr>
            <a:spLocks noChangeArrowheads="1"/>
          </p:cNvSpPr>
          <p:nvPr/>
        </p:nvSpPr>
        <p:spPr bwMode="auto">
          <a:xfrm>
            <a:off x="1600200" y="48768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8" name="Oval 18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2590800" y="51816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1981200" y="3200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2286000" y="28956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3200400" y="32766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3505200" y="30480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1981200" y="4921250"/>
            <a:ext cx="457200" cy="48895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fr-FR" sz="1400" dirty="0" err="1">
                <a:solidFill>
                  <a:srgbClr val="0066CC"/>
                </a:solidFill>
              </a:rPr>
              <a:t>n,Z</a:t>
            </a:r>
            <a:r>
              <a:rPr lang="en-GB" altLang="fr-FR" sz="1400" dirty="0">
                <a:solidFill>
                  <a:srgbClr val="0066CC"/>
                </a:solidFill>
              </a:rPr>
              <a:t>’</a:t>
            </a: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3200400" y="2500313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fr-FR" sz="1400" dirty="0" err="1">
                <a:solidFill>
                  <a:srgbClr val="FF0000"/>
                </a:solidFill>
              </a:rPr>
              <a:t>m,U</a:t>
            </a:r>
            <a:endParaRPr lang="en-GB" altLang="fr-FR" sz="1400" dirty="0">
              <a:solidFill>
                <a:srgbClr val="FF0000"/>
              </a:solidFill>
            </a:endParaRPr>
          </a:p>
        </p:txBody>
      </p:sp>
      <p:sp>
        <p:nvSpPr>
          <p:cNvPr id="67" name="Oval 27"/>
          <p:cNvSpPr>
            <a:spLocks noChangeArrowheads="1"/>
          </p:cNvSpPr>
          <p:nvPr/>
        </p:nvSpPr>
        <p:spPr bwMode="auto">
          <a:xfrm>
            <a:off x="2743200" y="2438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3657600" y="2500313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>
            <a:off x="2667000" y="2895600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2514600" y="3200400"/>
            <a:ext cx="5334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" name="Line 31"/>
          <p:cNvSpPr>
            <a:spLocks noChangeShapeType="1"/>
          </p:cNvSpPr>
          <p:nvPr/>
        </p:nvSpPr>
        <p:spPr bwMode="auto">
          <a:xfrm>
            <a:off x="2514600" y="35814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2" name="Oval 32"/>
          <p:cNvSpPr>
            <a:spLocks noChangeArrowheads="1"/>
          </p:cNvSpPr>
          <p:nvPr/>
        </p:nvSpPr>
        <p:spPr bwMode="auto">
          <a:xfrm>
            <a:off x="2590800" y="32766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fr-FR" sz="1400" dirty="0" err="1">
                <a:solidFill>
                  <a:srgbClr val="FF0000"/>
                </a:solidFill>
              </a:rPr>
              <a:t>n,Z</a:t>
            </a:r>
            <a:endParaRPr lang="en-GB" altLang="fr-FR" sz="1400" dirty="0">
              <a:solidFill>
                <a:srgbClr val="FF0000"/>
              </a:solidFill>
            </a:endParaRPr>
          </a:p>
        </p:txBody>
      </p: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2590800" y="37338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5428248" y="1100083"/>
            <a:ext cx="3621504" cy="5078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GB" altLang="fr-FR" sz="1800" dirty="0" smtClean="0">
                <a:solidFill>
                  <a:schemeClr val="tx2"/>
                </a:solidFill>
              </a:rPr>
              <a:t>INITIAL</a:t>
            </a:r>
          </a:p>
          <a:p>
            <a:r>
              <a:rPr lang="en-GB" altLang="fr-FR" sz="1800" b="0" dirty="0" smtClean="0">
                <a:solidFill>
                  <a:schemeClr val="folHlink"/>
                </a:solidFill>
              </a:rPr>
              <a:t>for </a:t>
            </a:r>
            <a:r>
              <a:rPr lang="en-GB" altLang="fr-FR" sz="1800" b="0" dirty="0" err="1" smtClean="0">
                <a:solidFill>
                  <a:schemeClr val="folHlink"/>
                </a:solidFill>
              </a:rPr>
              <a:t>i</a:t>
            </a:r>
            <a:r>
              <a:rPr lang="en-GB" altLang="fr-FR" sz="1800" b="0" dirty="0" smtClean="0">
                <a:solidFill>
                  <a:schemeClr val="folHlink"/>
                </a:solidFill>
              </a:rPr>
              <a:t>=0 to M-1</a:t>
            </a:r>
          </a:p>
          <a:p>
            <a:r>
              <a:rPr lang="en-GB" altLang="fr-FR" dirty="0">
                <a:solidFill>
                  <a:schemeClr val="folHlink"/>
                </a:solidFill>
              </a:rPr>
              <a:t> </a:t>
            </a:r>
            <a:r>
              <a:rPr lang="en-GB" altLang="fr-FR" dirty="0" smtClean="0">
                <a:solidFill>
                  <a:schemeClr val="folHlink"/>
                </a:solidFill>
              </a:rPr>
              <a:t>     </a:t>
            </a:r>
            <a:r>
              <a:rPr lang="en-GB" altLang="fr-FR" dirty="0" smtClean="0"/>
              <a:t>Closed(F(</a:t>
            </a:r>
            <a:r>
              <a:rPr lang="en-GB" altLang="fr-FR" dirty="0" err="1" smtClean="0"/>
              <a:t>ni,Zi</a:t>
            </a:r>
            <a:r>
              <a:rPr lang="en-GB" altLang="fr-FR" dirty="0" smtClean="0"/>
              <a:t>)) </a:t>
            </a:r>
            <a:r>
              <a:rPr lang="en-GB" altLang="fr-FR" dirty="0"/>
              <a:t>:= </a:t>
            </a:r>
            <a:r>
              <a:rPr lang="en-GB" altLang="fr-FR" dirty="0" smtClean="0"/>
              <a:t>0</a:t>
            </a:r>
          </a:p>
          <a:p>
            <a:r>
              <a:rPr lang="en-GB" altLang="fr-FR" dirty="0" smtClean="0">
                <a:solidFill>
                  <a:schemeClr val="folHlink"/>
                </a:solidFill>
              </a:rPr>
              <a:t>	</a:t>
            </a:r>
          </a:p>
          <a:p>
            <a:r>
              <a:rPr lang="en-GB" altLang="fr-FR" dirty="0" smtClean="0">
                <a:solidFill>
                  <a:srgbClr val="FF0000"/>
                </a:solidFill>
              </a:rPr>
              <a:t>Open</a:t>
            </a:r>
            <a:r>
              <a:rPr lang="en-GB" altLang="fr-FR" sz="1800" b="0" dirty="0" smtClean="0"/>
              <a:t>:= </a:t>
            </a:r>
            <a:r>
              <a:rPr lang="en-GB" altLang="fr-FR" sz="1800" b="0" dirty="0"/>
              <a:t>{(n0,Z0)}</a:t>
            </a:r>
          </a:p>
          <a:p>
            <a:endParaRPr lang="en-GB" altLang="fr-FR" sz="1800" b="0" dirty="0"/>
          </a:p>
          <a:p>
            <a:r>
              <a:rPr lang="en-GB" altLang="fr-FR" sz="1800" dirty="0"/>
              <a:t>REPEAT</a:t>
            </a:r>
          </a:p>
          <a:p>
            <a:r>
              <a:rPr lang="en-GB" altLang="fr-FR" sz="1800" dirty="0"/>
              <a:t>   - </a:t>
            </a:r>
            <a:r>
              <a:rPr lang="en-GB" altLang="fr-FR" sz="1800" b="0" dirty="0"/>
              <a:t>pick  </a:t>
            </a:r>
            <a:r>
              <a:rPr lang="en-GB" altLang="fr-FR" sz="1800" b="0" dirty="0">
                <a:solidFill>
                  <a:srgbClr val="FF0000"/>
                </a:solidFill>
              </a:rPr>
              <a:t>(</a:t>
            </a:r>
            <a:r>
              <a:rPr lang="en-GB" altLang="fr-FR" sz="1800" b="0" dirty="0" err="1">
                <a:solidFill>
                  <a:srgbClr val="FF0000"/>
                </a:solidFill>
              </a:rPr>
              <a:t>n,Z</a:t>
            </a:r>
            <a:r>
              <a:rPr lang="en-GB" altLang="fr-FR" sz="1800" b="0" dirty="0">
                <a:solidFill>
                  <a:srgbClr val="FF0000"/>
                </a:solidFill>
              </a:rPr>
              <a:t>)</a:t>
            </a:r>
            <a:r>
              <a:rPr lang="en-GB" altLang="fr-FR" sz="1800" b="0" dirty="0"/>
              <a:t> </a:t>
            </a:r>
            <a:r>
              <a:rPr lang="en-GB" altLang="fr-FR" sz="1800" b="0" dirty="0" smtClean="0"/>
              <a:t>in </a:t>
            </a:r>
            <a:r>
              <a:rPr lang="en-GB" altLang="fr-FR" sz="1800" b="0" dirty="0" smtClean="0">
                <a:solidFill>
                  <a:srgbClr val="FF0000"/>
                </a:solidFill>
              </a:rPr>
              <a:t>Open</a:t>
            </a:r>
            <a:endParaRPr lang="en-GB" altLang="fr-FR" sz="1800" b="0" dirty="0">
              <a:solidFill>
                <a:srgbClr val="FF0000"/>
              </a:solidFill>
            </a:endParaRPr>
          </a:p>
          <a:p>
            <a:r>
              <a:rPr lang="en-GB" altLang="fr-FR" sz="1800" b="0" dirty="0"/>
              <a:t>   - </a:t>
            </a:r>
            <a:r>
              <a:rPr lang="en-GB" altLang="fr-FR" sz="1800" dirty="0"/>
              <a:t>if</a:t>
            </a:r>
            <a:r>
              <a:rPr lang="en-GB" altLang="fr-FR" sz="1800" b="0" dirty="0"/>
              <a:t> for some Z</a:t>
            </a:r>
            <a:r>
              <a:rPr lang="en-GB" altLang="fr-FR" sz="1800" b="0" dirty="0" smtClean="0"/>
              <a:t>’  </a:t>
            </a:r>
            <a:r>
              <a:rPr lang="en-GB" altLang="fr-FR" sz="1800" dirty="0" smtClean="0"/>
              <a:t>    </a:t>
            </a:r>
            <a:r>
              <a:rPr lang="en-GB" altLang="fr-FR" sz="1800" b="0" dirty="0" smtClean="0"/>
              <a:t>Z and</a:t>
            </a:r>
            <a:endParaRPr lang="en-GB" altLang="fr-FR" sz="1800" dirty="0"/>
          </a:p>
          <a:p>
            <a:r>
              <a:rPr lang="en-GB" altLang="fr-FR" sz="1800" dirty="0"/>
              <a:t>      </a:t>
            </a:r>
            <a:r>
              <a:rPr lang="en-GB" altLang="fr-FR" sz="1800" b="0" dirty="0">
                <a:solidFill>
                  <a:srgbClr val="0066CC"/>
                </a:solidFill>
              </a:rPr>
              <a:t>(</a:t>
            </a:r>
            <a:r>
              <a:rPr lang="en-GB" altLang="fr-FR" sz="1800" b="0" dirty="0" err="1">
                <a:solidFill>
                  <a:srgbClr val="0066CC"/>
                </a:solidFill>
              </a:rPr>
              <a:t>n,Z</a:t>
            </a:r>
            <a:r>
              <a:rPr lang="en-GB" altLang="fr-FR" sz="1800" b="0" dirty="0">
                <a:solidFill>
                  <a:srgbClr val="0066CC"/>
                </a:solidFill>
              </a:rPr>
              <a:t>’)</a:t>
            </a:r>
            <a:r>
              <a:rPr lang="en-GB" altLang="fr-FR" sz="1800" b="0" dirty="0"/>
              <a:t> in </a:t>
            </a:r>
            <a:r>
              <a:rPr lang="en-GB" altLang="fr-FR" dirty="0" smtClean="0">
                <a:solidFill>
                  <a:srgbClr val="0066CC"/>
                </a:solidFill>
              </a:rPr>
              <a:t>Closed</a:t>
            </a:r>
            <a:r>
              <a:rPr lang="en-GB" altLang="fr-FR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fr-F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GB" altLang="fr-FR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GB" altLang="fr-F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STOP</a:t>
            </a:r>
            <a:endParaRPr lang="en-GB" altLang="fr-FR" sz="1800" dirty="0"/>
          </a:p>
          <a:p>
            <a:r>
              <a:rPr lang="en-GB" altLang="fr-FR" sz="1800" dirty="0"/>
              <a:t>   - else </a:t>
            </a:r>
            <a:r>
              <a:rPr lang="da-DK" altLang="fr-FR" sz="1800" b="0" dirty="0">
                <a:solidFill>
                  <a:schemeClr val="bg2"/>
                </a:solidFill>
              </a:rPr>
              <a:t>/</a:t>
            </a:r>
            <a:r>
              <a:rPr lang="en-GB" altLang="fr-F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</a:t>
            </a:r>
            <a:r>
              <a:rPr lang="da-DK" altLang="fr-FR" sz="1800" b="0" dirty="0">
                <a:solidFill>
                  <a:schemeClr val="bg2"/>
                </a:solidFill>
              </a:rPr>
              <a:t>/</a:t>
            </a:r>
            <a:r>
              <a:rPr lang="en-GB" altLang="fr-FR" sz="1800" b="0" dirty="0"/>
              <a:t> add</a:t>
            </a:r>
          </a:p>
          <a:p>
            <a:r>
              <a:rPr lang="en-GB" altLang="fr-FR" sz="1800" b="0" dirty="0"/>
              <a:t>	{ (</a:t>
            </a:r>
            <a:r>
              <a:rPr lang="en-GB" altLang="fr-FR" sz="1800" b="0" dirty="0" err="1"/>
              <a:t>m,U</a:t>
            </a:r>
            <a:r>
              <a:rPr lang="en-GB" altLang="fr-FR" sz="1800" b="0" dirty="0"/>
              <a:t>) : (</a:t>
            </a:r>
            <a:r>
              <a:rPr lang="en-GB" altLang="fr-FR" sz="1800" b="0" dirty="0" err="1"/>
              <a:t>n,Z</a:t>
            </a:r>
            <a:r>
              <a:rPr lang="en-GB" altLang="fr-FR" sz="1800" b="0" dirty="0"/>
              <a:t>) =&gt; (</a:t>
            </a:r>
            <a:r>
              <a:rPr lang="en-GB" altLang="fr-FR" sz="1800" b="0" dirty="0" err="1"/>
              <a:t>m,U</a:t>
            </a:r>
            <a:r>
              <a:rPr lang="en-GB" altLang="fr-FR" sz="1800" b="0" dirty="0"/>
              <a:t>) }</a:t>
            </a:r>
          </a:p>
          <a:p>
            <a:r>
              <a:rPr lang="en-GB" altLang="fr-FR" sz="1800" b="0" dirty="0"/>
              <a:t>      </a:t>
            </a:r>
            <a:r>
              <a:rPr lang="en-GB" altLang="fr-FR" sz="1800" b="0" dirty="0" smtClean="0"/>
              <a:t>       to </a:t>
            </a:r>
            <a:r>
              <a:rPr lang="en-GB" altLang="fr-FR" dirty="0" smtClean="0">
                <a:solidFill>
                  <a:srgbClr val="FF0000"/>
                </a:solidFill>
              </a:rPr>
              <a:t>open</a:t>
            </a:r>
            <a:r>
              <a:rPr lang="en-GB" altLang="fr-FR" sz="1800" b="0" dirty="0" smtClean="0"/>
              <a:t>;</a:t>
            </a:r>
            <a:endParaRPr lang="en-GB" altLang="fr-FR" sz="1800" b="0" dirty="0"/>
          </a:p>
          <a:p>
            <a:r>
              <a:rPr lang="en-GB" altLang="fr-FR" sz="1800" b="0" dirty="0"/>
              <a:t>             Add  (</a:t>
            </a:r>
            <a:r>
              <a:rPr lang="en-GB" altLang="fr-FR" sz="1800" b="0" dirty="0" err="1"/>
              <a:t>n,Z</a:t>
            </a:r>
            <a:r>
              <a:rPr lang="en-GB" altLang="fr-FR" sz="1800" b="0" dirty="0"/>
              <a:t>)  to </a:t>
            </a:r>
            <a:r>
              <a:rPr lang="en-GB" altLang="fr-FR" dirty="0" smtClean="0">
                <a:solidFill>
                  <a:srgbClr val="0066CC"/>
                </a:solidFill>
              </a:rPr>
              <a:t>Closed</a:t>
            </a:r>
          </a:p>
          <a:p>
            <a:endParaRPr lang="en-GB" altLang="fr-FR" sz="1800" b="0" dirty="0">
              <a:solidFill>
                <a:schemeClr val="hlink"/>
              </a:solidFill>
            </a:endParaRPr>
          </a:p>
          <a:p>
            <a:r>
              <a:rPr lang="en-GB" altLang="fr-FR" sz="1800" dirty="0"/>
              <a:t>UNTIL</a:t>
            </a:r>
            <a:r>
              <a:rPr lang="en-GB" altLang="fr-FR" sz="1800" b="0" dirty="0"/>
              <a:t> </a:t>
            </a:r>
            <a:r>
              <a:rPr lang="en-GB" altLang="fr-FR" sz="1800" b="0" dirty="0" smtClean="0">
                <a:solidFill>
                  <a:srgbClr val="FF0000"/>
                </a:solidFill>
              </a:rPr>
              <a:t>Open</a:t>
            </a:r>
            <a:r>
              <a:rPr lang="en-GB" altLang="fr-FR" sz="1800" b="0" dirty="0" smtClean="0"/>
              <a:t>= </a:t>
            </a:r>
            <a:r>
              <a:rPr lang="en-GB" altLang="fr-FR" sz="1800" b="0" dirty="0"/>
              <a:t>Ø</a:t>
            </a:r>
          </a:p>
          <a:p>
            <a:r>
              <a:rPr lang="en-GB" altLang="fr-FR" sz="1800" b="0" dirty="0"/>
              <a:t>             or</a:t>
            </a:r>
          </a:p>
          <a:p>
            <a:r>
              <a:rPr lang="en-GB" altLang="fr-FR" sz="1800" b="0" dirty="0"/>
              <a:t>             Final is </a:t>
            </a:r>
            <a:r>
              <a:rPr lang="en-GB" altLang="fr-FR" sz="1800" b="0" dirty="0" smtClean="0"/>
              <a:t>in </a:t>
            </a:r>
            <a:r>
              <a:rPr lang="en-GB" altLang="fr-FR" sz="1800" b="0" dirty="0" smtClean="0">
                <a:solidFill>
                  <a:srgbClr val="FF0000"/>
                </a:solidFill>
              </a:rPr>
              <a:t>Open</a:t>
            </a:r>
            <a:endParaRPr lang="en-GB" altLang="fr-FR" sz="1800" dirty="0">
              <a:solidFill>
                <a:srgbClr val="FF0000"/>
              </a:solidFill>
            </a:endParaRPr>
          </a:p>
        </p:txBody>
      </p:sp>
      <p:graphicFrame>
        <p:nvGraphicFramePr>
          <p:cNvPr id="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19293"/>
              </p:ext>
            </p:extLst>
          </p:nvPr>
        </p:nvGraphicFramePr>
        <p:xfrm>
          <a:off x="7239000" y="3373968"/>
          <a:ext cx="22860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53800" imgH="241200" progId="Equation.3">
                  <p:embed/>
                </p:oleObj>
              </mc:Choice>
              <mc:Fallback>
                <p:oleObj name="Equation" r:id="rId3" imgW="253800" imgH="241200" progId="Equation.3">
                  <p:embed/>
                  <p:pic>
                    <p:nvPicPr>
                      <p:cNvPr id="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373968"/>
                        <a:ext cx="22860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35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dirty="0"/>
              <a:t>Bitstate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(7/8)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11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411662" y="1001004"/>
            <a:ext cx="3621504" cy="5355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lang="en-GB" altLang="fr-FR" sz="1800" dirty="0">
                <a:solidFill>
                  <a:schemeClr val="tx2"/>
                </a:solidFill>
              </a:rPr>
              <a:t>INITIAL</a:t>
            </a:r>
            <a:r>
              <a:rPr lang="en-GB" altLang="fr-FR" sz="1800" b="0" dirty="0">
                <a:solidFill>
                  <a:schemeClr val="folHlink"/>
                </a:solidFill>
              </a:rPr>
              <a:t>  </a:t>
            </a:r>
            <a:endParaRPr lang="en-GB" altLang="fr-FR" dirty="0">
              <a:solidFill>
                <a:srgbClr val="0066CC"/>
              </a:solidFill>
            </a:endParaRPr>
          </a:p>
          <a:p>
            <a:r>
              <a:rPr lang="en-GB" altLang="fr-FR" dirty="0">
                <a:solidFill>
                  <a:schemeClr val="folHlink"/>
                </a:solidFill>
              </a:rPr>
              <a:t>for </a:t>
            </a:r>
            <a:r>
              <a:rPr lang="en-GB" altLang="fr-FR" dirty="0" err="1">
                <a:solidFill>
                  <a:schemeClr val="folHlink"/>
                </a:solidFill>
              </a:rPr>
              <a:t>i</a:t>
            </a:r>
            <a:r>
              <a:rPr lang="en-GB" altLang="fr-FR" dirty="0">
                <a:solidFill>
                  <a:schemeClr val="folHlink"/>
                </a:solidFill>
              </a:rPr>
              <a:t>=0 to M-1</a:t>
            </a:r>
          </a:p>
          <a:p>
            <a:r>
              <a:rPr lang="en-GB" altLang="fr-FR" dirty="0">
                <a:solidFill>
                  <a:schemeClr val="folHlink"/>
                </a:solidFill>
              </a:rPr>
              <a:t>      </a:t>
            </a:r>
            <a:r>
              <a:rPr lang="en-GB" altLang="fr-FR" dirty="0"/>
              <a:t>Closed(F(</a:t>
            </a:r>
            <a:r>
              <a:rPr lang="en-GB" altLang="fr-FR" dirty="0" err="1"/>
              <a:t>ni,Zi</a:t>
            </a:r>
            <a:r>
              <a:rPr lang="en-GB" altLang="fr-FR" dirty="0"/>
              <a:t>)) := 0</a:t>
            </a:r>
          </a:p>
          <a:p>
            <a:r>
              <a:rPr lang="en-GB" altLang="fr-FR" dirty="0">
                <a:solidFill>
                  <a:schemeClr val="folHlink"/>
                </a:solidFill>
              </a:rPr>
              <a:t>	</a:t>
            </a:r>
          </a:p>
          <a:p>
            <a:endParaRPr lang="en-GB" altLang="fr-FR" sz="1800" b="0" dirty="0">
              <a:solidFill>
                <a:schemeClr val="folHlink"/>
              </a:solidFill>
            </a:endParaRPr>
          </a:p>
          <a:p>
            <a:r>
              <a:rPr lang="en-GB" altLang="fr-FR" sz="1800" b="0" dirty="0">
                <a:solidFill>
                  <a:schemeClr val="folHlink"/>
                </a:solidFill>
              </a:rPr>
              <a:t>               </a:t>
            </a:r>
            <a:r>
              <a:rPr lang="en-GB" altLang="fr-FR" dirty="0" smtClean="0">
                <a:solidFill>
                  <a:srgbClr val="FF0000"/>
                </a:solidFill>
              </a:rPr>
              <a:t>Open</a:t>
            </a:r>
            <a:r>
              <a:rPr lang="en-GB" altLang="fr-FR" sz="1800" b="0" dirty="0" smtClean="0"/>
              <a:t>:= </a:t>
            </a:r>
            <a:r>
              <a:rPr lang="en-GB" altLang="fr-FR" sz="1800" b="0" dirty="0"/>
              <a:t>{(n0,Z0)}</a:t>
            </a:r>
          </a:p>
          <a:p>
            <a:endParaRPr lang="en-GB" altLang="fr-FR" sz="1800" b="0" dirty="0"/>
          </a:p>
          <a:p>
            <a:r>
              <a:rPr lang="en-GB" altLang="fr-FR" sz="1800" dirty="0"/>
              <a:t>REPEAT</a:t>
            </a:r>
          </a:p>
          <a:p>
            <a:r>
              <a:rPr lang="en-GB" altLang="fr-FR" sz="1800" dirty="0"/>
              <a:t>   - </a:t>
            </a:r>
            <a:r>
              <a:rPr lang="en-GB" altLang="fr-FR" sz="1800" b="0" dirty="0"/>
              <a:t>pick  </a:t>
            </a:r>
            <a:r>
              <a:rPr lang="en-GB" altLang="fr-FR" sz="1800" b="0" dirty="0">
                <a:solidFill>
                  <a:srgbClr val="FF0000"/>
                </a:solidFill>
              </a:rPr>
              <a:t>(</a:t>
            </a:r>
            <a:r>
              <a:rPr lang="en-GB" altLang="fr-FR" sz="1800" b="0" dirty="0" err="1">
                <a:solidFill>
                  <a:srgbClr val="FF0000"/>
                </a:solidFill>
              </a:rPr>
              <a:t>n,Z</a:t>
            </a:r>
            <a:r>
              <a:rPr lang="en-GB" altLang="fr-FR" sz="1800" b="0" dirty="0">
                <a:solidFill>
                  <a:srgbClr val="FF0000"/>
                </a:solidFill>
              </a:rPr>
              <a:t>)</a:t>
            </a:r>
            <a:r>
              <a:rPr lang="en-GB" altLang="fr-FR" sz="1800" b="0" dirty="0"/>
              <a:t> </a:t>
            </a:r>
            <a:r>
              <a:rPr lang="en-GB" altLang="fr-FR" sz="1800" b="0" dirty="0" smtClean="0"/>
              <a:t>in </a:t>
            </a:r>
            <a:r>
              <a:rPr lang="en-GB" altLang="fr-FR" sz="1800" b="0" dirty="0" smtClean="0">
                <a:solidFill>
                  <a:srgbClr val="FF0000"/>
                </a:solidFill>
              </a:rPr>
              <a:t>Open</a:t>
            </a:r>
            <a:endParaRPr lang="en-GB" altLang="fr-FR" sz="1800" b="0" dirty="0">
              <a:solidFill>
                <a:srgbClr val="FF0000"/>
              </a:solidFill>
            </a:endParaRPr>
          </a:p>
          <a:p>
            <a:r>
              <a:rPr lang="en-GB" altLang="fr-FR" sz="1800" b="0" dirty="0"/>
              <a:t>   - </a:t>
            </a:r>
            <a:r>
              <a:rPr lang="en-GB" altLang="fr-FR" sz="1800" dirty="0"/>
              <a:t>if</a:t>
            </a:r>
            <a:r>
              <a:rPr lang="en-GB" altLang="fr-FR" sz="1800" b="0" dirty="0"/>
              <a:t> for some Z</a:t>
            </a:r>
            <a:r>
              <a:rPr lang="en-GB" altLang="fr-FR" sz="1800" b="0" dirty="0" smtClean="0"/>
              <a:t>’  </a:t>
            </a:r>
            <a:r>
              <a:rPr lang="en-GB" altLang="fr-FR" sz="1800" dirty="0" smtClean="0"/>
              <a:t>    </a:t>
            </a:r>
            <a:r>
              <a:rPr lang="en-GB" altLang="fr-FR" sz="1800" b="0" dirty="0" smtClean="0"/>
              <a:t>Z</a:t>
            </a:r>
            <a:endParaRPr lang="en-GB" altLang="fr-FR" sz="1800" dirty="0"/>
          </a:p>
          <a:p>
            <a:r>
              <a:rPr lang="en-GB" altLang="fr-FR" sz="1800" dirty="0"/>
              <a:t>      </a:t>
            </a:r>
            <a:r>
              <a:rPr lang="en-GB" altLang="fr-FR" sz="1800" b="0" dirty="0">
                <a:solidFill>
                  <a:srgbClr val="0066CC"/>
                </a:solidFill>
              </a:rPr>
              <a:t>(</a:t>
            </a:r>
            <a:r>
              <a:rPr lang="en-GB" altLang="fr-FR" sz="1800" b="0" dirty="0" err="1">
                <a:solidFill>
                  <a:srgbClr val="0066CC"/>
                </a:solidFill>
              </a:rPr>
              <a:t>n,Z</a:t>
            </a:r>
            <a:r>
              <a:rPr lang="en-GB" altLang="fr-FR" sz="1800" b="0" dirty="0">
                <a:solidFill>
                  <a:srgbClr val="0066CC"/>
                </a:solidFill>
              </a:rPr>
              <a:t>’)</a:t>
            </a:r>
            <a:r>
              <a:rPr lang="en-GB" altLang="fr-FR" sz="1800" b="0" dirty="0"/>
              <a:t> in </a:t>
            </a:r>
            <a:r>
              <a:rPr lang="en-GB" altLang="fr-FR" dirty="0" smtClean="0">
                <a:solidFill>
                  <a:srgbClr val="0066CC"/>
                </a:solidFill>
              </a:rPr>
              <a:t>Closed</a:t>
            </a:r>
            <a:r>
              <a:rPr lang="en-GB" altLang="fr-FR" sz="18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fr-F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then</a:t>
            </a:r>
            <a:r>
              <a:rPr lang="en-GB" altLang="fr-FR" sz="18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GB" altLang="fr-FR" sz="1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STOP</a:t>
            </a:r>
            <a:endParaRPr lang="en-GB" altLang="fr-FR" sz="1800" dirty="0"/>
          </a:p>
          <a:p>
            <a:r>
              <a:rPr lang="en-GB" altLang="fr-FR" sz="1800" dirty="0"/>
              <a:t>   - else </a:t>
            </a:r>
            <a:r>
              <a:rPr lang="da-DK" altLang="fr-FR" sz="1800" b="0" dirty="0">
                <a:solidFill>
                  <a:schemeClr val="bg2"/>
                </a:solidFill>
              </a:rPr>
              <a:t>/</a:t>
            </a:r>
            <a:r>
              <a:rPr lang="en-GB" altLang="fr-FR" sz="1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</a:t>
            </a:r>
            <a:r>
              <a:rPr lang="da-DK" altLang="fr-FR" sz="1800" b="0" dirty="0">
                <a:solidFill>
                  <a:schemeClr val="bg2"/>
                </a:solidFill>
              </a:rPr>
              <a:t>/</a:t>
            </a:r>
            <a:r>
              <a:rPr lang="en-GB" altLang="fr-FR" sz="1800" b="0" dirty="0"/>
              <a:t> add</a:t>
            </a:r>
          </a:p>
          <a:p>
            <a:r>
              <a:rPr lang="en-GB" altLang="fr-FR" sz="1800" b="0" dirty="0"/>
              <a:t>	{ (</a:t>
            </a:r>
            <a:r>
              <a:rPr lang="en-GB" altLang="fr-FR" sz="1800" b="0" dirty="0" err="1"/>
              <a:t>m,U</a:t>
            </a:r>
            <a:r>
              <a:rPr lang="en-GB" altLang="fr-FR" sz="1800" b="0" dirty="0"/>
              <a:t>) : (</a:t>
            </a:r>
            <a:r>
              <a:rPr lang="en-GB" altLang="fr-FR" sz="1800" b="0" dirty="0" err="1"/>
              <a:t>n,Z</a:t>
            </a:r>
            <a:r>
              <a:rPr lang="en-GB" altLang="fr-FR" sz="1800" b="0" dirty="0"/>
              <a:t>) =&gt; (</a:t>
            </a:r>
            <a:r>
              <a:rPr lang="en-GB" altLang="fr-FR" sz="1800" b="0" dirty="0" err="1"/>
              <a:t>m,U</a:t>
            </a:r>
            <a:r>
              <a:rPr lang="en-GB" altLang="fr-FR" sz="1800" b="0" dirty="0"/>
              <a:t>) }</a:t>
            </a:r>
          </a:p>
          <a:p>
            <a:r>
              <a:rPr lang="en-GB" altLang="fr-FR" sz="1800" b="0" dirty="0"/>
              <a:t>      </a:t>
            </a:r>
            <a:r>
              <a:rPr lang="en-GB" altLang="fr-FR" sz="1800" b="0" dirty="0" smtClean="0"/>
              <a:t>       to </a:t>
            </a:r>
            <a:r>
              <a:rPr lang="en-GB" altLang="fr-FR" dirty="0" smtClean="0">
                <a:solidFill>
                  <a:srgbClr val="FF0000"/>
                </a:solidFill>
              </a:rPr>
              <a:t>open</a:t>
            </a:r>
            <a:r>
              <a:rPr lang="en-GB" altLang="fr-FR" sz="1800" b="0" dirty="0" smtClean="0"/>
              <a:t>;</a:t>
            </a:r>
            <a:endParaRPr lang="en-GB" altLang="fr-FR" sz="1800" b="0" dirty="0"/>
          </a:p>
          <a:p>
            <a:r>
              <a:rPr lang="en-GB" altLang="fr-FR" sz="1800" b="0" dirty="0"/>
              <a:t>             Add  (</a:t>
            </a:r>
            <a:r>
              <a:rPr lang="en-GB" altLang="fr-FR" sz="1800" b="0" dirty="0" err="1"/>
              <a:t>n,Z</a:t>
            </a:r>
            <a:r>
              <a:rPr lang="en-GB" altLang="fr-FR" sz="1800" b="0" dirty="0"/>
              <a:t>)  to </a:t>
            </a:r>
            <a:r>
              <a:rPr lang="en-GB" altLang="fr-FR" dirty="0" smtClean="0">
                <a:solidFill>
                  <a:srgbClr val="0066CC"/>
                </a:solidFill>
              </a:rPr>
              <a:t>Closed</a:t>
            </a:r>
          </a:p>
          <a:p>
            <a:endParaRPr lang="en-GB" altLang="fr-FR" sz="1800" b="0" dirty="0">
              <a:solidFill>
                <a:schemeClr val="hlink"/>
              </a:solidFill>
            </a:endParaRPr>
          </a:p>
          <a:p>
            <a:r>
              <a:rPr lang="en-GB" altLang="fr-FR" sz="1800" dirty="0"/>
              <a:t>UNTIL</a:t>
            </a:r>
            <a:r>
              <a:rPr lang="en-GB" altLang="fr-FR" sz="1800" b="0" dirty="0"/>
              <a:t> </a:t>
            </a:r>
            <a:r>
              <a:rPr lang="en-GB" altLang="fr-FR" sz="1800" b="0" dirty="0" smtClean="0">
                <a:solidFill>
                  <a:srgbClr val="FF0000"/>
                </a:solidFill>
              </a:rPr>
              <a:t>Open</a:t>
            </a:r>
            <a:r>
              <a:rPr lang="en-GB" altLang="fr-FR" sz="1800" b="0" dirty="0" smtClean="0"/>
              <a:t>= </a:t>
            </a:r>
            <a:r>
              <a:rPr lang="en-GB" altLang="fr-FR" sz="1800" b="0" dirty="0"/>
              <a:t>Ø</a:t>
            </a:r>
          </a:p>
          <a:p>
            <a:r>
              <a:rPr lang="en-GB" altLang="fr-FR" sz="1800" b="0" dirty="0"/>
              <a:t>             or</a:t>
            </a:r>
          </a:p>
          <a:p>
            <a:r>
              <a:rPr lang="en-GB" altLang="fr-FR" sz="1800" b="0" dirty="0"/>
              <a:t>             Final is </a:t>
            </a:r>
            <a:r>
              <a:rPr lang="en-GB" altLang="fr-FR" sz="1800" b="0" dirty="0" smtClean="0"/>
              <a:t>in </a:t>
            </a:r>
            <a:r>
              <a:rPr lang="en-GB" altLang="fr-FR" sz="1800" b="0" dirty="0" smtClean="0">
                <a:solidFill>
                  <a:srgbClr val="FF0000"/>
                </a:solidFill>
              </a:rPr>
              <a:t>Open</a:t>
            </a:r>
            <a:endParaRPr lang="en-GB" altLang="fr-FR" sz="1800" dirty="0">
              <a:solidFill>
                <a:srgbClr val="FF00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14443" y="2445929"/>
            <a:ext cx="2137421" cy="371513"/>
          </a:xfrm>
          <a:prstGeom prst="rect">
            <a:avLst/>
          </a:prstGeom>
          <a:noFill/>
          <a:ln w="28575">
            <a:solidFill>
              <a:srgbClr val="B6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dirty="0" smtClean="0"/>
              <a:t>Closed(F</a:t>
            </a:r>
            <a:r>
              <a:rPr lang="en-GB" altLang="fr-FR" sz="1800" b="0" dirty="0" smtClean="0"/>
              <a:t>(</a:t>
            </a:r>
            <a:r>
              <a:rPr lang="en-GB" altLang="fr-FR" sz="1800" b="0" dirty="0" err="1" smtClean="0"/>
              <a:t>n,Z</a:t>
            </a:r>
            <a:r>
              <a:rPr lang="en-GB" altLang="fr-FR" sz="1800" b="0" dirty="0"/>
              <a:t>)</a:t>
            </a:r>
            <a:r>
              <a:rPr lang="en-GB" altLang="fr-FR" sz="1800" dirty="0"/>
              <a:t>) </a:t>
            </a:r>
            <a:r>
              <a:rPr lang="en-GB" altLang="fr-FR" sz="1800" dirty="0" smtClean="0"/>
              <a:t>:</a:t>
            </a:r>
            <a:r>
              <a:rPr lang="en-GB" altLang="fr-FR" sz="1800" b="0" dirty="0" smtClean="0"/>
              <a:t>=</a:t>
            </a:r>
            <a:r>
              <a:rPr lang="en-GB" altLang="fr-FR" sz="1800" dirty="0" smtClean="0"/>
              <a:t> 1</a:t>
            </a:r>
            <a:endParaRPr lang="en-GB" altLang="fr-FR" sz="18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842000" y="4089525"/>
            <a:ext cx="2137421" cy="3715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dirty="0" smtClean="0"/>
              <a:t>Closed(F</a:t>
            </a:r>
            <a:r>
              <a:rPr lang="en-GB" altLang="fr-FR" sz="1800" b="0" dirty="0" smtClean="0"/>
              <a:t>(</a:t>
            </a:r>
            <a:r>
              <a:rPr lang="en-GB" altLang="fr-FR" sz="1800" b="0" dirty="0" err="1" smtClean="0"/>
              <a:t>n,Z</a:t>
            </a:r>
            <a:r>
              <a:rPr lang="en-GB" altLang="fr-FR" sz="1800" b="0" dirty="0"/>
              <a:t>)</a:t>
            </a:r>
            <a:r>
              <a:rPr lang="en-GB" altLang="fr-FR" sz="1800" dirty="0"/>
              <a:t>) </a:t>
            </a:r>
            <a:r>
              <a:rPr lang="en-GB" altLang="fr-FR" sz="1800" b="0" dirty="0"/>
              <a:t>:=</a:t>
            </a:r>
            <a:r>
              <a:rPr lang="en-GB" altLang="fr-FR" sz="1800" dirty="0"/>
              <a:t> 1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1856183" y="3562036"/>
            <a:ext cx="1781097" cy="762000"/>
          </a:xfrm>
          <a:prstGeom prst="ellipse">
            <a:avLst/>
          </a:prstGeom>
          <a:noFill/>
          <a:ln w="28575">
            <a:solidFill>
              <a:srgbClr val="B6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2169160" y="4683857"/>
            <a:ext cx="2590800" cy="762000"/>
          </a:xfrm>
          <a:prstGeom prst="ellipse">
            <a:avLst/>
          </a:prstGeom>
          <a:noFill/>
          <a:ln w="28575">
            <a:solidFill>
              <a:srgbClr val="B6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3604795" y="2706978"/>
            <a:ext cx="1827729" cy="1123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endCxn id="10" idx="1"/>
          </p:cNvCxnSpPr>
          <p:nvPr/>
        </p:nvCxnSpPr>
        <p:spPr>
          <a:xfrm flipV="1">
            <a:off x="4572000" y="4275282"/>
            <a:ext cx="1270000" cy="61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69320"/>
              </p:ext>
            </p:extLst>
          </p:nvPr>
        </p:nvGraphicFramePr>
        <p:xfrm>
          <a:off x="3125470" y="3482606"/>
          <a:ext cx="339090" cy="39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Équation" r:id="rId3" imgW="152280" imgH="152280" progId="Equation.3">
                  <p:embed/>
                </p:oleObj>
              </mc:Choice>
              <mc:Fallback>
                <p:oleObj name="Équation" r:id="rId3" imgW="152280" imgH="152280" progId="Equation.3">
                  <p:embed/>
                  <p:pic>
                    <p:nvPicPr>
                      <p:cNvPr id="66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470" y="3482606"/>
                        <a:ext cx="339090" cy="39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1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dirty="0"/>
              <a:t>Bitstate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(8/8)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0" name="ZoneTexte 469"/>
          <p:cNvSpPr txBox="1"/>
          <p:nvPr/>
        </p:nvSpPr>
        <p:spPr>
          <a:xfrm>
            <a:off x="15965" y="983226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264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 smtClean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590800" y="2362200"/>
            <a:ext cx="1447800" cy="533400"/>
          </a:xfrm>
          <a:prstGeom prst="roundRect">
            <a:avLst>
              <a:gd name="adj" fmla="val 16667"/>
            </a:avLst>
          </a:prstGeom>
          <a:solidFill>
            <a:srgbClr val="FFE9E9"/>
          </a:solidFill>
          <a:ln w="1905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838200" y="1905000"/>
            <a:ext cx="4191000" cy="41910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219200" y="3733800"/>
            <a:ext cx="2209800" cy="2133600"/>
          </a:xfrm>
          <a:prstGeom prst="flowChartAlternateProcess">
            <a:avLst/>
          </a:prstGeom>
          <a:noFill/>
          <a:ln w="19050">
            <a:solidFill>
              <a:srgbClr val="0066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413125" y="5594350"/>
            <a:ext cx="7425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66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sz="1400" b="0" dirty="0" smtClean="0">
                <a:solidFill>
                  <a:srgbClr val="0066CC"/>
                </a:solidFill>
              </a:rPr>
              <a:t>Closed</a:t>
            </a:r>
            <a:endParaRPr lang="en-GB" altLang="fr-FR" sz="1400" b="0" dirty="0">
              <a:solidFill>
                <a:srgbClr val="0066CC"/>
              </a:solidFill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905000" y="2895600"/>
            <a:ext cx="2057400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267200" y="2209800"/>
            <a:ext cx="304800" cy="3048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284288" y="2438400"/>
            <a:ext cx="6222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sz="1400" b="0" dirty="0" smtClean="0">
                <a:solidFill>
                  <a:srgbClr val="FF0000"/>
                </a:solidFill>
              </a:rPr>
              <a:t>Open</a:t>
            </a:r>
            <a:endParaRPr lang="en-GB" altLang="fr-FR" sz="1400" b="0" dirty="0">
              <a:solidFill>
                <a:srgbClr val="FF0000"/>
              </a:solidFill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495800" y="2438400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sz="1400" b="0"/>
              <a:t>Final</a:t>
            </a:r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>
            <a:off x="1371600" y="5410200"/>
            <a:ext cx="304800" cy="304800"/>
          </a:xfrm>
          <a:prstGeom prst="ellipse">
            <a:avLst/>
          </a:prstGeom>
          <a:solidFill>
            <a:srgbClr val="0066CC"/>
          </a:solidFill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584325" y="5492750"/>
            <a:ext cx="449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66CC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fr-FR" sz="1400" b="0">
                <a:solidFill>
                  <a:srgbClr val="0066CC"/>
                </a:solidFill>
              </a:rPr>
              <a:t>Init</a:t>
            </a: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1447800" y="42672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2895600" y="48768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2895600" y="39624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" name="Oval 17"/>
          <p:cNvSpPr>
            <a:spLocks noChangeArrowheads="1"/>
          </p:cNvSpPr>
          <p:nvPr/>
        </p:nvSpPr>
        <p:spPr bwMode="auto">
          <a:xfrm>
            <a:off x="1600200" y="48768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2590800" y="51816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7" name="Oval 20"/>
          <p:cNvSpPr>
            <a:spLocks noChangeArrowheads="1"/>
          </p:cNvSpPr>
          <p:nvPr/>
        </p:nvSpPr>
        <p:spPr bwMode="auto">
          <a:xfrm>
            <a:off x="2286000" y="3962400"/>
            <a:ext cx="304800" cy="30480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1981200" y="3200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2286000" y="28956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3200400" y="32766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" name="Oval 24"/>
          <p:cNvSpPr>
            <a:spLocks noChangeArrowheads="1"/>
          </p:cNvSpPr>
          <p:nvPr/>
        </p:nvSpPr>
        <p:spPr bwMode="auto">
          <a:xfrm>
            <a:off x="3505200" y="30480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>
            <a:off x="1981200" y="4921250"/>
            <a:ext cx="457200" cy="488950"/>
          </a:xfrm>
          <a:prstGeom prst="ellipse">
            <a:avLst/>
          </a:prstGeom>
          <a:noFill/>
          <a:ln w="1270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fr-FR" sz="1400">
                <a:solidFill>
                  <a:srgbClr val="0066CC"/>
                </a:solidFill>
              </a:rPr>
              <a:t>n,Z’</a:t>
            </a:r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3200400" y="2500313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fr-FR" sz="1400">
                <a:solidFill>
                  <a:srgbClr val="FF0000"/>
                </a:solidFill>
              </a:rPr>
              <a:t>m,U</a:t>
            </a: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2743200" y="2438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3657600" y="2500313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>
            <a:off x="2667000" y="2895600"/>
            <a:ext cx="1143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2514600" y="3200400"/>
            <a:ext cx="5334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8" name="Line 31"/>
          <p:cNvSpPr>
            <a:spLocks noChangeShapeType="1"/>
          </p:cNvSpPr>
          <p:nvPr/>
        </p:nvSpPr>
        <p:spPr bwMode="auto">
          <a:xfrm>
            <a:off x="2514600" y="35814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9" name="Oval 32"/>
          <p:cNvSpPr>
            <a:spLocks noChangeArrowheads="1"/>
          </p:cNvSpPr>
          <p:nvPr/>
        </p:nvSpPr>
        <p:spPr bwMode="auto">
          <a:xfrm>
            <a:off x="2590800" y="32766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fr-FR" sz="1400">
                <a:solidFill>
                  <a:srgbClr val="FF0000"/>
                </a:solidFill>
              </a:rPr>
              <a:t>n,Z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2590800" y="3733800"/>
            <a:ext cx="381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6019800" y="2057400"/>
            <a:ext cx="838200" cy="403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42" name="Line 35"/>
          <p:cNvSpPr>
            <a:spLocks noChangeShapeType="1"/>
          </p:cNvSpPr>
          <p:nvPr/>
        </p:nvSpPr>
        <p:spPr bwMode="auto">
          <a:xfrm>
            <a:off x="6019800" y="24384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43" name="Line 36"/>
          <p:cNvSpPr>
            <a:spLocks noChangeShapeType="1"/>
          </p:cNvSpPr>
          <p:nvPr/>
        </p:nvSpPr>
        <p:spPr bwMode="auto">
          <a:xfrm>
            <a:off x="6019800" y="2895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44" name="Line 37"/>
          <p:cNvSpPr>
            <a:spLocks noChangeShapeType="1"/>
          </p:cNvSpPr>
          <p:nvPr/>
        </p:nvSpPr>
        <p:spPr bwMode="auto">
          <a:xfrm>
            <a:off x="6019800" y="3352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45" name="Line 38"/>
          <p:cNvSpPr>
            <a:spLocks noChangeShapeType="1"/>
          </p:cNvSpPr>
          <p:nvPr/>
        </p:nvSpPr>
        <p:spPr bwMode="auto">
          <a:xfrm>
            <a:off x="6019800" y="3810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46" name="Line 39"/>
          <p:cNvSpPr>
            <a:spLocks noChangeShapeType="1"/>
          </p:cNvSpPr>
          <p:nvPr/>
        </p:nvSpPr>
        <p:spPr bwMode="auto">
          <a:xfrm>
            <a:off x="6019800" y="5638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47" name="Line 40"/>
          <p:cNvSpPr>
            <a:spLocks noChangeShapeType="1"/>
          </p:cNvSpPr>
          <p:nvPr/>
        </p:nvSpPr>
        <p:spPr bwMode="auto">
          <a:xfrm>
            <a:off x="6019800" y="5181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7156974" y="2209800"/>
            <a:ext cx="182964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dirty="0" smtClean="0">
                <a:solidFill>
                  <a:srgbClr val="000099"/>
                </a:solidFill>
              </a:rPr>
              <a:t>Closed</a:t>
            </a:r>
            <a:r>
              <a:rPr lang="en-GB" altLang="fr-FR" sz="1800" dirty="0" smtClean="0"/>
              <a:t>=</a:t>
            </a:r>
            <a:r>
              <a:rPr lang="en-GB" altLang="fr-FR" sz="1800" b="0" dirty="0" err="1" smtClean="0"/>
              <a:t>Bitarray</a:t>
            </a:r>
            <a:endParaRPr lang="en-GB" altLang="fr-FR" sz="1800" b="0" dirty="0"/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6248400" y="20574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b="0"/>
              <a:t>1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6248400" y="25146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b="0"/>
              <a:t>0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6248400" y="29718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b="0"/>
              <a:t>1</a:t>
            </a: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6248400" y="34290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b="0"/>
              <a:t>0</a:t>
            </a: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6248400" y="52578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b="0"/>
              <a:t>0</a:t>
            </a:r>
          </a:p>
        </p:txBody>
      </p: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6248400" y="5715000"/>
            <a:ext cx="30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GB" altLang="fr-FR" sz="1800" b="0"/>
              <a:t>1</a:t>
            </a:r>
          </a:p>
        </p:txBody>
      </p:sp>
      <p:sp>
        <p:nvSpPr>
          <p:cNvPr id="55" name="AutoShape 48"/>
          <p:cNvSpPr>
            <a:spLocks noChangeArrowheads="1"/>
          </p:cNvSpPr>
          <p:nvPr/>
        </p:nvSpPr>
        <p:spPr bwMode="auto">
          <a:xfrm>
            <a:off x="1371600" y="3810000"/>
            <a:ext cx="1905000" cy="2057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56" name="Freeform 49"/>
          <p:cNvSpPr>
            <a:spLocks/>
          </p:cNvSpPr>
          <p:nvPr/>
        </p:nvSpPr>
        <p:spPr bwMode="auto">
          <a:xfrm>
            <a:off x="1600200" y="2819400"/>
            <a:ext cx="4343400" cy="3708400"/>
          </a:xfrm>
          <a:custGeom>
            <a:avLst/>
            <a:gdLst>
              <a:gd name="T0" fmla="*/ 0 w 2832"/>
              <a:gd name="T1" fmla="*/ 1424 h 2000"/>
              <a:gd name="T2" fmla="*/ 480 w 2832"/>
              <a:gd name="T3" fmla="*/ 1808 h 2000"/>
              <a:gd name="T4" fmla="*/ 2304 w 2832"/>
              <a:gd name="T5" fmla="*/ 272 h 2000"/>
              <a:gd name="T6" fmla="*/ 2832 w 2832"/>
              <a:gd name="T7" fmla="*/ 176 h 2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32" h="2000">
                <a:moveTo>
                  <a:pt x="0" y="1424"/>
                </a:moveTo>
                <a:cubicBezTo>
                  <a:pt x="48" y="1712"/>
                  <a:pt x="96" y="2000"/>
                  <a:pt x="480" y="1808"/>
                </a:cubicBezTo>
                <a:cubicBezTo>
                  <a:pt x="864" y="1616"/>
                  <a:pt x="1912" y="544"/>
                  <a:pt x="2304" y="272"/>
                </a:cubicBezTo>
                <a:cubicBezTo>
                  <a:pt x="2696" y="0"/>
                  <a:pt x="2764" y="88"/>
                  <a:pt x="2832" y="17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57" name="Oval 50"/>
          <p:cNvSpPr>
            <a:spLocks noChangeArrowheads="1"/>
          </p:cNvSpPr>
          <p:nvPr/>
        </p:nvSpPr>
        <p:spPr bwMode="auto">
          <a:xfrm>
            <a:off x="22098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58" name="Oval 51"/>
          <p:cNvSpPr>
            <a:spLocks noChangeArrowheads="1"/>
          </p:cNvSpPr>
          <p:nvPr/>
        </p:nvSpPr>
        <p:spPr bwMode="auto">
          <a:xfrm>
            <a:off x="15240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59" name="Oval 52"/>
          <p:cNvSpPr>
            <a:spLocks noChangeArrowheads="1"/>
          </p:cNvSpPr>
          <p:nvPr/>
        </p:nvSpPr>
        <p:spPr bwMode="auto">
          <a:xfrm>
            <a:off x="17526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60" name="Oval 53"/>
          <p:cNvSpPr>
            <a:spLocks noChangeArrowheads="1"/>
          </p:cNvSpPr>
          <p:nvPr/>
        </p:nvSpPr>
        <p:spPr bwMode="auto">
          <a:xfrm>
            <a:off x="24384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61" name="Freeform 54"/>
          <p:cNvSpPr>
            <a:spLocks/>
          </p:cNvSpPr>
          <p:nvPr/>
        </p:nvSpPr>
        <p:spPr bwMode="auto">
          <a:xfrm>
            <a:off x="2514600" y="2235200"/>
            <a:ext cx="3352800" cy="2413000"/>
          </a:xfrm>
          <a:custGeom>
            <a:avLst/>
            <a:gdLst>
              <a:gd name="T0" fmla="*/ 0 w 2112"/>
              <a:gd name="T1" fmla="*/ 1520 h 1520"/>
              <a:gd name="T2" fmla="*/ 1200 w 2112"/>
              <a:gd name="T3" fmla="*/ 800 h 1520"/>
              <a:gd name="T4" fmla="*/ 1824 w 2112"/>
              <a:gd name="T5" fmla="*/ 128 h 1520"/>
              <a:gd name="T6" fmla="*/ 2112 w 2112"/>
              <a:gd name="T7" fmla="*/ 3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2" h="1520">
                <a:moveTo>
                  <a:pt x="0" y="1520"/>
                </a:moveTo>
                <a:cubicBezTo>
                  <a:pt x="448" y="1276"/>
                  <a:pt x="896" y="1032"/>
                  <a:pt x="1200" y="800"/>
                </a:cubicBezTo>
                <a:cubicBezTo>
                  <a:pt x="1504" y="568"/>
                  <a:pt x="1672" y="256"/>
                  <a:pt x="1824" y="128"/>
                </a:cubicBezTo>
                <a:cubicBezTo>
                  <a:pt x="1976" y="0"/>
                  <a:pt x="2064" y="56"/>
                  <a:pt x="2112" y="3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62" name="Freeform 55"/>
          <p:cNvSpPr>
            <a:spLocks/>
          </p:cNvSpPr>
          <p:nvPr/>
        </p:nvSpPr>
        <p:spPr bwMode="auto">
          <a:xfrm>
            <a:off x="1955800" y="5181600"/>
            <a:ext cx="3911600" cy="876300"/>
          </a:xfrm>
          <a:custGeom>
            <a:avLst/>
            <a:gdLst>
              <a:gd name="T0" fmla="*/ 160 w 2464"/>
              <a:gd name="T1" fmla="*/ 0 h 552"/>
              <a:gd name="T2" fmla="*/ 256 w 2464"/>
              <a:gd name="T3" fmla="*/ 48 h 552"/>
              <a:gd name="T4" fmla="*/ 1696 w 2464"/>
              <a:gd name="T5" fmla="*/ 96 h 552"/>
              <a:gd name="T6" fmla="*/ 2272 w 2464"/>
              <a:gd name="T7" fmla="*/ 480 h 552"/>
              <a:gd name="T8" fmla="*/ 2464 w 2464"/>
              <a:gd name="T9" fmla="*/ 528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4" h="552">
                <a:moveTo>
                  <a:pt x="160" y="0"/>
                </a:moveTo>
                <a:cubicBezTo>
                  <a:pt x="80" y="16"/>
                  <a:pt x="0" y="32"/>
                  <a:pt x="256" y="48"/>
                </a:cubicBezTo>
                <a:cubicBezTo>
                  <a:pt x="512" y="64"/>
                  <a:pt x="1360" y="24"/>
                  <a:pt x="1696" y="96"/>
                </a:cubicBezTo>
                <a:cubicBezTo>
                  <a:pt x="2032" y="168"/>
                  <a:pt x="2144" y="408"/>
                  <a:pt x="2272" y="480"/>
                </a:cubicBezTo>
                <a:cubicBezTo>
                  <a:pt x="2400" y="552"/>
                  <a:pt x="2432" y="540"/>
                  <a:pt x="2464" y="52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4191000" y="4191000"/>
            <a:ext cx="1706563" cy="641350"/>
          </a:xfrm>
          <a:prstGeom prst="rect">
            <a:avLst/>
          </a:prstGeom>
          <a:solidFill>
            <a:srgbClr val="FFE1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GB" altLang="fr-FR" sz="1800">
                <a:solidFill>
                  <a:srgbClr val="000099"/>
                </a:solidFill>
              </a:rPr>
              <a:t>Hashfunction</a:t>
            </a:r>
            <a:endParaRPr lang="en-GB" altLang="fr-FR" sz="1800" b="0">
              <a:solidFill>
                <a:srgbClr val="000099"/>
              </a:solidFill>
            </a:endParaRPr>
          </a:p>
          <a:p>
            <a:pPr algn="ctr"/>
            <a:r>
              <a:rPr lang="en-GB" altLang="fr-FR" sz="1800">
                <a:solidFill>
                  <a:srgbClr val="000099"/>
                </a:solidFill>
              </a:rPr>
              <a:t>F</a:t>
            </a:r>
            <a:endParaRPr lang="en-GB" altLang="fr-FR" sz="1800" b="0">
              <a:solidFill>
                <a:srgbClr val="000099"/>
              </a:solidFill>
            </a:endParaRPr>
          </a:p>
        </p:txBody>
      </p:sp>
      <p:sp>
        <p:nvSpPr>
          <p:cNvPr id="65" name="Freeform 58"/>
          <p:cNvSpPr>
            <a:spLocks/>
          </p:cNvSpPr>
          <p:nvPr/>
        </p:nvSpPr>
        <p:spPr bwMode="auto">
          <a:xfrm>
            <a:off x="1714500" y="4648200"/>
            <a:ext cx="4229100" cy="1651000"/>
          </a:xfrm>
          <a:custGeom>
            <a:avLst/>
            <a:gdLst>
              <a:gd name="T0" fmla="*/ 120 w 2664"/>
              <a:gd name="T1" fmla="*/ 0 h 1040"/>
              <a:gd name="T2" fmla="*/ 168 w 2664"/>
              <a:gd name="T3" fmla="*/ 720 h 1040"/>
              <a:gd name="T4" fmla="*/ 1128 w 2664"/>
              <a:gd name="T5" fmla="*/ 1008 h 1040"/>
              <a:gd name="T6" fmla="*/ 2232 w 2664"/>
              <a:gd name="T7" fmla="*/ 912 h 1040"/>
              <a:gd name="T8" fmla="*/ 2664 w 2664"/>
              <a:gd name="T9" fmla="*/ 768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4" h="1040">
                <a:moveTo>
                  <a:pt x="120" y="0"/>
                </a:moveTo>
                <a:cubicBezTo>
                  <a:pt x="60" y="276"/>
                  <a:pt x="0" y="552"/>
                  <a:pt x="168" y="720"/>
                </a:cubicBezTo>
                <a:cubicBezTo>
                  <a:pt x="336" y="888"/>
                  <a:pt x="784" y="976"/>
                  <a:pt x="1128" y="1008"/>
                </a:cubicBezTo>
                <a:cubicBezTo>
                  <a:pt x="1472" y="1040"/>
                  <a:pt x="1976" y="952"/>
                  <a:pt x="2232" y="912"/>
                </a:cubicBezTo>
                <a:cubicBezTo>
                  <a:pt x="2488" y="872"/>
                  <a:pt x="2576" y="820"/>
                  <a:pt x="2664" y="7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7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spc="-1" dirty="0">
                <a:latin typeface="맑은 고딕"/>
              </a:rPr>
              <a:t>multi-bit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(1/2)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13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" y="988720"/>
            <a:ext cx="875792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3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Le bitstate hashing </a:t>
            </a:r>
            <a:r>
              <a:rPr lang="fr-FR" sz="2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original utilise un </a:t>
            </a:r>
            <a:r>
              <a:rPr lang="fr-FR" sz="23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bit </a:t>
            </a:r>
            <a:r>
              <a:rPr lang="fr-FR" sz="2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pour représenter l’état visité ou non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 hachage multi-bit utilise plusieurs fonctions de hachage indépendantes pour minimiser les conflits de hachage</a:t>
            </a:r>
          </a:p>
          <a:p>
            <a:r>
              <a:rPr lang="fr-FR" sz="23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	- si </a:t>
            </a:r>
            <a:r>
              <a:rPr lang="fr-FR" sz="2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toutes les positions des fonctions de hachage sont </a:t>
            </a:r>
            <a:r>
              <a:rPr lang="fr-FR" sz="23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</a:t>
            </a:r>
            <a:r>
              <a:rPr lang="fr-FR" sz="2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lang="fr-FR" sz="23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définies à </a:t>
            </a:r>
            <a:r>
              <a:rPr lang="fr-FR" sz="23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1, alors un conflit de hachage se </a:t>
            </a:r>
            <a:r>
              <a:rPr lang="fr-FR" sz="23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produit</a:t>
            </a:r>
          </a:p>
          <a:p>
            <a:endParaRPr lang="fr-FR" sz="2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749087"/>
            <a:ext cx="6937564" cy="27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spc="-1" dirty="0">
                <a:latin typeface="맑은 고딕"/>
              </a:rPr>
              <a:t>multi-bit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(2/2)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14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0340" y="1016080"/>
            <a:ext cx="8676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l’utilisation de deux fonctions de hachage indépendantes pour un état est inadéquate pour l’efficacité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 cas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F=2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prend deux fois de temps comparé à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F=1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pour le calcul de hachage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à la place, nous utilisons le système de hachage double utilisé pour la résolution de hachage </a:t>
            </a:r>
          </a:p>
          <a:p>
            <a:pPr marL="1200150" lvl="2" indent="-285750">
              <a:buSzPct val="100000"/>
              <a:buFont typeface="Wingdings" panose="05000000000000000000" pitchFamily="2" charset="2"/>
              <a:buChar char="v"/>
            </a:pP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il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donner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aussi bonne couverture que les fonctions        de hachage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indépendantes</a:t>
            </a:r>
            <a:endParaRPr lang="fr-F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2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b="0" strike="noStrike" spc="-1" dirty="0" smtClean="0">
                <a:latin typeface="맑은 고딕"/>
              </a:rPr>
              <a:t>conclusion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</a:t>
            </a:r>
            <a:r>
              <a:rPr lang="en-US" sz="3200" spc="-1" dirty="0">
                <a:latin typeface="맑은 고딕"/>
              </a:rPr>
              <a:t>1</a:t>
            </a:r>
            <a:r>
              <a:rPr lang="en-US" sz="3200" b="0" strike="noStrike" spc="-1" dirty="0" smtClean="0">
                <a:latin typeface="맑은 고딕"/>
              </a:rPr>
              <a:t>/1)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15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0" y="115128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bitstate hashing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peut donner une bonne couverture dans une quantité fixe de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mémoire</a:t>
            </a:r>
          </a:p>
          <a:p>
            <a:endParaRPr lang="fr-FR" sz="2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Le but de la technique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de bitstate hashing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est de minimiser la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perte des mémoire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et de maximiser la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couverture</a:t>
            </a:r>
          </a:p>
          <a:p>
            <a:endParaRPr lang="fr-FR" sz="2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model checking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utilisant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bitstate hashing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n’est pas sonore mais ne génère pas un contre-exemple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infaisable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Le 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multi-bit </a:t>
            </a:r>
            <a:r>
              <a:rPr lang="fr-FR" sz="2400" dirty="0" err="1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hahsing</a:t>
            </a:r>
            <a:r>
              <a:rPr lang="fr-FR" sz="24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fr-F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utilisant un système de hachage triple peut fournir une bonne couverture efficacement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 smtClean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44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b="0" strike="noStrike" spc="-1" dirty="0">
                <a:latin typeface="맑은 고딕"/>
              </a:rPr>
              <a:t>Références</a:t>
            </a:r>
          </a:p>
        </p:txBody>
      </p:sp>
      <p:sp>
        <p:nvSpPr>
          <p:cNvPr id="491" name="ZoneTexte 490"/>
          <p:cNvSpPr txBox="1"/>
          <p:nvPr/>
        </p:nvSpPr>
        <p:spPr>
          <a:xfrm>
            <a:off x="142920" y="928440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38"/>
          </a:bodyPr>
          <a:lstStyle/>
          <a:p>
            <a:pPr marL="343080" indent="-343080">
              <a:spcBef>
                <a:spcPts val="601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« THE SPIN MODEL CHECKER » par G. J. Holzmann.</a:t>
            </a:r>
          </a:p>
          <a:p>
            <a:pPr marL="343080" indent="-343080">
              <a:spcBef>
                <a:spcPts val="601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Engineering of a Model Checker : the Gnu i-Protocol Case Study Revisited, G. J. Holzmann. </a:t>
            </a:r>
          </a:p>
        </p:txBody>
      </p:sp>
      <p:sp>
        <p:nvSpPr>
          <p:cNvPr id="492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98B6BB2-F9F3-4300-978B-6308FEDC8E6E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93" name="바닥글 개체 틀 4"/>
          <p:cNvSpPr/>
          <p:nvPr/>
        </p:nvSpPr>
        <p:spPr>
          <a:xfrm>
            <a:off x="1143000" y="6492960"/>
            <a:ext cx="68021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94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BBE7C1-A025-4A00-84BC-F0C0496B788E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16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98B6BB2-F9F3-4300-978B-6308FEDC8E6E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93" name="바닥글 개체 틀 4"/>
          <p:cNvSpPr/>
          <p:nvPr/>
        </p:nvSpPr>
        <p:spPr>
          <a:xfrm>
            <a:off x="1143000" y="6492960"/>
            <a:ext cx="68021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94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3BBBE7C1-A025-4A00-84BC-F0C0496B788E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17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20180" y="1686560"/>
            <a:ext cx="7517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 smtClean="0">
                <a:latin typeface="Forte" panose="03060902040502070203" pitchFamily="66" charset="0"/>
              </a:rPr>
              <a:t>Merci pour votre attention</a:t>
            </a:r>
            <a:endParaRPr lang="fr-FR" sz="80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53"/>
          <p:cNvSpPr>
            <a:spLocks noChangeArrowheads="1"/>
          </p:cNvSpPr>
          <p:nvPr/>
        </p:nvSpPr>
        <p:spPr bwMode="auto">
          <a:xfrm>
            <a:off x="2816927" y="3237419"/>
            <a:ext cx="3371598" cy="99206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76200">
            <a:solidFill>
              <a:srgbClr val="66CC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fr-FR" sz="3600" dirty="0">
                <a:solidFill>
                  <a:srgbClr val="0070C0"/>
                </a:solidFill>
                <a:latin typeface="Monotype Corsiva" panose="03010101010201010101" pitchFamily="66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latin typeface="Monotype Corsiva" panose="03010101010201010101" pitchFamily="66" charset="0"/>
              </a:rPr>
              <a:t>Bit-state Hashing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311762" y="22907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1200" b="1" dirty="0">
                <a:solidFill>
                  <a:srgbClr val="44546A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Département Mathématique et Informatique</a:t>
            </a:r>
            <a:endParaRPr lang="fr-FR" sz="1350" dirty="0"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30524" y="2529814"/>
            <a:ext cx="220264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0070C0"/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Exposé</a:t>
            </a:r>
            <a:endParaRPr lang="fr-FR" sz="2100" b="1" dirty="0">
              <a:solidFill>
                <a:srgbClr val="0070C0"/>
              </a:solidFill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9901" y="2949925"/>
            <a:ext cx="84991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35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Roboto Slab"/>
                <a:sym typeface="Roboto Slab"/>
              </a:rPr>
              <a:t>Intitulé</a:t>
            </a:r>
            <a:r>
              <a:rPr lang="fr-FR" sz="135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Roboto Slab"/>
                <a:sym typeface="Roboto Slab"/>
              </a:rPr>
              <a:t> :</a:t>
            </a:r>
            <a:endParaRPr lang="fr-FR" sz="1350" dirty="0">
              <a:latin typeface="Bell MT" panose="02020503060305020303" pitchFamily="18" charset="0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B67837B5-D179-4DFE-9F47-000EA923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8" t="10543" r="21717" b="11433"/>
          <a:stretch/>
        </p:blipFill>
        <p:spPr>
          <a:xfrm>
            <a:off x="1725104" y="32020"/>
            <a:ext cx="5443980" cy="23146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02718" y="2771128"/>
            <a:ext cx="138564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endParaRPr lang="fr-FR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171685" y="5861819"/>
            <a:ext cx="2558714" cy="416761"/>
            <a:chOff x="0" y="153046"/>
            <a:chExt cx="3411619" cy="555681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2" name="Rectangle à coins arrondis 21"/>
            <p:cNvSpPr/>
            <p:nvPr/>
          </p:nvSpPr>
          <p:spPr>
            <a:xfrm>
              <a:off x="0" y="153046"/>
              <a:ext cx="3411619" cy="555681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3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16275" y="169321"/>
              <a:ext cx="3379069" cy="5231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718" tIns="17145" rIns="25718" bIns="17145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350" b="1" dirty="0"/>
                <a:t>Zouhair  EL-AZIZY</a:t>
              </a:r>
              <a:endParaRPr lang="fr-CA" sz="13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날짜 개체 틀 3"/>
          <p:cNvSpPr/>
          <p:nvPr/>
        </p:nvSpPr>
        <p:spPr>
          <a:xfrm>
            <a:off x="0" y="6490800"/>
            <a:ext cx="1182460" cy="37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A311399-A2D5-45E7-BB03-C5C34A1EA746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3" name="바닥글 개체 틀 5"/>
          <p:cNvSpPr/>
          <p:nvPr/>
        </p:nvSpPr>
        <p:spPr>
          <a:xfrm>
            <a:off x="1182460" y="6488240"/>
            <a:ext cx="6643800" cy="37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14" name="슬라이드 번호 개체 틀 4"/>
          <p:cNvSpPr/>
          <p:nvPr/>
        </p:nvSpPr>
        <p:spPr>
          <a:xfrm>
            <a:off x="7826260" y="6488880"/>
            <a:ext cx="1317740" cy="37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26DD142-7F16-4F2A-A683-62EAF8AFC831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18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1685" y="5502133"/>
            <a:ext cx="170349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Présenter par :</a:t>
            </a:r>
          </a:p>
        </p:txBody>
      </p:sp>
    </p:spTree>
    <p:extLst>
      <p:ext uri="{BB962C8B-B14F-4D97-AF65-F5344CB8AC3E}">
        <p14:creationId xmlns:p14="http://schemas.microsoft.com/office/powerpoint/2010/main" val="196634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176067" y="1459882"/>
            <a:ext cx="872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dirty="0" smtClean="0"/>
              <a:t>Introduction</a:t>
            </a:r>
            <a:endParaRPr lang="en-US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00" y="2296843"/>
            <a:ext cx="1910080" cy="764280"/>
          </a:xfrm>
        </p:spPr>
        <p:txBody>
          <a:bodyPr/>
          <a:lstStyle/>
          <a:p>
            <a:r>
              <a:rPr lang="en-US" sz="48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</a:t>
            </a:r>
            <a:r>
              <a:rPr lang="en-US" sz="4800" dirty="0" smtClean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lan</a:t>
            </a:r>
            <a:endParaRPr lang="fr-FR" sz="4800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125268" y="2372728"/>
            <a:ext cx="87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n-US" sz="3200" dirty="0" smtClean="0"/>
              <a:t>Bitstate hashing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023667" y="3344509"/>
            <a:ext cx="872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en-US" sz="3200" dirty="0" smtClean="0"/>
              <a:t>multi-bit hashing</a:t>
            </a:r>
          </a:p>
        </p:txBody>
      </p:sp>
      <p:sp>
        <p:nvSpPr>
          <p:cNvPr id="19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F4C7C9-FE27-4E91-A305-D9E5387EF413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1" name="바닥글 개체 틀 4"/>
          <p:cNvSpPr/>
          <p:nvPr/>
        </p:nvSpPr>
        <p:spPr>
          <a:xfrm>
            <a:off x="1143000" y="6492960"/>
            <a:ext cx="66438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22" name="슬라이드 번호 개체 틀 5"/>
          <p:cNvSpPr/>
          <p:nvPr/>
        </p:nvSpPr>
        <p:spPr>
          <a:xfrm>
            <a:off x="769748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2</a:t>
            </a:r>
          </a:p>
        </p:txBody>
      </p:sp>
      <p:sp>
        <p:nvSpPr>
          <p:cNvPr id="24" name="PlaceHolder 1"/>
          <p:cNvSpPr txBox="1">
            <a:spLocks/>
          </p:cNvSpPr>
          <p:nvPr/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lIns="90000" tIns="46800" rIns="90000" bIns="46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spc="-1" dirty="0" smtClean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spc="-1" dirty="0" smtClean="0">
                <a:latin typeface="맑은 고딕"/>
              </a:rPr>
              <a:t>Plan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023667" y="4333959"/>
            <a:ext cx="321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IV. Conclusion 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2350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b="0" strike="noStrike" spc="-1" dirty="0">
                <a:latin typeface="맑은 고딕"/>
              </a:rPr>
              <a:t>Introduction	</a:t>
            </a:r>
            <a:r>
              <a:rPr lang="en-US" sz="3200" b="0" strike="noStrike" spc="-1" dirty="0">
                <a:latin typeface="맑은 고딕"/>
              </a:rPr>
              <a:t>(</a:t>
            </a:r>
            <a:r>
              <a:rPr lang="en-US" sz="3200" b="0" strike="noStrike" spc="-1" dirty="0" smtClean="0">
                <a:latin typeface="맑은 고딕"/>
              </a:rPr>
              <a:t>1/2)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42920" y="928440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743"/>
          </a:bodyPr>
          <a:lstStyle/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800" spc="-1" dirty="0" smtClean="0">
                <a:latin typeface="Arial (Corps)"/>
              </a:rPr>
              <a:t>Problèmes explicites </a:t>
            </a:r>
            <a:r>
              <a:rPr lang="fr-FR" sz="2800" spc="-1" dirty="0">
                <a:latin typeface="Arial (Corps)"/>
              </a:rPr>
              <a:t>de vérification de modèle réduits au problème d’accessibilité dans un </a:t>
            </a:r>
            <a:r>
              <a:rPr lang="fr-FR" sz="2800" spc="-1" dirty="0" smtClean="0">
                <a:latin typeface="Arial (Corps)"/>
              </a:rPr>
              <a:t>graphique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800" spc="-1" dirty="0">
              <a:latin typeface="Arial (Corps)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800" spc="-1" dirty="0">
                <a:latin typeface="Arial (Corps)"/>
              </a:rPr>
              <a:t>Le vérificateur de modèle explicite énumère et explore tous les états pour résoudre le problème </a:t>
            </a:r>
            <a:r>
              <a:rPr lang="fr-FR" sz="2800" spc="-1" dirty="0" smtClean="0">
                <a:latin typeface="Arial (Corps)"/>
              </a:rPr>
              <a:t>d’accessibilité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800" spc="-1" dirty="0">
              <a:latin typeface="Arial (Corps)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800" spc="-1" dirty="0" smtClean="0">
                <a:latin typeface="Arial (Corps)"/>
              </a:rPr>
              <a:t>Pour </a:t>
            </a:r>
            <a:r>
              <a:rPr lang="fr-FR" sz="2800" spc="-1" dirty="0">
                <a:latin typeface="Arial (Corps)"/>
              </a:rPr>
              <a:t>empêcher la </a:t>
            </a:r>
            <a:r>
              <a:rPr lang="fr-FR" sz="2800" spc="-1" dirty="0" smtClean="0">
                <a:latin typeface="Arial (Corps)"/>
              </a:rPr>
              <a:t>réexportation </a:t>
            </a:r>
            <a:r>
              <a:rPr lang="fr-FR" sz="2800" spc="-1" dirty="0">
                <a:latin typeface="Arial (Corps)"/>
              </a:rPr>
              <a:t>des états déjà visités, tous les états visités sont stockés en mémoire</a:t>
            </a:r>
            <a:endParaRPr lang="en-US" sz="2800" b="0" strike="noStrike" spc="-1" dirty="0">
              <a:latin typeface="Arial (Corps)"/>
            </a:endParaRPr>
          </a:p>
        </p:txBody>
      </p:sp>
      <p:sp>
        <p:nvSpPr>
          <p:cNvPr id="95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F4C7C9-FE27-4E91-A305-D9E5387EF413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96" name="바닥글 개체 틀 4"/>
          <p:cNvSpPr/>
          <p:nvPr/>
        </p:nvSpPr>
        <p:spPr>
          <a:xfrm>
            <a:off x="1143000" y="6492960"/>
            <a:ext cx="66438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97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B6755A-03AF-4F75-A746-5D6DA11C54F5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3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b="0" strike="noStrike" spc="-1" dirty="0">
                <a:latin typeface="맑은 고딕"/>
              </a:rPr>
              <a:t>Introduction	</a:t>
            </a:r>
            <a:r>
              <a:rPr lang="en-US" sz="3200" b="0" strike="noStrike" spc="-1" dirty="0" smtClean="0">
                <a:latin typeface="맑은 고딕"/>
              </a:rPr>
              <a:t>(</a:t>
            </a:r>
            <a:r>
              <a:rPr lang="en-US" sz="3200" spc="-1" dirty="0">
                <a:latin typeface="맑은 고딕"/>
              </a:rPr>
              <a:t>2</a:t>
            </a:r>
            <a:r>
              <a:rPr lang="en-US" sz="3200" b="0" strike="noStrike" spc="-1" dirty="0" smtClean="0">
                <a:latin typeface="맑은 고딕"/>
              </a:rPr>
              <a:t>/2)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142920" y="928440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743"/>
          </a:bodyPr>
          <a:lstStyle/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tous les états devraient être dans un autre emplacement de mémoire pour résoudre les conflits de hachage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맑은 고딕"/>
            </a:endParaRPr>
          </a:p>
          <a:p>
            <a:pPr>
              <a:spcBef>
                <a:spcPts val="601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2400" dirty="0">
                <a:sym typeface="Wingdings" pitchFamily="2" charset="2"/>
              </a:rPr>
              <a:t> </a:t>
            </a:r>
            <a:r>
              <a:rPr lang="fr-FR" sz="2400" b="1" spc="-1" dirty="0" smtClean="0">
                <a:solidFill>
                  <a:srgbClr val="000000"/>
                </a:solidFill>
                <a:latin typeface="맑은 고딕"/>
              </a:rPr>
              <a:t>approches</a:t>
            </a:r>
            <a:endParaRPr lang="fr-FR" sz="2400" b="1" spc="-1" dirty="0">
              <a:solidFill>
                <a:srgbClr val="000000"/>
              </a:solidFill>
              <a:latin typeface="맑은 고딕"/>
            </a:endParaRPr>
          </a:p>
          <a:p>
            <a:pPr marL="800280" lvl="1" indent="-343080">
              <a:spcBef>
                <a:spcPts val="700"/>
              </a:spcBef>
              <a:buFont typeface="Wingdings" panose="05000000000000000000" pitchFamily="2" charset="2"/>
              <a:buChar char="q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Réduire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le nombre d’états accessibles pour vérifier</a:t>
            </a:r>
          </a:p>
          <a:p>
            <a:pPr marL="800100" lvl="1" indent="-342900">
              <a:spcBef>
                <a:spcPts val="601"/>
              </a:spcBef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strike="noStrike" spc="-1" dirty="0" smtClean="0">
                <a:solidFill>
                  <a:srgbClr val="000000"/>
                </a:solidFill>
                <a:latin typeface="맑은 고딕"/>
              </a:rPr>
              <a:t>Réduire </a:t>
            </a:r>
            <a:r>
              <a:rPr lang="en-US" sz="2400" strike="noStrike" spc="-1" dirty="0">
                <a:solidFill>
                  <a:srgbClr val="000000"/>
                </a:solidFill>
                <a:latin typeface="맑은 고딕"/>
              </a:rPr>
              <a:t>la quantité de mémoire nécessaire pour stocker les états visités</a:t>
            </a:r>
            <a:r>
              <a:rPr lang="en-US" sz="2400" b="1" strike="noStrike" spc="-1" dirty="0">
                <a:solidFill>
                  <a:srgbClr val="000000"/>
                </a:solidFill>
                <a:latin typeface="맑은 고딕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800280" lvl="1" indent="-343080"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 dirty="0">
                <a:solidFill>
                  <a:srgbClr val="00B050"/>
                </a:solidFill>
                <a:latin typeface="맑은 고딕"/>
              </a:rPr>
              <a:t>	- </a:t>
            </a:r>
            <a:r>
              <a:rPr lang="fr-FR" sz="2000" spc="-1" dirty="0" smtClean="0">
                <a:solidFill>
                  <a:srgbClr val="000000"/>
                </a:solidFill>
                <a:latin typeface="맑은 고딕"/>
              </a:rPr>
              <a:t>Méthode </a:t>
            </a:r>
            <a:r>
              <a:rPr lang="fr-FR" sz="2000" spc="-1" dirty="0">
                <a:solidFill>
                  <a:srgbClr val="000000"/>
                </a:solidFill>
                <a:latin typeface="맑은 고딕"/>
              </a:rPr>
              <a:t>sans </a:t>
            </a:r>
            <a:r>
              <a:rPr lang="fr-FR" sz="2000" spc="-1" dirty="0" smtClean="0">
                <a:solidFill>
                  <a:srgbClr val="000000"/>
                </a:solidFill>
                <a:latin typeface="맑은 고딕"/>
              </a:rPr>
              <a:t>perte</a:t>
            </a:r>
            <a:r>
              <a:rPr lang="en-US" sz="2000" spc="-1" dirty="0" smtClean="0">
                <a:solidFill>
                  <a:srgbClr val="000000"/>
                </a:solidFill>
                <a:latin typeface="맑은 고딕"/>
              </a:rPr>
              <a:t>:</a:t>
            </a:r>
            <a:r>
              <a:rPr lang="en-US" sz="2000" b="0" strike="noStrike" spc="-1" dirty="0" smtClean="0">
                <a:solidFill>
                  <a:srgbClr val="00B050"/>
                </a:solidFill>
                <a:latin typeface="맑은 고딕"/>
              </a:rPr>
              <a:t> </a:t>
            </a:r>
            <a:r>
              <a:rPr lang="en-US" sz="2000" b="0" strike="noStrike" spc="-1" dirty="0">
                <a:latin typeface="맑은 고딕"/>
              </a:rPr>
              <a:t>réduction de la </a:t>
            </a:r>
            <a:r>
              <a:rPr lang="en-US" sz="2000" b="0" strike="noStrike" spc="-1" dirty="0" smtClean="0">
                <a:latin typeface="맑은 고딕"/>
              </a:rPr>
              <a:t>compression</a:t>
            </a:r>
            <a:r>
              <a:rPr lang="en-US" sz="2000" spc="-1" dirty="0">
                <a:latin typeface="맑은 고딕"/>
              </a:rPr>
              <a:t> </a:t>
            </a:r>
            <a:r>
              <a:rPr lang="en-US" sz="2000" spc="-1" dirty="0" smtClean="0">
                <a:latin typeface="맑은 고딕"/>
              </a:rPr>
              <a:t>…</a:t>
            </a:r>
            <a:r>
              <a:rPr lang="en-US" sz="2000" b="0" strike="noStrike" spc="-1" dirty="0" smtClean="0">
                <a:solidFill>
                  <a:srgbClr val="00B050"/>
                </a:solidFill>
                <a:latin typeface="맑은 고딕"/>
              </a:rPr>
              <a:t> </a:t>
            </a:r>
          </a:p>
          <a:p>
            <a:pPr marL="800280" lvl="1" indent="-343080"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spc="-1" dirty="0">
                <a:solidFill>
                  <a:srgbClr val="00B050"/>
                </a:solidFill>
                <a:latin typeface="맑은 고딕"/>
              </a:rPr>
              <a:t>	</a:t>
            </a:r>
            <a:r>
              <a:rPr lang="en-US" sz="2000" spc="-1" dirty="0" smtClean="0">
                <a:solidFill>
                  <a:srgbClr val="00B050"/>
                </a:solidFill>
                <a:latin typeface="맑은 고딕"/>
              </a:rPr>
              <a:t>- </a:t>
            </a:r>
            <a:r>
              <a:rPr lang="fr-FR" sz="20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Méthode</a:t>
            </a:r>
            <a:r>
              <a:rPr lang="fr-FR" sz="2000" spc="-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avec perte</a:t>
            </a:r>
            <a:r>
              <a:rPr lang="fr-FR" sz="2000" spc="-1" dirty="0" smtClean="0">
                <a:solidFill>
                  <a:srgbClr val="000000"/>
                </a:solidFill>
                <a:latin typeface="맑은 고딕"/>
              </a:rPr>
              <a:t>: </a:t>
            </a:r>
            <a:r>
              <a:rPr lang="en-US" sz="2000" b="1" spc="-1" dirty="0" smtClean="0">
                <a:latin typeface="맑은 고딕"/>
              </a:rPr>
              <a:t>B</a:t>
            </a:r>
            <a:r>
              <a:rPr lang="en-US" sz="2000" b="1" strike="noStrike" spc="-1" dirty="0" smtClean="0">
                <a:latin typeface="맑은 고딕"/>
              </a:rPr>
              <a:t>itstate hashing</a:t>
            </a:r>
            <a:r>
              <a:rPr lang="en-US" sz="2000" b="0" strike="noStrike" spc="-1" dirty="0" smtClean="0">
                <a:latin typeface="맑은 고딕"/>
              </a:rPr>
              <a:t>, </a:t>
            </a:r>
            <a:r>
              <a:rPr lang="en-US" altLang="ko-KR" sz="2000" dirty="0"/>
              <a:t>Hash </a:t>
            </a:r>
            <a:r>
              <a:rPr lang="en-US" altLang="ko-KR" sz="2000" dirty="0" smtClean="0"/>
              <a:t>Compact  …</a:t>
            </a:r>
            <a:endParaRPr lang="en-US" sz="2000" b="0" strike="noStrike" spc="-1" dirty="0">
              <a:solidFill>
                <a:srgbClr val="0070C0"/>
              </a:solidFill>
              <a:latin typeface="맑은 고딕"/>
            </a:endParaRPr>
          </a:p>
        </p:txBody>
      </p:sp>
      <p:sp>
        <p:nvSpPr>
          <p:cNvPr id="95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3F4C7C9-FE27-4E91-A305-D9E5387EF413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96" name="바닥글 개체 틀 4"/>
          <p:cNvSpPr/>
          <p:nvPr/>
        </p:nvSpPr>
        <p:spPr>
          <a:xfrm>
            <a:off x="1143000" y="6492960"/>
            <a:ext cx="66438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97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B6755A-03AF-4F75-A746-5D6DA11C54F5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4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488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dirty="0"/>
              <a:t>Bitstate </a:t>
            </a:r>
            <a:r>
              <a:rPr lang="en-US" sz="4000" dirty="0" smtClean="0"/>
              <a:t>hashing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>
                <a:latin typeface="맑은 고딕"/>
              </a:rPr>
              <a:t>(</a:t>
            </a:r>
            <a:r>
              <a:rPr lang="en-US" sz="3200" b="0" strike="noStrike" spc="-1" dirty="0" smtClean="0">
                <a:latin typeface="맑은 고딕"/>
              </a:rPr>
              <a:t>1/8)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54" name="ZoneTexte 453"/>
          <p:cNvSpPr txBox="1"/>
          <p:nvPr/>
        </p:nvSpPr>
        <p:spPr>
          <a:xfrm>
            <a:off x="142920" y="928440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701" lnSpcReduction="10000"/>
          </a:bodyPr>
          <a:lstStyle/>
          <a:p>
            <a:pPr marL="343080" indent="-34308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spc="-1" dirty="0" smtClean="0">
                <a:solidFill>
                  <a:srgbClr val="000000"/>
                </a:solidFill>
                <a:latin typeface="맑은 고딕"/>
              </a:rPr>
              <a:t>Bitstate hashing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utilise une table de hachage standard comme espace de stockage.</a:t>
            </a: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800" b="0" strike="noStrike" spc="-1" noProof="1" smtClean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601"/>
              </a:spcBef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Chaque emplacement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맑은 고딕"/>
              </a:rPr>
              <a:t>dans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la table de hachage a une liste d’états liés </a:t>
            </a:r>
            <a:r>
              <a:rPr lang="fr-FR" sz="2400" b="0" strike="noStrike" spc="-1" dirty="0" smtClean="0">
                <a:solidFill>
                  <a:srgbClr val="000000"/>
                </a:solidFill>
                <a:latin typeface="맑은 고딕"/>
              </a:rPr>
              <a:t>triés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de la même valeur de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hachage pour ignore les collisions.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5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653B7A9-A692-418E-A0FC-3715F207C444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56" name="바닥글 개체 틀 4"/>
          <p:cNvSpPr/>
          <p:nvPr/>
        </p:nvSpPr>
        <p:spPr>
          <a:xfrm>
            <a:off x="1143000" y="6492960"/>
            <a:ext cx="679196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57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95B888-2E53-452A-B6B1-0C47CC817C04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5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58" name="Picture 2"/>
          <p:cNvPicPr/>
          <p:nvPr/>
        </p:nvPicPr>
        <p:blipFill>
          <a:blip r:embed="rId2"/>
          <a:srcRect t="4429" r="7942" b="6230"/>
          <a:stretch/>
        </p:blipFill>
        <p:spPr>
          <a:xfrm>
            <a:off x="1428840" y="2000160"/>
            <a:ext cx="6215040" cy="259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Picture 2"/>
          <p:cNvPicPr/>
          <p:nvPr/>
        </p:nvPicPr>
        <p:blipFill>
          <a:blip r:embed="rId2"/>
          <a:srcRect t="4429" r="7942" b="6230"/>
          <a:stretch/>
        </p:blipFill>
        <p:spPr>
          <a:xfrm>
            <a:off x="2103120" y="3214218"/>
            <a:ext cx="6215040" cy="22656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/>
          <p:cNvSpPr/>
          <p:nvPr/>
        </p:nvSpPr>
        <p:spPr>
          <a:xfrm>
            <a:off x="5667160" y="3173578"/>
            <a:ext cx="2432480" cy="2429201"/>
          </a:xfrm>
          <a:prstGeom prst="rect">
            <a:avLst/>
          </a:prstGeom>
          <a:blipFill dpi="0" rotWithShape="1">
            <a:blip r:embed="rId3">
              <a:alphaModFix amt="6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3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dirty="0"/>
              <a:t>Bitstate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(2/8)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54" name="ZoneTexte 453"/>
          <p:cNvSpPr txBox="1"/>
          <p:nvPr/>
        </p:nvSpPr>
        <p:spPr>
          <a:xfrm>
            <a:off x="285840" y="829758"/>
            <a:ext cx="8675280" cy="5530402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201" lnSpcReduction="10000"/>
          </a:bodyPr>
          <a:lstStyle/>
          <a:p>
            <a:pPr marL="343080" indent="-34308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le </a:t>
            </a: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bitstate Hashing utilise 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un bit pour stocker un état </a:t>
            </a:r>
          </a:p>
          <a:p>
            <a:pPr>
              <a:spcBef>
                <a:spcPts val="700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	- 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la valeur 1 dans une entrée indique que </a:t>
            </a: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l’état 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est </a:t>
            </a: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	visité et la valeur 0 indique que l’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 é</a:t>
            </a: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tat est n’est pas 	encore visité.</a:t>
            </a:r>
          </a:p>
          <a:p>
            <a:pPr>
              <a:spcBef>
                <a:spcPts val="700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chaque 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entrée dans la table de hachage standard peut avoir (</a:t>
            </a: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sizeof(pointeur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) * </a:t>
            </a: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8 ) 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entrées de hachage bitstate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6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sz="2400" spc="-1" dirty="0" smtClean="0">
                <a:solidFill>
                  <a:srgbClr val="000000"/>
                </a:solidFill>
                <a:latin typeface="맑은 고딕"/>
              </a:rPr>
              <a:t>(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sizeof(pointeur) * 8 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* h</a:t>
            </a:r>
            <a:r>
              <a:rPr lang="en-US" sz="2400" spc="-1" dirty="0" smtClean="0">
                <a:solidFill>
                  <a:srgbClr val="000000"/>
                </a:solidFill>
                <a:latin typeface="맑은 고딕"/>
              </a:rPr>
              <a:t>) – 1)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55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653B7A9-A692-418E-A0FC-3715F207C444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56" name="바닥글 개체 틀 4"/>
          <p:cNvSpPr/>
          <p:nvPr/>
        </p:nvSpPr>
        <p:spPr>
          <a:xfrm>
            <a:off x="1143000" y="6492960"/>
            <a:ext cx="679196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57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895B888-2E53-452A-B6B1-0C47CC817C04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6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cre 2"/>
              <p14:cNvContentPartPr/>
              <p14:nvPr/>
            </p14:nvContentPartPr>
            <p14:xfrm>
              <a:off x="2444760" y="6851520"/>
              <a:ext cx="38520" cy="360"/>
            </p14:xfrm>
          </p:contentPart>
        </mc:Choice>
        <mc:Fallback>
          <p:pic>
            <p:nvPicPr>
              <p:cNvPr id="3" name="Encre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400" y="6842160"/>
                <a:ext cx="572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83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 idx="4294967295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dirty="0"/>
              <a:t>Bitstate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(3/8)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0" name="ZoneTexte 469"/>
          <p:cNvSpPr txBox="1"/>
          <p:nvPr/>
        </p:nvSpPr>
        <p:spPr>
          <a:xfrm>
            <a:off x="142920" y="928440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264"/>
          </a:bodyPr>
          <a:lstStyle/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si 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hash(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)=hash(</a:t>
            </a:r>
            <a:r>
              <a:rPr lang="en-US" dirty="0" smtClean="0"/>
              <a:t>S</a:t>
            </a:r>
            <a:r>
              <a:rPr lang="en-US" baseline="-25000" dirty="0"/>
              <a:t>3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) et </a:t>
            </a:r>
            <a:r>
              <a:rPr lang="en-US" dirty="0" smtClean="0"/>
              <a:t>S</a:t>
            </a:r>
            <a:r>
              <a:rPr lang="en-US" baseline="-25000" dirty="0"/>
              <a:t>2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est visité, </a:t>
            </a:r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est considéré comme un état visité et </a:t>
            </a:r>
            <a:r>
              <a:rPr lang="en-US" dirty="0" smtClean="0"/>
              <a:t>S</a:t>
            </a:r>
            <a:r>
              <a:rPr lang="en-US" baseline="-25000" dirty="0"/>
              <a:t>6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,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l’état violé, n’est pas 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accessible</a:t>
            </a: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r-FR" sz="2400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le principal problème du 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bitstate hashing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est d’estimer et de maximiser sa 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couverture</a:t>
            </a: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 smtClean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spc="-1" dirty="0" smtClean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7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25" y="1933872"/>
            <a:ext cx="4661140" cy="227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b="0" strike="noStrike" spc="-1" dirty="0">
                <a:solidFill>
                  <a:srgbClr val="FFFFFF"/>
                </a:solidFill>
                <a:latin typeface="맑은 고딕"/>
              </a:rPr>
              <a:t> </a:t>
            </a:r>
            <a:r>
              <a:rPr lang="en-US" sz="4000" dirty="0"/>
              <a:t>Bitstate 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(4/8)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60" name="ZoneTexte 459"/>
          <p:cNvSpPr txBox="1"/>
          <p:nvPr/>
        </p:nvSpPr>
        <p:spPr>
          <a:xfrm>
            <a:off x="142920" y="928440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791"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R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 : nombre d’états stockés dans la table de hachage</a:t>
            </a: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H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 : le nombre d’emplacements dans la table de hachage.</a:t>
            </a: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lorsque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R &gt; H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,</a:t>
            </a:r>
          </a:p>
          <a:p>
            <a:pPr marL="343080" indent="-343080">
              <a:spcBef>
                <a:spcPts val="6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	- La fonction de hachage calcule la même valeur pour différents états (collision de hachage).</a:t>
            </a:r>
          </a:p>
          <a:p>
            <a:pPr marL="343080" indent="-343080">
              <a:spcBef>
                <a:spcPts val="6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	- Le nombre moyen de comparaisons pour une opération de recherche ou de mise à jour est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R/2H.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6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lorsque</a:t>
            </a:r>
            <a:r>
              <a:rPr lang="en-US" sz="2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H &gt;&gt; R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, </a:t>
            </a:r>
          </a:p>
          <a:p>
            <a:pPr marL="343080" indent="-343080">
              <a:spcBef>
                <a:spcPts val="6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	- Chaque état peut être stocké dans un emplacement différent.</a:t>
            </a:r>
          </a:p>
          <a:p>
            <a:pPr marL="343080" indent="-343080">
              <a:spcBef>
                <a:spcPts val="601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	- Les listes </a:t>
            </a:r>
            <a:r>
              <a:rPr lang="fr-FR" sz="2400" b="0" strike="noStrike" spc="-1" noProof="1" smtClean="0">
                <a:solidFill>
                  <a:srgbClr val="000000"/>
                </a:solidFill>
                <a:latin typeface="맑은 고딕"/>
              </a:rPr>
              <a:t>stockées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dans chaque emplacement seront vides ou contiendront un seul état.</a:t>
            </a:r>
          </a:p>
        </p:txBody>
      </p:sp>
      <p:sp>
        <p:nvSpPr>
          <p:cNvPr id="46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CAAFB85-38D3-42CC-AF09-7721F7367748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62" name="바닥글 개체 틀 4"/>
          <p:cNvSpPr/>
          <p:nvPr/>
        </p:nvSpPr>
        <p:spPr>
          <a:xfrm>
            <a:off x="1143000" y="6492960"/>
            <a:ext cx="681228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 smtClean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6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BDE90076-B778-435F-81B3-994D5F50B13A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8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0" y="70920"/>
            <a:ext cx="9144000" cy="714600"/>
          </a:xfrm>
          <a:prstGeom prst="rect">
            <a:avLst/>
          </a:prstGeom>
          <a:solidFill>
            <a:schemeClr val="bg2">
              <a:lumMod val="75000"/>
            </a:schemeClr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 smtClean="0"/>
              <a:t> Bitstate </a:t>
            </a:r>
            <a:r>
              <a:rPr lang="en-US" sz="4000" dirty="0"/>
              <a:t>hashing </a:t>
            </a:r>
            <a:r>
              <a:rPr lang="en-US" sz="4000" b="0" strike="noStrike" spc="-1" dirty="0">
                <a:latin typeface="맑은 고딕"/>
              </a:rPr>
              <a:t>		</a:t>
            </a:r>
            <a:r>
              <a:rPr lang="en-US" sz="3200" b="0" strike="noStrike" spc="-1" dirty="0" smtClean="0">
                <a:latin typeface="맑은 고딕"/>
              </a:rPr>
              <a:t>(5/8)</a:t>
            </a:r>
            <a:endParaRPr lang="en-US" sz="3200" b="0" strike="noStrike" spc="-1" dirty="0">
              <a:latin typeface="맑은 고딕"/>
            </a:endParaRPr>
          </a:p>
        </p:txBody>
      </p:sp>
      <p:sp>
        <p:nvSpPr>
          <p:cNvPr id="470" name="ZoneTexte 469"/>
          <p:cNvSpPr txBox="1"/>
          <p:nvPr/>
        </p:nvSpPr>
        <p:spPr>
          <a:xfrm>
            <a:off x="142920" y="928440"/>
            <a:ext cx="8858160" cy="550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764" lnSpcReduction="10000"/>
          </a:bodyPr>
          <a:lstStyle/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En bitstate hashing, il est possible de couvrir au maximum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 les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états M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 où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M est la taille de mémoire pour statespace en bits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맑은 고딕"/>
              </a:rPr>
              <a:t>.</a:t>
            </a: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La bitstate hashing peut </a:t>
            </a:r>
            <a:r>
              <a:rPr lang="fr-FR" sz="2800" spc="-1" dirty="0">
                <a:solidFill>
                  <a:srgbClr val="000000"/>
                </a:solidFill>
                <a:latin typeface="맑은 고딕"/>
              </a:rPr>
              <a:t>réaliser une couverture de problème proche de </a:t>
            </a:r>
            <a:r>
              <a:rPr lang="fr-FR" sz="2800" spc="-1" dirty="0" smtClean="0">
                <a:solidFill>
                  <a:srgbClr val="000000"/>
                </a:solidFill>
                <a:latin typeface="맑은 고딕"/>
              </a:rPr>
              <a:t>100% 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Utilisation d’une fonction de hachage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 hash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state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 s) qui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맑은 고딕"/>
              </a:rPr>
              <a:t>mappe 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un descripteur d’état</a:t>
            </a:r>
            <a:r>
              <a:rPr lang="en-US" sz="28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à une valeur comprise entre 0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..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  <a:ea typeface="Courier New"/>
              </a:rPr>
              <a:t> M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-1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.</a:t>
            </a: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Pour un état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 s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, si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 slot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hash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s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)) est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 vrai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, alors les états</a:t>
            </a:r>
            <a:r>
              <a:rPr lang="en-US" sz="2800" b="0" strike="noStrike" spc="-1" dirty="0">
                <a:solidFill>
                  <a:srgbClr val="000000"/>
                </a:solidFill>
                <a:latin typeface="cmmi10"/>
              </a:rPr>
              <a:t> s ont été visités pendant la recherche.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  <a:p>
            <a:pPr marL="343080" indent="-34308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</a:rPr>
              <a:t>Mais cette méthode ne peut garantir une recherche exhaustive.</a:t>
            </a:r>
          </a:p>
          <a:p>
            <a:pPr marL="1257300" lvl="2" indent="-342900">
              <a:lnSpc>
                <a:spcPct val="90000"/>
              </a:lnSpc>
              <a:spcBef>
                <a:spcPts val="601"/>
              </a:spcBef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Pour un </a:t>
            </a: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état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mmi10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où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 k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=hash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s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), si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 slots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k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) = 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true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 , il est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맑은 고딕"/>
              </a:rPr>
              <a:t>     impossible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de distinguer si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 s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 a été visité ou un autre état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 s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’ où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 hash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(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s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’)=</a:t>
            </a:r>
            <a:r>
              <a:rPr lang="en-US" sz="2400" b="0" strike="noStrike" spc="-1" dirty="0">
                <a:solidFill>
                  <a:srgbClr val="000000"/>
                </a:solidFill>
                <a:latin typeface="cmmi10"/>
              </a:rPr>
              <a:t>k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</a:rPr>
              <a:t> a été visité.</a:t>
            </a:r>
          </a:p>
          <a:p>
            <a:pPr marL="1257300" lvl="2" indent="-342900">
              <a:lnSpc>
                <a:spcPct val="90000"/>
              </a:lnSpc>
              <a:spcBef>
                <a:spcPts val="601"/>
              </a:spcBef>
              <a:buFont typeface="Wingdings" panose="05000000000000000000" pitchFamily="2" charset="2"/>
              <a:buChar char="§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2400" spc="-1" dirty="0" smtClean="0">
                <a:solidFill>
                  <a:srgbClr val="000000"/>
                </a:solidFill>
                <a:latin typeface="맑은 고딕"/>
              </a:rPr>
              <a:t>Mais </a:t>
            </a:r>
            <a:r>
              <a:rPr lang="fr-FR" sz="2400" spc="-1" dirty="0">
                <a:solidFill>
                  <a:srgbClr val="000000"/>
                </a:solidFill>
                <a:latin typeface="맑은 고딕"/>
              </a:rPr>
              <a:t>cette méthode ne signale pas de fausses erreurs</a:t>
            </a:r>
            <a:endParaRPr lang="en-US" sz="24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1" name="날짜 개체 틀 3"/>
          <p:cNvSpPr/>
          <p:nvPr/>
        </p:nvSpPr>
        <p:spPr>
          <a:xfrm>
            <a:off x="0" y="6492960"/>
            <a:ext cx="11430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 fontScale="93214"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E1D90E6-1FA6-410F-AFBE-C0112698550C}" type="datetime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07/12/2022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2" name="바닥글 개체 틀 4"/>
          <p:cNvSpPr/>
          <p:nvPr/>
        </p:nvSpPr>
        <p:spPr>
          <a:xfrm>
            <a:off x="1143000" y="6492960"/>
            <a:ext cx="675132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spc="-1" dirty="0">
                <a:solidFill>
                  <a:srgbClr val="FAA34C"/>
                </a:solidFill>
                <a:latin typeface="맑은 고딕"/>
                <a:ea typeface="맑은 고딕"/>
              </a:rPr>
              <a:t>Bitstate Hashing</a:t>
            </a:r>
            <a:endParaRPr lang="en-US" sz="1200" spc="-1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473" name="슬라이드 번호 개체 틀 5"/>
          <p:cNvSpPr/>
          <p:nvPr/>
        </p:nvSpPr>
        <p:spPr>
          <a:xfrm>
            <a:off x="7786800" y="6492960"/>
            <a:ext cx="1357200" cy="36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A454A2-D71F-4F30-9C89-6A9FDEFEE94C}" type="slidenum">
              <a:rPr lang="fr-FR" altLang="ko-KR" sz="1200" b="0" strike="noStrike" spc="-1">
                <a:solidFill>
                  <a:srgbClr val="FAA34C"/>
                </a:solidFill>
                <a:latin typeface="맑은 고딕"/>
                <a:ea typeface="맑은 고딕"/>
              </a:rPr>
              <a:t>9</a:t>
            </a:fld>
            <a:endParaRPr lang="en-US" sz="1200" b="0" strike="noStrike" spc="-1" dirty="0">
              <a:solidFill>
                <a:srgbClr val="000000"/>
              </a:solidFill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682</Words>
  <Application>Microsoft Office PowerPoint</Application>
  <PresentationFormat>Affichage à l'écran (4:3)</PresentationFormat>
  <Paragraphs>243</Paragraphs>
  <Slides>18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37" baseType="lpstr">
      <vt:lpstr>굴림</vt:lpstr>
      <vt:lpstr>맑은 고딕</vt:lpstr>
      <vt:lpstr>맑은 고딕</vt:lpstr>
      <vt:lpstr>Arial</vt:lpstr>
      <vt:lpstr>Arial (Corps)</vt:lpstr>
      <vt:lpstr>Bell MT</vt:lpstr>
      <vt:lpstr>Calibri</vt:lpstr>
      <vt:lpstr>Cascadia Mono SemiBold</vt:lpstr>
      <vt:lpstr>cmmi10</vt:lpstr>
      <vt:lpstr>Courier New</vt:lpstr>
      <vt:lpstr>DejaVu Sans</vt:lpstr>
      <vt:lpstr>Forte</vt:lpstr>
      <vt:lpstr>Monotype Corsiva</vt:lpstr>
      <vt:lpstr>Roboto Slab</vt:lpstr>
      <vt:lpstr>Times New Roman</vt:lpstr>
      <vt:lpstr>Wingdings</vt:lpstr>
      <vt:lpstr>Office Theme</vt:lpstr>
      <vt:lpstr>Equation</vt:lpstr>
      <vt:lpstr>Microsoft Equation 3.0</vt:lpstr>
      <vt:lpstr>Présentation PowerPoint</vt:lpstr>
      <vt:lpstr>Plan</vt:lpstr>
      <vt:lpstr> Introduction (1/2)</vt:lpstr>
      <vt:lpstr> Introduction (2/2)</vt:lpstr>
      <vt:lpstr> Bitstate hashing  (1/8)</vt:lpstr>
      <vt:lpstr> Bitstate hashing   (2/8)</vt:lpstr>
      <vt:lpstr> Bitstate hashing   (3/8)</vt:lpstr>
      <vt:lpstr> Bitstate hashing   (4/8)</vt:lpstr>
      <vt:lpstr> Bitstate hashing   (5/8)</vt:lpstr>
      <vt:lpstr> Bitstate hashing   (6/8)</vt:lpstr>
      <vt:lpstr> Bitstate hashing   (7/8)</vt:lpstr>
      <vt:lpstr> Bitstate hashing   (8/8)</vt:lpstr>
      <vt:lpstr> multi-bit hashing   (1/2)</vt:lpstr>
      <vt:lpstr> multi-bit hashing   (2/2)</vt:lpstr>
      <vt:lpstr> conclusion  (1/1)</vt:lpstr>
      <vt:lpstr> Références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Optimisation de la recherche SPIN</dc:title>
  <cp:lastModifiedBy>Admin</cp:lastModifiedBy>
  <cp:revision>70</cp:revision>
  <dcterms:modified xsi:type="dcterms:W3CDTF">2022-12-07T14:39:26Z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2007-11-22T02:08:19Z</dcterms:created>
  <dc:creator>Hong,Shin</dc:creator>
  <dc:description/>
  <dc:language>en-US</dc:language>
  <cp:lastModifiedBy>Hong,Shin</cp:lastModifiedBy>
  <dcterms:modified xsi:type="dcterms:W3CDTF">2007-11-23T02:48:13Z</dcterms:modified>
  <cp:revision>108</cp:revision>
  <dc:subject/>
  <dc:title>슬라이드 1</dc:title>
</cp:coreProperties>
</file>