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5" r:id="rId7"/>
    <p:sldId id="260" r:id="rId8"/>
    <p:sldId id="267" r:id="rId9"/>
    <p:sldId id="271" r:id="rId10"/>
    <p:sldId id="261" r:id="rId11"/>
    <p:sldId id="268" r:id="rId12"/>
    <p:sldId id="276" r:id="rId13"/>
    <p:sldId id="277" r:id="rId14"/>
    <p:sldId id="278" r:id="rId15"/>
    <p:sldId id="279" r:id="rId16"/>
    <p:sldId id="281" r:id="rId17"/>
    <p:sldId id="280" r:id="rId18"/>
    <p:sldId id="275" r:id="rId19"/>
    <p:sldId id="270" r:id="rId20"/>
    <p:sldId id="272" r:id="rId21"/>
    <p:sldId id="273" r:id="rId22"/>
    <p:sldId id="274" r:id="rId23"/>
    <p:sldId id="282" r:id="rId24"/>
    <p:sldId id="262" r:id="rId25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B76B1B-A59F-D300-CF35-CB04F483D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t">
            <a:normAutofit/>
          </a:bodyPr>
          <a:lstStyle>
            <a:lvl1pPr algn="ctr">
              <a:defRPr sz="6000"/>
            </a:lvl1pPr>
          </a:lstStyle>
          <a:p>
            <a:r>
              <a:rPr lang="en-US" altLang="en-US"/>
              <a:t>Click here to edit master header styles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E6388E53-F20A-82F1-1927-76B42D1B2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en-US"/>
              <a:t>Click here to edit master subtitle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B2100B6-A955-013B-6DBE-3083C11A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73697C8C-8A1D-434C-8118-9B96FB199AA3}" type="datetimeFigureOut">
              <a:rPr lang="en-US" altLang="en-US" sz="1100" smtClean="0"/>
              <a:t>1/9/2024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D547173-83E8-0A38-0CC5-C59724921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F431B4D-76C2-E968-05AA-5E985F6A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A093617-1971-443C-8D7C-E9A33FE9BFAB}" type="slidenum">
              <a:rPr lang="en-US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79996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A670703-7797-8629-7E86-9370D91A1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Click here to edit master header styles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42A5ACE5-DFC4-985A-66EE-BB9AFF037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vert">
            <a:normAutofit/>
          </a:bodyPr>
          <a:lstStyle/>
          <a:p>
            <a:pPr lvl="0"/>
            <a:r>
              <a:rPr lang="en-US" altLang="en-US"/>
              <a:t>Click here to edit master text styles</a:t>
            </a:r>
          </a:p>
          <a:p>
            <a:pPr lvl="1"/>
            <a:r>
              <a:rPr lang="en-US" altLang="en-US"/>
              <a:t>Secondary</a:t>
            </a:r>
          </a:p>
          <a:p>
            <a:pPr lvl="2"/>
            <a:r>
              <a:rPr lang="en-US" altLang="en-US"/>
              <a:t>Level three</a:t>
            </a:r>
          </a:p>
          <a:p>
            <a:pPr lvl="3"/>
            <a:r>
              <a:rPr lang="en-US" altLang="en-US"/>
              <a:t>Level 4</a:t>
            </a:r>
          </a:p>
          <a:p>
            <a:pPr lvl="4"/>
            <a:r>
              <a:rPr lang="en-US" altLang="en-US"/>
              <a:t>Fifth grade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43B4626-B79C-55E7-7B4D-D0C2C252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73697C8C-8A1D-434C-8118-9B96FB199AA3}" type="datetimeFigureOut">
              <a:rPr lang="en-US" altLang="en-US" sz="1100" smtClean="0"/>
              <a:t>1/9/2024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B445ABD-2EA9-F720-0713-DFD36E59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D4A33EF-EADE-F155-F2C3-31F67541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A093617-1971-443C-8D7C-E9A33FE9BFAB}" type="slidenum">
              <a:rPr lang="en-US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209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EC293F23-8469-8394-CFD3-70B671691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vert">
            <a:normAutofit/>
          </a:bodyPr>
          <a:lstStyle/>
          <a:p>
            <a:r>
              <a:rPr lang="en-US" altLang="en-US"/>
              <a:t>Click here to edit master header styles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EDF1ED1D-3201-2BF1-0659-4190355E9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vert">
            <a:normAutofit/>
          </a:bodyPr>
          <a:lstStyle/>
          <a:p>
            <a:pPr lvl="0"/>
            <a:r>
              <a:rPr lang="en-US" altLang="en-US"/>
              <a:t>Click here to edit master</a:t>
            </a:r>
          </a:p>
          <a:p>
            <a:pPr lvl="1"/>
            <a:r>
              <a:rPr lang="en-US" altLang="en-US"/>
              <a:t>Secondary</a:t>
            </a:r>
          </a:p>
          <a:p>
            <a:pPr lvl="2"/>
            <a:r>
              <a:rPr lang="en-US" altLang="en-US"/>
              <a:t>Level three</a:t>
            </a:r>
          </a:p>
          <a:p>
            <a:pPr lvl="3"/>
            <a:r>
              <a:rPr lang="en-US" altLang="en-US"/>
              <a:t>Level 4</a:t>
            </a:r>
          </a:p>
          <a:p>
            <a:pPr lvl="4"/>
            <a:r>
              <a:rPr lang="en-US" altLang="en-US"/>
              <a:t>Fifth grade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92B86A8-2090-EBBA-63C2-3EFA8DCA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73697C8C-8A1D-434C-8118-9B96FB199AA3}" type="datetimeFigureOut">
              <a:rPr lang="en-US" altLang="en-US" sz="1100" smtClean="0"/>
              <a:t>1/9/2024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C193B0E-D1DF-CC0F-2AF5-E501BE3E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2E3E3DE-A241-71F9-5ADF-1754E348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A093617-1971-443C-8D7C-E9A33FE9BFAB}" type="slidenum">
              <a:rPr lang="en-US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61887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778B3F1-AC0F-9BE5-8BB9-4A0EA21C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Click here to edit master header styles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6E85113-25AD-A9E2-A239-2CE851A9C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en-US"/>
              <a:t>Click here to edit master text styles</a:t>
            </a:r>
          </a:p>
          <a:p>
            <a:pPr lvl="1"/>
            <a:r>
              <a:rPr lang="en-US" altLang="en-US"/>
              <a:t>Secondary</a:t>
            </a:r>
          </a:p>
          <a:p>
            <a:pPr lvl="2"/>
            <a:r>
              <a:rPr lang="en-US" altLang="en-US"/>
              <a:t>Level three</a:t>
            </a:r>
          </a:p>
          <a:p>
            <a:pPr lvl="3"/>
            <a:r>
              <a:rPr lang="en-US" altLang="en-US"/>
              <a:t>Level 4</a:t>
            </a:r>
          </a:p>
          <a:p>
            <a:pPr lvl="4"/>
            <a:r>
              <a:rPr lang="en-US" altLang="en-US"/>
              <a:t>Fifth grade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3ECA298-820D-9290-E4DD-50953C66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73697C8C-8A1D-434C-8118-9B96FB199AA3}" type="datetimeFigureOut">
              <a:rPr lang="en-US" altLang="en-US" sz="1100" smtClean="0"/>
              <a:t>1/9/2024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FACC9B2-43D6-CA48-BF86-C7A48ACB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67B53BE-CA1E-58CE-C877-902C4C9C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A093617-1971-443C-8D7C-E9A33FE9BFAB}" type="slidenum">
              <a:rPr lang="en-US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7956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8FDC59C-9A14-986A-5D79-277E99A9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t">
            <a:normAutofit/>
          </a:bodyPr>
          <a:lstStyle>
            <a:lvl1pPr>
              <a:defRPr sz="6000"/>
            </a:lvl1pPr>
          </a:lstStyle>
          <a:p>
            <a:r>
              <a:rPr lang="en-US" altLang="en-US"/>
              <a:t>Click here to edit master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9D63AD75-7BE3-7624-3A1E-25A773CBA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en-US"/>
              <a:t>Click here to edit master text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ABAB4CE-2251-1DE1-CB64-92CC5110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73697C8C-8A1D-434C-8118-9B96FB199AA3}" type="datetimeFigureOut">
              <a:rPr lang="en-US" altLang="en-US" sz="1100" smtClean="0"/>
              <a:t>1/9/2024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ABDC95B-D2B5-5DF3-9123-87B6BE8C9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831D97C-77B6-4B4A-3888-8FC5A29E3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A093617-1971-443C-8D7C-E9A33FE9BFAB}" type="slidenum">
              <a:rPr lang="en-US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14843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219616-FA3E-4187-8A9D-0CFAA4D1D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Click here to edit master header styles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F503BE-667F-0EC0-E858-757469F1B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lvl="0"/>
            <a:r>
              <a:rPr lang="en-US" altLang="en-US"/>
              <a:t>Click here to edit master</a:t>
            </a:r>
          </a:p>
          <a:p>
            <a:pPr lvl="1"/>
            <a:r>
              <a:rPr lang="en-US" altLang="en-US"/>
              <a:t>Secondary</a:t>
            </a:r>
          </a:p>
          <a:p>
            <a:pPr lvl="2"/>
            <a:r>
              <a:rPr lang="en-US" altLang="en-US"/>
              <a:t>Level three</a:t>
            </a:r>
          </a:p>
          <a:p>
            <a:pPr lvl="3"/>
            <a:r>
              <a:rPr lang="en-US" altLang="en-US"/>
              <a:t>Level 4</a:t>
            </a:r>
          </a:p>
          <a:p>
            <a:pPr lvl="4"/>
            <a:r>
              <a:rPr lang="en-US" altLang="en-US"/>
              <a:t>Fifth grade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EE8163CE-904E-3322-63F8-368DDD00F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lvl="0"/>
            <a:r>
              <a:rPr lang="en-US" altLang="en-US"/>
              <a:t>Click here to edit master</a:t>
            </a:r>
          </a:p>
          <a:p>
            <a:pPr lvl="1"/>
            <a:r>
              <a:rPr lang="en-US" altLang="en-US"/>
              <a:t>Secondary</a:t>
            </a:r>
          </a:p>
          <a:p>
            <a:pPr lvl="2"/>
            <a:r>
              <a:rPr lang="en-US" altLang="en-US"/>
              <a:t>Level three</a:t>
            </a:r>
          </a:p>
          <a:p>
            <a:pPr lvl="3"/>
            <a:r>
              <a:rPr lang="en-US" altLang="en-US"/>
              <a:t>Level 4</a:t>
            </a:r>
          </a:p>
          <a:p>
            <a:pPr lvl="4"/>
            <a:r>
              <a:rPr lang="en-US" altLang="en-US"/>
              <a:t>Fifth grade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0F0C1A86-8580-7056-32DB-330490B1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73697C8C-8A1D-434C-8118-9B96FB199AA3}" type="datetimeFigureOut">
              <a:rPr lang="en-US" altLang="en-US" sz="1100" smtClean="0"/>
              <a:t>1/9/2024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F52451C-40C6-E850-8C6A-A211646D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12722A5-DFF2-95DD-975D-CF8DD94FC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A093617-1971-443C-8D7C-E9A33FE9BFAB}" type="slidenum">
              <a:rPr lang="en-US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44944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1F4CF9A-1A6D-2A9F-5223-837DD304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/>
              <a:t>Click here to edit master header styles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354A5B9D-31E9-5279-28E9-11FABCDBD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en-US"/>
              <a:t>Click here to edit master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AAF2ADD5-B1B6-32B4-8BB1-A7ACE029E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en-US" altLang="en-US"/>
              <a:t>Click here to edit master</a:t>
            </a:r>
          </a:p>
          <a:p>
            <a:pPr lvl="1"/>
            <a:r>
              <a:rPr lang="en-US" altLang="en-US"/>
              <a:t>Secondary</a:t>
            </a:r>
          </a:p>
          <a:p>
            <a:pPr lvl="2"/>
            <a:r>
              <a:rPr lang="en-US" altLang="en-US"/>
              <a:t>Level three</a:t>
            </a:r>
          </a:p>
          <a:p>
            <a:pPr lvl="3"/>
            <a:r>
              <a:rPr lang="en-US" altLang="en-US"/>
              <a:t>Level 4</a:t>
            </a:r>
          </a:p>
          <a:p>
            <a:pPr lvl="4"/>
            <a:r>
              <a:rPr lang="en-US" altLang="en-US"/>
              <a:t>Fifth grade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5732D04B-5B2D-1B85-2530-2C4B7C313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en-US"/>
              <a:t>Click here to edit master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B9E0D000-2C10-D7C6-8AAA-7E1663588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en-US" altLang="en-US"/>
              <a:t>Click here to edit master</a:t>
            </a:r>
          </a:p>
          <a:p>
            <a:pPr lvl="1"/>
            <a:r>
              <a:rPr lang="en-US" altLang="en-US"/>
              <a:t>Secondary</a:t>
            </a:r>
          </a:p>
          <a:p>
            <a:pPr lvl="2"/>
            <a:r>
              <a:rPr lang="en-US" altLang="en-US"/>
              <a:t>Level three</a:t>
            </a:r>
          </a:p>
          <a:p>
            <a:pPr lvl="3"/>
            <a:r>
              <a:rPr lang="en-US" altLang="en-US"/>
              <a:t>Level 4</a:t>
            </a:r>
          </a:p>
          <a:p>
            <a:pPr lvl="4"/>
            <a:r>
              <a:rPr lang="en-US" altLang="en-US"/>
              <a:t>Fifth grade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AE894653-A1DD-88FE-8811-D7ED75C6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73697C8C-8A1D-434C-8118-9B96FB199AA3}" type="datetimeFigureOut">
              <a:rPr lang="en-US" altLang="en-US" sz="1100" smtClean="0"/>
              <a:t>1/9/2024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72EA122D-62F0-09A2-B0F5-2BA6B2965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257E58F5-4F1D-273B-CE4A-1B3CBEB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A093617-1971-443C-8D7C-E9A33FE9BFAB}" type="slidenum">
              <a:rPr lang="en-US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6391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D752A3C-42E1-A6F1-DD7C-1E4606A5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Click here to edit master header styles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F69B69A1-6E8D-0DCE-0338-AA21CFD9E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73697C8C-8A1D-434C-8118-9B96FB199AA3}" type="datetimeFigureOut">
              <a:rPr lang="en-US" altLang="en-US" sz="1100" smtClean="0"/>
              <a:t>1/9/2024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4D58476B-7C3C-2E5F-8756-0EF4D93FD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C08D1F2A-384C-AF69-4FAC-701DEA39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A093617-1971-443C-8D7C-E9A33FE9BFAB}" type="slidenum">
              <a:rPr lang="en-US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55907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E8B54F13-EC6A-D705-DF70-E96C31A0F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73697C8C-8A1D-434C-8118-9B96FB199AA3}" type="datetimeFigureOut">
              <a:rPr lang="en-US" altLang="en-US" sz="1100" smtClean="0"/>
              <a:t>1/9/2024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272B399B-904C-58A4-2AD0-3B49CEDC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88400BA-7E7F-3280-5F96-D6BF9FAD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A093617-1971-443C-8D7C-E9A33FE9BFAB}" type="slidenum">
              <a:rPr lang="en-US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33070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45E6893-F801-92BB-E91C-F72FAAA7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altLang="en-US"/>
              <a:t>Click here to edit master header styles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CF82757-047F-3FED-259A-A6FE6FCBC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en-US"/>
              <a:t>Click here to edit master</a:t>
            </a:r>
          </a:p>
          <a:p>
            <a:pPr lvl="1"/>
            <a:r>
              <a:rPr lang="en-US" altLang="en-US"/>
              <a:t>Secondary</a:t>
            </a:r>
          </a:p>
          <a:p>
            <a:pPr lvl="2"/>
            <a:r>
              <a:rPr lang="en-US" altLang="en-US"/>
              <a:t>Level three</a:t>
            </a:r>
          </a:p>
          <a:p>
            <a:pPr lvl="3"/>
            <a:r>
              <a:rPr lang="en-US" altLang="en-US"/>
              <a:t>Level 4</a:t>
            </a:r>
          </a:p>
          <a:p>
            <a:pPr lvl="4"/>
            <a:r>
              <a:rPr lang="en-US" altLang="en-US"/>
              <a:t>Fifth grade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8B5BDEB1-C951-D4E5-3755-F6D0DBF19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en-US"/>
              <a:t>Click here to edit master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BF7EC308-BC67-C564-2B34-FC4CE6DE8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73697C8C-8A1D-434C-8118-9B96FB199AA3}" type="datetimeFigureOut">
              <a:rPr lang="en-US" altLang="en-US" sz="1100" smtClean="0"/>
              <a:t>1/9/2024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1ADB8FE6-E19D-8159-0F73-E4469902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D0D2F98-EBCB-07B4-415B-DF280AEA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A093617-1971-443C-8D7C-E9A33FE9BFAB}" type="slidenum">
              <a:rPr lang="en-US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7271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30B7D21-5E7B-0013-DD73-CB68C20B4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altLang="en-US"/>
              <a:t>Click here to edit master header styles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261411D8-FF08-7F46-4673-E250DD80A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917AE6EF-A2F2-2879-234E-FA27A3B72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en-US"/>
              <a:t>Click here to edit master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45F309A-0D33-42D1-A91C-739B7F50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73697C8C-8A1D-434C-8118-9B96FB199AA3}" type="datetimeFigureOut">
              <a:rPr lang="en-US" altLang="en-US" sz="1100" smtClean="0"/>
              <a:t>1/9/2024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554396D1-C4CC-B421-31BC-034AF5E2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F407D99-88F0-CE2A-7472-17888D60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A093617-1971-443C-8D7C-E9A33FE9BFAB}" type="slidenum">
              <a:rPr lang="en-US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46169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982DFF8B-CE51-1EC9-C637-C20387A8E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/>
              <a:t>Click here to edit master header styles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7809FAF-042A-5433-D9AF-4559ED041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en-US"/>
              <a:t>Click here to edit master text styles</a:t>
            </a:r>
          </a:p>
          <a:p>
            <a:pPr lvl="1"/>
            <a:r>
              <a:rPr lang="en-US" altLang="en-US"/>
              <a:t>Secondary</a:t>
            </a:r>
          </a:p>
          <a:p>
            <a:pPr lvl="2"/>
            <a:r>
              <a:rPr lang="en-US" altLang="en-US"/>
              <a:t>Level three</a:t>
            </a:r>
          </a:p>
          <a:p>
            <a:pPr lvl="3"/>
            <a:r>
              <a:rPr lang="en-US" altLang="en-US"/>
              <a:t>Level 4</a:t>
            </a:r>
          </a:p>
          <a:p>
            <a:pPr lvl="4"/>
            <a:r>
              <a:rPr lang="en-US" altLang="en-US"/>
              <a:t>Fifth grade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3397437-86B5-F124-D620-2D7B2946AB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97C8C-8A1D-434C-8118-9B96FB199AA3}" type="datetimeFigureOut">
              <a:rPr lang="en-US" altLang="en-US" sz="1100" smtClean="0"/>
              <a:t>1/9/2024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478C78B-15C3-67F9-A068-0CEC60F8F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BF80EAF-C9E2-8151-0E2C-97E5118F2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93617-1971-443C-8D7C-E9A33FE9BFAB}" type="slidenum">
              <a:rPr lang="en-US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56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r.m.wikipedia.org/wiki/Algorithme_D*" TargetMode="External"/><Relationship Id="rId2" Type="http://schemas.openxmlformats.org/officeDocument/2006/relationships/hyperlink" Target="https://www.cs.cmu.edu/~motionplanning/lecture/AppH-astar-dstar_howi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e_7bSKXHvOI?si=qEwP2-mOZSJUVdA8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545E12F4-B1CB-794D-0F94-F07352E0EEFE}"/>
              </a:ext>
            </a:extLst>
          </p:cNvPr>
          <p:cNvSpPr txBox="1"/>
          <p:nvPr/>
        </p:nvSpPr>
        <p:spPr>
          <a:xfrm>
            <a:off x="2897544" y="1036291"/>
            <a:ext cx="5999583" cy="110504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ts val="5500"/>
              </a:lnSpc>
            </a:pPr>
            <a:r>
              <a:rPr lang="en-US" altLang="en-US" sz="4400" b="1" spc="25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Source Han Sans SC"/>
                <a:cs typeface="Times New Roman" panose="02020603050405020304" pitchFamily="18" charset="0"/>
              </a:rPr>
              <a:t>Algorithm D* Lite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="" xmlns:a16="http://schemas.microsoft.com/office/drawing/2014/main" id="{1B4D6D23-0A2D-CFBB-796C-929E6933F625}"/>
              </a:ext>
            </a:extLst>
          </p:cNvPr>
          <p:cNvCxnSpPr/>
          <p:nvPr/>
        </p:nvCxnSpPr>
        <p:spPr>
          <a:xfrm>
            <a:off x="2445965" y="2436607"/>
            <a:ext cx="6385250" cy="0"/>
          </a:xfrm>
          <a:prstGeom prst="line">
            <a:avLst/>
          </a:prstGeom>
          <a:ln>
            <a:gradFill>
              <a:gsLst>
                <a:gs pos="0">
                  <a:srgbClr val="001131"/>
                </a:gs>
                <a:gs pos="100000">
                  <a:srgbClr val="02EEFF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02FEE23D-7097-710D-11BE-2DD78DC6760E}"/>
              </a:ext>
            </a:extLst>
          </p:cNvPr>
          <p:cNvSpPr/>
          <p:nvPr/>
        </p:nvSpPr>
        <p:spPr>
          <a:xfrm flipH="1">
            <a:off x="8897127" y="521918"/>
            <a:ext cx="152397" cy="1985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9CFED971-3D33-46E6-DA6B-03151BA40093}"/>
              </a:ext>
            </a:extLst>
          </p:cNvPr>
          <p:cNvSpPr txBox="1"/>
          <p:nvPr/>
        </p:nvSpPr>
        <p:spPr>
          <a:xfrm>
            <a:off x="2295315" y="5218657"/>
            <a:ext cx="5296887" cy="10032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r-FR" altLang="en-US" sz="2000" b="1" spc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Source Han Sans SC"/>
                <a:cs typeface="Times New Roman" panose="02020603050405020304" pitchFamily="18" charset="0"/>
              </a:rPr>
              <a:t>Présenté</a:t>
            </a:r>
            <a:r>
              <a:rPr lang="en-US" altLang="en-US" sz="2000" b="1" spc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Source Han Sans SC"/>
                <a:cs typeface="Times New Roman" panose="02020603050405020304" pitchFamily="18" charset="0"/>
              </a:rPr>
              <a:t> par :</a:t>
            </a:r>
          </a:p>
          <a:p>
            <a:r>
              <a:rPr lang="en-US" altLang="en-US" sz="2000" b="1" spc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Source Han Sans SC"/>
                <a:cs typeface="Times New Roman" panose="02020603050405020304" pitchFamily="18" charset="0"/>
              </a:rPr>
              <a:t> 		Aya ERRAZOUKI</a:t>
            </a:r>
          </a:p>
          <a:p>
            <a:r>
              <a:rPr lang="en-US" altLang="en-US" sz="2000" b="1" spc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Source Han Sans SC"/>
                <a:cs typeface="Times New Roman" panose="02020603050405020304" pitchFamily="18" charset="0"/>
              </a:rPr>
              <a:t>		Halima Elhagouchi</a:t>
            </a:r>
          </a:p>
        </p:txBody>
      </p:sp>
      <p:sp>
        <p:nvSpPr>
          <p:cNvPr id="6" name="文本框 19">
            <a:extLst>
              <a:ext uri="{FF2B5EF4-FFF2-40B4-BE49-F238E27FC236}">
                <a16:creationId xmlns="" xmlns:a16="http://schemas.microsoft.com/office/drawing/2014/main" id="{9CFED971-3D33-46E6-DA6B-03151BA40093}"/>
              </a:ext>
            </a:extLst>
          </p:cNvPr>
          <p:cNvSpPr txBox="1"/>
          <p:nvPr/>
        </p:nvSpPr>
        <p:spPr>
          <a:xfrm>
            <a:off x="9397082" y="5751581"/>
            <a:ext cx="2943435" cy="5564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r-FR" altLang="en-US" sz="2000" b="1" spc="1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Source Han Sans SC"/>
                <a:cs typeface="Times New Roman" panose="02020603050405020304" pitchFamily="18" charset="0"/>
              </a:rPr>
              <a:t>Master :</a:t>
            </a:r>
            <a:r>
              <a:rPr lang="fr-FR" altLang="en-US" sz="2000" b="1" spc="1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Source Han Sans SC"/>
                <a:cs typeface="Times New Roman" panose="02020603050405020304" pitchFamily="18" charset="0"/>
              </a:rPr>
              <a:t>BDSAS</a:t>
            </a:r>
            <a:endParaRPr lang="en-US" altLang="en-US" sz="2000" b="1" spc="1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Source Han Sans SC"/>
              <a:cs typeface="Times New Roman" panose="02020603050405020304" pitchFamily="18" charset="0"/>
            </a:endParaRPr>
          </a:p>
        </p:txBody>
      </p:sp>
      <p:sp>
        <p:nvSpPr>
          <p:cNvPr id="7" name="文本框 19">
            <a:extLst>
              <a:ext uri="{FF2B5EF4-FFF2-40B4-BE49-F238E27FC236}">
                <a16:creationId xmlns="" xmlns:a16="http://schemas.microsoft.com/office/drawing/2014/main" id="{9CFED971-3D33-46E6-DA6B-03151BA40093}"/>
              </a:ext>
            </a:extLst>
          </p:cNvPr>
          <p:cNvSpPr txBox="1"/>
          <p:nvPr/>
        </p:nvSpPr>
        <p:spPr>
          <a:xfrm>
            <a:off x="6401080" y="4285794"/>
            <a:ext cx="5296887" cy="10032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r-FR" altLang="en-US" sz="2000" b="1" spc="1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Source Han Sans SC"/>
                <a:cs typeface="Times New Roman" panose="02020603050405020304" pitchFamily="18" charset="0"/>
              </a:rPr>
              <a:t>Enseignant</a:t>
            </a:r>
            <a:r>
              <a:rPr lang="en-US" altLang="en-US" sz="2000" b="1" spc="1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Source Han Sans SC"/>
                <a:cs typeface="Times New Roman" panose="02020603050405020304" pitchFamily="18" charset="0"/>
              </a:rPr>
              <a:t> :</a:t>
            </a:r>
            <a:endParaRPr lang="en-US" altLang="en-US" sz="2000" b="1" spc="1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Source Han Sans SC"/>
              <a:cs typeface="Times New Roman" panose="02020603050405020304" pitchFamily="18" charset="0"/>
            </a:endParaRPr>
          </a:p>
          <a:p>
            <a:r>
              <a:rPr lang="en-US" altLang="en-US" sz="2000" b="1" spc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Source Han Sans SC"/>
                <a:cs typeface="Times New Roman" panose="02020603050405020304" pitchFamily="18" charset="0"/>
              </a:rPr>
              <a:t> 		</a:t>
            </a:r>
            <a:r>
              <a:rPr lang="en-US" altLang="en-US" sz="2000" b="1" spc="1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Source Han Sans SC"/>
                <a:cs typeface="Times New Roman" panose="02020603050405020304" pitchFamily="18" charset="0"/>
              </a:rPr>
              <a:t>En-nahnahi</a:t>
            </a:r>
            <a:r>
              <a:rPr lang="en-US" altLang="en-US" sz="2000" b="1" spc="1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Source Han Sans SC"/>
                <a:cs typeface="Times New Roman" panose="02020603050405020304" pitchFamily="18" charset="0"/>
              </a:rPr>
              <a:t> </a:t>
            </a:r>
            <a:r>
              <a:rPr lang="en-US" altLang="en-US" sz="2000" b="1" spc="1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Source Han Sans SC"/>
                <a:cs typeface="Times New Roman" panose="02020603050405020304" pitchFamily="18" charset="0"/>
              </a:rPr>
              <a:t>Noureddine</a:t>
            </a:r>
            <a:endParaRPr lang="en-US" altLang="en-US" sz="2000" b="1" spc="1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Source Han Sans SC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89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20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DCC04EFF-B9E0-DA50-0838-AA43F6CD87DD}"/>
              </a:ext>
            </a:extLst>
          </p:cNvPr>
          <p:cNvSpPr txBox="1"/>
          <p:nvPr/>
        </p:nvSpPr>
        <p:spPr>
          <a:xfrm>
            <a:off x="4687078" y="2767281"/>
            <a:ext cx="1502228" cy="132343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Source Han Sans SC"/>
                <a:ea typeface="Source Han Sans SC"/>
              </a:rPr>
              <a:t>04</a:t>
            </a:r>
            <a:endParaRPr lang="zh-CN" altLang="en-US" sz="8000">
              <a:solidFill>
                <a:schemeClr val="bg1"/>
              </a:solidFill>
              <a:latin typeface="锐字真言体免费商用" panose="02010600030101010101" pitchFamily="2" charset="-122"/>
              <a:ea typeface="锐字真言体免费商用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B16C9130-7AB5-59BC-1260-790D34A06EF4}"/>
              </a:ext>
            </a:extLst>
          </p:cNvPr>
          <p:cNvSpPr/>
          <p:nvPr/>
        </p:nvSpPr>
        <p:spPr>
          <a:xfrm>
            <a:off x="6189306" y="2384812"/>
            <a:ext cx="45719" cy="2088376"/>
          </a:xfrm>
          <a:prstGeom prst="rect">
            <a:avLst/>
          </a:prstGeom>
          <a:gradFill>
            <a:gsLst>
              <a:gs pos="0">
                <a:srgbClr val="001131"/>
              </a:gs>
              <a:gs pos="100000">
                <a:srgbClr val="001131"/>
              </a:gs>
              <a:gs pos="50000">
                <a:srgbClr val="02EE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243E3DFB-0D28-1617-B5D1-28AA7F22A08D}"/>
              </a:ext>
            </a:extLst>
          </p:cNvPr>
          <p:cNvSpPr txBox="1"/>
          <p:nvPr/>
        </p:nvSpPr>
        <p:spPr>
          <a:xfrm>
            <a:off x="6801052" y="2548206"/>
            <a:ext cx="3844213" cy="5791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r-FR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/>
                <a:cs typeface="Times New Roman" panose="02020603050405020304" pitchFamily="18" charset="0"/>
              </a:rPr>
              <a:t>Exemple</a:t>
            </a:r>
            <a:endParaRPr lang="en-US" altLang="zh-CN" sz="5400" dirty="0">
              <a:solidFill>
                <a:schemeClr val="bg1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938AC2C8-82DE-B4F5-FCC5-F501D240AEA6}"/>
              </a:ext>
            </a:extLst>
          </p:cNvPr>
          <p:cNvCxnSpPr/>
          <p:nvPr/>
        </p:nvCxnSpPr>
        <p:spPr>
          <a:xfrm>
            <a:off x="6497216" y="3483124"/>
            <a:ext cx="3844213" cy="0"/>
          </a:xfrm>
          <a:prstGeom prst="line">
            <a:avLst/>
          </a:prstGeom>
          <a:ln>
            <a:gradFill>
              <a:gsLst>
                <a:gs pos="0">
                  <a:srgbClr val="001131"/>
                </a:gs>
                <a:gs pos="100000">
                  <a:srgbClr val="02EEFF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7546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1274D03A-A70D-E9C3-CE23-FE0B36868D9F}"/>
              </a:ext>
            </a:extLst>
          </p:cNvPr>
          <p:cNvGrpSpPr/>
          <p:nvPr/>
        </p:nvGrpSpPr>
        <p:grpSpPr>
          <a:xfrm>
            <a:off x="362340" y="201547"/>
            <a:ext cx="3797559" cy="933372"/>
            <a:chOff x="362340" y="201547"/>
            <a:chExt cx="3797559" cy="933372"/>
          </a:xfrm>
        </p:grpSpPr>
        <p:grpSp>
          <p:nvGrpSpPr>
            <p:cNvPr id="5" name="组合 4">
              <a:extLst>
                <a:ext uri="{FF2B5EF4-FFF2-40B4-BE49-F238E27FC236}">
                  <a16:creationId xmlns="" xmlns:a16="http://schemas.microsoft.com/office/drawing/2014/main" id="{4CA8E2DA-F8DF-6A9D-F489-3036194CB576}"/>
                </a:ext>
              </a:extLst>
            </p:cNvPr>
            <p:cNvGrpSpPr/>
            <p:nvPr/>
          </p:nvGrpSpPr>
          <p:grpSpPr>
            <a:xfrm>
              <a:off x="362340" y="201547"/>
              <a:ext cx="3797559" cy="186612"/>
              <a:chOff x="4739951" y="2003389"/>
              <a:chExt cx="3797559" cy="186612"/>
            </a:xfrm>
          </p:grpSpPr>
          <p:sp>
            <p:nvSpPr>
              <p:cNvPr id="9" name="椭圆 8">
                <a:extLst>
                  <a:ext uri="{FF2B5EF4-FFF2-40B4-BE49-F238E27FC236}">
                    <a16:creationId xmlns="" xmlns:a16="http://schemas.microsoft.com/office/drawing/2014/main" id="{CCA8F020-4F59-3D01-4533-A6762FD3E55F}"/>
                  </a:ext>
                </a:extLst>
              </p:cNvPr>
              <p:cNvSpPr/>
              <p:nvPr/>
            </p:nvSpPr>
            <p:spPr>
              <a:xfrm>
                <a:off x="4739951" y="2003389"/>
                <a:ext cx="186612" cy="186612"/>
              </a:xfrm>
              <a:prstGeom prst="ellipse">
                <a:avLst/>
              </a:prstGeom>
              <a:solidFill>
                <a:srgbClr val="02EEFF"/>
              </a:solidFill>
              <a:ln>
                <a:noFill/>
              </a:ln>
              <a:effectLst>
                <a:glow rad="381000">
                  <a:schemeClr val="accent1"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" name="直接连接符 9">
                <a:extLst>
                  <a:ext uri="{FF2B5EF4-FFF2-40B4-BE49-F238E27FC236}">
                    <a16:creationId xmlns="" xmlns:a16="http://schemas.microsoft.com/office/drawing/2014/main" id="{5CF04A24-A431-05CF-0C5E-94A15C182814}"/>
                  </a:ext>
                </a:extLst>
              </p:cNvPr>
              <p:cNvCxnSpPr/>
              <p:nvPr/>
            </p:nvCxnSpPr>
            <p:spPr>
              <a:xfrm>
                <a:off x="4926563" y="2096695"/>
                <a:ext cx="3610947" cy="0"/>
              </a:xfrm>
              <a:prstGeom prst="line">
                <a:avLst/>
              </a:prstGeom>
              <a:ln w="19050">
                <a:gradFill>
                  <a:gsLst>
                    <a:gs pos="0">
                      <a:srgbClr val="02EEFF">
                        <a:lumMod val="98000"/>
                        <a:lumOff val="2000"/>
                      </a:srgbClr>
                    </a:gs>
                    <a:gs pos="100000">
                      <a:srgbClr val="001131"/>
                    </a:gs>
                  </a:gsLst>
                  <a:lin ang="18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">
              <a:extLst>
                <a:ext uri="{FF2B5EF4-FFF2-40B4-BE49-F238E27FC236}">
                  <a16:creationId xmlns="" xmlns:a16="http://schemas.microsoft.com/office/drawing/2014/main" id="{345FA21B-FD6D-B5EB-BCE3-B12F1500A195}"/>
                </a:ext>
              </a:extLst>
            </p:cNvPr>
            <p:cNvGrpSpPr/>
            <p:nvPr/>
          </p:nvGrpSpPr>
          <p:grpSpPr>
            <a:xfrm>
              <a:off x="586274" y="361805"/>
              <a:ext cx="2913482" cy="773114"/>
              <a:chOff x="735563" y="399125"/>
              <a:chExt cx="2913482" cy="773114"/>
            </a:xfrm>
          </p:grpSpPr>
          <p:sp>
            <p:nvSpPr>
              <p:cNvPr id="7" name="文本框 6">
                <a:extLst>
                  <a:ext uri="{FF2B5EF4-FFF2-40B4-BE49-F238E27FC236}">
                    <a16:creationId xmlns="" xmlns:a16="http://schemas.microsoft.com/office/drawing/2014/main" id="{3787B851-4189-0E1B-AD30-464A6ED23A67}"/>
                  </a:ext>
                </a:extLst>
              </p:cNvPr>
              <p:cNvSpPr txBox="1"/>
              <p:nvPr/>
            </p:nvSpPr>
            <p:spPr>
              <a:xfrm>
                <a:off x="735563" y="399125"/>
                <a:ext cx="885217" cy="769441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  <a:latin typeface="Source Han Sans SC"/>
                    <a:ea typeface="Source Han Sans SC"/>
                  </a:rPr>
                  <a:t>04</a:t>
                </a:r>
                <a:endParaRPr lang="zh-CN" altLang="en-US" sz="44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="" xmlns:a16="http://schemas.microsoft.com/office/drawing/2014/main" id="{3D254CC6-556F-93DF-A4F2-C5544B6C8376}"/>
                  </a:ext>
                </a:extLst>
              </p:cNvPr>
              <p:cNvSpPr txBox="1"/>
              <p:nvPr/>
            </p:nvSpPr>
            <p:spPr>
              <a:xfrm>
                <a:off x="1786035" y="425479"/>
                <a:ext cx="1863010" cy="746760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92500"/>
              </a:bodyPr>
              <a:lstStyle/>
              <a:p>
                <a:pPr algn="ctr"/>
                <a:r>
                  <a:rPr lang="fr-FR" altLang="en-US" sz="36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ource Han Sans SC"/>
                    <a:cs typeface="Times New Roman" panose="02020603050405020304" pitchFamily="18" charset="0"/>
                  </a:rPr>
                  <a:t>Exemple</a:t>
                </a:r>
                <a:endParaRPr lang="en-US" altLang="zh-CN" sz="1100" dirty="0">
                  <a:solidFill>
                    <a:schemeClr val="bg1">
                      <a:lumMod val="65000"/>
                    </a:schemeClr>
                  </a:solidFill>
                  <a:latin typeface="思源宋体" panose="02020700000000000000" pitchFamily="18" charset="-122"/>
                  <a:ea typeface="思源宋体" panose="02020700000000000000" pitchFamily="18" charset="-122"/>
                </a:endParaRPr>
              </a:p>
            </p:txBody>
          </p:sp>
        </p:grpSp>
      </p:grpSp>
      <p:sp>
        <p:nvSpPr>
          <p:cNvPr id="11" name="Ellipse 10">
            <a:extLst>
              <a:ext uri="{FF2B5EF4-FFF2-40B4-BE49-F238E27FC236}">
                <a16:creationId xmlns="" xmlns:a16="http://schemas.microsoft.com/office/drawing/2014/main" id="{8B58315C-F1C7-EBF8-007A-0BDDE511AF8D}"/>
              </a:ext>
            </a:extLst>
          </p:cNvPr>
          <p:cNvSpPr/>
          <p:nvPr/>
        </p:nvSpPr>
        <p:spPr>
          <a:xfrm>
            <a:off x="830580" y="2750820"/>
            <a:ext cx="1341120" cy="132588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A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="" xmlns:a16="http://schemas.microsoft.com/office/drawing/2014/main" id="{8B0DB22D-BEB5-B9CF-5FE0-C6B416582848}"/>
              </a:ext>
            </a:extLst>
          </p:cNvPr>
          <p:cNvSpPr/>
          <p:nvPr/>
        </p:nvSpPr>
        <p:spPr>
          <a:xfrm>
            <a:off x="3547110" y="2766060"/>
            <a:ext cx="1341120" cy="13258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B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="" xmlns:a16="http://schemas.microsoft.com/office/drawing/2014/main" id="{8A00F1D4-4E31-A505-71EF-5CFF46211DC9}"/>
              </a:ext>
            </a:extLst>
          </p:cNvPr>
          <p:cNvSpPr/>
          <p:nvPr/>
        </p:nvSpPr>
        <p:spPr>
          <a:xfrm>
            <a:off x="9107534" y="2712720"/>
            <a:ext cx="1341120" cy="132588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E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="" xmlns:a16="http://schemas.microsoft.com/office/drawing/2014/main" id="{1D70670D-573F-E094-6B63-CE309407271A}"/>
              </a:ext>
            </a:extLst>
          </p:cNvPr>
          <p:cNvSpPr/>
          <p:nvPr/>
        </p:nvSpPr>
        <p:spPr>
          <a:xfrm>
            <a:off x="6263640" y="4038600"/>
            <a:ext cx="1341120" cy="13258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D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="" xmlns:a16="http://schemas.microsoft.com/office/drawing/2014/main" id="{CF43964A-C662-7FC9-893C-9A7572767FEF}"/>
              </a:ext>
            </a:extLst>
          </p:cNvPr>
          <p:cNvSpPr/>
          <p:nvPr/>
        </p:nvSpPr>
        <p:spPr>
          <a:xfrm>
            <a:off x="6263640" y="1131246"/>
            <a:ext cx="1341120" cy="13258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C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="" xmlns:a16="http://schemas.microsoft.com/office/drawing/2014/main" id="{F3FF344E-A167-CBFC-1BA2-55056403CD1C}"/>
              </a:ext>
            </a:extLst>
          </p:cNvPr>
          <p:cNvCxnSpPr>
            <a:cxnSpLocks/>
          </p:cNvCxnSpPr>
          <p:nvPr/>
        </p:nvCxnSpPr>
        <p:spPr>
          <a:xfrm>
            <a:off x="2147091" y="3406140"/>
            <a:ext cx="1458919" cy="228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="" xmlns:a16="http://schemas.microsoft.com/office/drawing/2014/main" id="{78656247-22E2-8734-549F-31C900A667B7}"/>
              </a:ext>
            </a:extLst>
          </p:cNvPr>
          <p:cNvCxnSpPr>
            <a:cxnSpLocks/>
          </p:cNvCxnSpPr>
          <p:nvPr/>
        </p:nvCxnSpPr>
        <p:spPr>
          <a:xfrm flipV="1">
            <a:off x="4808220" y="2087880"/>
            <a:ext cx="1535430" cy="990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="" xmlns:a16="http://schemas.microsoft.com/office/drawing/2014/main" id="{D511F2CE-4A34-C44F-6D92-5C309CCCBB23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7524750" y="2065020"/>
            <a:ext cx="1779186" cy="8418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="" xmlns:a16="http://schemas.microsoft.com/office/drawing/2014/main" id="{611C747F-DFD0-684D-4460-B61B848F1C4A}"/>
              </a:ext>
            </a:extLst>
          </p:cNvPr>
          <p:cNvCxnSpPr>
            <a:cxnSpLocks/>
            <a:stCxn id="16" idx="0"/>
            <a:endCxn id="17" idx="4"/>
          </p:cNvCxnSpPr>
          <p:nvPr/>
        </p:nvCxnSpPr>
        <p:spPr>
          <a:xfrm flipV="1">
            <a:off x="6934200" y="2457126"/>
            <a:ext cx="0" cy="15814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="" xmlns:a16="http://schemas.microsoft.com/office/drawing/2014/main" id="{37FC825C-9C4D-7112-9B2A-0D7AA5DE664B}"/>
              </a:ext>
            </a:extLst>
          </p:cNvPr>
          <p:cNvCxnSpPr>
            <a:cxnSpLocks/>
          </p:cNvCxnSpPr>
          <p:nvPr/>
        </p:nvCxnSpPr>
        <p:spPr>
          <a:xfrm>
            <a:off x="4808220" y="3710147"/>
            <a:ext cx="1535430" cy="7704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="" xmlns:a16="http://schemas.microsoft.com/office/drawing/2014/main" id="{435CD48B-C3F0-9188-37E9-35B9F18A3CBA}"/>
              </a:ext>
            </a:extLst>
          </p:cNvPr>
          <p:cNvCxnSpPr>
            <a:cxnSpLocks/>
          </p:cNvCxnSpPr>
          <p:nvPr/>
        </p:nvCxnSpPr>
        <p:spPr>
          <a:xfrm flipV="1">
            <a:off x="7604760" y="3588835"/>
            <a:ext cx="1582784" cy="8917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="" xmlns:a16="http://schemas.microsoft.com/office/drawing/2014/main" id="{21722FC4-6648-3337-B27C-C6C3AC396535}"/>
              </a:ext>
            </a:extLst>
          </p:cNvPr>
          <p:cNvSpPr txBox="1"/>
          <p:nvPr/>
        </p:nvSpPr>
        <p:spPr>
          <a:xfrm>
            <a:off x="2691765" y="2847003"/>
            <a:ext cx="335280" cy="478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="" xmlns:a16="http://schemas.microsoft.com/office/drawing/2014/main" id="{CB4C7D0F-DB2E-EB13-6359-D9F5CBBDFC3F}"/>
              </a:ext>
            </a:extLst>
          </p:cNvPr>
          <p:cNvSpPr txBox="1"/>
          <p:nvPr/>
        </p:nvSpPr>
        <p:spPr>
          <a:xfrm>
            <a:off x="5175068" y="2100243"/>
            <a:ext cx="33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="" xmlns:a16="http://schemas.microsoft.com/office/drawing/2014/main" id="{686446B6-8DA7-E56E-B8B6-0605EC251344}"/>
              </a:ext>
            </a:extLst>
          </p:cNvPr>
          <p:cNvSpPr txBox="1"/>
          <p:nvPr/>
        </p:nvSpPr>
        <p:spPr>
          <a:xfrm>
            <a:off x="5216978" y="4241462"/>
            <a:ext cx="335280" cy="478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="" xmlns:a16="http://schemas.microsoft.com/office/drawing/2014/main" id="{1DE243ED-4F57-99F5-4182-B2344A891065}"/>
              </a:ext>
            </a:extLst>
          </p:cNvPr>
          <p:cNvSpPr txBox="1"/>
          <p:nvPr/>
        </p:nvSpPr>
        <p:spPr>
          <a:xfrm>
            <a:off x="7061563" y="2994550"/>
            <a:ext cx="335280" cy="478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="" xmlns:a16="http://schemas.microsoft.com/office/drawing/2014/main" id="{1C142B04-D46F-523F-BE49-DE30F0320E95}"/>
              </a:ext>
            </a:extLst>
          </p:cNvPr>
          <p:cNvSpPr txBox="1"/>
          <p:nvPr/>
        </p:nvSpPr>
        <p:spPr>
          <a:xfrm>
            <a:off x="8274232" y="1978931"/>
            <a:ext cx="335280" cy="478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="" xmlns:a16="http://schemas.microsoft.com/office/drawing/2014/main" id="{80F03FF4-D0FE-3DB0-B5C7-77B92E2DEF47}"/>
              </a:ext>
            </a:extLst>
          </p:cNvPr>
          <p:cNvSpPr txBox="1"/>
          <p:nvPr/>
        </p:nvSpPr>
        <p:spPr>
          <a:xfrm>
            <a:off x="8609512" y="4114800"/>
            <a:ext cx="335280" cy="478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="" xmlns:a16="http://schemas.microsoft.com/office/drawing/2014/main" id="{40E40BEF-4DC8-96BD-6DAF-F8833B07FE7D}"/>
              </a:ext>
            </a:extLst>
          </p:cNvPr>
          <p:cNvSpPr txBox="1"/>
          <p:nvPr/>
        </p:nvSpPr>
        <p:spPr>
          <a:xfrm>
            <a:off x="611661" y="4167227"/>
            <a:ext cx="1535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="" xmlns:a16="http://schemas.microsoft.com/office/drawing/2014/main" id="{0F1880A9-0B2B-F7E6-9C2F-B6FAE424CADE}"/>
              </a:ext>
            </a:extLst>
          </p:cNvPr>
          <p:cNvSpPr txBox="1"/>
          <p:nvPr/>
        </p:nvSpPr>
        <p:spPr>
          <a:xfrm>
            <a:off x="9090388" y="4076700"/>
            <a:ext cx="1535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="" xmlns:a16="http://schemas.microsoft.com/office/drawing/2014/main" id="{0A67384E-8625-043A-1B24-0BE8FBB66B12}"/>
              </a:ext>
            </a:extLst>
          </p:cNvPr>
          <p:cNvSpPr txBox="1"/>
          <p:nvPr/>
        </p:nvSpPr>
        <p:spPr>
          <a:xfrm>
            <a:off x="3713000" y="4144975"/>
            <a:ext cx="966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h=1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="" xmlns:a16="http://schemas.microsoft.com/office/drawing/2014/main" id="{E5F27B01-2633-1D8C-2869-02447515BC67}"/>
              </a:ext>
            </a:extLst>
          </p:cNvPr>
          <p:cNvSpPr txBox="1"/>
          <p:nvPr/>
        </p:nvSpPr>
        <p:spPr>
          <a:xfrm>
            <a:off x="1114181" y="2347916"/>
            <a:ext cx="966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h=0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="" xmlns:a16="http://schemas.microsoft.com/office/drawing/2014/main" id="{19DE0BA8-F632-23E0-EF9C-358814E7CA8D}"/>
              </a:ext>
            </a:extLst>
          </p:cNvPr>
          <p:cNvSpPr txBox="1"/>
          <p:nvPr/>
        </p:nvSpPr>
        <p:spPr>
          <a:xfrm>
            <a:off x="6450745" y="516586"/>
            <a:ext cx="966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h=2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="" xmlns:a16="http://schemas.microsoft.com/office/drawing/2014/main" id="{A8F4938C-0052-8B4B-5CFD-06B1B106D264}"/>
              </a:ext>
            </a:extLst>
          </p:cNvPr>
          <p:cNvSpPr txBox="1"/>
          <p:nvPr/>
        </p:nvSpPr>
        <p:spPr>
          <a:xfrm>
            <a:off x="6450745" y="5465144"/>
            <a:ext cx="966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h=2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="" xmlns:a16="http://schemas.microsoft.com/office/drawing/2014/main" id="{B8B57A2F-CA86-22C9-151D-A8D68DD82034}"/>
              </a:ext>
            </a:extLst>
          </p:cNvPr>
          <p:cNvSpPr txBox="1"/>
          <p:nvPr/>
        </p:nvSpPr>
        <p:spPr>
          <a:xfrm>
            <a:off x="9374648" y="2056939"/>
            <a:ext cx="966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h=3</a:t>
            </a:r>
          </a:p>
        </p:txBody>
      </p:sp>
    </p:spTree>
    <p:extLst>
      <p:ext uri="{BB962C8B-B14F-4D97-AF65-F5344CB8AC3E}">
        <p14:creationId xmlns:p14="http://schemas.microsoft.com/office/powerpoint/2010/main" val="4101080963"/>
      </p:ext>
    </p:extLst>
  </p:cSld>
  <p:clrMapOvr>
    <a:masterClrMapping/>
  </p:clrMapOvr>
  <p:transition spd="slow">
    <p:cover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1274D03A-A70D-E9C3-CE23-FE0B36868D9F}"/>
              </a:ext>
            </a:extLst>
          </p:cNvPr>
          <p:cNvGrpSpPr/>
          <p:nvPr/>
        </p:nvGrpSpPr>
        <p:grpSpPr>
          <a:xfrm>
            <a:off x="611661" y="170880"/>
            <a:ext cx="3797559" cy="933372"/>
            <a:chOff x="362340" y="201547"/>
            <a:chExt cx="3797559" cy="933372"/>
          </a:xfrm>
        </p:grpSpPr>
        <p:grpSp>
          <p:nvGrpSpPr>
            <p:cNvPr id="5" name="组合 4">
              <a:extLst>
                <a:ext uri="{FF2B5EF4-FFF2-40B4-BE49-F238E27FC236}">
                  <a16:creationId xmlns="" xmlns:a16="http://schemas.microsoft.com/office/drawing/2014/main" id="{4CA8E2DA-F8DF-6A9D-F489-3036194CB576}"/>
                </a:ext>
              </a:extLst>
            </p:cNvPr>
            <p:cNvGrpSpPr/>
            <p:nvPr/>
          </p:nvGrpSpPr>
          <p:grpSpPr>
            <a:xfrm>
              <a:off x="362340" y="201547"/>
              <a:ext cx="3797559" cy="186612"/>
              <a:chOff x="4739951" y="2003389"/>
              <a:chExt cx="3797559" cy="186612"/>
            </a:xfrm>
          </p:grpSpPr>
          <p:sp>
            <p:nvSpPr>
              <p:cNvPr id="9" name="椭圆 8">
                <a:extLst>
                  <a:ext uri="{FF2B5EF4-FFF2-40B4-BE49-F238E27FC236}">
                    <a16:creationId xmlns="" xmlns:a16="http://schemas.microsoft.com/office/drawing/2014/main" id="{CCA8F020-4F59-3D01-4533-A6762FD3E55F}"/>
                  </a:ext>
                </a:extLst>
              </p:cNvPr>
              <p:cNvSpPr/>
              <p:nvPr/>
            </p:nvSpPr>
            <p:spPr>
              <a:xfrm>
                <a:off x="4739951" y="2003389"/>
                <a:ext cx="186612" cy="186612"/>
              </a:xfrm>
              <a:prstGeom prst="ellipse">
                <a:avLst/>
              </a:prstGeom>
              <a:solidFill>
                <a:srgbClr val="02EEFF"/>
              </a:solidFill>
              <a:ln>
                <a:noFill/>
              </a:ln>
              <a:effectLst>
                <a:glow rad="381000">
                  <a:schemeClr val="accent1"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" name="直接连接符 9">
                <a:extLst>
                  <a:ext uri="{FF2B5EF4-FFF2-40B4-BE49-F238E27FC236}">
                    <a16:creationId xmlns="" xmlns:a16="http://schemas.microsoft.com/office/drawing/2014/main" id="{5CF04A24-A431-05CF-0C5E-94A15C182814}"/>
                  </a:ext>
                </a:extLst>
              </p:cNvPr>
              <p:cNvCxnSpPr/>
              <p:nvPr/>
            </p:nvCxnSpPr>
            <p:spPr>
              <a:xfrm>
                <a:off x="4926563" y="2096695"/>
                <a:ext cx="3610947" cy="0"/>
              </a:xfrm>
              <a:prstGeom prst="line">
                <a:avLst/>
              </a:prstGeom>
              <a:ln w="19050">
                <a:gradFill>
                  <a:gsLst>
                    <a:gs pos="0">
                      <a:srgbClr val="02EEFF">
                        <a:lumMod val="98000"/>
                        <a:lumOff val="2000"/>
                      </a:srgbClr>
                    </a:gs>
                    <a:gs pos="100000">
                      <a:srgbClr val="001131"/>
                    </a:gs>
                  </a:gsLst>
                  <a:lin ang="18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">
              <a:extLst>
                <a:ext uri="{FF2B5EF4-FFF2-40B4-BE49-F238E27FC236}">
                  <a16:creationId xmlns="" xmlns:a16="http://schemas.microsoft.com/office/drawing/2014/main" id="{345FA21B-FD6D-B5EB-BCE3-B12F1500A195}"/>
                </a:ext>
              </a:extLst>
            </p:cNvPr>
            <p:cNvGrpSpPr/>
            <p:nvPr/>
          </p:nvGrpSpPr>
          <p:grpSpPr>
            <a:xfrm>
              <a:off x="586274" y="361805"/>
              <a:ext cx="2913482" cy="773114"/>
              <a:chOff x="735563" y="399125"/>
              <a:chExt cx="2913482" cy="773114"/>
            </a:xfrm>
          </p:grpSpPr>
          <p:sp>
            <p:nvSpPr>
              <p:cNvPr id="7" name="文本框 6">
                <a:extLst>
                  <a:ext uri="{FF2B5EF4-FFF2-40B4-BE49-F238E27FC236}">
                    <a16:creationId xmlns="" xmlns:a16="http://schemas.microsoft.com/office/drawing/2014/main" id="{3787B851-4189-0E1B-AD30-464A6ED23A67}"/>
                  </a:ext>
                </a:extLst>
              </p:cNvPr>
              <p:cNvSpPr txBox="1"/>
              <p:nvPr/>
            </p:nvSpPr>
            <p:spPr>
              <a:xfrm>
                <a:off x="735563" y="399125"/>
                <a:ext cx="885217" cy="769441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  <a:latin typeface="Source Han Sans SC"/>
                    <a:ea typeface="Source Han Sans SC"/>
                  </a:rPr>
                  <a:t>04</a:t>
                </a:r>
                <a:endParaRPr lang="zh-CN" altLang="en-US" sz="44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="" xmlns:a16="http://schemas.microsoft.com/office/drawing/2014/main" id="{3D254CC6-556F-93DF-A4F2-C5544B6C8376}"/>
                  </a:ext>
                </a:extLst>
              </p:cNvPr>
              <p:cNvSpPr txBox="1"/>
              <p:nvPr/>
            </p:nvSpPr>
            <p:spPr>
              <a:xfrm>
                <a:off x="1786035" y="425479"/>
                <a:ext cx="1863010" cy="746760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92500"/>
              </a:bodyPr>
              <a:lstStyle/>
              <a:p>
                <a:pPr algn="ctr"/>
                <a:r>
                  <a:rPr lang="fr-FR" altLang="en-US" sz="36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ource Han Sans SC"/>
                    <a:cs typeface="Times New Roman" panose="02020603050405020304" pitchFamily="18" charset="0"/>
                  </a:rPr>
                  <a:t>Exemple</a:t>
                </a:r>
                <a:endParaRPr lang="en-US" altLang="zh-CN" sz="1100" dirty="0">
                  <a:solidFill>
                    <a:schemeClr val="bg1">
                      <a:lumMod val="65000"/>
                    </a:schemeClr>
                  </a:solidFill>
                  <a:latin typeface="思源宋体" panose="02020700000000000000" pitchFamily="18" charset="-122"/>
                  <a:ea typeface="思源宋体" panose="02020700000000000000" pitchFamily="18" charset="-122"/>
                </a:endParaRPr>
              </a:p>
            </p:txBody>
          </p:sp>
        </p:grpSp>
      </p:grpSp>
      <p:sp>
        <p:nvSpPr>
          <p:cNvPr id="11" name="Ellipse 10">
            <a:extLst>
              <a:ext uri="{FF2B5EF4-FFF2-40B4-BE49-F238E27FC236}">
                <a16:creationId xmlns="" xmlns:a16="http://schemas.microsoft.com/office/drawing/2014/main" id="{8B58315C-F1C7-EBF8-007A-0BDDE511AF8D}"/>
              </a:ext>
            </a:extLst>
          </p:cNvPr>
          <p:cNvSpPr/>
          <p:nvPr/>
        </p:nvSpPr>
        <p:spPr>
          <a:xfrm>
            <a:off x="1714500" y="3356270"/>
            <a:ext cx="1341120" cy="132588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A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="" xmlns:a16="http://schemas.microsoft.com/office/drawing/2014/main" id="{8B0DB22D-BEB5-B9CF-5FE0-C6B416582848}"/>
              </a:ext>
            </a:extLst>
          </p:cNvPr>
          <p:cNvSpPr/>
          <p:nvPr/>
        </p:nvSpPr>
        <p:spPr>
          <a:xfrm>
            <a:off x="4431030" y="3371510"/>
            <a:ext cx="1341120" cy="13258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B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="" xmlns:a16="http://schemas.microsoft.com/office/drawing/2014/main" id="{8A00F1D4-4E31-A505-71EF-5CFF46211DC9}"/>
              </a:ext>
            </a:extLst>
          </p:cNvPr>
          <p:cNvSpPr/>
          <p:nvPr/>
        </p:nvSpPr>
        <p:spPr>
          <a:xfrm>
            <a:off x="9991454" y="3318170"/>
            <a:ext cx="1341120" cy="132588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E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="" xmlns:a16="http://schemas.microsoft.com/office/drawing/2014/main" id="{1D70670D-573F-E094-6B63-CE309407271A}"/>
              </a:ext>
            </a:extLst>
          </p:cNvPr>
          <p:cNvSpPr/>
          <p:nvPr/>
        </p:nvSpPr>
        <p:spPr>
          <a:xfrm>
            <a:off x="7147560" y="4644050"/>
            <a:ext cx="1341120" cy="13258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D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="" xmlns:a16="http://schemas.microsoft.com/office/drawing/2014/main" id="{CF43964A-C662-7FC9-893C-9A7572767FEF}"/>
              </a:ext>
            </a:extLst>
          </p:cNvPr>
          <p:cNvSpPr/>
          <p:nvPr/>
        </p:nvSpPr>
        <p:spPr>
          <a:xfrm>
            <a:off x="7147560" y="1736696"/>
            <a:ext cx="1341120" cy="13258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C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="" xmlns:a16="http://schemas.microsoft.com/office/drawing/2014/main" id="{F3FF344E-A167-CBFC-1BA2-55056403CD1C}"/>
              </a:ext>
            </a:extLst>
          </p:cNvPr>
          <p:cNvCxnSpPr>
            <a:cxnSpLocks/>
          </p:cNvCxnSpPr>
          <p:nvPr/>
        </p:nvCxnSpPr>
        <p:spPr>
          <a:xfrm>
            <a:off x="3031011" y="4011590"/>
            <a:ext cx="1458919" cy="228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="" xmlns:a16="http://schemas.microsoft.com/office/drawing/2014/main" id="{78656247-22E2-8734-549F-31C900A667B7}"/>
              </a:ext>
            </a:extLst>
          </p:cNvPr>
          <p:cNvCxnSpPr>
            <a:cxnSpLocks/>
          </p:cNvCxnSpPr>
          <p:nvPr/>
        </p:nvCxnSpPr>
        <p:spPr>
          <a:xfrm flipV="1">
            <a:off x="5692140" y="2693330"/>
            <a:ext cx="1535430" cy="990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="" xmlns:a16="http://schemas.microsoft.com/office/drawing/2014/main" id="{D511F2CE-4A34-C44F-6D92-5C309CCCBB23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8408670" y="2670470"/>
            <a:ext cx="1779186" cy="8418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="" xmlns:a16="http://schemas.microsoft.com/office/drawing/2014/main" id="{611C747F-DFD0-684D-4460-B61B848F1C4A}"/>
              </a:ext>
            </a:extLst>
          </p:cNvPr>
          <p:cNvCxnSpPr>
            <a:cxnSpLocks/>
            <a:stCxn id="16" idx="0"/>
            <a:endCxn id="17" idx="4"/>
          </p:cNvCxnSpPr>
          <p:nvPr/>
        </p:nvCxnSpPr>
        <p:spPr>
          <a:xfrm flipV="1">
            <a:off x="7818120" y="3062576"/>
            <a:ext cx="0" cy="15814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="" xmlns:a16="http://schemas.microsoft.com/office/drawing/2014/main" id="{37FC825C-9C4D-7112-9B2A-0D7AA5DE664B}"/>
              </a:ext>
            </a:extLst>
          </p:cNvPr>
          <p:cNvCxnSpPr>
            <a:cxnSpLocks/>
          </p:cNvCxnSpPr>
          <p:nvPr/>
        </p:nvCxnSpPr>
        <p:spPr>
          <a:xfrm>
            <a:off x="5692140" y="4315597"/>
            <a:ext cx="1535430" cy="7704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="" xmlns:a16="http://schemas.microsoft.com/office/drawing/2014/main" id="{435CD48B-C3F0-9188-37E9-35B9F18A3CBA}"/>
              </a:ext>
            </a:extLst>
          </p:cNvPr>
          <p:cNvCxnSpPr>
            <a:cxnSpLocks/>
          </p:cNvCxnSpPr>
          <p:nvPr/>
        </p:nvCxnSpPr>
        <p:spPr>
          <a:xfrm flipV="1">
            <a:off x="8488680" y="4194285"/>
            <a:ext cx="1582784" cy="8917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="" xmlns:a16="http://schemas.microsoft.com/office/drawing/2014/main" id="{21722FC4-6648-3337-B27C-C6C3AC396535}"/>
              </a:ext>
            </a:extLst>
          </p:cNvPr>
          <p:cNvSpPr txBox="1"/>
          <p:nvPr/>
        </p:nvSpPr>
        <p:spPr>
          <a:xfrm>
            <a:off x="3575685" y="3452453"/>
            <a:ext cx="335280" cy="478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="" xmlns:a16="http://schemas.microsoft.com/office/drawing/2014/main" id="{CB4C7D0F-DB2E-EB13-6359-D9F5CBBDFC3F}"/>
              </a:ext>
            </a:extLst>
          </p:cNvPr>
          <p:cNvSpPr txBox="1"/>
          <p:nvPr/>
        </p:nvSpPr>
        <p:spPr>
          <a:xfrm>
            <a:off x="6058988" y="2705693"/>
            <a:ext cx="33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="" xmlns:a16="http://schemas.microsoft.com/office/drawing/2014/main" id="{686446B6-8DA7-E56E-B8B6-0605EC251344}"/>
              </a:ext>
            </a:extLst>
          </p:cNvPr>
          <p:cNvSpPr txBox="1"/>
          <p:nvPr/>
        </p:nvSpPr>
        <p:spPr>
          <a:xfrm>
            <a:off x="6100898" y="4846912"/>
            <a:ext cx="335280" cy="478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="" xmlns:a16="http://schemas.microsoft.com/office/drawing/2014/main" id="{1DE243ED-4F57-99F5-4182-B2344A891065}"/>
              </a:ext>
            </a:extLst>
          </p:cNvPr>
          <p:cNvSpPr txBox="1"/>
          <p:nvPr/>
        </p:nvSpPr>
        <p:spPr>
          <a:xfrm>
            <a:off x="7945483" y="3600000"/>
            <a:ext cx="335280" cy="478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="" xmlns:a16="http://schemas.microsoft.com/office/drawing/2014/main" id="{1C142B04-D46F-523F-BE49-DE30F0320E95}"/>
              </a:ext>
            </a:extLst>
          </p:cNvPr>
          <p:cNvSpPr txBox="1"/>
          <p:nvPr/>
        </p:nvSpPr>
        <p:spPr>
          <a:xfrm>
            <a:off x="9158152" y="2584381"/>
            <a:ext cx="335280" cy="478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="" xmlns:a16="http://schemas.microsoft.com/office/drawing/2014/main" id="{80F03FF4-D0FE-3DB0-B5C7-77B92E2DEF47}"/>
              </a:ext>
            </a:extLst>
          </p:cNvPr>
          <p:cNvSpPr txBox="1"/>
          <p:nvPr/>
        </p:nvSpPr>
        <p:spPr>
          <a:xfrm>
            <a:off x="9493432" y="4720250"/>
            <a:ext cx="335280" cy="478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="" xmlns:a16="http://schemas.microsoft.com/office/drawing/2014/main" id="{40E40BEF-4DC8-96BD-6DAF-F8833B07FE7D}"/>
                  </a:ext>
                </a:extLst>
              </p:cNvPr>
              <p:cNvSpPr txBox="1"/>
              <p:nvPr/>
            </p:nvSpPr>
            <p:spPr>
              <a:xfrm>
                <a:off x="1495581" y="4772677"/>
                <a:ext cx="15354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g=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rhs=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40E40BEF-4DC8-96BD-6DAF-F8833B07F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581" y="4772677"/>
                <a:ext cx="1535430" cy="830997"/>
              </a:xfrm>
              <a:prstGeom prst="rect">
                <a:avLst/>
              </a:prstGeom>
              <a:blipFill>
                <a:blip r:embed="rId2"/>
                <a:stretch>
                  <a:fillRect t="-5147" b="-169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="" xmlns:a16="http://schemas.microsoft.com/office/drawing/2014/main" id="{F1BFC1A4-E680-3B79-DE93-493AFA78466A}"/>
              </a:ext>
            </a:extLst>
          </p:cNvPr>
          <p:cNvSpPr txBox="1"/>
          <p:nvPr/>
        </p:nvSpPr>
        <p:spPr>
          <a:xfrm>
            <a:off x="527685" y="1184198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va initialiser toutes les g et rhs des nœud à l’infinie sauf rhs de goal E égale à  0 et on va calculer leur Key = &lt;min(g(E),rhs(E)) + h(E) , min(g(E),rhs(E)) 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="" xmlns:a16="http://schemas.microsoft.com/office/drawing/2014/main" id="{95C60CDC-7B59-1BF6-384C-C76F26E0BDAF}"/>
                  </a:ext>
                </a:extLst>
              </p:cNvPr>
              <p:cNvSpPr txBox="1"/>
              <p:nvPr/>
            </p:nvSpPr>
            <p:spPr>
              <a:xfrm>
                <a:off x="4188822" y="2477695"/>
                <a:ext cx="15354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g=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rhs=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95C60CDC-7B59-1BF6-384C-C76F26E0B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822" y="2477695"/>
                <a:ext cx="1535430" cy="830997"/>
              </a:xfrm>
              <a:prstGeom prst="rect">
                <a:avLst/>
              </a:prstGeom>
              <a:blipFill>
                <a:blip r:embed="rId3"/>
                <a:stretch>
                  <a:fillRect t="-5109" b="-160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="" xmlns:a16="http://schemas.microsoft.com/office/drawing/2014/main" id="{1D00AA25-3606-A961-CD37-FD188E4EC9E5}"/>
                  </a:ext>
                </a:extLst>
              </p:cNvPr>
              <p:cNvSpPr txBox="1"/>
              <p:nvPr/>
            </p:nvSpPr>
            <p:spPr>
              <a:xfrm>
                <a:off x="6953250" y="855367"/>
                <a:ext cx="15354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g=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rhs=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D00AA25-3606-A961-CD37-FD188E4EC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0" y="855367"/>
                <a:ext cx="1535430" cy="830997"/>
              </a:xfrm>
              <a:prstGeom prst="rect">
                <a:avLst/>
              </a:prstGeom>
              <a:blipFill>
                <a:blip r:embed="rId4"/>
                <a:stretch>
                  <a:fillRect t="-5109" b="-160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="" xmlns:a16="http://schemas.microsoft.com/office/drawing/2014/main" id="{A15011BA-EFA0-1F8D-B512-FFA911D21A5B}"/>
                  </a:ext>
                </a:extLst>
              </p:cNvPr>
              <p:cNvSpPr txBox="1"/>
              <p:nvPr/>
            </p:nvSpPr>
            <p:spPr>
              <a:xfrm>
                <a:off x="7050405" y="5979611"/>
                <a:ext cx="15354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g=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rhs=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A15011BA-EFA0-1F8D-B512-FFA911D21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405" y="5979611"/>
                <a:ext cx="1535430" cy="830997"/>
              </a:xfrm>
              <a:prstGeom prst="rect">
                <a:avLst/>
              </a:prstGeom>
              <a:blipFill>
                <a:blip r:embed="rId5"/>
                <a:stretch>
                  <a:fillRect t="-5147" b="-169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="" xmlns:a16="http://schemas.microsoft.com/office/drawing/2014/main" id="{0060B490-C958-347B-A119-959B11D05893}"/>
                  </a:ext>
                </a:extLst>
              </p:cNvPr>
              <p:cNvSpPr txBox="1"/>
              <p:nvPr/>
            </p:nvSpPr>
            <p:spPr>
              <a:xfrm>
                <a:off x="9864090" y="2144202"/>
                <a:ext cx="153543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g=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rhs=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&lt;3,0&gt;</a:t>
                </a:r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0060B490-C958-347B-A119-959B11D05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090" y="2144202"/>
                <a:ext cx="1535430" cy="1200329"/>
              </a:xfrm>
              <a:prstGeom prst="rect">
                <a:avLst/>
              </a:prstGeom>
              <a:blipFill>
                <a:blip r:embed="rId6"/>
                <a:stretch>
                  <a:fillRect t="-3553" b="-111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221283"/>
      </p:ext>
    </p:extLst>
  </p:cSld>
  <p:clrMapOvr>
    <a:masterClrMapping/>
  </p:clrMapOvr>
  <p:transition spd="slow">
    <p:cover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1274D03A-A70D-E9C3-CE23-FE0B36868D9F}"/>
              </a:ext>
            </a:extLst>
          </p:cNvPr>
          <p:cNvGrpSpPr/>
          <p:nvPr/>
        </p:nvGrpSpPr>
        <p:grpSpPr>
          <a:xfrm>
            <a:off x="611661" y="170880"/>
            <a:ext cx="3797559" cy="933372"/>
            <a:chOff x="362340" y="201547"/>
            <a:chExt cx="3797559" cy="933372"/>
          </a:xfrm>
        </p:grpSpPr>
        <p:grpSp>
          <p:nvGrpSpPr>
            <p:cNvPr id="5" name="组合 4">
              <a:extLst>
                <a:ext uri="{FF2B5EF4-FFF2-40B4-BE49-F238E27FC236}">
                  <a16:creationId xmlns="" xmlns:a16="http://schemas.microsoft.com/office/drawing/2014/main" id="{4CA8E2DA-F8DF-6A9D-F489-3036194CB576}"/>
                </a:ext>
              </a:extLst>
            </p:cNvPr>
            <p:cNvGrpSpPr/>
            <p:nvPr/>
          </p:nvGrpSpPr>
          <p:grpSpPr>
            <a:xfrm>
              <a:off x="362340" y="201547"/>
              <a:ext cx="3797559" cy="186612"/>
              <a:chOff x="4739951" y="2003389"/>
              <a:chExt cx="3797559" cy="186612"/>
            </a:xfrm>
          </p:grpSpPr>
          <p:sp>
            <p:nvSpPr>
              <p:cNvPr id="9" name="椭圆 8">
                <a:extLst>
                  <a:ext uri="{FF2B5EF4-FFF2-40B4-BE49-F238E27FC236}">
                    <a16:creationId xmlns="" xmlns:a16="http://schemas.microsoft.com/office/drawing/2014/main" id="{CCA8F020-4F59-3D01-4533-A6762FD3E55F}"/>
                  </a:ext>
                </a:extLst>
              </p:cNvPr>
              <p:cNvSpPr/>
              <p:nvPr/>
            </p:nvSpPr>
            <p:spPr>
              <a:xfrm>
                <a:off x="4739951" y="2003389"/>
                <a:ext cx="186612" cy="186612"/>
              </a:xfrm>
              <a:prstGeom prst="ellipse">
                <a:avLst/>
              </a:prstGeom>
              <a:solidFill>
                <a:srgbClr val="02EEFF"/>
              </a:solidFill>
              <a:ln>
                <a:noFill/>
              </a:ln>
              <a:effectLst>
                <a:glow rad="381000">
                  <a:schemeClr val="accent1"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" name="直接连接符 9">
                <a:extLst>
                  <a:ext uri="{FF2B5EF4-FFF2-40B4-BE49-F238E27FC236}">
                    <a16:creationId xmlns="" xmlns:a16="http://schemas.microsoft.com/office/drawing/2014/main" id="{5CF04A24-A431-05CF-0C5E-94A15C182814}"/>
                  </a:ext>
                </a:extLst>
              </p:cNvPr>
              <p:cNvCxnSpPr/>
              <p:nvPr/>
            </p:nvCxnSpPr>
            <p:spPr>
              <a:xfrm>
                <a:off x="4926563" y="2096695"/>
                <a:ext cx="3610947" cy="0"/>
              </a:xfrm>
              <a:prstGeom prst="line">
                <a:avLst/>
              </a:prstGeom>
              <a:ln w="19050">
                <a:gradFill>
                  <a:gsLst>
                    <a:gs pos="0">
                      <a:srgbClr val="02EEFF">
                        <a:lumMod val="98000"/>
                        <a:lumOff val="2000"/>
                      </a:srgbClr>
                    </a:gs>
                    <a:gs pos="100000">
                      <a:srgbClr val="001131"/>
                    </a:gs>
                  </a:gsLst>
                  <a:lin ang="18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">
              <a:extLst>
                <a:ext uri="{FF2B5EF4-FFF2-40B4-BE49-F238E27FC236}">
                  <a16:creationId xmlns="" xmlns:a16="http://schemas.microsoft.com/office/drawing/2014/main" id="{345FA21B-FD6D-B5EB-BCE3-B12F1500A195}"/>
                </a:ext>
              </a:extLst>
            </p:cNvPr>
            <p:cNvGrpSpPr/>
            <p:nvPr/>
          </p:nvGrpSpPr>
          <p:grpSpPr>
            <a:xfrm>
              <a:off x="586274" y="361805"/>
              <a:ext cx="2913482" cy="773114"/>
              <a:chOff x="735563" y="399125"/>
              <a:chExt cx="2913482" cy="773114"/>
            </a:xfrm>
          </p:grpSpPr>
          <p:sp>
            <p:nvSpPr>
              <p:cNvPr id="7" name="文本框 6">
                <a:extLst>
                  <a:ext uri="{FF2B5EF4-FFF2-40B4-BE49-F238E27FC236}">
                    <a16:creationId xmlns="" xmlns:a16="http://schemas.microsoft.com/office/drawing/2014/main" id="{3787B851-4189-0E1B-AD30-464A6ED23A67}"/>
                  </a:ext>
                </a:extLst>
              </p:cNvPr>
              <p:cNvSpPr txBox="1"/>
              <p:nvPr/>
            </p:nvSpPr>
            <p:spPr>
              <a:xfrm>
                <a:off x="735563" y="399125"/>
                <a:ext cx="885217" cy="769441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  <a:latin typeface="Source Han Sans SC"/>
                    <a:ea typeface="Source Han Sans SC"/>
                  </a:rPr>
                  <a:t>04</a:t>
                </a:r>
                <a:endParaRPr lang="zh-CN" altLang="en-US" sz="44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="" xmlns:a16="http://schemas.microsoft.com/office/drawing/2014/main" id="{3D254CC6-556F-93DF-A4F2-C5544B6C8376}"/>
                  </a:ext>
                </a:extLst>
              </p:cNvPr>
              <p:cNvSpPr txBox="1"/>
              <p:nvPr/>
            </p:nvSpPr>
            <p:spPr>
              <a:xfrm>
                <a:off x="1786035" y="425479"/>
                <a:ext cx="1863010" cy="746760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92500"/>
              </a:bodyPr>
              <a:lstStyle/>
              <a:p>
                <a:pPr algn="ctr"/>
                <a:r>
                  <a:rPr lang="fr-FR" altLang="en-US" sz="36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ource Han Sans SC"/>
                    <a:cs typeface="Times New Roman" panose="02020603050405020304" pitchFamily="18" charset="0"/>
                  </a:rPr>
                  <a:t>Exemple</a:t>
                </a:r>
                <a:endParaRPr lang="en-US" altLang="zh-CN" sz="1100" dirty="0">
                  <a:solidFill>
                    <a:schemeClr val="bg1">
                      <a:lumMod val="65000"/>
                    </a:schemeClr>
                  </a:solidFill>
                  <a:latin typeface="思源宋体" panose="02020700000000000000" pitchFamily="18" charset="-122"/>
                  <a:ea typeface="思源宋体" panose="02020700000000000000" pitchFamily="18" charset="-122"/>
                </a:endParaRPr>
              </a:p>
            </p:txBody>
          </p:sp>
        </p:grpSp>
      </p:grpSp>
      <p:sp>
        <p:nvSpPr>
          <p:cNvPr id="11" name="Ellipse 10">
            <a:extLst>
              <a:ext uri="{FF2B5EF4-FFF2-40B4-BE49-F238E27FC236}">
                <a16:creationId xmlns="" xmlns:a16="http://schemas.microsoft.com/office/drawing/2014/main" id="{8B58315C-F1C7-EBF8-007A-0BDDE511AF8D}"/>
              </a:ext>
            </a:extLst>
          </p:cNvPr>
          <p:cNvSpPr/>
          <p:nvPr/>
        </p:nvSpPr>
        <p:spPr>
          <a:xfrm>
            <a:off x="1714500" y="3356270"/>
            <a:ext cx="1341120" cy="132588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A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="" xmlns:a16="http://schemas.microsoft.com/office/drawing/2014/main" id="{8B0DB22D-BEB5-B9CF-5FE0-C6B416582848}"/>
              </a:ext>
            </a:extLst>
          </p:cNvPr>
          <p:cNvSpPr/>
          <p:nvPr/>
        </p:nvSpPr>
        <p:spPr>
          <a:xfrm>
            <a:off x="4431030" y="3371510"/>
            <a:ext cx="1341120" cy="13258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B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="" xmlns:a16="http://schemas.microsoft.com/office/drawing/2014/main" id="{8A00F1D4-4E31-A505-71EF-5CFF46211DC9}"/>
              </a:ext>
            </a:extLst>
          </p:cNvPr>
          <p:cNvSpPr/>
          <p:nvPr/>
        </p:nvSpPr>
        <p:spPr>
          <a:xfrm>
            <a:off x="9991454" y="3318170"/>
            <a:ext cx="1341120" cy="132588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E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="" xmlns:a16="http://schemas.microsoft.com/office/drawing/2014/main" id="{1D70670D-573F-E094-6B63-CE309407271A}"/>
              </a:ext>
            </a:extLst>
          </p:cNvPr>
          <p:cNvSpPr/>
          <p:nvPr/>
        </p:nvSpPr>
        <p:spPr>
          <a:xfrm>
            <a:off x="7227570" y="4465320"/>
            <a:ext cx="1261110" cy="12003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D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="" xmlns:a16="http://schemas.microsoft.com/office/drawing/2014/main" id="{CF43964A-C662-7FC9-893C-9A7572767FEF}"/>
              </a:ext>
            </a:extLst>
          </p:cNvPr>
          <p:cNvSpPr/>
          <p:nvPr/>
        </p:nvSpPr>
        <p:spPr>
          <a:xfrm>
            <a:off x="7147560" y="1736696"/>
            <a:ext cx="1341120" cy="13258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C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="" xmlns:a16="http://schemas.microsoft.com/office/drawing/2014/main" id="{F3FF344E-A167-CBFC-1BA2-55056403CD1C}"/>
              </a:ext>
            </a:extLst>
          </p:cNvPr>
          <p:cNvCxnSpPr>
            <a:cxnSpLocks/>
          </p:cNvCxnSpPr>
          <p:nvPr/>
        </p:nvCxnSpPr>
        <p:spPr>
          <a:xfrm>
            <a:off x="3031011" y="4011590"/>
            <a:ext cx="1458919" cy="228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="" xmlns:a16="http://schemas.microsoft.com/office/drawing/2014/main" id="{78656247-22E2-8734-549F-31C900A667B7}"/>
              </a:ext>
            </a:extLst>
          </p:cNvPr>
          <p:cNvCxnSpPr>
            <a:cxnSpLocks/>
          </p:cNvCxnSpPr>
          <p:nvPr/>
        </p:nvCxnSpPr>
        <p:spPr>
          <a:xfrm flipV="1">
            <a:off x="5692140" y="2693330"/>
            <a:ext cx="1535430" cy="990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="" xmlns:a16="http://schemas.microsoft.com/office/drawing/2014/main" id="{D511F2CE-4A34-C44F-6D92-5C309CCCBB23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8408670" y="2670470"/>
            <a:ext cx="1779186" cy="8418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="" xmlns:a16="http://schemas.microsoft.com/office/drawing/2014/main" id="{611C747F-DFD0-684D-4460-B61B848F1C4A}"/>
              </a:ext>
            </a:extLst>
          </p:cNvPr>
          <p:cNvCxnSpPr>
            <a:cxnSpLocks/>
          </p:cNvCxnSpPr>
          <p:nvPr/>
        </p:nvCxnSpPr>
        <p:spPr>
          <a:xfrm flipH="1" flipV="1">
            <a:off x="7802318" y="3024235"/>
            <a:ext cx="11081" cy="1441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="" xmlns:a16="http://schemas.microsoft.com/office/drawing/2014/main" id="{37FC825C-9C4D-7112-9B2A-0D7AA5DE664B}"/>
              </a:ext>
            </a:extLst>
          </p:cNvPr>
          <p:cNvCxnSpPr>
            <a:cxnSpLocks/>
          </p:cNvCxnSpPr>
          <p:nvPr/>
        </p:nvCxnSpPr>
        <p:spPr>
          <a:xfrm>
            <a:off x="5692140" y="4315597"/>
            <a:ext cx="1535430" cy="7704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="" xmlns:a16="http://schemas.microsoft.com/office/drawing/2014/main" id="{435CD48B-C3F0-9188-37E9-35B9F18A3CBA}"/>
              </a:ext>
            </a:extLst>
          </p:cNvPr>
          <p:cNvCxnSpPr>
            <a:cxnSpLocks/>
          </p:cNvCxnSpPr>
          <p:nvPr/>
        </p:nvCxnSpPr>
        <p:spPr>
          <a:xfrm flipV="1">
            <a:off x="8488680" y="4194285"/>
            <a:ext cx="1582784" cy="8917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="" xmlns:a16="http://schemas.microsoft.com/office/drawing/2014/main" id="{21722FC4-6648-3337-B27C-C6C3AC396535}"/>
              </a:ext>
            </a:extLst>
          </p:cNvPr>
          <p:cNvSpPr txBox="1"/>
          <p:nvPr/>
        </p:nvSpPr>
        <p:spPr>
          <a:xfrm>
            <a:off x="3575685" y="3452453"/>
            <a:ext cx="335280" cy="478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="" xmlns:a16="http://schemas.microsoft.com/office/drawing/2014/main" id="{CB4C7D0F-DB2E-EB13-6359-D9F5CBBDFC3F}"/>
              </a:ext>
            </a:extLst>
          </p:cNvPr>
          <p:cNvSpPr txBox="1"/>
          <p:nvPr/>
        </p:nvSpPr>
        <p:spPr>
          <a:xfrm>
            <a:off x="6058988" y="2705693"/>
            <a:ext cx="33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="" xmlns:a16="http://schemas.microsoft.com/office/drawing/2014/main" id="{686446B6-8DA7-E56E-B8B6-0605EC251344}"/>
              </a:ext>
            </a:extLst>
          </p:cNvPr>
          <p:cNvSpPr txBox="1"/>
          <p:nvPr/>
        </p:nvSpPr>
        <p:spPr>
          <a:xfrm rot="2191608">
            <a:off x="6100898" y="4846912"/>
            <a:ext cx="335280" cy="478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="" xmlns:a16="http://schemas.microsoft.com/office/drawing/2014/main" id="{1DE243ED-4F57-99F5-4182-B2344A891065}"/>
              </a:ext>
            </a:extLst>
          </p:cNvPr>
          <p:cNvSpPr txBox="1"/>
          <p:nvPr/>
        </p:nvSpPr>
        <p:spPr>
          <a:xfrm>
            <a:off x="7945483" y="3600000"/>
            <a:ext cx="335280" cy="478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="" xmlns:a16="http://schemas.microsoft.com/office/drawing/2014/main" id="{1C142B04-D46F-523F-BE49-DE30F0320E95}"/>
              </a:ext>
            </a:extLst>
          </p:cNvPr>
          <p:cNvSpPr txBox="1"/>
          <p:nvPr/>
        </p:nvSpPr>
        <p:spPr>
          <a:xfrm>
            <a:off x="9158152" y="2584381"/>
            <a:ext cx="335280" cy="478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="" xmlns:a16="http://schemas.microsoft.com/office/drawing/2014/main" id="{80F03FF4-D0FE-3DB0-B5C7-77B92E2DEF47}"/>
              </a:ext>
            </a:extLst>
          </p:cNvPr>
          <p:cNvSpPr txBox="1"/>
          <p:nvPr/>
        </p:nvSpPr>
        <p:spPr>
          <a:xfrm rot="19624794">
            <a:off x="9325792" y="4720251"/>
            <a:ext cx="61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="" xmlns:a16="http://schemas.microsoft.com/office/drawing/2014/main" id="{40E40BEF-4DC8-96BD-6DAF-F8833B07FE7D}"/>
                  </a:ext>
                </a:extLst>
              </p:cNvPr>
              <p:cNvSpPr txBox="1"/>
              <p:nvPr/>
            </p:nvSpPr>
            <p:spPr>
              <a:xfrm>
                <a:off x="1495581" y="4772677"/>
                <a:ext cx="15354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g=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rhs=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40E40BEF-4DC8-96BD-6DAF-F8833B07F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581" y="4772677"/>
                <a:ext cx="1535430" cy="830997"/>
              </a:xfrm>
              <a:prstGeom prst="rect">
                <a:avLst/>
              </a:prstGeom>
              <a:blipFill>
                <a:blip r:embed="rId2"/>
                <a:stretch>
                  <a:fillRect t="-5147" b="-169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="" xmlns:a16="http://schemas.microsoft.com/office/drawing/2014/main" id="{F1BFC1A4-E680-3B79-DE93-493AFA78466A}"/>
              </a:ext>
            </a:extLst>
          </p:cNvPr>
          <p:cNvSpPr txBox="1"/>
          <p:nvPr/>
        </p:nvSpPr>
        <p:spPr>
          <a:xfrm>
            <a:off x="339906" y="1092150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va voir les successeur de E qui son C et D et on va calculer le key pour voir le minimum en eux . Puis on donne à la valeur de g(E) = 0 et le goal de vient un nœud retiré de la file d’attente (</a:t>
            </a:r>
            <a:r>
              <a:rPr lang="fr-FR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dequeued</a:t>
            </a:r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. On note que C est le minimum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="" xmlns:a16="http://schemas.microsoft.com/office/drawing/2014/main" id="{95C60CDC-7B59-1BF6-384C-C76F26E0BDAF}"/>
                  </a:ext>
                </a:extLst>
              </p:cNvPr>
              <p:cNvSpPr txBox="1"/>
              <p:nvPr/>
            </p:nvSpPr>
            <p:spPr>
              <a:xfrm>
                <a:off x="4188822" y="2477695"/>
                <a:ext cx="15354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g=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rhs=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95C60CDC-7B59-1BF6-384C-C76F26E0B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822" y="2477695"/>
                <a:ext cx="1535430" cy="830997"/>
              </a:xfrm>
              <a:prstGeom prst="rect">
                <a:avLst/>
              </a:prstGeom>
              <a:blipFill>
                <a:blip r:embed="rId3"/>
                <a:stretch>
                  <a:fillRect t="-5109" b="-160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="" xmlns:a16="http://schemas.microsoft.com/office/drawing/2014/main" id="{1D00AA25-3606-A961-CD37-FD188E4EC9E5}"/>
                  </a:ext>
                </a:extLst>
              </p:cNvPr>
              <p:cNvSpPr txBox="1"/>
              <p:nvPr/>
            </p:nvSpPr>
            <p:spPr>
              <a:xfrm>
                <a:off x="6953250" y="536367"/>
                <a:ext cx="153543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g=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rhs=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&lt;3,2&gt;</a:t>
                </a: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D00AA25-3606-A961-CD37-FD188E4EC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0" y="536367"/>
                <a:ext cx="1535430" cy="1200329"/>
              </a:xfrm>
              <a:prstGeom prst="rect">
                <a:avLst/>
              </a:prstGeom>
              <a:blipFill>
                <a:blip r:embed="rId4"/>
                <a:stretch>
                  <a:fillRect t="-3553" b="-111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="" xmlns:a16="http://schemas.microsoft.com/office/drawing/2014/main" id="{A15011BA-EFA0-1F8D-B512-FFA911D21A5B}"/>
                  </a:ext>
                </a:extLst>
              </p:cNvPr>
              <p:cNvSpPr txBox="1"/>
              <p:nvPr/>
            </p:nvSpPr>
            <p:spPr>
              <a:xfrm>
                <a:off x="7050405" y="5657671"/>
                <a:ext cx="153543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g=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rhs=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&lt;12,10&gt;</a:t>
                </a: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A15011BA-EFA0-1F8D-B512-FFA911D21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405" y="5657671"/>
                <a:ext cx="1535430" cy="1200329"/>
              </a:xfrm>
              <a:prstGeom prst="rect">
                <a:avLst/>
              </a:prstGeom>
              <a:blipFill>
                <a:blip r:embed="rId5"/>
                <a:stretch>
                  <a:fillRect l="-797" t="-3553" r="-797" b="-111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="" xmlns:a16="http://schemas.microsoft.com/office/drawing/2014/main" id="{0060B490-C958-347B-A119-959B11D05893}"/>
                  </a:ext>
                </a:extLst>
              </p:cNvPr>
              <p:cNvSpPr txBox="1"/>
              <p:nvPr/>
            </p:nvSpPr>
            <p:spPr>
              <a:xfrm>
                <a:off x="9864090" y="2399636"/>
                <a:ext cx="15354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g=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rhs=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0060B490-C958-347B-A119-959B11D05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090" y="2399636"/>
                <a:ext cx="1535430" cy="830997"/>
              </a:xfrm>
              <a:prstGeom prst="rect">
                <a:avLst/>
              </a:prstGeom>
              <a:blipFill>
                <a:blip r:embed="rId6"/>
                <a:stretch>
                  <a:fillRect t="-5147" b="-169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ZoneTexte 22">
            <a:extLst>
              <a:ext uri="{FF2B5EF4-FFF2-40B4-BE49-F238E27FC236}">
                <a16:creationId xmlns="" xmlns:a16="http://schemas.microsoft.com/office/drawing/2014/main" id="{B9881CB5-9AF5-14B3-DC98-B92C83BFDE4F}"/>
              </a:ext>
            </a:extLst>
          </p:cNvPr>
          <p:cNvSpPr txBox="1"/>
          <p:nvPr/>
        </p:nvSpPr>
        <p:spPr>
          <a:xfrm>
            <a:off x="9915731" y="4794096"/>
            <a:ext cx="1770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dequeued</a:t>
            </a:r>
            <a:endParaRPr lang="fr-FR" b="1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625117"/>
      </p:ext>
    </p:extLst>
  </p:cSld>
  <p:clrMapOvr>
    <a:masterClrMapping/>
  </p:clrMapOvr>
  <p:transition spd="slow">
    <p:cover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1274D03A-A70D-E9C3-CE23-FE0B36868D9F}"/>
              </a:ext>
            </a:extLst>
          </p:cNvPr>
          <p:cNvGrpSpPr/>
          <p:nvPr/>
        </p:nvGrpSpPr>
        <p:grpSpPr>
          <a:xfrm>
            <a:off x="611661" y="170880"/>
            <a:ext cx="3797559" cy="933372"/>
            <a:chOff x="362340" y="201547"/>
            <a:chExt cx="3797559" cy="933372"/>
          </a:xfrm>
        </p:grpSpPr>
        <p:grpSp>
          <p:nvGrpSpPr>
            <p:cNvPr id="5" name="组合 4">
              <a:extLst>
                <a:ext uri="{FF2B5EF4-FFF2-40B4-BE49-F238E27FC236}">
                  <a16:creationId xmlns="" xmlns:a16="http://schemas.microsoft.com/office/drawing/2014/main" id="{4CA8E2DA-F8DF-6A9D-F489-3036194CB576}"/>
                </a:ext>
              </a:extLst>
            </p:cNvPr>
            <p:cNvGrpSpPr/>
            <p:nvPr/>
          </p:nvGrpSpPr>
          <p:grpSpPr>
            <a:xfrm>
              <a:off x="362340" y="201547"/>
              <a:ext cx="3797559" cy="186612"/>
              <a:chOff x="4739951" y="2003389"/>
              <a:chExt cx="3797559" cy="186612"/>
            </a:xfrm>
          </p:grpSpPr>
          <p:sp>
            <p:nvSpPr>
              <p:cNvPr id="9" name="椭圆 8">
                <a:extLst>
                  <a:ext uri="{FF2B5EF4-FFF2-40B4-BE49-F238E27FC236}">
                    <a16:creationId xmlns="" xmlns:a16="http://schemas.microsoft.com/office/drawing/2014/main" id="{CCA8F020-4F59-3D01-4533-A6762FD3E55F}"/>
                  </a:ext>
                </a:extLst>
              </p:cNvPr>
              <p:cNvSpPr/>
              <p:nvPr/>
            </p:nvSpPr>
            <p:spPr>
              <a:xfrm>
                <a:off x="4739951" y="2003389"/>
                <a:ext cx="186612" cy="186612"/>
              </a:xfrm>
              <a:prstGeom prst="ellipse">
                <a:avLst/>
              </a:prstGeom>
              <a:solidFill>
                <a:srgbClr val="02EEFF"/>
              </a:solidFill>
              <a:ln>
                <a:noFill/>
              </a:ln>
              <a:effectLst>
                <a:glow rad="381000">
                  <a:schemeClr val="accent1"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" name="直接连接符 9">
                <a:extLst>
                  <a:ext uri="{FF2B5EF4-FFF2-40B4-BE49-F238E27FC236}">
                    <a16:creationId xmlns="" xmlns:a16="http://schemas.microsoft.com/office/drawing/2014/main" id="{5CF04A24-A431-05CF-0C5E-94A15C182814}"/>
                  </a:ext>
                </a:extLst>
              </p:cNvPr>
              <p:cNvCxnSpPr/>
              <p:nvPr/>
            </p:nvCxnSpPr>
            <p:spPr>
              <a:xfrm>
                <a:off x="4926563" y="2096695"/>
                <a:ext cx="3610947" cy="0"/>
              </a:xfrm>
              <a:prstGeom prst="line">
                <a:avLst/>
              </a:prstGeom>
              <a:ln w="19050">
                <a:gradFill>
                  <a:gsLst>
                    <a:gs pos="0">
                      <a:srgbClr val="02EEFF">
                        <a:lumMod val="98000"/>
                        <a:lumOff val="2000"/>
                      </a:srgbClr>
                    </a:gs>
                    <a:gs pos="100000">
                      <a:srgbClr val="001131"/>
                    </a:gs>
                  </a:gsLst>
                  <a:lin ang="18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">
              <a:extLst>
                <a:ext uri="{FF2B5EF4-FFF2-40B4-BE49-F238E27FC236}">
                  <a16:creationId xmlns="" xmlns:a16="http://schemas.microsoft.com/office/drawing/2014/main" id="{345FA21B-FD6D-B5EB-BCE3-B12F1500A195}"/>
                </a:ext>
              </a:extLst>
            </p:cNvPr>
            <p:cNvGrpSpPr/>
            <p:nvPr/>
          </p:nvGrpSpPr>
          <p:grpSpPr>
            <a:xfrm>
              <a:off x="586274" y="361805"/>
              <a:ext cx="2913482" cy="773114"/>
              <a:chOff x="735563" y="399125"/>
              <a:chExt cx="2913482" cy="773114"/>
            </a:xfrm>
          </p:grpSpPr>
          <p:sp>
            <p:nvSpPr>
              <p:cNvPr id="7" name="文本框 6">
                <a:extLst>
                  <a:ext uri="{FF2B5EF4-FFF2-40B4-BE49-F238E27FC236}">
                    <a16:creationId xmlns="" xmlns:a16="http://schemas.microsoft.com/office/drawing/2014/main" id="{3787B851-4189-0E1B-AD30-464A6ED23A67}"/>
                  </a:ext>
                </a:extLst>
              </p:cNvPr>
              <p:cNvSpPr txBox="1"/>
              <p:nvPr/>
            </p:nvSpPr>
            <p:spPr>
              <a:xfrm>
                <a:off x="735563" y="399125"/>
                <a:ext cx="885217" cy="769441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en-US" altLang="zh-CN" sz="4400">
                    <a:solidFill>
                      <a:schemeClr val="bg1"/>
                    </a:solidFill>
                    <a:latin typeface="Source Han Sans SC"/>
                    <a:ea typeface="Source Han Sans SC"/>
                  </a:rPr>
                  <a:t>04</a:t>
                </a:r>
                <a:endParaRPr lang="zh-CN" altLang="en-US" sz="44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="" xmlns:a16="http://schemas.microsoft.com/office/drawing/2014/main" id="{3D254CC6-556F-93DF-A4F2-C5544B6C8376}"/>
                  </a:ext>
                </a:extLst>
              </p:cNvPr>
              <p:cNvSpPr txBox="1"/>
              <p:nvPr/>
            </p:nvSpPr>
            <p:spPr>
              <a:xfrm>
                <a:off x="1786035" y="425479"/>
                <a:ext cx="1863010" cy="746760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92500"/>
              </a:bodyPr>
              <a:lstStyle/>
              <a:p>
                <a:pPr algn="ctr"/>
                <a:r>
                  <a:rPr lang="fr-FR" altLang="en-US" sz="36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ource Han Sans SC"/>
                    <a:cs typeface="Times New Roman" panose="02020603050405020304" pitchFamily="18" charset="0"/>
                  </a:rPr>
                  <a:t>Exemple</a:t>
                </a:r>
                <a:endParaRPr lang="en-US" altLang="zh-CN" sz="1100" dirty="0">
                  <a:solidFill>
                    <a:schemeClr val="bg1">
                      <a:lumMod val="65000"/>
                    </a:schemeClr>
                  </a:solidFill>
                  <a:latin typeface="思源宋体" panose="02020700000000000000" pitchFamily="18" charset="-122"/>
                  <a:ea typeface="思源宋体" panose="02020700000000000000" pitchFamily="18" charset="-122"/>
                </a:endParaRPr>
              </a:p>
            </p:txBody>
          </p:sp>
        </p:grpSp>
      </p:grpSp>
      <p:sp>
        <p:nvSpPr>
          <p:cNvPr id="11" name="Ellipse 10">
            <a:extLst>
              <a:ext uri="{FF2B5EF4-FFF2-40B4-BE49-F238E27FC236}">
                <a16:creationId xmlns="" xmlns:a16="http://schemas.microsoft.com/office/drawing/2014/main" id="{8B58315C-F1C7-EBF8-007A-0BDDE511AF8D}"/>
              </a:ext>
            </a:extLst>
          </p:cNvPr>
          <p:cNvSpPr/>
          <p:nvPr/>
        </p:nvSpPr>
        <p:spPr>
          <a:xfrm>
            <a:off x="1714500" y="3356270"/>
            <a:ext cx="1341120" cy="132588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A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="" xmlns:a16="http://schemas.microsoft.com/office/drawing/2014/main" id="{8B0DB22D-BEB5-B9CF-5FE0-C6B416582848}"/>
              </a:ext>
            </a:extLst>
          </p:cNvPr>
          <p:cNvSpPr/>
          <p:nvPr/>
        </p:nvSpPr>
        <p:spPr>
          <a:xfrm>
            <a:off x="4431030" y="3371510"/>
            <a:ext cx="1341120" cy="13258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B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="" xmlns:a16="http://schemas.microsoft.com/office/drawing/2014/main" id="{8A00F1D4-4E31-A505-71EF-5CFF46211DC9}"/>
              </a:ext>
            </a:extLst>
          </p:cNvPr>
          <p:cNvSpPr/>
          <p:nvPr/>
        </p:nvSpPr>
        <p:spPr>
          <a:xfrm>
            <a:off x="9991454" y="3318170"/>
            <a:ext cx="1341120" cy="132588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E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="" xmlns:a16="http://schemas.microsoft.com/office/drawing/2014/main" id="{1D70670D-573F-E094-6B63-CE309407271A}"/>
              </a:ext>
            </a:extLst>
          </p:cNvPr>
          <p:cNvSpPr/>
          <p:nvPr/>
        </p:nvSpPr>
        <p:spPr>
          <a:xfrm>
            <a:off x="7227570" y="4465320"/>
            <a:ext cx="1261110" cy="12003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D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="" xmlns:a16="http://schemas.microsoft.com/office/drawing/2014/main" id="{CF43964A-C662-7FC9-893C-9A7572767FEF}"/>
              </a:ext>
            </a:extLst>
          </p:cNvPr>
          <p:cNvSpPr/>
          <p:nvPr/>
        </p:nvSpPr>
        <p:spPr>
          <a:xfrm>
            <a:off x="7147560" y="1736696"/>
            <a:ext cx="1341120" cy="13258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C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="" xmlns:a16="http://schemas.microsoft.com/office/drawing/2014/main" id="{F3FF344E-A167-CBFC-1BA2-55056403CD1C}"/>
              </a:ext>
            </a:extLst>
          </p:cNvPr>
          <p:cNvCxnSpPr>
            <a:cxnSpLocks/>
          </p:cNvCxnSpPr>
          <p:nvPr/>
        </p:nvCxnSpPr>
        <p:spPr>
          <a:xfrm>
            <a:off x="3031011" y="4011590"/>
            <a:ext cx="1458919" cy="228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="" xmlns:a16="http://schemas.microsoft.com/office/drawing/2014/main" id="{78656247-22E2-8734-549F-31C900A667B7}"/>
              </a:ext>
            </a:extLst>
          </p:cNvPr>
          <p:cNvCxnSpPr>
            <a:cxnSpLocks/>
          </p:cNvCxnSpPr>
          <p:nvPr/>
        </p:nvCxnSpPr>
        <p:spPr>
          <a:xfrm flipV="1">
            <a:off x="5692140" y="2693330"/>
            <a:ext cx="1535430" cy="990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="" xmlns:a16="http://schemas.microsoft.com/office/drawing/2014/main" id="{D511F2CE-4A34-C44F-6D92-5C309CCCBB23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8408670" y="2670470"/>
            <a:ext cx="1779186" cy="8418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="" xmlns:a16="http://schemas.microsoft.com/office/drawing/2014/main" id="{611C747F-DFD0-684D-4460-B61B848F1C4A}"/>
              </a:ext>
            </a:extLst>
          </p:cNvPr>
          <p:cNvCxnSpPr>
            <a:cxnSpLocks/>
          </p:cNvCxnSpPr>
          <p:nvPr/>
        </p:nvCxnSpPr>
        <p:spPr>
          <a:xfrm flipH="1" flipV="1">
            <a:off x="7802318" y="3024235"/>
            <a:ext cx="11081" cy="1441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="" xmlns:a16="http://schemas.microsoft.com/office/drawing/2014/main" id="{37FC825C-9C4D-7112-9B2A-0D7AA5DE664B}"/>
              </a:ext>
            </a:extLst>
          </p:cNvPr>
          <p:cNvCxnSpPr>
            <a:cxnSpLocks/>
          </p:cNvCxnSpPr>
          <p:nvPr/>
        </p:nvCxnSpPr>
        <p:spPr>
          <a:xfrm>
            <a:off x="5692140" y="4315597"/>
            <a:ext cx="1535430" cy="7704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="" xmlns:a16="http://schemas.microsoft.com/office/drawing/2014/main" id="{435CD48B-C3F0-9188-37E9-35B9F18A3CBA}"/>
              </a:ext>
            </a:extLst>
          </p:cNvPr>
          <p:cNvCxnSpPr>
            <a:cxnSpLocks/>
          </p:cNvCxnSpPr>
          <p:nvPr/>
        </p:nvCxnSpPr>
        <p:spPr>
          <a:xfrm flipV="1">
            <a:off x="8488680" y="4194285"/>
            <a:ext cx="1582784" cy="8917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="" xmlns:a16="http://schemas.microsoft.com/office/drawing/2014/main" id="{21722FC4-6648-3337-B27C-C6C3AC396535}"/>
              </a:ext>
            </a:extLst>
          </p:cNvPr>
          <p:cNvSpPr txBox="1"/>
          <p:nvPr/>
        </p:nvSpPr>
        <p:spPr>
          <a:xfrm>
            <a:off x="3575685" y="3452453"/>
            <a:ext cx="335280" cy="478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="" xmlns:a16="http://schemas.microsoft.com/office/drawing/2014/main" id="{CB4C7D0F-DB2E-EB13-6359-D9F5CBBDFC3F}"/>
              </a:ext>
            </a:extLst>
          </p:cNvPr>
          <p:cNvSpPr txBox="1"/>
          <p:nvPr/>
        </p:nvSpPr>
        <p:spPr>
          <a:xfrm>
            <a:off x="6058988" y="2705693"/>
            <a:ext cx="33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="" xmlns:a16="http://schemas.microsoft.com/office/drawing/2014/main" id="{686446B6-8DA7-E56E-B8B6-0605EC251344}"/>
              </a:ext>
            </a:extLst>
          </p:cNvPr>
          <p:cNvSpPr txBox="1"/>
          <p:nvPr/>
        </p:nvSpPr>
        <p:spPr>
          <a:xfrm rot="2191608">
            <a:off x="6100898" y="4846912"/>
            <a:ext cx="335280" cy="478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="" xmlns:a16="http://schemas.microsoft.com/office/drawing/2014/main" id="{1DE243ED-4F57-99F5-4182-B2344A891065}"/>
              </a:ext>
            </a:extLst>
          </p:cNvPr>
          <p:cNvSpPr txBox="1"/>
          <p:nvPr/>
        </p:nvSpPr>
        <p:spPr>
          <a:xfrm>
            <a:off x="7945483" y="3600000"/>
            <a:ext cx="335280" cy="478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="" xmlns:a16="http://schemas.microsoft.com/office/drawing/2014/main" id="{1C142B04-D46F-523F-BE49-DE30F0320E95}"/>
              </a:ext>
            </a:extLst>
          </p:cNvPr>
          <p:cNvSpPr txBox="1"/>
          <p:nvPr/>
        </p:nvSpPr>
        <p:spPr>
          <a:xfrm>
            <a:off x="9158152" y="2584381"/>
            <a:ext cx="335280" cy="478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="" xmlns:a16="http://schemas.microsoft.com/office/drawing/2014/main" id="{80F03FF4-D0FE-3DB0-B5C7-77B92E2DEF47}"/>
              </a:ext>
            </a:extLst>
          </p:cNvPr>
          <p:cNvSpPr txBox="1"/>
          <p:nvPr/>
        </p:nvSpPr>
        <p:spPr>
          <a:xfrm rot="19624794">
            <a:off x="9325792" y="4720251"/>
            <a:ext cx="61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="" xmlns:a16="http://schemas.microsoft.com/office/drawing/2014/main" id="{40E40BEF-4DC8-96BD-6DAF-F8833B07FE7D}"/>
                  </a:ext>
                </a:extLst>
              </p:cNvPr>
              <p:cNvSpPr txBox="1"/>
              <p:nvPr/>
            </p:nvSpPr>
            <p:spPr>
              <a:xfrm>
                <a:off x="1495581" y="4772677"/>
                <a:ext cx="15354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g=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rhs=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40E40BEF-4DC8-96BD-6DAF-F8833B07F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581" y="4772677"/>
                <a:ext cx="1535430" cy="830997"/>
              </a:xfrm>
              <a:prstGeom prst="rect">
                <a:avLst/>
              </a:prstGeom>
              <a:blipFill>
                <a:blip r:embed="rId2"/>
                <a:stretch>
                  <a:fillRect t="-5147" b="-169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="" xmlns:a16="http://schemas.microsoft.com/office/drawing/2014/main" id="{F1BFC1A4-E680-3B79-DE93-493AFA78466A}"/>
              </a:ext>
            </a:extLst>
          </p:cNvPr>
          <p:cNvSpPr txBox="1"/>
          <p:nvPr/>
        </p:nvSpPr>
        <p:spPr>
          <a:xfrm>
            <a:off x="493103" y="1125937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 cette étape la valeur de g(C) = 1 et  C de vient un nœud retiré de la file d’attente (</a:t>
            </a:r>
            <a:r>
              <a:rPr lang="fr-FR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dequeued</a:t>
            </a:r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. Puis on va voir leurs successeur qui sont le nœud B et le nœud D puis on va calculer leur Key et prendre le minimum entre eux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="" xmlns:a16="http://schemas.microsoft.com/office/drawing/2014/main" id="{95C60CDC-7B59-1BF6-384C-C76F26E0BDAF}"/>
                  </a:ext>
                </a:extLst>
              </p:cNvPr>
              <p:cNvSpPr txBox="1"/>
              <p:nvPr/>
            </p:nvSpPr>
            <p:spPr>
              <a:xfrm>
                <a:off x="4333875" y="4778332"/>
                <a:ext cx="153543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g=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rhs=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&lt;3,2&gt;</a:t>
                </a: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95C60CDC-7B59-1BF6-384C-C76F26E0B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875" y="4778332"/>
                <a:ext cx="1535430" cy="1200329"/>
              </a:xfrm>
              <a:prstGeom prst="rect">
                <a:avLst/>
              </a:prstGeom>
              <a:blipFill>
                <a:blip r:embed="rId3"/>
                <a:stretch>
                  <a:fillRect t="-3553" b="-111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="" xmlns:a16="http://schemas.microsoft.com/office/drawing/2014/main" id="{1D00AA25-3606-A961-CD37-FD188E4EC9E5}"/>
                  </a:ext>
                </a:extLst>
              </p:cNvPr>
              <p:cNvSpPr txBox="1"/>
              <p:nvPr/>
            </p:nvSpPr>
            <p:spPr>
              <a:xfrm>
                <a:off x="6953250" y="375287"/>
                <a:ext cx="15354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g=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rhs=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D00AA25-3606-A961-CD37-FD188E4EC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0" y="375287"/>
                <a:ext cx="1535430" cy="830997"/>
              </a:xfrm>
              <a:prstGeom prst="rect">
                <a:avLst/>
              </a:prstGeom>
              <a:blipFill>
                <a:blip r:embed="rId4"/>
                <a:stretch>
                  <a:fillRect t="-5147" b="-169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="" xmlns:a16="http://schemas.microsoft.com/office/drawing/2014/main" id="{A15011BA-EFA0-1F8D-B512-FFA911D21A5B}"/>
                  </a:ext>
                </a:extLst>
              </p:cNvPr>
              <p:cNvSpPr txBox="1"/>
              <p:nvPr/>
            </p:nvSpPr>
            <p:spPr>
              <a:xfrm>
                <a:off x="7050405" y="5657671"/>
                <a:ext cx="153543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g=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rhs=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&lt;4,2&gt;</a:t>
                </a: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A15011BA-EFA0-1F8D-B512-FFA911D21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405" y="5657671"/>
                <a:ext cx="1535430" cy="1200329"/>
              </a:xfrm>
              <a:prstGeom prst="rect">
                <a:avLst/>
              </a:prstGeom>
              <a:blipFill>
                <a:blip r:embed="rId5"/>
                <a:stretch>
                  <a:fillRect t="-3553" b="-111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="" xmlns:a16="http://schemas.microsoft.com/office/drawing/2014/main" id="{0060B490-C958-347B-A119-959B11D05893}"/>
                  </a:ext>
                </a:extLst>
              </p:cNvPr>
              <p:cNvSpPr txBox="1"/>
              <p:nvPr/>
            </p:nvSpPr>
            <p:spPr>
              <a:xfrm>
                <a:off x="9864090" y="2399636"/>
                <a:ext cx="15354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g=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rhs=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0060B490-C958-347B-A119-959B11D05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090" y="2399636"/>
                <a:ext cx="1535430" cy="830997"/>
              </a:xfrm>
              <a:prstGeom prst="rect">
                <a:avLst/>
              </a:prstGeom>
              <a:blipFill>
                <a:blip r:embed="rId6"/>
                <a:stretch>
                  <a:fillRect t="-5147" b="-169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ZoneTexte 23">
            <a:extLst>
              <a:ext uri="{FF2B5EF4-FFF2-40B4-BE49-F238E27FC236}">
                <a16:creationId xmlns="" xmlns:a16="http://schemas.microsoft.com/office/drawing/2014/main" id="{EAB32548-EFE9-390D-B499-4F4165118377}"/>
              </a:ext>
            </a:extLst>
          </p:cNvPr>
          <p:cNvSpPr txBox="1"/>
          <p:nvPr/>
        </p:nvSpPr>
        <p:spPr>
          <a:xfrm>
            <a:off x="8797011" y="5660274"/>
            <a:ext cx="2781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 Note que ce rhs de D a diminué et que Key a changé en conséquence.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="" xmlns:a16="http://schemas.microsoft.com/office/drawing/2014/main" id="{9D5C9363-14E9-BB04-10E0-CEEFF9D9EB1D}"/>
              </a:ext>
            </a:extLst>
          </p:cNvPr>
          <p:cNvSpPr txBox="1"/>
          <p:nvPr/>
        </p:nvSpPr>
        <p:spPr>
          <a:xfrm>
            <a:off x="6916969" y="1247286"/>
            <a:ext cx="1770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dequeued</a:t>
            </a:r>
            <a:endParaRPr lang="fr-FR" b="1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003403"/>
      </p:ext>
    </p:extLst>
  </p:cSld>
  <p:clrMapOvr>
    <a:masterClrMapping/>
  </p:clrMapOvr>
  <p:transition spd="slow">
    <p:cover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1274D03A-A70D-E9C3-CE23-FE0B36868D9F}"/>
              </a:ext>
            </a:extLst>
          </p:cNvPr>
          <p:cNvGrpSpPr/>
          <p:nvPr/>
        </p:nvGrpSpPr>
        <p:grpSpPr>
          <a:xfrm>
            <a:off x="611661" y="170880"/>
            <a:ext cx="3797559" cy="933372"/>
            <a:chOff x="362340" y="201547"/>
            <a:chExt cx="3797559" cy="933372"/>
          </a:xfrm>
        </p:grpSpPr>
        <p:grpSp>
          <p:nvGrpSpPr>
            <p:cNvPr id="5" name="组合 4">
              <a:extLst>
                <a:ext uri="{FF2B5EF4-FFF2-40B4-BE49-F238E27FC236}">
                  <a16:creationId xmlns="" xmlns:a16="http://schemas.microsoft.com/office/drawing/2014/main" id="{4CA8E2DA-F8DF-6A9D-F489-3036194CB576}"/>
                </a:ext>
              </a:extLst>
            </p:cNvPr>
            <p:cNvGrpSpPr/>
            <p:nvPr/>
          </p:nvGrpSpPr>
          <p:grpSpPr>
            <a:xfrm>
              <a:off x="362340" y="201547"/>
              <a:ext cx="3797559" cy="186612"/>
              <a:chOff x="4739951" y="2003389"/>
              <a:chExt cx="3797559" cy="186612"/>
            </a:xfrm>
          </p:grpSpPr>
          <p:sp>
            <p:nvSpPr>
              <p:cNvPr id="9" name="椭圆 8">
                <a:extLst>
                  <a:ext uri="{FF2B5EF4-FFF2-40B4-BE49-F238E27FC236}">
                    <a16:creationId xmlns="" xmlns:a16="http://schemas.microsoft.com/office/drawing/2014/main" id="{CCA8F020-4F59-3D01-4533-A6762FD3E55F}"/>
                  </a:ext>
                </a:extLst>
              </p:cNvPr>
              <p:cNvSpPr/>
              <p:nvPr/>
            </p:nvSpPr>
            <p:spPr>
              <a:xfrm>
                <a:off x="4739951" y="2003389"/>
                <a:ext cx="186612" cy="186612"/>
              </a:xfrm>
              <a:prstGeom prst="ellipse">
                <a:avLst/>
              </a:prstGeom>
              <a:solidFill>
                <a:srgbClr val="02EEFF"/>
              </a:solidFill>
              <a:ln>
                <a:noFill/>
              </a:ln>
              <a:effectLst>
                <a:glow rad="381000">
                  <a:schemeClr val="accent1"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" name="直接连接符 9">
                <a:extLst>
                  <a:ext uri="{FF2B5EF4-FFF2-40B4-BE49-F238E27FC236}">
                    <a16:creationId xmlns="" xmlns:a16="http://schemas.microsoft.com/office/drawing/2014/main" id="{5CF04A24-A431-05CF-0C5E-94A15C182814}"/>
                  </a:ext>
                </a:extLst>
              </p:cNvPr>
              <p:cNvCxnSpPr/>
              <p:nvPr/>
            </p:nvCxnSpPr>
            <p:spPr>
              <a:xfrm>
                <a:off x="4926563" y="2096695"/>
                <a:ext cx="3610947" cy="0"/>
              </a:xfrm>
              <a:prstGeom prst="line">
                <a:avLst/>
              </a:prstGeom>
              <a:ln w="19050">
                <a:gradFill>
                  <a:gsLst>
                    <a:gs pos="0">
                      <a:srgbClr val="02EEFF">
                        <a:lumMod val="98000"/>
                        <a:lumOff val="2000"/>
                      </a:srgbClr>
                    </a:gs>
                    <a:gs pos="100000">
                      <a:srgbClr val="001131"/>
                    </a:gs>
                  </a:gsLst>
                  <a:lin ang="18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">
              <a:extLst>
                <a:ext uri="{FF2B5EF4-FFF2-40B4-BE49-F238E27FC236}">
                  <a16:creationId xmlns="" xmlns:a16="http://schemas.microsoft.com/office/drawing/2014/main" id="{345FA21B-FD6D-B5EB-BCE3-B12F1500A195}"/>
                </a:ext>
              </a:extLst>
            </p:cNvPr>
            <p:cNvGrpSpPr/>
            <p:nvPr/>
          </p:nvGrpSpPr>
          <p:grpSpPr>
            <a:xfrm>
              <a:off x="586274" y="361805"/>
              <a:ext cx="2913482" cy="773114"/>
              <a:chOff x="735563" y="399125"/>
              <a:chExt cx="2913482" cy="773114"/>
            </a:xfrm>
          </p:grpSpPr>
          <p:sp>
            <p:nvSpPr>
              <p:cNvPr id="7" name="文本框 6">
                <a:extLst>
                  <a:ext uri="{FF2B5EF4-FFF2-40B4-BE49-F238E27FC236}">
                    <a16:creationId xmlns="" xmlns:a16="http://schemas.microsoft.com/office/drawing/2014/main" id="{3787B851-4189-0E1B-AD30-464A6ED23A67}"/>
                  </a:ext>
                </a:extLst>
              </p:cNvPr>
              <p:cNvSpPr txBox="1"/>
              <p:nvPr/>
            </p:nvSpPr>
            <p:spPr>
              <a:xfrm>
                <a:off x="735563" y="399125"/>
                <a:ext cx="885217" cy="769441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en-US" altLang="zh-CN" sz="4400">
                    <a:solidFill>
                      <a:schemeClr val="bg1"/>
                    </a:solidFill>
                    <a:latin typeface="Source Han Sans SC"/>
                    <a:ea typeface="Source Han Sans SC"/>
                  </a:rPr>
                  <a:t>04</a:t>
                </a:r>
                <a:endParaRPr lang="zh-CN" altLang="en-US" sz="44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="" xmlns:a16="http://schemas.microsoft.com/office/drawing/2014/main" id="{3D254CC6-556F-93DF-A4F2-C5544B6C8376}"/>
                  </a:ext>
                </a:extLst>
              </p:cNvPr>
              <p:cNvSpPr txBox="1"/>
              <p:nvPr/>
            </p:nvSpPr>
            <p:spPr>
              <a:xfrm>
                <a:off x="1786035" y="425479"/>
                <a:ext cx="1863010" cy="746760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92500"/>
              </a:bodyPr>
              <a:lstStyle/>
              <a:p>
                <a:pPr algn="ctr"/>
                <a:r>
                  <a:rPr lang="fr-FR" altLang="en-US" sz="36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ource Han Sans SC"/>
                    <a:cs typeface="Times New Roman" panose="02020603050405020304" pitchFamily="18" charset="0"/>
                  </a:rPr>
                  <a:t>Exemple</a:t>
                </a:r>
                <a:endParaRPr lang="en-US" altLang="zh-CN" sz="1100" dirty="0">
                  <a:solidFill>
                    <a:schemeClr val="bg1">
                      <a:lumMod val="65000"/>
                    </a:schemeClr>
                  </a:solidFill>
                  <a:latin typeface="思源宋体" panose="02020700000000000000" pitchFamily="18" charset="-122"/>
                  <a:ea typeface="思源宋体" panose="02020700000000000000" pitchFamily="18" charset="-122"/>
                </a:endParaRPr>
              </a:p>
            </p:txBody>
          </p:sp>
        </p:grpSp>
      </p:grpSp>
      <p:sp>
        <p:nvSpPr>
          <p:cNvPr id="11" name="Ellipse 10">
            <a:extLst>
              <a:ext uri="{FF2B5EF4-FFF2-40B4-BE49-F238E27FC236}">
                <a16:creationId xmlns="" xmlns:a16="http://schemas.microsoft.com/office/drawing/2014/main" id="{8B58315C-F1C7-EBF8-007A-0BDDE511AF8D}"/>
              </a:ext>
            </a:extLst>
          </p:cNvPr>
          <p:cNvSpPr/>
          <p:nvPr/>
        </p:nvSpPr>
        <p:spPr>
          <a:xfrm>
            <a:off x="1714500" y="3356270"/>
            <a:ext cx="1341120" cy="132588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A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="" xmlns:a16="http://schemas.microsoft.com/office/drawing/2014/main" id="{8B0DB22D-BEB5-B9CF-5FE0-C6B416582848}"/>
              </a:ext>
            </a:extLst>
          </p:cNvPr>
          <p:cNvSpPr/>
          <p:nvPr/>
        </p:nvSpPr>
        <p:spPr>
          <a:xfrm>
            <a:off x="4431030" y="3371510"/>
            <a:ext cx="1341120" cy="13258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B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="" xmlns:a16="http://schemas.microsoft.com/office/drawing/2014/main" id="{8A00F1D4-4E31-A505-71EF-5CFF46211DC9}"/>
              </a:ext>
            </a:extLst>
          </p:cNvPr>
          <p:cNvSpPr/>
          <p:nvPr/>
        </p:nvSpPr>
        <p:spPr>
          <a:xfrm>
            <a:off x="9991454" y="3318170"/>
            <a:ext cx="1341120" cy="132588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E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="" xmlns:a16="http://schemas.microsoft.com/office/drawing/2014/main" id="{1D70670D-573F-E094-6B63-CE309407271A}"/>
              </a:ext>
            </a:extLst>
          </p:cNvPr>
          <p:cNvSpPr/>
          <p:nvPr/>
        </p:nvSpPr>
        <p:spPr>
          <a:xfrm>
            <a:off x="7227570" y="4465320"/>
            <a:ext cx="1261110" cy="12003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D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="" xmlns:a16="http://schemas.microsoft.com/office/drawing/2014/main" id="{CF43964A-C662-7FC9-893C-9A7572767FEF}"/>
              </a:ext>
            </a:extLst>
          </p:cNvPr>
          <p:cNvSpPr/>
          <p:nvPr/>
        </p:nvSpPr>
        <p:spPr>
          <a:xfrm>
            <a:off x="7147560" y="1736696"/>
            <a:ext cx="1341120" cy="13258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C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="" xmlns:a16="http://schemas.microsoft.com/office/drawing/2014/main" id="{F3FF344E-A167-CBFC-1BA2-55056403CD1C}"/>
              </a:ext>
            </a:extLst>
          </p:cNvPr>
          <p:cNvCxnSpPr>
            <a:cxnSpLocks/>
          </p:cNvCxnSpPr>
          <p:nvPr/>
        </p:nvCxnSpPr>
        <p:spPr>
          <a:xfrm>
            <a:off x="3031011" y="4011590"/>
            <a:ext cx="1458919" cy="228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="" xmlns:a16="http://schemas.microsoft.com/office/drawing/2014/main" id="{78656247-22E2-8734-549F-31C900A667B7}"/>
              </a:ext>
            </a:extLst>
          </p:cNvPr>
          <p:cNvCxnSpPr>
            <a:cxnSpLocks/>
          </p:cNvCxnSpPr>
          <p:nvPr/>
        </p:nvCxnSpPr>
        <p:spPr>
          <a:xfrm flipV="1">
            <a:off x="5692140" y="2693330"/>
            <a:ext cx="1535430" cy="990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="" xmlns:a16="http://schemas.microsoft.com/office/drawing/2014/main" id="{D511F2CE-4A34-C44F-6D92-5C309CCCBB23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8408670" y="2670470"/>
            <a:ext cx="1779186" cy="8418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="" xmlns:a16="http://schemas.microsoft.com/office/drawing/2014/main" id="{611C747F-DFD0-684D-4460-B61B848F1C4A}"/>
              </a:ext>
            </a:extLst>
          </p:cNvPr>
          <p:cNvCxnSpPr>
            <a:cxnSpLocks/>
          </p:cNvCxnSpPr>
          <p:nvPr/>
        </p:nvCxnSpPr>
        <p:spPr>
          <a:xfrm flipH="1" flipV="1">
            <a:off x="7802318" y="3024235"/>
            <a:ext cx="11081" cy="1441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="" xmlns:a16="http://schemas.microsoft.com/office/drawing/2014/main" id="{37FC825C-9C4D-7112-9B2A-0D7AA5DE664B}"/>
              </a:ext>
            </a:extLst>
          </p:cNvPr>
          <p:cNvCxnSpPr>
            <a:cxnSpLocks/>
          </p:cNvCxnSpPr>
          <p:nvPr/>
        </p:nvCxnSpPr>
        <p:spPr>
          <a:xfrm>
            <a:off x="5692140" y="4315597"/>
            <a:ext cx="1535430" cy="7704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="" xmlns:a16="http://schemas.microsoft.com/office/drawing/2014/main" id="{435CD48B-C3F0-9188-37E9-35B9F18A3CBA}"/>
              </a:ext>
            </a:extLst>
          </p:cNvPr>
          <p:cNvCxnSpPr>
            <a:cxnSpLocks/>
          </p:cNvCxnSpPr>
          <p:nvPr/>
        </p:nvCxnSpPr>
        <p:spPr>
          <a:xfrm flipV="1">
            <a:off x="8488680" y="4194285"/>
            <a:ext cx="1582784" cy="8917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="" xmlns:a16="http://schemas.microsoft.com/office/drawing/2014/main" id="{21722FC4-6648-3337-B27C-C6C3AC396535}"/>
              </a:ext>
            </a:extLst>
          </p:cNvPr>
          <p:cNvSpPr txBox="1"/>
          <p:nvPr/>
        </p:nvSpPr>
        <p:spPr>
          <a:xfrm>
            <a:off x="3575685" y="3452453"/>
            <a:ext cx="335280" cy="478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="" xmlns:a16="http://schemas.microsoft.com/office/drawing/2014/main" id="{CB4C7D0F-DB2E-EB13-6359-D9F5CBBDFC3F}"/>
              </a:ext>
            </a:extLst>
          </p:cNvPr>
          <p:cNvSpPr txBox="1"/>
          <p:nvPr/>
        </p:nvSpPr>
        <p:spPr>
          <a:xfrm>
            <a:off x="6058988" y="2705693"/>
            <a:ext cx="33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="" xmlns:a16="http://schemas.microsoft.com/office/drawing/2014/main" id="{686446B6-8DA7-E56E-B8B6-0605EC251344}"/>
              </a:ext>
            </a:extLst>
          </p:cNvPr>
          <p:cNvSpPr txBox="1"/>
          <p:nvPr/>
        </p:nvSpPr>
        <p:spPr>
          <a:xfrm rot="2191608">
            <a:off x="6100898" y="4846912"/>
            <a:ext cx="335280" cy="478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="" xmlns:a16="http://schemas.microsoft.com/office/drawing/2014/main" id="{1DE243ED-4F57-99F5-4182-B2344A891065}"/>
              </a:ext>
            </a:extLst>
          </p:cNvPr>
          <p:cNvSpPr txBox="1"/>
          <p:nvPr/>
        </p:nvSpPr>
        <p:spPr>
          <a:xfrm>
            <a:off x="7945483" y="3600000"/>
            <a:ext cx="335280" cy="478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="" xmlns:a16="http://schemas.microsoft.com/office/drawing/2014/main" id="{1C142B04-D46F-523F-BE49-DE30F0320E95}"/>
              </a:ext>
            </a:extLst>
          </p:cNvPr>
          <p:cNvSpPr txBox="1"/>
          <p:nvPr/>
        </p:nvSpPr>
        <p:spPr>
          <a:xfrm>
            <a:off x="9158152" y="2584381"/>
            <a:ext cx="335280" cy="478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="" xmlns:a16="http://schemas.microsoft.com/office/drawing/2014/main" id="{80F03FF4-D0FE-3DB0-B5C7-77B92E2DEF47}"/>
              </a:ext>
            </a:extLst>
          </p:cNvPr>
          <p:cNvSpPr txBox="1"/>
          <p:nvPr/>
        </p:nvSpPr>
        <p:spPr>
          <a:xfrm rot="19624794">
            <a:off x="9325792" y="4720251"/>
            <a:ext cx="61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="" xmlns:a16="http://schemas.microsoft.com/office/drawing/2014/main" id="{40E40BEF-4DC8-96BD-6DAF-F8833B07FE7D}"/>
                  </a:ext>
                </a:extLst>
              </p:cNvPr>
              <p:cNvSpPr txBox="1"/>
              <p:nvPr/>
            </p:nvSpPr>
            <p:spPr>
              <a:xfrm>
                <a:off x="1495581" y="4772677"/>
                <a:ext cx="153543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g=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rhs=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&lt;3,3&gt;</a:t>
                </a:r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40E40BEF-4DC8-96BD-6DAF-F8833B07F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581" y="4772677"/>
                <a:ext cx="1535430" cy="1200329"/>
              </a:xfrm>
              <a:prstGeom prst="rect">
                <a:avLst/>
              </a:prstGeom>
              <a:blipFill>
                <a:blip r:embed="rId2"/>
                <a:stretch>
                  <a:fillRect t="-3553" b="-111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="" xmlns:a16="http://schemas.microsoft.com/office/drawing/2014/main" id="{F1BFC1A4-E680-3B79-DE93-493AFA78466A}"/>
              </a:ext>
            </a:extLst>
          </p:cNvPr>
          <p:cNvSpPr txBox="1"/>
          <p:nvPr/>
        </p:nvSpPr>
        <p:spPr>
          <a:xfrm>
            <a:off x="493103" y="1125937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 cette étape la valeur de g(B) = 2 et  B de vient un nœud retiré de la file d’attente (</a:t>
            </a:r>
            <a:r>
              <a:rPr lang="fr-FR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dequeued</a:t>
            </a:r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. Puis on va voir leurs successeur qui sont le nœud A et C et D puis on va calculer leur Key et prendre le minimum entre eux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="" xmlns:a16="http://schemas.microsoft.com/office/drawing/2014/main" id="{95C60CDC-7B59-1BF6-384C-C76F26E0BDAF}"/>
                  </a:ext>
                </a:extLst>
              </p:cNvPr>
              <p:cNvSpPr txBox="1"/>
              <p:nvPr/>
            </p:nvSpPr>
            <p:spPr>
              <a:xfrm>
                <a:off x="4333875" y="4778332"/>
                <a:ext cx="15354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g=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rhs=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95C60CDC-7B59-1BF6-384C-C76F26E0B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875" y="4778332"/>
                <a:ext cx="1535430" cy="830997"/>
              </a:xfrm>
              <a:prstGeom prst="rect">
                <a:avLst/>
              </a:prstGeom>
              <a:blipFill>
                <a:blip r:embed="rId3"/>
                <a:stretch>
                  <a:fillRect t="-5147" b="-169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="" xmlns:a16="http://schemas.microsoft.com/office/drawing/2014/main" id="{1D00AA25-3606-A961-CD37-FD188E4EC9E5}"/>
                  </a:ext>
                </a:extLst>
              </p:cNvPr>
              <p:cNvSpPr txBox="1"/>
              <p:nvPr/>
            </p:nvSpPr>
            <p:spPr>
              <a:xfrm>
                <a:off x="7034603" y="794662"/>
                <a:ext cx="15354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g=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rhs=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D00AA25-3606-A961-CD37-FD188E4EC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603" y="794662"/>
                <a:ext cx="1535430" cy="830997"/>
              </a:xfrm>
              <a:prstGeom prst="rect">
                <a:avLst/>
              </a:prstGeom>
              <a:blipFill>
                <a:blip r:embed="rId4"/>
                <a:stretch>
                  <a:fillRect t="-5109" b="-160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="" xmlns:a16="http://schemas.microsoft.com/office/drawing/2014/main" id="{A15011BA-EFA0-1F8D-B512-FFA911D21A5B}"/>
                  </a:ext>
                </a:extLst>
              </p:cNvPr>
              <p:cNvSpPr txBox="1"/>
              <p:nvPr/>
            </p:nvSpPr>
            <p:spPr>
              <a:xfrm>
                <a:off x="7050405" y="5657671"/>
                <a:ext cx="153543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g=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rhs=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&lt;4,2&gt;</a:t>
                </a: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A15011BA-EFA0-1F8D-B512-FFA911D21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405" y="5657671"/>
                <a:ext cx="1535430" cy="1200329"/>
              </a:xfrm>
              <a:prstGeom prst="rect">
                <a:avLst/>
              </a:prstGeom>
              <a:blipFill>
                <a:blip r:embed="rId5"/>
                <a:stretch>
                  <a:fillRect t="-3553" b="-111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="" xmlns:a16="http://schemas.microsoft.com/office/drawing/2014/main" id="{0060B490-C958-347B-A119-959B11D05893}"/>
                  </a:ext>
                </a:extLst>
              </p:cNvPr>
              <p:cNvSpPr txBox="1"/>
              <p:nvPr/>
            </p:nvSpPr>
            <p:spPr>
              <a:xfrm>
                <a:off x="9864090" y="2399636"/>
                <a:ext cx="15354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g=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rhs=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0060B490-C958-347B-A119-959B11D05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090" y="2399636"/>
                <a:ext cx="1535430" cy="830997"/>
              </a:xfrm>
              <a:prstGeom prst="rect">
                <a:avLst/>
              </a:prstGeom>
              <a:blipFill>
                <a:blip r:embed="rId6"/>
                <a:stretch>
                  <a:fillRect t="-5147" b="-169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ZoneTexte 23">
            <a:extLst>
              <a:ext uri="{FF2B5EF4-FFF2-40B4-BE49-F238E27FC236}">
                <a16:creationId xmlns="" xmlns:a16="http://schemas.microsoft.com/office/drawing/2014/main" id="{EAB32548-EFE9-390D-B499-4F4165118377}"/>
              </a:ext>
            </a:extLst>
          </p:cNvPr>
          <p:cNvSpPr txBox="1"/>
          <p:nvPr/>
        </p:nvSpPr>
        <p:spPr>
          <a:xfrm>
            <a:off x="8761912" y="5481025"/>
            <a:ext cx="3186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Ce nœud D , le rhs comme mis à jour, mais la valeur est restée</a:t>
            </a:r>
          </a:p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 même.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54E5C3FF-99A2-C0FA-1B22-AA897858BC82}"/>
              </a:ext>
            </a:extLst>
          </p:cNvPr>
          <p:cNvSpPr txBox="1"/>
          <p:nvPr/>
        </p:nvSpPr>
        <p:spPr>
          <a:xfrm>
            <a:off x="4256247" y="5638800"/>
            <a:ext cx="1770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dequeued</a:t>
            </a:r>
            <a:endParaRPr lang="fr-FR" b="1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="" xmlns:a16="http://schemas.microsoft.com/office/drawing/2014/main" id="{31254845-FDCC-1E55-813D-8E7390730378}"/>
              </a:ext>
            </a:extLst>
          </p:cNvPr>
          <p:cNvSpPr txBox="1"/>
          <p:nvPr/>
        </p:nvSpPr>
        <p:spPr>
          <a:xfrm>
            <a:off x="8570032" y="455421"/>
            <a:ext cx="34848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Ce nœud C , le rhs comme mis à jour, mais la valeur est restée</a:t>
            </a:r>
          </a:p>
          <a:p>
            <a:pPr algn="just"/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 même car la valeur rhs quand on calcule égale à 2 et nous on prend le minimum pour cela rhs reste la même .</a:t>
            </a:r>
          </a:p>
        </p:txBody>
      </p:sp>
    </p:spTree>
    <p:extLst>
      <p:ext uri="{BB962C8B-B14F-4D97-AF65-F5344CB8AC3E}">
        <p14:creationId xmlns:p14="http://schemas.microsoft.com/office/powerpoint/2010/main" val="3880649402"/>
      </p:ext>
    </p:extLst>
  </p:cSld>
  <p:clrMapOvr>
    <a:masterClrMapping/>
  </p:clrMapOvr>
  <p:transition spd="slow">
    <p:cover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1274D03A-A70D-E9C3-CE23-FE0B36868D9F}"/>
              </a:ext>
            </a:extLst>
          </p:cNvPr>
          <p:cNvGrpSpPr/>
          <p:nvPr/>
        </p:nvGrpSpPr>
        <p:grpSpPr>
          <a:xfrm>
            <a:off x="611661" y="170880"/>
            <a:ext cx="3797559" cy="933372"/>
            <a:chOff x="362340" y="201547"/>
            <a:chExt cx="3797559" cy="933372"/>
          </a:xfrm>
        </p:grpSpPr>
        <p:grpSp>
          <p:nvGrpSpPr>
            <p:cNvPr id="5" name="组合 4">
              <a:extLst>
                <a:ext uri="{FF2B5EF4-FFF2-40B4-BE49-F238E27FC236}">
                  <a16:creationId xmlns="" xmlns:a16="http://schemas.microsoft.com/office/drawing/2014/main" id="{4CA8E2DA-F8DF-6A9D-F489-3036194CB576}"/>
                </a:ext>
              </a:extLst>
            </p:cNvPr>
            <p:cNvGrpSpPr/>
            <p:nvPr/>
          </p:nvGrpSpPr>
          <p:grpSpPr>
            <a:xfrm>
              <a:off x="362340" y="201547"/>
              <a:ext cx="3797559" cy="186612"/>
              <a:chOff x="4739951" y="2003389"/>
              <a:chExt cx="3797559" cy="186612"/>
            </a:xfrm>
          </p:grpSpPr>
          <p:sp>
            <p:nvSpPr>
              <p:cNvPr id="9" name="椭圆 8">
                <a:extLst>
                  <a:ext uri="{FF2B5EF4-FFF2-40B4-BE49-F238E27FC236}">
                    <a16:creationId xmlns="" xmlns:a16="http://schemas.microsoft.com/office/drawing/2014/main" id="{CCA8F020-4F59-3D01-4533-A6762FD3E55F}"/>
                  </a:ext>
                </a:extLst>
              </p:cNvPr>
              <p:cNvSpPr/>
              <p:nvPr/>
            </p:nvSpPr>
            <p:spPr>
              <a:xfrm>
                <a:off x="4739951" y="2003389"/>
                <a:ext cx="186612" cy="186612"/>
              </a:xfrm>
              <a:prstGeom prst="ellipse">
                <a:avLst/>
              </a:prstGeom>
              <a:solidFill>
                <a:srgbClr val="02EEFF"/>
              </a:solidFill>
              <a:ln>
                <a:noFill/>
              </a:ln>
              <a:effectLst>
                <a:glow rad="381000">
                  <a:schemeClr val="accent1"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" name="直接连接符 9">
                <a:extLst>
                  <a:ext uri="{FF2B5EF4-FFF2-40B4-BE49-F238E27FC236}">
                    <a16:creationId xmlns="" xmlns:a16="http://schemas.microsoft.com/office/drawing/2014/main" id="{5CF04A24-A431-05CF-0C5E-94A15C182814}"/>
                  </a:ext>
                </a:extLst>
              </p:cNvPr>
              <p:cNvCxnSpPr/>
              <p:nvPr/>
            </p:nvCxnSpPr>
            <p:spPr>
              <a:xfrm>
                <a:off x="4926563" y="2096695"/>
                <a:ext cx="3610947" cy="0"/>
              </a:xfrm>
              <a:prstGeom prst="line">
                <a:avLst/>
              </a:prstGeom>
              <a:ln w="19050">
                <a:gradFill>
                  <a:gsLst>
                    <a:gs pos="0">
                      <a:srgbClr val="02EEFF">
                        <a:lumMod val="98000"/>
                        <a:lumOff val="2000"/>
                      </a:srgbClr>
                    </a:gs>
                    <a:gs pos="100000">
                      <a:srgbClr val="001131"/>
                    </a:gs>
                  </a:gsLst>
                  <a:lin ang="18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">
              <a:extLst>
                <a:ext uri="{FF2B5EF4-FFF2-40B4-BE49-F238E27FC236}">
                  <a16:creationId xmlns="" xmlns:a16="http://schemas.microsoft.com/office/drawing/2014/main" id="{345FA21B-FD6D-B5EB-BCE3-B12F1500A195}"/>
                </a:ext>
              </a:extLst>
            </p:cNvPr>
            <p:cNvGrpSpPr/>
            <p:nvPr/>
          </p:nvGrpSpPr>
          <p:grpSpPr>
            <a:xfrm>
              <a:off x="586274" y="361805"/>
              <a:ext cx="2913482" cy="773114"/>
              <a:chOff x="735563" y="399125"/>
              <a:chExt cx="2913482" cy="773114"/>
            </a:xfrm>
          </p:grpSpPr>
          <p:sp>
            <p:nvSpPr>
              <p:cNvPr id="7" name="文本框 6">
                <a:extLst>
                  <a:ext uri="{FF2B5EF4-FFF2-40B4-BE49-F238E27FC236}">
                    <a16:creationId xmlns="" xmlns:a16="http://schemas.microsoft.com/office/drawing/2014/main" id="{3787B851-4189-0E1B-AD30-464A6ED23A67}"/>
                  </a:ext>
                </a:extLst>
              </p:cNvPr>
              <p:cNvSpPr txBox="1"/>
              <p:nvPr/>
            </p:nvSpPr>
            <p:spPr>
              <a:xfrm>
                <a:off x="735563" y="399125"/>
                <a:ext cx="885217" cy="769441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en-US" altLang="zh-CN" sz="4400">
                    <a:solidFill>
                      <a:schemeClr val="bg1"/>
                    </a:solidFill>
                    <a:latin typeface="Source Han Sans SC"/>
                    <a:ea typeface="Source Han Sans SC"/>
                  </a:rPr>
                  <a:t>04</a:t>
                </a:r>
                <a:endParaRPr lang="zh-CN" altLang="en-US" sz="44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="" xmlns:a16="http://schemas.microsoft.com/office/drawing/2014/main" id="{3D254CC6-556F-93DF-A4F2-C5544B6C8376}"/>
                  </a:ext>
                </a:extLst>
              </p:cNvPr>
              <p:cNvSpPr txBox="1"/>
              <p:nvPr/>
            </p:nvSpPr>
            <p:spPr>
              <a:xfrm>
                <a:off x="1786035" y="425479"/>
                <a:ext cx="1863010" cy="746760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92500"/>
              </a:bodyPr>
              <a:lstStyle/>
              <a:p>
                <a:pPr algn="ctr"/>
                <a:r>
                  <a:rPr lang="fr-FR" altLang="en-US" sz="36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ource Han Sans SC"/>
                    <a:cs typeface="Times New Roman" panose="02020603050405020304" pitchFamily="18" charset="0"/>
                  </a:rPr>
                  <a:t>Exemple</a:t>
                </a:r>
                <a:endParaRPr lang="en-US" altLang="zh-CN" sz="1100" dirty="0">
                  <a:solidFill>
                    <a:schemeClr val="bg1">
                      <a:lumMod val="65000"/>
                    </a:schemeClr>
                  </a:solidFill>
                  <a:latin typeface="思源宋体" panose="02020700000000000000" pitchFamily="18" charset="-122"/>
                  <a:ea typeface="思源宋体" panose="02020700000000000000" pitchFamily="18" charset="-122"/>
                </a:endParaRPr>
              </a:p>
            </p:txBody>
          </p:sp>
        </p:grpSp>
      </p:grpSp>
      <p:sp>
        <p:nvSpPr>
          <p:cNvPr id="11" name="Ellipse 10">
            <a:extLst>
              <a:ext uri="{FF2B5EF4-FFF2-40B4-BE49-F238E27FC236}">
                <a16:creationId xmlns="" xmlns:a16="http://schemas.microsoft.com/office/drawing/2014/main" id="{8B58315C-F1C7-EBF8-007A-0BDDE511AF8D}"/>
              </a:ext>
            </a:extLst>
          </p:cNvPr>
          <p:cNvSpPr/>
          <p:nvPr/>
        </p:nvSpPr>
        <p:spPr>
          <a:xfrm>
            <a:off x="1714500" y="3356270"/>
            <a:ext cx="1341120" cy="132588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A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="" xmlns:a16="http://schemas.microsoft.com/office/drawing/2014/main" id="{8B0DB22D-BEB5-B9CF-5FE0-C6B416582848}"/>
              </a:ext>
            </a:extLst>
          </p:cNvPr>
          <p:cNvSpPr/>
          <p:nvPr/>
        </p:nvSpPr>
        <p:spPr>
          <a:xfrm>
            <a:off x="4431030" y="3371510"/>
            <a:ext cx="1341120" cy="13258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B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="" xmlns:a16="http://schemas.microsoft.com/office/drawing/2014/main" id="{8A00F1D4-4E31-A505-71EF-5CFF46211DC9}"/>
              </a:ext>
            </a:extLst>
          </p:cNvPr>
          <p:cNvSpPr/>
          <p:nvPr/>
        </p:nvSpPr>
        <p:spPr>
          <a:xfrm>
            <a:off x="9991454" y="3318170"/>
            <a:ext cx="1341120" cy="132588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E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="" xmlns:a16="http://schemas.microsoft.com/office/drawing/2014/main" id="{1D70670D-573F-E094-6B63-CE309407271A}"/>
              </a:ext>
            </a:extLst>
          </p:cNvPr>
          <p:cNvSpPr/>
          <p:nvPr/>
        </p:nvSpPr>
        <p:spPr>
          <a:xfrm>
            <a:off x="7227570" y="4465320"/>
            <a:ext cx="1261110" cy="12003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D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="" xmlns:a16="http://schemas.microsoft.com/office/drawing/2014/main" id="{CF43964A-C662-7FC9-893C-9A7572767FEF}"/>
              </a:ext>
            </a:extLst>
          </p:cNvPr>
          <p:cNvSpPr/>
          <p:nvPr/>
        </p:nvSpPr>
        <p:spPr>
          <a:xfrm>
            <a:off x="7147560" y="1736696"/>
            <a:ext cx="1341120" cy="13258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C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="" xmlns:a16="http://schemas.microsoft.com/office/drawing/2014/main" id="{F3FF344E-A167-CBFC-1BA2-55056403CD1C}"/>
              </a:ext>
            </a:extLst>
          </p:cNvPr>
          <p:cNvCxnSpPr>
            <a:cxnSpLocks/>
          </p:cNvCxnSpPr>
          <p:nvPr/>
        </p:nvCxnSpPr>
        <p:spPr>
          <a:xfrm>
            <a:off x="3031011" y="4011590"/>
            <a:ext cx="1458919" cy="228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="" xmlns:a16="http://schemas.microsoft.com/office/drawing/2014/main" id="{78656247-22E2-8734-549F-31C900A667B7}"/>
              </a:ext>
            </a:extLst>
          </p:cNvPr>
          <p:cNvCxnSpPr>
            <a:cxnSpLocks/>
          </p:cNvCxnSpPr>
          <p:nvPr/>
        </p:nvCxnSpPr>
        <p:spPr>
          <a:xfrm flipV="1">
            <a:off x="5692140" y="2693330"/>
            <a:ext cx="1535430" cy="990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="" xmlns:a16="http://schemas.microsoft.com/office/drawing/2014/main" id="{D511F2CE-4A34-C44F-6D92-5C309CCCBB23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8408670" y="2670470"/>
            <a:ext cx="1779186" cy="8418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="" xmlns:a16="http://schemas.microsoft.com/office/drawing/2014/main" id="{611C747F-DFD0-684D-4460-B61B848F1C4A}"/>
              </a:ext>
            </a:extLst>
          </p:cNvPr>
          <p:cNvCxnSpPr>
            <a:cxnSpLocks/>
          </p:cNvCxnSpPr>
          <p:nvPr/>
        </p:nvCxnSpPr>
        <p:spPr>
          <a:xfrm flipH="1" flipV="1">
            <a:off x="7802318" y="3024235"/>
            <a:ext cx="11081" cy="1441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="" xmlns:a16="http://schemas.microsoft.com/office/drawing/2014/main" id="{37FC825C-9C4D-7112-9B2A-0D7AA5DE664B}"/>
              </a:ext>
            </a:extLst>
          </p:cNvPr>
          <p:cNvCxnSpPr>
            <a:cxnSpLocks/>
          </p:cNvCxnSpPr>
          <p:nvPr/>
        </p:nvCxnSpPr>
        <p:spPr>
          <a:xfrm>
            <a:off x="5692140" y="4315597"/>
            <a:ext cx="1535430" cy="7704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="" xmlns:a16="http://schemas.microsoft.com/office/drawing/2014/main" id="{435CD48B-C3F0-9188-37E9-35B9F18A3CBA}"/>
              </a:ext>
            </a:extLst>
          </p:cNvPr>
          <p:cNvCxnSpPr>
            <a:cxnSpLocks/>
          </p:cNvCxnSpPr>
          <p:nvPr/>
        </p:nvCxnSpPr>
        <p:spPr>
          <a:xfrm flipV="1">
            <a:off x="8488680" y="4194285"/>
            <a:ext cx="1582784" cy="8917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="" xmlns:a16="http://schemas.microsoft.com/office/drawing/2014/main" id="{21722FC4-6648-3337-B27C-C6C3AC396535}"/>
              </a:ext>
            </a:extLst>
          </p:cNvPr>
          <p:cNvSpPr txBox="1"/>
          <p:nvPr/>
        </p:nvSpPr>
        <p:spPr>
          <a:xfrm>
            <a:off x="3575685" y="3452453"/>
            <a:ext cx="335280" cy="478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="" xmlns:a16="http://schemas.microsoft.com/office/drawing/2014/main" id="{CB4C7D0F-DB2E-EB13-6359-D9F5CBBDFC3F}"/>
              </a:ext>
            </a:extLst>
          </p:cNvPr>
          <p:cNvSpPr txBox="1"/>
          <p:nvPr/>
        </p:nvSpPr>
        <p:spPr>
          <a:xfrm>
            <a:off x="6058988" y="2705693"/>
            <a:ext cx="33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="" xmlns:a16="http://schemas.microsoft.com/office/drawing/2014/main" id="{686446B6-8DA7-E56E-B8B6-0605EC251344}"/>
              </a:ext>
            </a:extLst>
          </p:cNvPr>
          <p:cNvSpPr txBox="1"/>
          <p:nvPr/>
        </p:nvSpPr>
        <p:spPr>
          <a:xfrm rot="2191608">
            <a:off x="6100898" y="4846912"/>
            <a:ext cx="335280" cy="478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="" xmlns:a16="http://schemas.microsoft.com/office/drawing/2014/main" id="{1DE243ED-4F57-99F5-4182-B2344A891065}"/>
              </a:ext>
            </a:extLst>
          </p:cNvPr>
          <p:cNvSpPr txBox="1"/>
          <p:nvPr/>
        </p:nvSpPr>
        <p:spPr>
          <a:xfrm>
            <a:off x="7945483" y="3600000"/>
            <a:ext cx="335280" cy="478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="" xmlns:a16="http://schemas.microsoft.com/office/drawing/2014/main" id="{1C142B04-D46F-523F-BE49-DE30F0320E95}"/>
              </a:ext>
            </a:extLst>
          </p:cNvPr>
          <p:cNvSpPr txBox="1"/>
          <p:nvPr/>
        </p:nvSpPr>
        <p:spPr>
          <a:xfrm>
            <a:off x="9158152" y="2584381"/>
            <a:ext cx="335280" cy="478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="" xmlns:a16="http://schemas.microsoft.com/office/drawing/2014/main" id="{80F03FF4-D0FE-3DB0-B5C7-77B92E2DEF47}"/>
              </a:ext>
            </a:extLst>
          </p:cNvPr>
          <p:cNvSpPr txBox="1"/>
          <p:nvPr/>
        </p:nvSpPr>
        <p:spPr>
          <a:xfrm rot="19624794">
            <a:off x="9325792" y="4720251"/>
            <a:ext cx="61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="" xmlns:a16="http://schemas.microsoft.com/office/drawing/2014/main" id="{40E40BEF-4DC8-96BD-6DAF-F8833B07FE7D}"/>
                  </a:ext>
                </a:extLst>
              </p:cNvPr>
              <p:cNvSpPr txBox="1"/>
              <p:nvPr/>
            </p:nvSpPr>
            <p:spPr>
              <a:xfrm>
                <a:off x="1495581" y="4772677"/>
                <a:ext cx="15354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g=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rhs=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40E40BEF-4DC8-96BD-6DAF-F8833B07F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581" y="4772677"/>
                <a:ext cx="1535430" cy="830997"/>
              </a:xfrm>
              <a:prstGeom prst="rect">
                <a:avLst/>
              </a:prstGeom>
              <a:blipFill>
                <a:blip r:embed="rId2"/>
                <a:stretch>
                  <a:fillRect t="-5147" b="-169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="" xmlns:a16="http://schemas.microsoft.com/office/drawing/2014/main" id="{95C60CDC-7B59-1BF6-384C-C76F26E0BDAF}"/>
                  </a:ext>
                </a:extLst>
              </p:cNvPr>
              <p:cNvSpPr txBox="1"/>
              <p:nvPr/>
            </p:nvSpPr>
            <p:spPr>
              <a:xfrm>
                <a:off x="4333875" y="4778332"/>
                <a:ext cx="15354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g=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rhs=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95C60CDC-7B59-1BF6-384C-C76F26E0B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875" y="4778332"/>
                <a:ext cx="1535430" cy="830997"/>
              </a:xfrm>
              <a:prstGeom prst="rect">
                <a:avLst/>
              </a:prstGeom>
              <a:blipFill>
                <a:blip r:embed="rId3"/>
                <a:stretch>
                  <a:fillRect t="-5147" b="-169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="" xmlns:a16="http://schemas.microsoft.com/office/drawing/2014/main" id="{1D00AA25-3606-A961-CD37-FD188E4EC9E5}"/>
                  </a:ext>
                </a:extLst>
              </p:cNvPr>
              <p:cNvSpPr txBox="1"/>
              <p:nvPr/>
            </p:nvSpPr>
            <p:spPr>
              <a:xfrm>
                <a:off x="7034603" y="794662"/>
                <a:ext cx="15354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g=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rhs=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D00AA25-3606-A961-CD37-FD188E4EC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603" y="794662"/>
                <a:ext cx="1535430" cy="830997"/>
              </a:xfrm>
              <a:prstGeom prst="rect">
                <a:avLst/>
              </a:prstGeom>
              <a:blipFill>
                <a:blip r:embed="rId4"/>
                <a:stretch>
                  <a:fillRect t="-5109" b="-160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="" xmlns:a16="http://schemas.microsoft.com/office/drawing/2014/main" id="{A15011BA-EFA0-1F8D-B512-FFA911D21A5B}"/>
                  </a:ext>
                </a:extLst>
              </p:cNvPr>
              <p:cNvSpPr txBox="1"/>
              <p:nvPr/>
            </p:nvSpPr>
            <p:spPr>
              <a:xfrm>
                <a:off x="7050405" y="5657671"/>
                <a:ext cx="153543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g=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rhs=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&lt;4,2&gt;</a:t>
                </a: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A15011BA-EFA0-1F8D-B512-FFA911D21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405" y="5657671"/>
                <a:ext cx="1535430" cy="1200329"/>
              </a:xfrm>
              <a:prstGeom prst="rect">
                <a:avLst/>
              </a:prstGeom>
              <a:blipFill>
                <a:blip r:embed="rId5"/>
                <a:stretch>
                  <a:fillRect t="-3553" b="-111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="" xmlns:a16="http://schemas.microsoft.com/office/drawing/2014/main" id="{0060B490-C958-347B-A119-959B11D05893}"/>
                  </a:ext>
                </a:extLst>
              </p:cNvPr>
              <p:cNvSpPr txBox="1"/>
              <p:nvPr/>
            </p:nvSpPr>
            <p:spPr>
              <a:xfrm>
                <a:off x="9864090" y="2399636"/>
                <a:ext cx="15354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g=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rhs=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0060B490-C958-347B-A119-959B11D05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090" y="2399636"/>
                <a:ext cx="1535430" cy="830997"/>
              </a:xfrm>
              <a:prstGeom prst="rect">
                <a:avLst/>
              </a:prstGeom>
              <a:blipFill>
                <a:blip r:embed="rId6"/>
                <a:stretch>
                  <a:fillRect t="-5147" b="-169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54E5C3FF-99A2-C0FA-1B22-AA897858BC82}"/>
              </a:ext>
            </a:extLst>
          </p:cNvPr>
          <p:cNvSpPr txBox="1"/>
          <p:nvPr/>
        </p:nvSpPr>
        <p:spPr>
          <a:xfrm>
            <a:off x="1495581" y="5603674"/>
            <a:ext cx="1770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dequeued</a:t>
            </a:r>
            <a:endParaRPr lang="fr-FR" b="1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506062"/>
      </p:ext>
    </p:extLst>
  </p:cSld>
  <p:clrMapOvr>
    <a:masterClrMapping/>
  </p:clrMapOvr>
  <p:transition spd="slow">
    <p:cover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1274D03A-A70D-E9C3-CE23-FE0B36868D9F}"/>
              </a:ext>
            </a:extLst>
          </p:cNvPr>
          <p:cNvGrpSpPr/>
          <p:nvPr/>
        </p:nvGrpSpPr>
        <p:grpSpPr>
          <a:xfrm>
            <a:off x="611661" y="170880"/>
            <a:ext cx="3797559" cy="933372"/>
            <a:chOff x="362340" y="201547"/>
            <a:chExt cx="3797559" cy="933372"/>
          </a:xfrm>
        </p:grpSpPr>
        <p:grpSp>
          <p:nvGrpSpPr>
            <p:cNvPr id="5" name="组合 4">
              <a:extLst>
                <a:ext uri="{FF2B5EF4-FFF2-40B4-BE49-F238E27FC236}">
                  <a16:creationId xmlns="" xmlns:a16="http://schemas.microsoft.com/office/drawing/2014/main" id="{4CA8E2DA-F8DF-6A9D-F489-3036194CB576}"/>
                </a:ext>
              </a:extLst>
            </p:cNvPr>
            <p:cNvGrpSpPr/>
            <p:nvPr/>
          </p:nvGrpSpPr>
          <p:grpSpPr>
            <a:xfrm>
              <a:off x="362340" y="201547"/>
              <a:ext cx="3797559" cy="186612"/>
              <a:chOff x="4739951" y="2003389"/>
              <a:chExt cx="3797559" cy="186612"/>
            </a:xfrm>
          </p:grpSpPr>
          <p:sp>
            <p:nvSpPr>
              <p:cNvPr id="9" name="椭圆 8">
                <a:extLst>
                  <a:ext uri="{FF2B5EF4-FFF2-40B4-BE49-F238E27FC236}">
                    <a16:creationId xmlns="" xmlns:a16="http://schemas.microsoft.com/office/drawing/2014/main" id="{CCA8F020-4F59-3D01-4533-A6762FD3E55F}"/>
                  </a:ext>
                </a:extLst>
              </p:cNvPr>
              <p:cNvSpPr/>
              <p:nvPr/>
            </p:nvSpPr>
            <p:spPr>
              <a:xfrm>
                <a:off x="4739951" y="2003389"/>
                <a:ext cx="186612" cy="186612"/>
              </a:xfrm>
              <a:prstGeom prst="ellipse">
                <a:avLst/>
              </a:prstGeom>
              <a:solidFill>
                <a:srgbClr val="02EEFF"/>
              </a:solidFill>
              <a:ln>
                <a:noFill/>
              </a:ln>
              <a:effectLst>
                <a:glow rad="381000">
                  <a:schemeClr val="accent1"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" name="直接连接符 9">
                <a:extLst>
                  <a:ext uri="{FF2B5EF4-FFF2-40B4-BE49-F238E27FC236}">
                    <a16:creationId xmlns="" xmlns:a16="http://schemas.microsoft.com/office/drawing/2014/main" id="{5CF04A24-A431-05CF-0C5E-94A15C182814}"/>
                  </a:ext>
                </a:extLst>
              </p:cNvPr>
              <p:cNvCxnSpPr/>
              <p:nvPr/>
            </p:nvCxnSpPr>
            <p:spPr>
              <a:xfrm>
                <a:off x="4926563" y="2096695"/>
                <a:ext cx="3610947" cy="0"/>
              </a:xfrm>
              <a:prstGeom prst="line">
                <a:avLst/>
              </a:prstGeom>
              <a:ln w="19050">
                <a:gradFill>
                  <a:gsLst>
                    <a:gs pos="0">
                      <a:srgbClr val="02EEFF">
                        <a:lumMod val="98000"/>
                        <a:lumOff val="2000"/>
                      </a:srgbClr>
                    </a:gs>
                    <a:gs pos="100000">
                      <a:srgbClr val="001131"/>
                    </a:gs>
                  </a:gsLst>
                  <a:lin ang="18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">
              <a:extLst>
                <a:ext uri="{FF2B5EF4-FFF2-40B4-BE49-F238E27FC236}">
                  <a16:creationId xmlns="" xmlns:a16="http://schemas.microsoft.com/office/drawing/2014/main" id="{345FA21B-FD6D-B5EB-BCE3-B12F1500A195}"/>
                </a:ext>
              </a:extLst>
            </p:cNvPr>
            <p:cNvGrpSpPr/>
            <p:nvPr/>
          </p:nvGrpSpPr>
          <p:grpSpPr>
            <a:xfrm>
              <a:off x="586274" y="361805"/>
              <a:ext cx="2913482" cy="773114"/>
              <a:chOff x="735563" y="399125"/>
              <a:chExt cx="2913482" cy="773114"/>
            </a:xfrm>
          </p:grpSpPr>
          <p:sp>
            <p:nvSpPr>
              <p:cNvPr id="7" name="文本框 6">
                <a:extLst>
                  <a:ext uri="{FF2B5EF4-FFF2-40B4-BE49-F238E27FC236}">
                    <a16:creationId xmlns="" xmlns:a16="http://schemas.microsoft.com/office/drawing/2014/main" id="{3787B851-4189-0E1B-AD30-464A6ED23A67}"/>
                  </a:ext>
                </a:extLst>
              </p:cNvPr>
              <p:cNvSpPr txBox="1"/>
              <p:nvPr/>
            </p:nvSpPr>
            <p:spPr>
              <a:xfrm>
                <a:off x="735563" y="399125"/>
                <a:ext cx="885217" cy="769441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en-US" altLang="zh-CN" sz="4400">
                    <a:solidFill>
                      <a:schemeClr val="bg1"/>
                    </a:solidFill>
                    <a:latin typeface="Source Han Sans SC"/>
                    <a:ea typeface="Source Han Sans SC"/>
                  </a:rPr>
                  <a:t>04</a:t>
                </a:r>
                <a:endParaRPr lang="zh-CN" altLang="en-US" sz="44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="" xmlns:a16="http://schemas.microsoft.com/office/drawing/2014/main" id="{3D254CC6-556F-93DF-A4F2-C5544B6C8376}"/>
                  </a:ext>
                </a:extLst>
              </p:cNvPr>
              <p:cNvSpPr txBox="1"/>
              <p:nvPr/>
            </p:nvSpPr>
            <p:spPr>
              <a:xfrm>
                <a:off x="1786035" y="425479"/>
                <a:ext cx="1863010" cy="746760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92500"/>
              </a:bodyPr>
              <a:lstStyle/>
              <a:p>
                <a:pPr algn="ctr"/>
                <a:r>
                  <a:rPr lang="fr-FR" altLang="en-US" sz="36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ource Han Sans SC"/>
                    <a:cs typeface="Times New Roman" panose="02020603050405020304" pitchFamily="18" charset="0"/>
                  </a:rPr>
                  <a:t>Exemple</a:t>
                </a:r>
                <a:endParaRPr lang="en-US" altLang="zh-CN" sz="1100" dirty="0">
                  <a:solidFill>
                    <a:schemeClr val="bg1">
                      <a:lumMod val="65000"/>
                    </a:schemeClr>
                  </a:solidFill>
                  <a:latin typeface="思源宋体" panose="02020700000000000000" pitchFamily="18" charset="-122"/>
                  <a:ea typeface="思源宋体" panose="02020700000000000000" pitchFamily="18" charset="-122"/>
                </a:endParaRPr>
              </a:p>
            </p:txBody>
          </p:sp>
        </p:grpSp>
      </p:grpSp>
      <p:sp>
        <p:nvSpPr>
          <p:cNvPr id="11" name="Ellipse 10">
            <a:extLst>
              <a:ext uri="{FF2B5EF4-FFF2-40B4-BE49-F238E27FC236}">
                <a16:creationId xmlns="" xmlns:a16="http://schemas.microsoft.com/office/drawing/2014/main" id="{8B58315C-F1C7-EBF8-007A-0BDDE511AF8D}"/>
              </a:ext>
            </a:extLst>
          </p:cNvPr>
          <p:cNvSpPr/>
          <p:nvPr/>
        </p:nvSpPr>
        <p:spPr>
          <a:xfrm>
            <a:off x="1714500" y="3356270"/>
            <a:ext cx="1341120" cy="132588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A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="" xmlns:a16="http://schemas.microsoft.com/office/drawing/2014/main" id="{8B0DB22D-BEB5-B9CF-5FE0-C6B416582848}"/>
              </a:ext>
            </a:extLst>
          </p:cNvPr>
          <p:cNvSpPr/>
          <p:nvPr/>
        </p:nvSpPr>
        <p:spPr>
          <a:xfrm>
            <a:off x="4431030" y="3371510"/>
            <a:ext cx="1341120" cy="13258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B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="" xmlns:a16="http://schemas.microsoft.com/office/drawing/2014/main" id="{8A00F1D4-4E31-A505-71EF-5CFF46211DC9}"/>
              </a:ext>
            </a:extLst>
          </p:cNvPr>
          <p:cNvSpPr/>
          <p:nvPr/>
        </p:nvSpPr>
        <p:spPr>
          <a:xfrm>
            <a:off x="9991454" y="3318170"/>
            <a:ext cx="1341120" cy="132588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E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="" xmlns:a16="http://schemas.microsoft.com/office/drawing/2014/main" id="{1D70670D-573F-E094-6B63-CE309407271A}"/>
              </a:ext>
            </a:extLst>
          </p:cNvPr>
          <p:cNvSpPr/>
          <p:nvPr/>
        </p:nvSpPr>
        <p:spPr>
          <a:xfrm>
            <a:off x="7227570" y="4465320"/>
            <a:ext cx="1261110" cy="12003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D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="" xmlns:a16="http://schemas.microsoft.com/office/drawing/2014/main" id="{CF43964A-C662-7FC9-893C-9A7572767FEF}"/>
              </a:ext>
            </a:extLst>
          </p:cNvPr>
          <p:cNvSpPr/>
          <p:nvPr/>
        </p:nvSpPr>
        <p:spPr>
          <a:xfrm>
            <a:off x="7147560" y="1736696"/>
            <a:ext cx="1341120" cy="13258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C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="" xmlns:a16="http://schemas.microsoft.com/office/drawing/2014/main" id="{F3FF344E-A167-CBFC-1BA2-55056403CD1C}"/>
              </a:ext>
            </a:extLst>
          </p:cNvPr>
          <p:cNvCxnSpPr>
            <a:cxnSpLocks/>
          </p:cNvCxnSpPr>
          <p:nvPr/>
        </p:nvCxnSpPr>
        <p:spPr>
          <a:xfrm>
            <a:off x="3031011" y="4011590"/>
            <a:ext cx="1458919" cy="228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="" xmlns:a16="http://schemas.microsoft.com/office/drawing/2014/main" id="{78656247-22E2-8734-549F-31C900A667B7}"/>
              </a:ext>
            </a:extLst>
          </p:cNvPr>
          <p:cNvCxnSpPr>
            <a:cxnSpLocks/>
          </p:cNvCxnSpPr>
          <p:nvPr/>
        </p:nvCxnSpPr>
        <p:spPr>
          <a:xfrm flipV="1">
            <a:off x="5692140" y="2693330"/>
            <a:ext cx="1535430" cy="990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="" xmlns:a16="http://schemas.microsoft.com/office/drawing/2014/main" id="{D511F2CE-4A34-C44F-6D92-5C309CCCBB23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8408670" y="2670470"/>
            <a:ext cx="1779186" cy="8418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="" xmlns:a16="http://schemas.microsoft.com/office/drawing/2014/main" id="{611C747F-DFD0-684D-4460-B61B848F1C4A}"/>
              </a:ext>
            </a:extLst>
          </p:cNvPr>
          <p:cNvCxnSpPr>
            <a:cxnSpLocks/>
          </p:cNvCxnSpPr>
          <p:nvPr/>
        </p:nvCxnSpPr>
        <p:spPr>
          <a:xfrm flipH="1" flipV="1">
            <a:off x="7802318" y="3024235"/>
            <a:ext cx="11081" cy="1441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="" xmlns:a16="http://schemas.microsoft.com/office/drawing/2014/main" id="{37FC825C-9C4D-7112-9B2A-0D7AA5DE664B}"/>
              </a:ext>
            </a:extLst>
          </p:cNvPr>
          <p:cNvCxnSpPr>
            <a:cxnSpLocks/>
          </p:cNvCxnSpPr>
          <p:nvPr/>
        </p:nvCxnSpPr>
        <p:spPr>
          <a:xfrm>
            <a:off x="5692140" y="4315597"/>
            <a:ext cx="1535430" cy="7704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="" xmlns:a16="http://schemas.microsoft.com/office/drawing/2014/main" id="{435CD48B-C3F0-9188-37E9-35B9F18A3CBA}"/>
              </a:ext>
            </a:extLst>
          </p:cNvPr>
          <p:cNvCxnSpPr>
            <a:cxnSpLocks/>
          </p:cNvCxnSpPr>
          <p:nvPr/>
        </p:nvCxnSpPr>
        <p:spPr>
          <a:xfrm flipV="1">
            <a:off x="8488680" y="4194285"/>
            <a:ext cx="1582784" cy="8917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="" xmlns:a16="http://schemas.microsoft.com/office/drawing/2014/main" id="{21722FC4-6648-3337-B27C-C6C3AC396535}"/>
              </a:ext>
            </a:extLst>
          </p:cNvPr>
          <p:cNvSpPr txBox="1"/>
          <p:nvPr/>
        </p:nvSpPr>
        <p:spPr>
          <a:xfrm>
            <a:off x="3575685" y="3452453"/>
            <a:ext cx="335280" cy="478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="" xmlns:a16="http://schemas.microsoft.com/office/drawing/2014/main" id="{CB4C7D0F-DB2E-EB13-6359-D9F5CBBDFC3F}"/>
              </a:ext>
            </a:extLst>
          </p:cNvPr>
          <p:cNvSpPr txBox="1"/>
          <p:nvPr/>
        </p:nvSpPr>
        <p:spPr>
          <a:xfrm>
            <a:off x="6058988" y="2705693"/>
            <a:ext cx="33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="" xmlns:a16="http://schemas.microsoft.com/office/drawing/2014/main" id="{686446B6-8DA7-E56E-B8B6-0605EC251344}"/>
              </a:ext>
            </a:extLst>
          </p:cNvPr>
          <p:cNvSpPr txBox="1"/>
          <p:nvPr/>
        </p:nvSpPr>
        <p:spPr>
          <a:xfrm rot="2191608">
            <a:off x="6100898" y="4846912"/>
            <a:ext cx="335280" cy="478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="" xmlns:a16="http://schemas.microsoft.com/office/drawing/2014/main" id="{1DE243ED-4F57-99F5-4182-B2344A891065}"/>
              </a:ext>
            </a:extLst>
          </p:cNvPr>
          <p:cNvSpPr txBox="1"/>
          <p:nvPr/>
        </p:nvSpPr>
        <p:spPr>
          <a:xfrm>
            <a:off x="7945483" y="3600000"/>
            <a:ext cx="335280" cy="478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="" xmlns:a16="http://schemas.microsoft.com/office/drawing/2014/main" id="{1C142B04-D46F-523F-BE49-DE30F0320E95}"/>
              </a:ext>
            </a:extLst>
          </p:cNvPr>
          <p:cNvSpPr txBox="1"/>
          <p:nvPr/>
        </p:nvSpPr>
        <p:spPr>
          <a:xfrm>
            <a:off x="9158152" y="2584381"/>
            <a:ext cx="335280" cy="478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="" xmlns:a16="http://schemas.microsoft.com/office/drawing/2014/main" id="{80F03FF4-D0FE-3DB0-B5C7-77B92E2DEF47}"/>
              </a:ext>
            </a:extLst>
          </p:cNvPr>
          <p:cNvSpPr txBox="1"/>
          <p:nvPr/>
        </p:nvSpPr>
        <p:spPr>
          <a:xfrm rot="19624794">
            <a:off x="9325792" y="4720251"/>
            <a:ext cx="61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="" xmlns:a16="http://schemas.microsoft.com/office/drawing/2014/main" id="{40E40BEF-4DC8-96BD-6DAF-F8833B07FE7D}"/>
                  </a:ext>
                </a:extLst>
              </p:cNvPr>
              <p:cNvSpPr txBox="1"/>
              <p:nvPr/>
            </p:nvSpPr>
            <p:spPr>
              <a:xfrm>
                <a:off x="1495581" y="4772677"/>
                <a:ext cx="15354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g=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rhs=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40E40BEF-4DC8-96BD-6DAF-F8833B07F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581" y="4772677"/>
                <a:ext cx="1535430" cy="830997"/>
              </a:xfrm>
              <a:prstGeom prst="rect">
                <a:avLst/>
              </a:prstGeom>
              <a:blipFill>
                <a:blip r:embed="rId2"/>
                <a:stretch>
                  <a:fillRect t="-5147" b="-169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="" xmlns:a16="http://schemas.microsoft.com/office/drawing/2014/main" id="{F1BFC1A4-E680-3B79-DE93-493AFA78466A}"/>
              </a:ext>
            </a:extLst>
          </p:cNvPr>
          <p:cNvSpPr txBox="1"/>
          <p:nvPr/>
        </p:nvSpPr>
        <p:spPr>
          <a:xfrm>
            <a:off x="493103" y="112593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D’où le chemin optimal est A=&gt;B=&gt;C=&gt;E avec un cout de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="" xmlns:a16="http://schemas.microsoft.com/office/drawing/2014/main" id="{95C60CDC-7B59-1BF6-384C-C76F26E0BDAF}"/>
                  </a:ext>
                </a:extLst>
              </p:cNvPr>
              <p:cNvSpPr txBox="1"/>
              <p:nvPr/>
            </p:nvSpPr>
            <p:spPr>
              <a:xfrm>
                <a:off x="4333875" y="4865708"/>
                <a:ext cx="15354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g=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rhs=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95C60CDC-7B59-1BF6-384C-C76F26E0B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875" y="4865708"/>
                <a:ext cx="1535430" cy="830997"/>
              </a:xfrm>
              <a:prstGeom prst="rect">
                <a:avLst/>
              </a:prstGeom>
              <a:blipFill>
                <a:blip r:embed="rId3"/>
                <a:stretch>
                  <a:fillRect t="-5147" b="-169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="" xmlns:a16="http://schemas.microsoft.com/office/drawing/2014/main" id="{1D00AA25-3606-A961-CD37-FD188E4EC9E5}"/>
                  </a:ext>
                </a:extLst>
              </p:cNvPr>
              <p:cNvSpPr txBox="1"/>
              <p:nvPr/>
            </p:nvSpPr>
            <p:spPr>
              <a:xfrm>
                <a:off x="7034603" y="794662"/>
                <a:ext cx="15354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g=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rhs=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D00AA25-3606-A961-CD37-FD188E4EC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603" y="794662"/>
                <a:ext cx="1535430" cy="830997"/>
              </a:xfrm>
              <a:prstGeom prst="rect">
                <a:avLst/>
              </a:prstGeom>
              <a:blipFill>
                <a:blip r:embed="rId4"/>
                <a:stretch>
                  <a:fillRect t="-5109" b="-160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="" xmlns:a16="http://schemas.microsoft.com/office/drawing/2014/main" id="{A15011BA-EFA0-1F8D-B512-FFA911D21A5B}"/>
                  </a:ext>
                </a:extLst>
              </p:cNvPr>
              <p:cNvSpPr txBox="1"/>
              <p:nvPr/>
            </p:nvSpPr>
            <p:spPr>
              <a:xfrm>
                <a:off x="7050405" y="5657671"/>
                <a:ext cx="153543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g=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rhs=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&lt;4,2&gt;</a:t>
                </a: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A15011BA-EFA0-1F8D-B512-FFA911D21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405" y="5657671"/>
                <a:ext cx="1535430" cy="1200329"/>
              </a:xfrm>
              <a:prstGeom prst="rect">
                <a:avLst/>
              </a:prstGeom>
              <a:blipFill>
                <a:blip r:embed="rId5"/>
                <a:stretch>
                  <a:fillRect t="-3553" b="-111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="" xmlns:a16="http://schemas.microsoft.com/office/drawing/2014/main" id="{0060B490-C958-347B-A119-959B11D05893}"/>
                  </a:ext>
                </a:extLst>
              </p:cNvPr>
              <p:cNvSpPr txBox="1"/>
              <p:nvPr/>
            </p:nvSpPr>
            <p:spPr>
              <a:xfrm>
                <a:off x="9864090" y="2399636"/>
                <a:ext cx="15354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g=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rhs=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fr-FR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0060B490-C958-347B-A119-959B11D05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090" y="2399636"/>
                <a:ext cx="1535430" cy="830997"/>
              </a:xfrm>
              <a:prstGeom prst="rect">
                <a:avLst/>
              </a:prstGeom>
              <a:blipFill>
                <a:blip r:embed="rId6"/>
                <a:stretch>
                  <a:fillRect t="-5147" b="-169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171836"/>
      </p:ext>
    </p:extLst>
  </p:cSld>
  <p:clrMapOvr>
    <a:masterClrMapping/>
  </p:clrMapOvr>
  <p:transition spd="slow">
    <p:cover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hatsApp Vidéo 2023-12-18 à 10.13.24_7e63e923">
            <a:hlinkClick r:id="" action="ppaction://media"/>
            <a:extLst>
              <a:ext uri="{FF2B5EF4-FFF2-40B4-BE49-F238E27FC236}">
                <a16:creationId xmlns="" xmlns:a16="http://schemas.microsoft.com/office/drawing/2014/main" id="{70749B99-0A42-F37C-010F-FE682F3538DD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83360" y="0"/>
            <a:ext cx="8445183" cy="6846569"/>
          </a:xfrm>
        </p:spPr>
      </p:pic>
    </p:spTree>
    <p:extLst>
      <p:ext uri="{BB962C8B-B14F-4D97-AF65-F5344CB8AC3E}">
        <p14:creationId xmlns:p14="http://schemas.microsoft.com/office/powerpoint/2010/main" val="655709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88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DCC04EFF-B9E0-DA50-0838-AA43F6CD87DD}"/>
              </a:ext>
            </a:extLst>
          </p:cNvPr>
          <p:cNvSpPr txBox="1"/>
          <p:nvPr/>
        </p:nvSpPr>
        <p:spPr>
          <a:xfrm>
            <a:off x="4687078" y="2767281"/>
            <a:ext cx="1502228" cy="132343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Source Han Sans SC"/>
                <a:ea typeface="Source Han Sans SC"/>
              </a:rPr>
              <a:t>05</a:t>
            </a:r>
            <a:endParaRPr lang="zh-CN" altLang="en-US" sz="8000" dirty="0">
              <a:solidFill>
                <a:schemeClr val="bg1"/>
              </a:solidFill>
              <a:latin typeface="锐字真言体免费商用" panose="02010600030101010101" pitchFamily="2" charset="-122"/>
              <a:ea typeface="锐字真言体免费商用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B16C9130-7AB5-59BC-1260-790D34A06EF4}"/>
              </a:ext>
            </a:extLst>
          </p:cNvPr>
          <p:cNvSpPr/>
          <p:nvPr/>
        </p:nvSpPr>
        <p:spPr>
          <a:xfrm>
            <a:off x="6189306" y="2384812"/>
            <a:ext cx="45719" cy="2088376"/>
          </a:xfrm>
          <a:prstGeom prst="rect">
            <a:avLst/>
          </a:prstGeom>
          <a:gradFill>
            <a:gsLst>
              <a:gs pos="0">
                <a:srgbClr val="001131"/>
              </a:gs>
              <a:gs pos="100000">
                <a:srgbClr val="001131"/>
              </a:gs>
              <a:gs pos="50000">
                <a:srgbClr val="02EE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243E3DFB-0D28-1617-B5D1-28AA7F22A08D}"/>
              </a:ext>
            </a:extLst>
          </p:cNvPr>
          <p:cNvSpPr txBox="1"/>
          <p:nvPr/>
        </p:nvSpPr>
        <p:spPr>
          <a:xfrm>
            <a:off x="6801052" y="2548206"/>
            <a:ext cx="3844213" cy="5791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r-FR" altLang="en-US" sz="4400" b="1" dirty="0" err="1">
                <a:solidFill>
                  <a:schemeClr val="bg1"/>
                </a:solidFill>
                <a:latin typeface="Times New Roman" panose="02020603050405020304" pitchFamily="18" charset="0"/>
                <a:ea typeface="Source Han Sans SC"/>
                <a:cs typeface="Times New Roman" panose="02020603050405020304" pitchFamily="18" charset="0"/>
              </a:rPr>
              <a:t>Execice</a:t>
            </a:r>
            <a:endParaRPr lang="en-US" altLang="zh-CN" sz="5400" dirty="0">
              <a:solidFill>
                <a:schemeClr val="bg1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938AC2C8-82DE-B4F5-FCC5-F501D240AEA6}"/>
              </a:ext>
            </a:extLst>
          </p:cNvPr>
          <p:cNvCxnSpPr/>
          <p:nvPr/>
        </p:nvCxnSpPr>
        <p:spPr>
          <a:xfrm>
            <a:off x="6497216" y="3483124"/>
            <a:ext cx="3844213" cy="0"/>
          </a:xfrm>
          <a:prstGeom prst="line">
            <a:avLst/>
          </a:prstGeom>
          <a:ln>
            <a:gradFill>
              <a:gsLst>
                <a:gs pos="0">
                  <a:srgbClr val="001131"/>
                </a:gs>
                <a:gs pos="100000">
                  <a:srgbClr val="02EEFF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5421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BC7BA4EF-80C3-AD51-7D30-A9AA77D0FCB0}"/>
              </a:ext>
            </a:extLst>
          </p:cNvPr>
          <p:cNvSpPr txBox="1"/>
          <p:nvPr/>
        </p:nvSpPr>
        <p:spPr>
          <a:xfrm>
            <a:off x="4341844" y="182229"/>
            <a:ext cx="3508310" cy="5791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/>
                <a:cs typeface="Times New Roman" panose="02020603050405020304" pitchFamily="18" charset="0"/>
              </a:rPr>
              <a:t>Plan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0977AD70-51FE-F856-D399-6C88B6F82D34}"/>
              </a:ext>
            </a:extLst>
          </p:cNvPr>
          <p:cNvGrpSpPr/>
          <p:nvPr/>
        </p:nvGrpSpPr>
        <p:grpSpPr>
          <a:xfrm>
            <a:off x="3546495" y="2880850"/>
            <a:ext cx="3797559" cy="800831"/>
            <a:chOff x="4564226" y="1722916"/>
            <a:chExt cx="3797559" cy="800831"/>
          </a:xfrm>
        </p:grpSpPr>
        <p:sp>
          <p:nvSpPr>
            <p:cNvPr id="8" name="文本框 7">
              <a:extLst>
                <a:ext uri="{FF2B5EF4-FFF2-40B4-BE49-F238E27FC236}">
                  <a16:creationId xmlns="" xmlns:a16="http://schemas.microsoft.com/office/drawing/2014/main" id="{13A11DCF-3CB6-329D-0B53-D506BEDC343C}"/>
                </a:ext>
              </a:extLst>
            </p:cNvPr>
            <p:cNvSpPr txBox="1"/>
            <p:nvPr/>
          </p:nvSpPr>
          <p:spPr>
            <a:xfrm>
              <a:off x="4750838" y="1722916"/>
              <a:ext cx="802432" cy="70788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ource Han Sans SC"/>
                  <a:cs typeface="Times New Roman" panose="02020603050405020304" pitchFamily="18" charset="0"/>
                </a:rPr>
                <a:t>03</a:t>
              </a:r>
              <a:endParaRPr lang="zh-CN" altLang="en-US"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="" xmlns:a16="http://schemas.microsoft.com/office/drawing/2014/main" id="{E8538994-C4ED-1A0B-8271-4DC01D172445}"/>
                </a:ext>
              </a:extLst>
            </p:cNvPr>
            <p:cNvGrpSpPr/>
            <p:nvPr/>
          </p:nvGrpSpPr>
          <p:grpSpPr>
            <a:xfrm>
              <a:off x="4564226" y="2337135"/>
              <a:ext cx="3797559" cy="186612"/>
              <a:chOff x="4739951" y="2003389"/>
              <a:chExt cx="3797559" cy="186612"/>
            </a:xfrm>
          </p:grpSpPr>
          <p:sp>
            <p:nvSpPr>
              <p:cNvPr id="9" name="椭圆 8">
                <a:extLst>
                  <a:ext uri="{FF2B5EF4-FFF2-40B4-BE49-F238E27FC236}">
                    <a16:creationId xmlns="" xmlns:a16="http://schemas.microsoft.com/office/drawing/2014/main" id="{A6BCAAC1-5F7D-60F0-ED04-273AC7ED7864}"/>
                  </a:ext>
                </a:extLst>
              </p:cNvPr>
              <p:cNvSpPr/>
              <p:nvPr/>
            </p:nvSpPr>
            <p:spPr>
              <a:xfrm>
                <a:off x="4739951" y="2003389"/>
                <a:ext cx="186612" cy="186612"/>
              </a:xfrm>
              <a:prstGeom prst="ellipse">
                <a:avLst/>
              </a:prstGeom>
              <a:solidFill>
                <a:srgbClr val="02EEFF"/>
              </a:solidFill>
              <a:ln>
                <a:noFill/>
              </a:ln>
              <a:effectLst>
                <a:glow rad="381000">
                  <a:schemeClr val="accent1"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="" xmlns:a16="http://schemas.microsoft.com/office/drawing/2014/main" id="{473DF4DF-8935-FCFB-784C-FB7320DE064D}"/>
                  </a:ext>
                </a:extLst>
              </p:cNvPr>
              <p:cNvCxnSpPr/>
              <p:nvPr/>
            </p:nvCxnSpPr>
            <p:spPr>
              <a:xfrm>
                <a:off x="4926563" y="2096695"/>
                <a:ext cx="3610947" cy="0"/>
              </a:xfrm>
              <a:prstGeom prst="line">
                <a:avLst/>
              </a:prstGeom>
              <a:ln w="19050">
                <a:gradFill>
                  <a:gsLst>
                    <a:gs pos="0">
                      <a:srgbClr val="02EEFF">
                        <a:lumMod val="98000"/>
                        <a:lumOff val="2000"/>
                      </a:srgbClr>
                    </a:gs>
                    <a:gs pos="100000">
                      <a:srgbClr val="001131"/>
                    </a:gs>
                  </a:gsLst>
                  <a:lin ang="18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190547E6-7228-DAEA-7317-C02AE239FA26}"/>
                </a:ext>
              </a:extLst>
            </p:cNvPr>
            <p:cNvSpPr txBox="1"/>
            <p:nvPr/>
          </p:nvSpPr>
          <p:spPr>
            <a:xfrm>
              <a:off x="5739881" y="1769084"/>
              <a:ext cx="2273735" cy="50198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en-US" b="1" dirty="0">
                  <a:solidFill>
                    <a:schemeClr val="bg1"/>
                  </a:solidFill>
                  <a:latin typeface="Times New Roman" panose="02020603050405020304" pitchFamily="18" charset="0"/>
                  <a:ea typeface="Source Han Sans SC"/>
                  <a:cs typeface="Times New Roman" panose="02020603050405020304" pitchFamily="18" charset="0"/>
                </a:rPr>
                <a:t>Concept de D* Lite</a:t>
              </a:r>
              <a:endPara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思源宋体" panose="02020700000000000000" pitchFamily="18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9C1D14C3-32EF-0D2B-3402-3EB5A18A210D}"/>
              </a:ext>
            </a:extLst>
          </p:cNvPr>
          <p:cNvGrpSpPr/>
          <p:nvPr/>
        </p:nvGrpSpPr>
        <p:grpSpPr>
          <a:xfrm>
            <a:off x="7504873" y="1017999"/>
            <a:ext cx="3797559" cy="800831"/>
            <a:chOff x="4564226" y="1722916"/>
            <a:chExt cx="3797559" cy="800831"/>
          </a:xfrm>
        </p:grpSpPr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281C3F69-4510-E540-404F-CCF64525790A}"/>
                </a:ext>
              </a:extLst>
            </p:cNvPr>
            <p:cNvSpPr txBox="1"/>
            <p:nvPr/>
          </p:nvSpPr>
          <p:spPr>
            <a:xfrm>
              <a:off x="4750838" y="1722916"/>
              <a:ext cx="802432" cy="70788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ource Han Sans SC"/>
                  <a:cs typeface="Times New Roman" panose="02020603050405020304" pitchFamily="18" charset="0"/>
                </a:rPr>
                <a:t>02</a:t>
              </a:r>
              <a:endParaRPr lang="zh-CN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="" xmlns:a16="http://schemas.microsoft.com/office/drawing/2014/main" id="{01016FEE-47E4-A47D-2BE1-4810E56CC365}"/>
                </a:ext>
              </a:extLst>
            </p:cNvPr>
            <p:cNvGrpSpPr/>
            <p:nvPr/>
          </p:nvGrpSpPr>
          <p:grpSpPr>
            <a:xfrm>
              <a:off x="4564226" y="2337135"/>
              <a:ext cx="3797559" cy="186612"/>
              <a:chOff x="4739951" y="2003389"/>
              <a:chExt cx="3797559" cy="186612"/>
            </a:xfrm>
          </p:grpSpPr>
          <p:sp>
            <p:nvSpPr>
              <p:cNvPr id="22" name="椭圆 21">
                <a:extLst>
                  <a:ext uri="{FF2B5EF4-FFF2-40B4-BE49-F238E27FC236}">
                    <a16:creationId xmlns="" xmlns:a16="http://schemas.microsoft.com/office/drawing/2014/main" id="{1E48AD88-9236-BF0B-1D2D-D6D2DFCE5C16}"/>
                  </a:ext>
                </a:extLst>
              </p:cNvPr>
              <p:cNvSpPr/>
              <p:nvPr/>
            </p:nvSpPr>
            <p:spPr>
              <a:xfrm>
                <a:off x="4739951" y="2003389"/>
                <a:ext cx="186612" cy="186612"/>
              </a:xfrm>
              <a:prstGeom prst="ellipse">
                <a:avLst/>
              </a:prstGeom>
              <a:solidFill>
                <a:srgbClr val="02EEFF"/>
              </a:solidFill>
              <a:ln>
                <a:noFill/>
              </a:ln>
              <a:effectLst>
                <a:glow rad="381000">
                  <a:schemeClr val="accent1"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="" xmlns:a16="http://schemas.microsoft.com/office/drawing/2014/main" id="{94E775FE-26B7-7268-E391-0578437BD00F}"/>
                  </a:ext>
                </a:extLst>
              </p:cNvPr>
              <p:cNvCxnSpPr/>
              <p:nvPr/>
            </p:nvCxnSpPr>
            <p:spPr>
              <a:xfrm>
                <a:off x="4926563" y="2096695"/>
                <a:ext cx="3610947" cy="0"/>
              </a:xfrm>
              <a:prstGeom prst="line">
                <a:avLst/>
              </a:prstGeom>
              <a:ln w="19050">
                <a:gradFill>
                  <a:gsLst>
                    <a:gs pos="0">
                      <a:srgbClr val="02EEFF">
                        <a:lumMod val="98000"/>
                        <a:lumOff val="2000"/>
                      </a:srgbClr>
                    </a:gs>
                    <a:gs pos="100000">
                      <a:srgbClr val="001131"/>
                    </a:gs>
                  </a:gsLst>
                  <a:lin ang="18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>
              <a:extLst>
                <a:ext uri="{FF2B5EF4-FFF2-40B4-BE49-F238E27FC236}">
                  <a16:creationId xmlns="" xmlns:a16="http://schemas.microsoft.com/office/drawing/2014/main" id="{834542D6-62F8-7468-F749-86C8E368B257}"/>
                </a:ext>
              </a:extLst>
            </p:cNvPr>
            <p:cNvSpPr txBox="1"/>
            <p:nvPr/>
          </p:nvSpPr>
          <p:spPr>
            <a:xfrm>
              <a:off x="5568796" y="1769082"/>
              <a:ext cx="2665495" cy="55435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思源宋体" panose="02020700000000000000" pitchFamily="18" charset="-122"/>
                  <a:cs typeface="Times New Roman" panose="02020603050405020304" pitchFamily="18" charset="0"/>
                </a:rPr>
                <a:t>Introduction  sur algorithm D*Lite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F55CDA45-63B0-7559-E2AC-1ABB25A99F55}"/>
              </a:ext>
            </a:extLst>
          </p:cNvPr>
          <p:cNvGrpSpPr/>
          <p:nvPr/>
        </p:nvGrpSpPr>
        <p:grpSpPr>
          <a:xfrm>
            <a:off x="3633762" y="1210533"/>
            <a:ext cx="3826555" cy="837600"/>
            <a:chOff x="4593014" y="1722917"/>
            <a:chExt cx="3768771" cy="673340"/>
          </a:xfrm>
        </p:grpSpPr>
        <p:sp>
          <p:nvSpPr>
            <p:cNvPr id="25" name="文本框 24">
              <a:extLst>
                <a:ext uri="{FF2B5EF4-FFF2-40B4-BE49-F238E27FC236}">
                  <a16:creationId xmlns="" xmlns:a16="http://schemas.microsoft.com/office/drawing/2014/main" id="{4FE8183C-FAFE-27E2-4B7C-3695952AAC8A}"/>
                </a:ext>
              </a:extLst>
            </p:cNvPr>
            <p:cNvSpPr txBox="1"/>
            <p:nvPr/>
          </p:nvSpPr>
          <p:spPr>
            <a:xfrm>
              <a:off x="4750838" y="1722917"/>
              <a:ext cx="802432" cy="554540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ource Han Sans SC"/>
                  <a:cs typeface="Times New Roman" panose="02020603050405020304" pitchFamily="18" charset="0"/>
                </a:rPr>
                <a:t>01</a:t>
              </a:r>
              <a:endParaRPr lang="zh-CN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="" xmlns:a16="http://schemas.microsoft.com/office/drawing/2014/main" id="{F0502CD7-9085-C867-0ADF-DFE4DEB8949B}"/>
                </a:ext>
              </a:extLst>
            </p:cNvPr>
            <p:cNvGrpSpPr/>
            <p:nvPr/>
          </p:nvGrpSpPr>
          <p:grpSpPr>
            <a:xfrm>
              <a:off x="4593014" y="2263376"/>
              <a:ext cx="3768771" cy="132881"/>
              <a:chOff x="4768739" y="1929630"/>
              <a:chExt cx="3768771" cy="132881"/>
            </a:xfrm>
          </p:grpSpPr>
          <p:sp>
            <p:nvSpPr>
              <p:cNvPr id="28" name="椭圆 27">
                <a:extLst>
                  <a:ext uri="{FF2B5EF4-FFF2-40B4-BE49-F238E27FC236}">
                    <a16:creationId xmlns="" xmlns:a16="http://schemas.microsoft.com/office/drawing/2014/main" id="{CD9281F7-7E65-2BEC-CE86-DDF9C2EC3829}"/>
                  </a:ext>
                </a:extLst>
              </p:cNvPr>
              <p:cNvSpPr/>
              <p:nvPr/>
            </p:nvSpPr>
            <p:spPr>
              <a:xfrm>
                <a:off x="4768739" y="1929630"/>
                <a:ext cx="157824" cy="132881"/>
              </a:xfrm>
              <a:prstGeom prst="ellipse">
                <a:avLst/>
              </a:prstGeom>
              <a:solidFill>
                <a:srgbClr val="02EEFF"/>
              </a:solidFill>
              <a:ln>
                <a:noFill/>
              </a:ln>
              <a:effectLst>
                <a:glow rad="381000">
                  <a:schemeClr val="accent1"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" name="直接连接符 28">
                <a:extLst>
                  <a:ext uri="{FF2B5EF4-FFF2-40B4-BE49-F238E27FC236}">
                    <a16:creationId xmlns="" xmlns:a16="http://schemas.microsoft.com/office/drawing/2014/main" id="{2D9A9BED-0027-927A-04B2-002F32A15C79}"/>
                  </a:ext>
                </a:extLst>
              </p:cNvPr>
              <p:cNvCxnSpPr/>
              <p:nvPr/>
            </p:nvCxnSpPr>
            <p:spPr>
              <a:xfrm>
                <a:off x="4926563" y="2003389"/>
                <a:ext cx="3610947" cy="0"/>
              </a:xfrm>
              <a:prstGeom prst="line">
                <a:avLst/>
              </a:prstGeom>
              <a:ln w="19050">
                <a:gradFill>
                  <a:gsLst>
                    <a:gs pos="0">
                      <a:srgbClr val="02EEFF">
                        <a:lumMod val="98000"/>
                        <a:lumOff val="2000"/>
                      </a:srgbClr>
                    </a:gs>
                    <a:gs pos="100000">
                      <a:srgbClr val="001131"/>
                    </a:gs>
                  </a:gsLst>
                  <a:lin ang="18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框 26">
              <a:extLst>
                <a:ext uri="{FF2B5EF4-FFF2-40B4-BE49-F238E27FC236}">
                  <a16:creationId xmlns="" xmlns:a16="http://schemas.microsoft.com/office/drawing/2014/main" id="{031857BA-4186-E178-9938-6474F4E747A7}"/>
                </a:ext>
              </a:extLst>
            </p:cNvPr>
            <p:cNvSpPr txBox="1"/>
            <p:nvPr/>
          </p:nvSpPr>
          <p:spPr>
            <a:xfrm>
              <a:off x="5553271" y="1769086"/>
              <a:ext cx="2468569" cy="394153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20000"/>
            </a:bodyPr>
            <a:lstStyle/>
            <a:p>
              <a:pPr algn="ctr"/>
              <a:r>
                <a:rPr lang="en-US" altLang="en-US" sz="1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ource Han Sans SC"/>
                  <a:cs typeface="Times New Roman" panose="02020603050405020304" pitchFamily="18" charset="0"/>
                </a:rPr>
                <a:t>Rappel sur algorithm A* et D*</a:t>
              </a:r>
              <a:endParaRPr lang="en-US" altLang="zh-CN" sz="16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思源宋体" panose="02020700000000000000" pitchFamily="18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142CC302-1255-CA08-D5C2-A2D835150D00}"/>
              </a:ext>
            </a:extLst>
          </p:cNvPr>
          <p:cNvGrpSpPr/>
          <p:nvPr/>
        </p:nvGrpSpPr>
        <p:grpSpPr>
          <a:xfrm>
            <a:off x="7510832" y="2651494"/>
            <a:ext cx="3797559" cy="800831"/>
            <a:chOff x="4564226" y="1722916"/>
            <a:chExt cx="3797559" cy="800831"/>
          </a:xfrm>
        </p:grpSpPr>
        <p:sp>
          <p:nvSpPr>
            <p:cNvPr id="31" name="文本框 30">
              <a:extLst>
                <a:ext uri="{FF2B5EF4-FFF2-40B4-BE49-F238E27FC236}">
                  <a16:creationId xmlns="" xmlns:a16="http://schemas.microsoft.com/office/drawing/2014/main" id="{DC10C8C8-BE10-2B2E-DF15-9A4D3CD73973}"/>
                </a:ext>
              </a:extLst>
            </p:cNvPr>
            <p:cNvSpPr txBox="1"/>
            <p:nvPr/>
          </p:nvSpPr>
          <p:spPr>
            <a:xfrm>
              <a:off x="4750838" y="1722916"/>
              <a:ext cx="802432" cy="70788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ource Han Sans SC"/>
                  <a:cs typeface="Times New Roman" panose="02020603050405020304" pitchFamily="18" charset="0"/>
                </a:rPr>
                <a:t>04</a:t>
              </a:r>
              <a:endParaRPr lang="zh-CN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="" xmlns:a16="http://schemas.microsoft.com/office/drawing/2014/main" id="{BC274CAD-B27E-FB02-F8B5-0C3B4687DD21}"/>
                </a:ext>
              </a:extLst>
            </p:cNvPr>
            <p:cNvGrpSpPr/>
            <p:nvPr/>
          </p:nvGrpSpPr>
          <p:grpSpPr>
            <a:xfrm>
              <a:off x="4564226" y="2337135"/>
              <a:ext cx="3797559" cy="186612"/>
              <a:chOff x="4739951" y="2003389"/>
              <a:chExt cx="3797559" cy="186612"/>
            </a:xfrm>
          </p:grpSpPr>
          <p:sp>
            <p:nvSpPr>
              <p:cNvPr id="34" name="椭圆 33">
                <a:extLst>
                  <a:ext uri="{FF2B5EF4-FFF2-40B4-BE49-F238E27FC236}">
                    <a16:creationId xmlns="" xmlns:a16="http://schemas.microsoft.com/office/drawing/2014/main" id="{490F1563-DEE2-4AF8-60D8-093138C7C63E}"/>
                  </a:ext>
                </a:extLst>
              </p:cNvPr>
              <p:cNvSpPr/>
              <p:nvPr/>
            </p:nvSpPr>
            <p:spPr>
              <a:xfrm>
                <a:off x="4739951" y="2003389"/>
                <a:ext cx="186612" cy="186612"/>
              </a:xfrm>
              <a:prstGeom prst="ellipse">
                <a:avLst/>
              </a:prstGeom>
              <a:solidFill>
                <a:srgbClr val="02EEFF"/>
              </a:solidFill>
              <a:ln>
                <a:noFill/>
              </a:ln>
              <a:effectLst>
                <a:glow rad="381000">
                  <a:schemeClr val="accent1"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="" xmlns:a16="http://schemas.microsoft.com/office/drawing/2014/main" id="{7CC1A932-6A1E-BE0C-DBEF-948FDC97D955}"/>
                  </a:ext>
                </a:extLst>
              </p:cNvPr>
              <p:cNvCxnSpPr/>
              <p:nvPr/>
            </p:nvCxnSpPr>
            <p:spPr>
              <a:xfrm>
                <a:off x="4926563" y="2096695"/>
                <a:ext cx="3610947" cy="0"/>
              </a:xfrm>
              <a:prstGeom prst="line">
                <a:avLst/>
              </a:prstGeom>
              <a:ln w="19050">
                <a:gradFill>
                  <a:gsLst>
                    <a:gs pos="0">
                      <a:srgbClr val="02EEFF">
                        <a:lumMod val="98000"/>
                        <a:lumOff val="2000"/>
                      </a:srgbClr>
                    </a:gs>
                    <a:gs pos="100000">
                      <a:srgbClr val="001131"/>
                    </a:gs>
                  </a:gsLst>
                  <a:lin ang="18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文本框 32">
              <a:extLst>
                <a:ext uri="{FF2B5EF4-FFF2-40B4-BE49-F238E27FC236}">
                  <a16:creationId xmlns="" xmlns:a16="http://schemas.microsoft.com/office/drawing/2014/main" id="{587B1B0F-E872-1632-0BCD-A0B599D78965}"/>
                </a:ext>
              </a:extLst>
            </p:cNvPr>
            <p:cNvSpPr txBox="1"/>
            <p:nvPr/>
          </p:nvSpPr>
          <p:spPr>
            <a:xfrm>
              <a:off x="6215763" y="1722916"/>
              <a:ext cx="1436914" cy="60960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fr-FR" altLang="en-US" b="1" dirty="0">
                  <a:solidFill>
                    <a:schemeClr val="bg1"/>
                  </a:solidFill>
                  <a:latin typeface="Times New Roman" panose="02020603050405020304" pitchFamily="18" charset="0"/>
                  <a:ea typeface="Source Han Sans SC"/>
                  <a:cs typeface="Times New Roman" panose="02020603050405020304" pitchFamily="18" charset="0"/>
                </a:rPr>
                <a:t>Exemple</a:t>
              </a:r>
              <a:endParaRPr lang="fr-FR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思源宋体" panose="02020700000000000000" pitchFamily="18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7" name="直接连接符 36">
            <a:extLst>
              <a:ext uri="{FF2B5EF4-FFF2-40B4-BE49-F238E27FC236}">
                <a16:creationId xmlns="" xmlns:a16="http://schemas.microsoft.com/office/drawing/2014/main" id="{8D2487B6-DFB9-7CD9-7C29-C2B1A1906EA1}"/>
              </a:ext>
            </a:extLst>
          </p:cNvPr>
          <p:cNvCxnSpPr/>
          <p:nvPr/>
        </p:nvCxnSpPr>
        <p:spPr>
          <a:xfrm>
            <a:off x="4093028" y="862241"/>
            <a:ext cx="4005943" cy="0"/>
          </a:xfrm>
          <a:prstGeom prst="line">
            <a:avLst/>
          </a:prstGeom>
          <a:ln>
            <a:gradFill>
              <a:gsLst>
                <a:gs pos="0">
                  <a:srgbClr val="001131"/>
                </a:gs>
                <a:gs pos="100000">
                  <a:srgbClr val="001131"/>
                </a:gs>
                <a:gs pos="50000">
                  <a:srgbClr val="02EEFF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29">
            <a:extLst>
              <a:ext uri="{FF2B5EF4-FFF2-40B4-BE49-F238E27FC236}">
                <a16:creationId xmlns="" xmlns:a16="http://schemas.microsoft.com/office/drawing/2014/main" id="{2EB7B46F-B0FC-2B71-2887-B7CA244894C8}"/>
              </a:ext>
            </a:extLst>
          </p:cNvPr>
          <p:cNvGrpSpPr/>
          <p:nvPr/>
        </p:nvGrpSpPr>
        <p:grpSpPr>
          <a:xfrm>
            <a:off x="7691485" y="3913894"/>
            <a:ext cx="3797559" cy="800831"/>
            <a:chOff x="4564226" y="1722916"/>
            <a:chExt cx="3797559" cy="800831"/>
          </a:xfrm>
        </p:grpSpPr>
        <p:sp>
          <p:nvSpPr>
            <p:cNvPr id="3" name="文本框 30">
              <a:extLst>
                <a:ext uri="{FF2B5EF4-FFF2-40B4-BE49-F238E27FC236}">
                  <a16:creationId xmlns="" xmlns:a16="http://schemas.microsoft.com/office/drawing/2014/main" id="{C7C16D7B-DEC5-88A8-C36F-A77F7664BA48}"/>
                </a:ext>
              </a:extLst>
            </p:cNvPr>
            <p:cNvSpPr txBox="1"/>
            <p:nvPr/>
          </p:nvSpPr>
          <p:spPr>
            <a:xfrm>
              <a:off x="4750838" y="1722916"/>
              <a:ext cx="802432" cy="70788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ource Han Sans SC"/>
                  <a:cs typeface="Times New Roman" panose="02020603050405020304" pitchFamily="18" charset="0"/>
                </a:rPr>
                <a:t>06</a:t>
              </a:r>
              <a:endParaRPr lang="zh-CN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" name="组合 31">
              <a:extLst>
                <a:ext uri="{FF2B5EF4-FFF2-40B4-BE49-F238E27FC236}">
                  <a16:creationId xmlns="" xmlns:a16="http://schemas.microsoft.com/office/drawing/2014/main" id="{CE46BDBF-F51C-7C5B-AAE6-511A4C96D578}"/>
                </a:ext>
              </a:extLst>
            </p:cNvPr>
            <p:cNvGrpSpPr/>
            <p:nvPr/>
          </p:nvGrpSpPr>
          <p:grpSpPr>
            <a:xfrm>
              <a:off x="4564226" y="2337135"/>
              <a:ext cx="3797559" cy="186612"/>
              <a:chOff x="4739951" y="2003389"/>
              <a:chExt cx="3797559" cy="186612"/>
            </a:xfrm>
          </p:grpSpPr>
          <p:sp>
            <p:nvSpPr>
              <p:cNvPr id="12" name="椭圆 33">
                <a:extLst>
                  <a:ext uri="{FF2B5EF4-FFF2-40B4-BE49-F238E27FC236}">
                    <a16:creationId xmlns="" xmlns:a16="http://schemas.microsoft.com/office/drawing/2014/main" id="{6D844D67-7D5A-0208-1CF3-49BB6B288168}"/>
                  </a:ext>
                </a:extLst>
              </p:cNvPr>
              <p:cNvSpPr/>
              <p:nvPr/>
            </p:nvSpPr>
            <p:spPr>
              <a:xfrm>
                <a:off x="4739951" y="2003389"/>
                <a:ext cx="186612" cy="186612"/>
              </a:xfrm>
              <a:prstGeom prst="ellipse">
                <a:avLst/>
              </a:prstGeom>
              <a:solidFill>
                <a:srgbClr val="02EEFF"/>
              </a:solidFill>
              <a:ln>
                <a:noFill/>
              </a:ln>
              <a:effectLst>
                <a:glow rad="381000">
                  <a:schemeClr val="accent1"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" name="直接连接符 34">
                <a:extLst>
                  <a:ext uri="{FF2B5EF4-FFF2-40B4-BE49-F238E27FC236}">
                    <a16:creationId xmlns="" xmlns:a16="http://schemas.microsoft.com/office/drawing/2014/main" id="{2C061C03-7D38-1382-2D11-12066BCB567B}"/>
                  </a:ext>
                </a:extLst>
              </p:cNvPr>
              <p:cNvCxnSpPr/>
              <p:nvPr/>
            </p:nvCxnSpPr>
            <p:spPr>
              <a:xfrm>
                <a:off x="4926563" y="2096695"/>
                <a:ext cx="3610947" cy="0"/>
              </a:xfrm>
              <a:prstGeom prst="line">
                <a:avLst/>
              </a:prstGeom>
              <a:ln w="19050">
                <a:gradFill>
                  <a:gsLst>
                    <a:gs pos="0">
                      <a:srgbClr val="02EEFF">
                        <a:lumMod val="98000"/>
                        <a:lumOff val="2000"/>
                      </a:srgbClr>
                    </a:gs>
                    <a:gs pos="100000">
                      <a:srgbClr val="001131"/>
                    </a:gs>
                  </a:gsLst>
                  <a:lin ang="18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32">
              <a:extLst>
                <a:ext uri="{FF2B5EF4-FFF2-40B4-BE49-F238E27FC236}">
                  <a16:creationId xmlns="" xmlns:a16="http://schemas.microsoft.com/office/drawing/2014/main" id="{D4AD7BA2-88DD-6357-AD34-C5A6AAF823E0}"/>
                </a:ext>
              </a:extLst>
            </p:cNvPr>
            <p:cNvSpPr txBox="1"/>
            <p:nvPr/>
          </p:nvSpPr>
          <p:spPr>
            <a:xfrm>
              <a:off x="6239071" y="1769083"/>
              <a:ext cx="1436914" cy="60960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altLang="en-US" b="1" dirty="0">
                  <a:solidFill>
                    <a:schemeClr val="bg1"/>
                  </a:solidFill>
                  <a:latin typeface="Times New Roman" panose="02020603050405020304" pitchFamily="18" charset="0"/>
                  <a:ea typeface="Source Han Sans SC"/>
                  <a:cs typeface="Times New Roman" panose="02020603050405020304" pitchFamily="18" charset="0"/>
                </a:rPr>
                <a:t>Conclusion</a:t>
              </a:r>
              <a:endPara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思源宋体" panose="02020700000000000000" pitchFamily="18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组合 29">
            <a:extLst>
              <a:ext uri="{FF2B5EF4-FFF2-40B4-BE49-F238E27FC236}">
                <a16:creationId xmlns="" xmlns:a16="http://schemas.microsoft.com/office/drawing/2014/main" id="{7A3D2B9D-1A98-A1C0-01AE-EFC2F3E93C45}"/>
              </a:ext>
            </a:extLst>
          </p:cNvPr>
          <p:cNvGrpSpPr/>
          <p:nvPr/>
        </p:nvGrpSpPr>
        <p:grpSpPr>
          <a:xfrm>
            <a:off x="3626928" y="4921725"/>
            <a:ext cx="3797559" cy="800831"/>
            <a:chOff x="4564226" y="1722916"/>
            <a:chExt cx="3797559" cy="800831"/>
          </a:xfrm>
        </p:grpSpPr>
        <p:sp>
          <p:nvSpPr>
            <p:cNvPr id="38" name="文本框 30">
              <a:extLst>
                <a:ext uri="{FF2B5EF4-FFF2-40B4-BE49-F238E27FC236}">
                  <a16:creationId xmlns="" xmlns:a16="http://schemas.microsoft.com/office/drawing/2014/main" id="{25C98E39-5391-E821-9467-394E89BC89FC}"/>
                </a:ext>
              </a:extLst>
            </p:cNvPr>
            <p:cNvSpPr txBox="1"/>
            <p:nvPr/>
          </p:nvSpPr>
          <p:spPr>
            <a:xfrm>
              <a:off x="4750838" y="1722916"/>
              <a:ext cx="802432" cy="70788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ource Han Sans SC"/>
                  <a:cs typeface="Times New Roman" panose="02020603050405020304" pitchFamily="18" charset="0"/>
                </a:rPr>
                <a:t>05</a:t>
              </a:r>
              <a:endParaRPr lang="zh-CN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9" name="组合 31">
              <a:extLst>
                <a:ext uri="{FF2B5EF4-FFF2-40B4-BE49-F238E27FC236}">
                  <a16:creationId xmlns="" xmlns:a16="http://schemas.microsoft.com/office/drawing/2014/main" id="{00F31B5D-028C-6BD5-4961-4579B9EFE6E3}"/>
                </a:ext>
              </a:extLst>
            </p:cNvPr>
            <p:cNvGrpSpPr/>
            <p:nvPr/>
          </p:nvGrpSpPr>
          <p:grpSpPr>
            <a:xfrm>
              <a:off x="4564226" y="2337135"/>
              <a:ext cx="3797559" cy="186612"/>
              <a:chOff x="4739951" y="2003389"/>
              <a:chExt cx="3797559" cy="186612"/>
            </a:xfrm>
          </p:grpSpPr>
          <p:sp>
            <p:nvSpPr>
              <p:cNvPr id="41" name="椭圆 33">
                <a:extLst>
                  <a:ext uri="{FF2B5EF4-FFF2-40B4-BE49-F238E27FC236}">
                    <a16:creationId xmlns="" xmlns:a16="http://schemas.microsoft.com/office/drawing/2014/main" id="{35A74FA4-52B3-7491-2D03-FDEACFB674D0}"/>
                  </a:ext>
                </a:extLst>
              </p:cNvPr>
              <p:cNvSpPr/>
              <p:nvPr/>
            </p:nvSpPr>
            <p:spPr>
              <a:xfrm>
                <a:off x="4739951" y="2003389"/>
                <a:ext cx="186612" cy="186612"/>
              </a:xfrm>
              <a:prstGeom prst="ellipse">
                <a:avLst/>
              </a:prstGeom>
              <a:solidFill>
                <a:srgbClr val="02EEFF"/>
              </a:solidFill>
              <a:ln>
                <a:noFill/>
              </a:ln>
              <a:effectLst>
                <a:glow rad="381000">
                  <a:schemeClr val="accent1"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2" name="直接连接符 34">
                <a:extLst>
                  <a:ext uri="{FF2B5EF4-FFF2-40B4-BE49-F238E27FC236}">
                    <a16:creationId xmlns="" xmlns:a16="http://schemas.microsoft.com/office/drawing/2014/main" id="{2ADC71EC-BAB7-D740-F72C-AF0493369A70}"/>
                  </a:ext>
                </a:extLst>
              </p:cNvPr>
              <p:cNvCxnSpPr/>
              <p:nvPr/>
            </p:nvCxnSpPr>
            <p:spPr>
              <a:xfrm>
                <a:off x="4926563" y="2096695"/>
                <a:ext cx="3610947" cy="0"/>
              </a:xfrm>
              <a:prstGeom prst="line">
                <a:avLst/>
              </a:prstGeom>
              <a:ln w="19050">
                <a:gradFill>
                  <a:gsLst>
                    <a:gs pos="0">
                      <a:srgbClr val="02EEFF">
                        <a:lumMod val="98000"/>
                        <a:lumOff val="2000"/>
                      </a:srgbClr>
                    </a:gs>
                    <a:gs pos="100000">
                      <a:srgbClr val="001131"/>
                    </a:gs>
                  </a:gsLst>
                  <a:lin ang="18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文本框 32">
              <a:extLst>
                <a:ext uri="{FF2B5EF4-FFF2-40B4-BE49-F238E27FC236}">
                  <a16:creationId xmlns="" xmlns:a16="http://schemas.microsoft.com/office/drawing/2014/main" id="{DC465484-23A9-5346-C2E7-40D5C325A31C}"/>
                </a:ext>
              </a:extLst>
            </p:cNvPr>
            <p:cNvSpPr txBox="1"/>
            <p:nvPr/>
          </p:nvSpPr>
          <p:spPr>
            <a:xfrm>
              <a:off x="6239071" y="1769083"/>
              <a:ext cx="1436914" cy="60960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fr-FR" altLang="en-US" b="1" dirty="0">
                  <a:solidFill>
                    <a:schemeClr val="bg1"/>
                  </a:solidFill>
                  <a:latin typeface="Times New Roman" panose="02020603050405020304" pitchFamily="18" charset="0"/>
                  <a:ea typeface="Source Han Sans SC"/>
                  <a:cs typeface="Times New Roman" panose="02020603050405020304" pitchFamily="18" charset="0"/>
                </a:rPr>
                <a:t>Exercice</a:t>
              </a:r>
              <a:endParaRPr lang="fr-FR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思源宋体" panose="02020700000000000000" pitchFamily="18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29">
            <a:extLst>
              <a:ext uri="{FF2B5EF4-FFF2-40B4-BE49-F238E27FC236}">
                <a16:creationId xmlns="" xmlns:a16="http://schemas.microsoft.com/office/drawing/2014/main" id="{2EB7B46F-B0FC-2B71-2887-B7CA244894C8}"/>
              </a:ext>
            </a:extLst>
          </p:cNvPr>
          <p:cNvGrpSpPr/>
          <p:nvPr/>
        </p:nvGrpSpPr>
        <p:grpSpPr>
          <a:xfrm>
            <a:off x="7691485" y="5262952"/>
            <a:ext cx="3797559" cy="800831"/>
            <a:chOff x="4564226" y="1722916"/>
            <a:chExt cx="3797559" cy="800831"/>
          </a:xfrm>
        </p:grpSpPr>
        <p:sp>
          <p:nvSpPr>
            <p:cNvPr id="44" name="文本框 30">
              <a:extLst>
                <a:ext uri="{FF2B5EF4-FFF2-40B4-BE49-F238E27FC236}">
                  <a16:creationId xmlns="" xmlns:a16="http://schemas.microsoft.com/office/drawing/2014/main" id="{C7C16D7B-DEC5-88A8-C36F-A77F7664BA48}"/>
                </a:ext>
              </a:extLst>
            </p:cNvPr>
            <p:cNvSpPr txBox="1"/>
            <p:nvPr/>
          </p:nvSpPr>
          <p:spPr>
            <a:xfrm>
              <a:off x="4750838" y="1722916"/>
              <a:ext cx="802432" cy="70788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altLang="zh-CN" sz="4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Source Han Sans SC"/>
                  <a:cs typeface="Times New Roman" panose="02020603050405020304" pitchFamily="18" charset="0"/>
                </a:rPr>
                <a:t>07</a:t>
              </a:r>
              <a:endParaRPr lang="zh-CN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5" name="组合 31">
              <a:extLst>
                <a:ext uri="{FF2B5EF4-FFF2-40B4-BE49-F238E27FC236}">
                  <a16:creationId xmlns="" xmlns:a16="http://schemas.microsoft.com/office/drawing/2014/main" id="{CE46BDBF-F51C-7C5B-AAE6-511A4C96D578}"/>
                </a:ext>
              </a:extLst>
            </p:cNvPr>
            <p:cNvGrpSpPr/>
            <p:nvPr/>
          </p:nvGrpSpPr>
          <p:grpSpPr>
            <a:xfrm>
              <a:off x="4564226" y="2337135"/>
              <a:ext cx="3797559" cy="186612"/>
              <a:chOff x="4739951" y="2003389"/>
              <a:chExt cx="3797559" cy="186612"/>
            </a:xfrm>
          </p:grpSpPr>
          <p:sp>
            <p:nvSpPr>
              <p:cNvPr id="47" name="椭圆 33">
                <a:extLst>
                  <a:ext uri="{FF2B5EF4-FFF2-40B4-BE49-F238E27FC236}">
                    <a16:creationId xmlns="" xmlns:a16="http://schemas.microsoft.com/office/drawing/2014/main" id="{6D844D67-7D5A-0208-1CF3-49BB6B288168}"/>
                  </a:ext>
                </a:extLst>
              </p:cNvPr>
              <p:cNvSpPr/>
              <p:nvPr/>
            </p:nvSpPr>
            <p:spPr>
              <a:xfrm>
                <a:off x="4739951" y="2003389"/>
                <a:ext cx="186612" cy="186612"/>
              </a:xfrm>
              <a:prstGeom prst="ellipse">
                <a:avLst/>
              </a:prstGeom>
              <a:solidFill>
                <a:srgbClr val="02EEFF"/>
              </a:solidFill>
              <a:ln>
                <a:noFill/>
              </a:ln>
              <a:effectLst>
                <a:glow rad="381000">
                  <a:schemeClr val="accent1"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8" name="直接连接符 34">
                <a:extLst>
                  <a:ext uri="{FF2B5EF4-FFF2-40B4-BE49-F238E27FC236}">
                    <a16:creationId xmlns="" xmlns:a16="http://schemas.microsoft.com/office/drawing/2014/main" id="{2C061C03-7D38-1382-2D11-12066BCB567B}"/>
                  </a:ext>
                </a:extLst>
              </p:cNvPr>
              <p:cNvCxnSpPr/>
              <p:nvPr/>
            </p:nvCxnSpPr>
            <p:spPr>
              <a:xfrm>
                <a:off x="4926563" y="2096695"/>
                <a:ext cx="3610947" cy="0"/>
              </a:xfrm>
              <a:prstGeom prst="line">
                <a:avLst/>
              </a:prstGeom>
              <a:ln w="19050">
                <a:gradFill>
                  <a:gsLst>
                    <a:gs pos="0">
                      <a:srgbClr val="02EEFF">
                        <a:lumMod val="98000"/>
                        <a:lumOff val="2000"/>
                      </a:srgbClr>
                    </a:gs>
                    <a:gs pos="100000">
                      <a:srgbClr val="001131"/>
                    </a:gs>
                  </a:gsLst>
                  <a:lin ang="18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文本框 32">
              <a:extLst>
                <a:ext uri="{FF2B5EF4-FFF2-40B4-BE49-F238E27FC236}">
                  <a16:creationId xmlns="" xmlns:a16="http://schemas.microsoft.com/office/drawing/2014/main" id="{D4AD7BA2-88DD-6357-AD34-C5A6AAF823E0}"/>
                </a:ext>
              </a:extLst>
            </p:cNvPr>
            <p:cNvSpPr txBox="1"/>
            <p:nvPr/>
          </p:nvSpPr>
          <p:spPr>
            <a:xfrm>
              <a:off x="6122001" y="1820481"/>
              <a:ext cx="1436914" cy="60960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fr-FR" altLang="zh-CN" b="1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思源宋体" panose="02020700000000000000" pitchFamily="18" charset="-122"/>
                  <a:cs typeface="Times New Roman" panose="02020603050405020304" pitchFamily="18" charset="0"/>
                </a:rPr>
                <a:t>Références</a:t>
              </a:r>
              <a:r>
                <a:rPr lang="en-US" altLang="zh-CN" b="1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思源宋体" panose="02020700000000000000" pitchFamily="18" charset="-122"/>
                  <a:cs typeface="Times New Roman" panose="02020603050405020304" pitchFamily="18" charset="0"/>
                </a:rPr>
                <a:t> </a:t>
              </a:r>
              <a:endPara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思源宋体" panose="02020700000000000000" pitchFamily="18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4481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1274D03A-A70D-E9C3-CE23-FE0B36868D9F}"/>
              </a:ext>
            </a:extLst>
          </p:cNvPr>
          <p:cNvGrpSpPr/>
          <p:nvPr/>
        </p:nvGrpSpPr>
        <p:grpSpPr>
          <a:xfrm>
            <a:off x="362340" y="201547"/>
            <a:ext cx="3797559" cy="933372"/>
            <a:chOff x="362340" y="201547"/>
            <a:chExt cx="3797559" cy="933372"/>
          </a:xfrm>
        </p:grpSpPr>
        <p:grpSp>
          <p:nvGrpSpPr>
            <p:cNvPr id="5" name="组合 4">
              <a:extLst>
                <a:ext uri="{FF2B5EF4-FFF2-40B4-BE49-F238E27FC236}">
                  <a16:creationId xmlns="" xmlns:a16="http://schemas.microsoft.com/office/drawing/2014/main" id="{4CA8E2DA-F8DF-6A9D-F489-3036194CB576}"/>
                </a:ext>
              </a:extLst>
            </p:cNvPr>
            <p:cNvGrpSpPr/>
            <p:nvPr/>
          </p:nvGrpSpPr>
          <p:grpSpPr>
            <a:xfrm>
              <a:off x="362340" y="201547"/>
              <a:ext cx="3797559" cy="186612"/>
              <a:chOff x="4739951" y="2003389"/>
              <a:chExt cx="3797559" cy="186612"/>
            </a:xfrm>
          </p:grpSpPr>
          <p:sp>
            <p:nvSpPr>
              <p:cNvPr id="9" name="椭圆 8">
                <a:extLst>
                  <a:ext uri="{FF2B5EF4-FFF2-40B4-BE49-F238E27FC236}">
                    <a16:creationId xmlns="" xmlns:a16="http://schemas.microsoft.com/office/drawing/2014/main" id="{CCA8F020-4F59-3D01-4533-A6762FD3E55F}"/>
                  </a:ext>
                </a:extLst>
              </p:cNvPr>
              <p:cNvSpPr/>
              <p:nvPr/>
            </p:nvSpPr>
            <p:spPr>
              <a:xfrm>
                <a:off x="4739951" y="2003389"/>
                <a:ext cx="186612" cy="186612"/>
              </a:xfrm>
              <a:prstGeom prst="ellipse">
                <a:avLst/>
              </a:prstGeom>
              <a:solidFill>
                <a:srgbClr val="02EEFF"/>
              </a:solidFill>
              <a:ln>
                <a:noFill/>
              </a:ln>
              <a:effectLst>
                <a:glow rad="381000">
                  <a:schemeClr val="accent1"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" name="直接连接符 9">
                <a:extLst>
                  <a:ext uri="{FF2B5EF4-FFF2-40B4-BE49-F238E27FC236}">
                    <a16:creationId xmlns="" xmlns:a16="http://schemas.microsoft.com/office/drawing/2014/main" id="{5CF04A24-A431-05CF-0C5E-94A15C182814}"/>
                  </a:ext>
                </a:extLst>
              </p:cNvPr>
              <p:cNvCxnSpPr/>
              <p:nvPr/>
            </p:nvCxnSpPr>
            <p:spPr>
              <a:xfrm>
                <a:off x="4926563" y="2096695"/>
                <a:ext cx="3610947" cy="0"/>
              </a:xfrm>
              <a:prstGeom prst="line">
                <a:avLst/>
              </a:prstGeom>
              <a:ln w="19050">
                <a:gradFill>
                  <a:gsLst>
                    <a:gs pos="0">
                      <a:srgbClr val="02EEFF">
                        <a:lumMod val="98000"/>
                        <a:lumOff val="2000"/>
                      </a:srgbClr>
                    </a:gs>
                    <a:gs pos="100000">
                      <a:srgbClr val="001131"/>
                    </a:gs>
                  </a:gsLst>
                  <a:lin ang="18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">
              <a:extLst>
                <a:ext uri="{FF2B5EF4-FFF2-40B4-BE49-F238E27FC236}">
                  <a16:creationId xmlns="" xmlns:a16="http://schemas.microsoft.com/office/drawing/2014/main" id="{345FA21B-FD6D-B5EB-BCE3-B12F1500A195}"/>
                </a:ext>
              </a:extLst>
            </p:cNvPr>
            <p:cNvGrpSpPr/>
            <p:nvPr/>
          </p:nvGrpSpPr>
          <p:grpSpPr>
            <a:xfrm>
              <a:off x="586274" y="361805"/>
              <a:ext cx="2913482" cy="773114"/>
              <a:chOff x="735563" y="399125"/>
              <a:chExt cx="2913482" cy="773114"/>
            </a:xfrm>
          </p:grpSpPr>
          <p:sp>
            <p:nvSpPr>
              <p:cNvPr id="7" name="文本框 6">
                <a:extLst>
                  <a:ext uri="{FF2B5EF4-FFF2-40B4-BE49-F238E27FC236}">
                    <a16:creationId xmlns="" xmlns:a16="http://schemas.microsoft.com/office/drawing/2014/main" id="{3787B851-4189-0E1B-AD30-464A6ED23A67}"/>
                  </a:ext>
                </a:extLst>
              </p:cNvPr>
              <p:cNvSpPr txBox="1"/>
              <p:nvPr/>
            </p:nvSpPr>
            <p:spPr>
              <a:xfrm>
                <a:off x="735563" y="399125"/>
                <a:ext cx="885217" cy="769441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  <a:latin typeface="Source Han Sans SC"/>
                    <a:ea typeface="Source Han Sans SC"/>
                  </a:rPr>
                  <a:t>05</a:t>
                </a:r>
                <a:endParaRPr lang="zh-CN" altLang="en-US" sz="44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="" xmlns:a16="http://schemas.microsoft.com/office/drawing/2014/main" id="{3D254CC6-556F-93DF-A4F2-C5544B6C8376}"/>
                  </a:ext>
                </a:extLst>
              </p:cNvPr>
              <p:cNvSpPr txBox="1"/>
              <p:nvPr/>
            </p:nvSpPr>
            <p:spPr>
              <a:xfrm>
                <a:off x="1786035" y="425479"/>
                <a:ext cx="1863010" cy="746760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fr-FR" altLang="en-US" sz="36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ource Han Sans SC"/>
                    <a:cs typeface="Times New Roman" panose="02020603050405020304" pitchFamily="18" charset="0"/>
                  </a:rPr>
                  <a:t>Exercice</a:t>
                </a:r>
                <a:endParaRPr lang="en-US" altLang="zh-CN" sz="1100" dirty="0">
                  <a:solidFill>
                    <a:schemeClr val="bg1">
                      <a:lumMod val="65000"/>
                    </a:schemeClr>
                  </a:solidFill>
                  <a:latin typeface="思源宋体" panose="02020700000000000000" pitchFamily="18" charset="-122"/>
                  <a:ea typeface="思源宋体" panose="02020700000000000000" pitchFamily="18" charset="-122"/>
                </a:endParaRPr>
              </a:p>
            </p:txBody>
          </p:sp>
        </p:grpSp>
      </p:grpSp>
      <p:pic>
        <p:nvPicPr>
          <p:cNvPr id="2" name="Image 1">
            <a:extLst>
              <a:ext uri="{FF2B5EF4-FFF2-40B4-BE49-F238E27FC236}">
                <a16:creationId xmlns="" xmlns:a16="http://schemas.microsoft.com/office/drawing/2014/main" id="{B562042F-A53C-885A-B281-B6E1E17C9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3" y="1131246"/>
            <a:ext cx="7258051" cy="423460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="" xmlns:a16="http://schemas.microsoft.com/office/drawing/2014/main" id="{5EF77438-C545-D2C7-3E25-67D638C8B0F9}"/>
              </a:ext>
            </a:extLst>
          </p:cNvPr>
          <p:cNvSpPr txBox="1"/>
          <p:nvPr/>
        </p:nvSpPr>
        <p:spPr>
          <a:xfrm>
            <a:off x="2072637" y="5847326"/>
            <a:ext cx="84886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  <a:latin typeface="Tempus Sans ITC" panose="04020404030D07020202" pitchFamily="82" charset="0"/>
                <a:ea typeface="Tahoma" panose="020B0604030504040204" pitchFamily="34" charset="0"/>
                <a:cs typeface="Tahoma" panose="020B0604030504040204" pitchFamily="34" charset="0"/>
              </a:rPr>
              <a:t>heuristiques</a:t>
            </a:r>
            <a:r>
              <a:rPr lang="fr-FR" sz="2400" b="1" dirty="0">
                <a:solidFill>
                  <a:schemeClr val="bg1"/>
                </a:solidFill>
                <a:latin typeface="Tempus Sans ITC" panose="04020404030D07020202" pitchFamily="82" charset="0"/>
                <a:ea typeface="Tahoma" panose="020B0604030504040204" pitchFamily="34" charset="0"/>
                <a:cs typeface="Tahoma" panose="020B0604030504040204" pitchFamily="34" charset="0"/>
              </a:rPr>
              <a:t> = {'A': 0, 'B': 1, 'C': 3, 'D': 2, 'E': 2, 'F': 4, 'G': 5}</a:t>
            </a:r>
          </a:p>
        </p:txBody>
      </p:sp>
    </p:spTree>
    <p:extLst>
      <p:ext uri="{BB962C8B-B14F-4D97-AF65-F5344CB8AC3E}">
        <p14:creationId xmlns:p14="http://schemas.microsoft.com/office/powerpoint/2010/main" val="4210872795"/>
      </p:ext>
    </p:extLst>
  </p:cSld>
  <p:clrMapOvr>
    <a:masterClrMapping/>
  </p:clrMapOvr>
  <p:transition spd="slow">
    <p:cover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DCC04EFF-B9E0-DA50-0838-AA43F6CD87DD}"/>
              </a:ext>
            </a:extLst>
          </p:cNvPr>
          <p:cNvSpPr txBox="1"/>
          <p:nvPr/>
        </p:nvSpPr>
        <p:spPr>
          <a:xfrm>
            <a:off x="4687078" y="2767281"/>
            <a:ext cx="1502228" cy="132343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Source Han Sans SC"/>
                <a:ea typeface="Source Han Sans SC"/>
              </a:rPr>
              <a:t>06</a:t>
            </a:r>
            <a:endParaRPr lang="zh-CN" altLang="en-US" sz="8000" dirty="0">
              <a:solidFill>
                <a:schemeClr val="bg1"/>
              </a:solidFill>
              <a:latin typeface="锐字真言体免费商用" panose="02010600030101010101" pitchFamily="2" charset="-122"/>
              <a:ea typeface="锐字真言体免费商用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B16C9130-7AB5-59BC-1260-790D34A06EF4}"/>
              </a:ext>
            </a:extLst>
          </p:cNvPr>
          <p:cNvSpPr/>
          <p:nvPr/>
        </p:nvSpPr>
        <p:spPr>
          <a:xfrm>
            <a:off x="6189306" y="2384812"/>
            <a:ext cx="45719" cy="2088376"/>
          </a:xfrm>
          <a:prstGeom prst="rect">
            <a:avLst/>
          </a:prstGeom>
          <a:gradFill>
            <a:gsLst>
              <a:gs pos="0">
                <a:srgbClr val="001131"/>
              </a:gs>
              <a:gs pos="100000">
                <a:srgbClr val="001131"/>
              </a:gs>
              <a:gs pos="50000">
                <a:srgbClr val="02EE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243E3DFB-0D28-1617-B5D1-28AA7F22A08D}"/>
              </a:ext>
            </a:extLst>
          </p:cNvPr>
          <p:cNvSpPr txBox="1"/>
          <p:nvPr/>
        </p:nvSpPr>
        <p:spPr>
          <a:xfrm>
            <a:off x="6801052" y="2548205"/>
            <a:ext cx="2918713" cy="8807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pitchFamily="18" charset="0"/>
                <a:ea typeface="Gen Jyuu Gothic Monospace Regul" panose="020B0309020203020207" pitchFamily="49" charset="-128"/>
                <a:cs typeface="Times New Roman" panose="02020603050405020304" pitchFamily="18" charset="0"/>
              </a:rPr>
              <a:t>Conclusion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938AC2C8-82DE-B4F5-FCC5-F501D240AEA6}"/>
              </a:ext>
            </a:extLst>
          </p:cNvPr>
          <p:cNvCxnSpPr/>
          <p:nvPr/>
        </p:nvCxnSpPr>
        <p:spPr>
          <a:xfrm>
            <a:off x="6497216" y="3483124"/>
            <a:ext cx="3844213" cy="0"/>
          </a:xfrm>
          <a:prstGeom prst="line">
            <a:avLst/>
          </a:prstGeom>
          <a:ln>
            <a:gradFill>
              <a:gsLst>
                <a:gs pos="0">
                  <a:srgbClr val="001131"/>
                </a:gs>
                <a:gs pos="100000">
                  <a:srgbClr val="02EEFF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8945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1274D03A-A70D-E9C3-CE23-FE0B36868D9F}"/>
              </a:ext>
            </a:extLst>
          </p:cNvPr>
          <p:cNvGrpSpPr/>
          <p:nvPr/>
        </p:nvGrpSpPr>
        <p:grpSpPr>
          <a:xfrm>
            <a:off x="362340" y="201547"/>
            <a:ext cx="4778620" cy="956048"/>
            <a:chOff x="362340" y="201547"/>
            <a:chExt cx="4778620" cy="956048"/>
          </a:xfrm>
        </p:grpSpPr>
        <p:grpSp>
          <p:nvGrpSpPr>
            <p:cNvPr id="5" name="组合 4">
              <a:extLst>
                <a:ext uri="{FF2B5EF4-FFF2-40B4-BE49-F238E27FC236}">
                  <a16:creationId xmlns="" xmlns:a16="http://schemas.microsoft.com/office/drawing/2014/main" id="{4CA8E2DA-F8DF-6A9D-F489-3036194CB576}"/>
                </a:ext>
              </a:extLst>
            </p:cNvPr>
            <p:cNvGrpSpPr/>
            <p:nvPr/>
          </p:nvGrpSpPr>
          <p:grpSpPr>
            <a:xfrm>
              <a:off x="362340" y="201547"/>
              <a:ext cx="3797559" cy="186612"/>
              <a:chOff x="4739951" y="2003389"/>
              <a:chExt cx="3797559" cy="186612"/>
            </a:xfrm>
          </p:grpSpPr>
          <p:sp>
            <p:nvSpPr>
              <p:cNvPr id="9" name="椭圆 8">
                <a:extLst>
                  <a:ext uri="{FF2B5EF4-FFF2-40B4-BE49-F238E27FC236}">
                    <a16:creationId xmlns="" xmlns:a16="http://schemas.microsoft.com/office/drawing/2014/main" id="{CCA8F020-4F59-3D01-4533-A6762FD3E55F}"/>
                  </a:ext>
                </a:extLst>
              </p:cNvPr>
              <p:cNvSpPr/>
              <p:nvPr/>
            </p:nvSpPr>
            <p:spPr>
              <a:xfrm>
                <a:off x="4739951" y="2003389"/>
                <a:ext cx="186612" cy="186612"/>
              </a:xfrm>
              <a:prstGeom prst="ellipse">
                <a:avLst/>
              </a:prstGeom>
              <a:solidFill>
                <a:srgbClr val="02EEFF"/>
              </a:solidFill>
              <a:ln>
                <a:noFill/>
              </a:ln>
              <a:effectLst>
                <a:glow rad="381000">
                  <a:schemeClr val="accent1"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" name="直接连接符 9">
                <a:extLst>
                  <a:ext uri="{FF2B5EF4-FFF2-40B4-BE49-F238E27FC236}">
                    <a16:creationId xmlns="" xmlns:a16="http://schemas.microsoft.com/office/drawing/2014/main" id="{5CF04A24-A431-05CF-0C5E-94A15C182814}"/>
                  </a:ext>
                </a:extLst>
              </p:cNvPr>
              <p:cNvCxnSpPr/>
              <p:nvPr/>
            </p:nvCxnSpPr>
            <p:spPr>
              <a:xfrm>
                <a:off x="4926563" y="2096695"/>
                <a:ext cx="3610947" cy="0"/>
              </a:xfrm>
              <a:prstGeom prst="line">
                <a:avLst/>
              </a:prstGeom>
              <a:ln w="19050">
                <a:gradFill>
                  <a:gsLst>
                    <a:gs pos="0">
                      <a:srgbClr val="02EEFF">
                        <a:lumMod val="98000"/>
                        <a:lumOff val="2000"/>
                      </a:srgbClr>
                    </a:gs>
                    <a:gs pos="100000">
                      <a:srgbClr val="001131"/>
                    </a:gs>
                  </a:gsLst>
                  <a:lin ang="18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">
              <a:extLst>
                <a:ext uri="{FF2B5EF4-FFF2-40B4-BE49-F238E27FC236}">
                  <a16:creationId xmlns="" xmlns:a16="http://schemas.microsoft.com/office/drawing/2014/main" id="{345FA21B-FD6D-B5EB-BCE3-B12F1500A195}"/>
                </a:ext>
              </a:extLst>
            </p:cNvPr>
            <p:cNvGrpSpPr/>
            <p:nvPr/>
          </p:nvGrpSpPr>
          <p:grpSpPr>
            <a:xfrm>
              <a:off x="586274" y="361805"/>
              <a:ext cx="4554686" cy="795790"/>
              <a:chOff x="735563" y="399125"/>
              <a:chExt cx="4554686" cy="795790"/>
            </a:xfrm>
          </p:grpSpPr>
          <p:sp>
            <p:nvSpPr>
              <p:cNvPr id="7" name="文本框 6">
                <a:extLst>
                  <a:ext uri="{FF2B5EF4-FFF2-40B4-BE49-F238E27FC236}">
                    <a16:creationId xmlns="" xmlns:a16="http://schemas.microsoft.com/office/drawing/2014/main" id="{3787B851-4189-0E1B-AD30-464A6ED23A67}"/>
                  </a:ext>
                </a:extLst>
              </p:cNvPr>
              <p:cNvSpPr txBox="1"/>
              <p:nvPr/>
            </p:nvSpPr>
            <p:spPr>
              <a:xfrm>
                <a:off x="735563" y="399125"/>
                <a:ext cx="885217" cy="769441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  <a:latin typeface="Source Han Sans SC"/>
                    <a:ea typeface="Source Han Sans SC"/>
                  </a:rPr>
                  <a:t>06</a:t>
                </a:r>
                <a:endParaRPr lang="zh-CN" altLang="en-US" sz="44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="" xmlns:a16="http://schemas.microsoft.com/office/drawing/2014/main" id="{3D254CC6-556F-93DF-A4F2-C5544B6C8376}"/>
                  </a:ext>
                </a:extLst>
              </p:cNvPr>
              <p:cNvSpPr txBox="1"/>
              <p:nvPr/>
            </p:nvSpPr>
            <p:spPr>
              <a:xfrm>
                <a:off x="1786034" y="425478"/>
                <a:ext cx="3504215" cy="76943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4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思源宋体" panose="02020700000000000000" pitchFamily="18" charset="-122"/>
                    <a:cs typeface="Times New Roman" panose="02020603050405020304" pitchFamily="18" charset="0"/>
                  </a:rPr>
                  <a:t>Conclusion</a:t>
                </a:r>
              </a:p>
            </p:txBody>
          </p:sp>
        </p:grpSp>
      </p:grpSp>
      <p:sp>
        <p:nvSpPr>
          <p:cNvPr id="11" name="ZoneTexte 1">
            <a:extLst>
              <a:ext uri="{FF2B5EF4-FFF2-40B4-BE49-F238E27FC236}">
                <a16:creationId xmlns="" xmlns:a16="http://schemas.microsoft.com/office/drawing/2014/main" id="{1E83F203-315B-A0D3-6DEA-52FB795744DD}"/>
              </a:ext>
            </a:extLst>
          </p:cNvPr>
          <p:cNvSpPr txBox="1"/>
          <p:nvPr/>
        </p:nvSpPr>
        <p:spPr>
          <a:xfrm>
            <a:off x="1254899" y="1207674"/>
            <a:ext cx="80686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D* Lite est un algorithme de recherche de chemin utilisé dans les environnements dynamiques où les coûts des arêtes peuvent changer au fil du temps.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L'utilisation de la liste de priorité basée sur la clé permet à D* Lite de s'adapter efficacement aux changements dans l'environnement tout en évitant de recalculer l'ensemble du </a:t>
            </a:r>
            <a:r>
              <a:rPr lang="fr-FR" sz="2000" dirty="0">
                <a:solidFill>
                  <a:schemeClr val="bg1"/>
                </a:solidFill>
              </a:rPr>
              <a:t>chemin à chaque mise à jour.</a:t>
            </a:r>
          </a:p>
        </p:txBody>
      </p:sp>
      <p:sp>
        <p:nvSpPr>
          <p:cNvPr id="12" name="ZoneTexte 2">
            <a:extLst>
              <a:ext uri="{FF2B5EF4-FFF2-40B4-BE49-F238E27FC236}">
                <a16:creationId xmlns="" xmlns:a16="http://schemas.microsoft.com/office/drawing/2014/main" id="{1B0893C6-3137-AB3B-01A4-B4469171F191}"/>
              </a:ext>
            </a:extLst>
          </p:cNvPr>
          <p:cNvSpPr txBox="1"/>
          <p:nvPr/>
        </p:nvSpPr>
        <p:spPr>
          <a:xfrm>
            <a:off x="3388852" y="3429000"/>
            <a:ext cx="64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Questions </a:t>
            </a:r>
            <a:r>
              <a:rPr lang="en-US" sz="2400" b="1" dirty="0" err="1">
                <a:solidFill>
                  <a:schemeClr val="bg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ouverte</a:t>
            </a:r>
            <a:r>
              <a:rPr lang="en-US" sz="2400" b="1" dirty="0">
                <a:solidFill>
                  <a:schemeClr val="bg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:</a:t>
            </a:r>
          </a:p>
          <a:p>
            <a:endParaRPr lang="en-US" sz="2400" b="1" dirty="0">
              <a:solidFill>
                <a:schemeClr val="bg1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Complexité</a:t>
            </a:r>
            <a:r>
              <a:rPr lang="en-US" sz="2400" dirty="0">
                <a:solidFill>
                  <a:schemeClr val="bg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temporelle</a:t>
            </a:r>
            <a:r>
              <a:rPr lang="en-US" sz="2400" dirty="0">
                <a:solidFill>
                  <a:schemeClr val="bg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de D* lite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Intégration</a:t>
            </a:r>
            <a:r>
              <a:rPr lang="en-US" sz="2400" dirty="0">
                <a:solidFill>
                  <a:schemeClr val="bg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avec </a:t>
            </a:r>
            <a:r>
              <a:rPr lang="en-US" sz="2400" dirty="0" err="1">
                <a:solidFill>
                  <a:schemeClr val="bg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d'autres</a:t>
            </a:r>
            <a:r>
              <a:rPr lang="en-US" sz="2400" dirty="0">
                <a:solidFill>
                  <a:schemeClr val="bg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techniques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Les </a:t>
            </a:r>
            <a:r>
              <a:rPr lang="en-US" sz="2400" dirty="0" err="1">
                <a:solidFill>
                  <a:schemeClr val="bg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limites</a:t>
            </a:r>
            <a:r>
              <a:rPr lang="en-US" sz="2400" dirty="0">
                <a:solidFill>
                  <a:schemeClr val="bg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de D* lite ?</a:t>
            </a:r>
            <a:endParaRPr lang="fr-FR" sz="2400" dirty="0">
              <a:solidFill>
                <a:schemeClr val="bg1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90446220"/>
      </p:ext>
    </p:extLst>
  </p:cSld>
  <p:clrMapOvr>
    <a:masterClrMapping/>
  </p:clrMapOvr>
  <p:transition spd="slow">
    <p:cover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1274D03A-A70D-E9C3-CE23-FE0B36868D9F}"/>
              </a:ext>
            </a:extLst>
          </p:cNvPr>
          <p:cNvGrpSpPr/>
          <p:nvPr/>
        </p:nvGrpSpPr>
        <p:grpSpPr>
          <a:xfrm>
            <a:off x="362340" y="201547"/>
            <a:ext cx="5712070" cy="1006127"/>
            <a:chOff x="362340" y="201547"/>
            <a:chExt cx="5712070" cy="1006127"/>
          </a:xfrm>
        </p:grpSpPr>
        <p:grpSp>
          <p:nvGrpSpPr>
            <p:cNvPr id="5" name="组合 4">
              <a:extLst>
                <a:ext uri="{FF2B5EF4-FFF2-40B4-BE49-F238E27FC236}">
                  <a16:creationId xmlns="" xmlns:a16="http://schemas.microsoft.com/office/drawing/2014/main" id="{4CA8E2DA-F8DF-6A9D-F489-3036194CB576}"/>
                </a:ext>
              </a:extLst>
            </p:cNvPr>
            <p:cNvGrpSpPr/>
            <p:nvPr/>
          </p:nvGrpSpPr>
          <p:grpSpPr>
            <a:xfrm>
              <a:off x="362340" y="201547"/>
              <a:ext cx="3797559" cy="186612"/>
              <a:chOff x="4739951" y="2003389"/>
              <a:chExt cx="3797559" cy="186612"/>
            </a:xfrm>
          </p:grpSpPr>
          <p:sp>
            <p:nvSpPr>
              <p:cNvPr id="9" name="椭圆 8">
                <a:extLst>
                  <a:ext uri="{FF2B5EF4-FFF2-40B4-BE49-F238E27FC236}">
                    <a16:creationId xmlns="" xmlns:a16="http://schemas.microsoft.com/office/drawing/2014/main" id="{CCA8F020-4F59-3D01-4533-A6762FD3E55F}"/>
                  </a:ext>
                </a:extLst>
              </p:cNvPr>
              <p:cNvSpPr/>
              <p:nvPr/>
            </p:nvSpPr>
            <p:spPr>
              <a:xfrm>
                <a:off x="4739951" y="2003389"/>
                <a:ext cx="186612" cy="186612"/>
              </a:xfrm>
              <a:prstGeom prst="ellipse">
                <a:avLst/>
              </a:prstGeom>
              <a:solidFill>
                <a:srgbClr val="02EEFF"/>
              </a:solidFill>
              <a:ln>
                <a:noFill/>
              </a:ln>
              <a:effectLst>
                <a:glow rad="381000">
                  <a:schemeClr val="accent1"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" name="直接连接符 9">
                <a:extLst>
                  <a:ext uri="{FF2B5EF4-FFF2-40B4-BE49-F238E27FC236}">
                    <a16:creationId xmlns="" xmlns:a16="http://schemas.microsoft.com/office/drawing/2014/main" id="{5CF04A24-A431-05CF-0C5E-94A15C182814}"/>
                  </a:ext>
                </a:extLst>
              </p:cNvPr>
              <p:cNvCxnSpPr/>
              <p:nvPr/>
            </p:nvCxnSpPr>
            <p:spPr>
              <a:xfrm>
                <a:off x="4926563" y="2096695"/>
                <a:ext cx="3610947" cy="0"/>
              </a:xfrm>
              <a:prstGeom prst="line">
                <a:avLst/>
              </a:prstGeom>
              <a:ln w="19050">
                <a:gradFill>
                  <a:gsLst>
                    <a:gs pos="0">
                      <a:srgbClr val="02EEFF">
                        <a:lumMod val="98000"/>
                        <a:lumOff val="2000"/>
                      </a:srgbClr>
                    </a:gs>
                    <a:gs pos="100000">
                      <a:srgbClr val="001131"/>
                    </a:gs>
                  </a:gsLst>
                  <a:lin ang="18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">
              <a:extLst>
                <a:ext uri="{FF2B5EF4-FFF2-40B4-BE49-F238E27FC236}">
                  <a16:creationId xmlns="" xmlns:a16="http://schemas.microsoft.com/office/drawing/2014/main" id="{345FA21B-FD6D-B5EB-BCE3-B12F1500A195}"/>
                </a:ext>
              </a:extLst>
            </p:cNvPr>
            <p:cNvGrpSpPr/>
            <p:nvPr/>
          </p:nvGrpSpPr>
          <p:grpSpPr>
            <a:xfrm>
              <a:off x="586274" y="361805"/>
              <a:ext cx="5488136" cy="845869"/>
              <a:chOff x="735563" y="399125"/>
              <a:chExt cx="5488136" cy="845869"/>
            </a:xfrm>
          </p:grpSpPr>
          <p:sp>
            <p:nvSpPr>
              <p:cNvPr id="7" name="文本框 6">
                <a:extLst>
                  <a:ext uri="{FF2B5EF4-FFF2-40B4-BE49-F238E27FC236}">
                    <a16:creationId xmlns="" xmlns:a16="http://schemas.microsoft.com/office/drawing/2014/main" id="{3787B851-4189-0E1B-AD30-464A6ED23A67}"/>
                  </a:ext>
                </a:extLst>
              </p:cNvPr>
              <p:cNvSpPr txBox="1"/>
              <p:nvPr/>
            </p:nvSpPr>
            <p:spPr>
              <a:xfrm>
                <a:off x="735563" y="399125"/>
                <a:ext cx="885217" cy="769441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en-US" altLang="zh-CN" sz="4400" dirty="0" smtClean="0">
                    <a:solidFill>
                      <a:schemeClr val="bg1"/>
                    </a:solidFill>
                    <a:latin typeface="Source Han Sans SC"/>
                    <a:ea typeface="Source Han Sans SC"/>
                  </a:rPr>
                  <a:t>07</a:t>
                </a:r>
                <a:endParaRPr lang="zh-CN" altLang="en-US" sz="44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="" xmlns:a16="http://schemas.microsoft.com/office/drawing/2014/main" id="{3D254CC6-556F-93DF-A4F2-C5544B6C8376}"/>
                  </a:ext>
                </a:extLst>
              </p:cNvPr>
              <p:cNvSpPr txBox="1"/>
              <p:nvPr/>
            </p:nvSpPr>
            <p:spPr>
              <a:xfrm>
                <a:off x="2719484" y="475557"/>
                <a:ext cx="3504215" cy="76943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fr-FR" altLang="zh-CN" sz="4000" b="1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思源宋体" panose="02020700000000000000" pitchFamily="18" charset="-122"/>
                    <a:cs typeface="Times New Roman" panose="02020603050405020304" pitchFamily="18" charset="0"/>
                  </a:rPr>
                  <a:t>Références</a:t>
                </a:r>
                <a:r>
                  <a:rPr lang="en-US" altLang="zh-CN" sz="4000" b="1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思源宋体" panose="02020700000000000000" pitchFamily="18" charset="-122"/>
                    <a:cs typeface="Times New Roman" panose="02020603050405020304" pitchFamily="18" charset="0"/>
                  </a:rPr>
                  <a:t> </a:t>
                </a:r>
                <a:endParaRPr lang="en-US" altLang="zh-CN" sz="4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思源宋体" panose="02020700000000000000" pitchFamily="18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1" name="ZoneTexte 1">
            <a:extLst>
              <a:ext uri="{FF2B5EF4-FFF2-40B4-BE49-F238E27FC236}">
                <a16:creationId xmlns="" xmlns:a16="http://schemas.microsoft.com/office/drawing/2014/main" id="{1E83F203-315B-A0D3-6DEA-52FB795744DD}"/>
              </a:ext>
            </a:extLst>
          </p:cNvPr>
          <p:cNvSpPr txBox="1"/>
          <p:nvPr/>
        </p:nvSpPr>
        <p:spPr>
          <a:xfrm>
            <a:off x="2893199" y="2331624"/>
            <a:ext cx="80686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https://www.cs.cmu.edu/~</a:t>
            </a:r>
            <a:r>
              <a:rPr lang="fr-FR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motionplanning/lecture/AppH-astar-dstar_howie.pdf</a:t>
            </a:r>
            <a:endParaRPr lang="fr-FR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https://fr.m.wikipedia.org/wiki/Algorithme_D</a:t>
            </a:r>
            <a:r>
              <a:rPr lang="fr-FR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*</a:t>
            </a:r>
            <a:endParaRPr lang="fr-FR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fr-FR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youtu.be/e_7bSKXHvOI?si=qEwP2-mOZSJUVdA8</a:t>
            </a:r>
            <a:endParaRPr lang="fr-FR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260488"/>
      </p:ext>
    </p:extLst>
  </p:cSld>
  <p:clrMapOvr>
    <a:masterClrMapping/>
  </p:clrMapOvr>
  <p:transition spd="slow">
    <p:cover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5D99E656-D7C3-B62B-0B47-C91979E97216}"/>
              </a:ext>
            </a:extLst>
          </p:cNvPr>
          <p:cNvSpPr/>
          <p:nvPr/>
        </p:nvSpPr>
        <p:spPr>
          <a:xfrm flipH="1">
            <a:off x="10870162" y="2860895"/>
            <a:ext cx="217710" cy="1136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6B0E087-9F78-A083-C155-6FA142C20ADF}"/>
              </a:ext>
            </a:extLst>
          </p:cNvPr>
          <p:cNvSpPr txBox="1"/>
          <p:nvPr/>
        </p:nvSpPr>
        <p:spPr>
          <a:xfrm>
            <a:off x="276584" y="2545790"/>
            <a:ext cx="10432014" cy="10763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lnSpc>
                <a:spcPts val="5500"/>
              </a:lnSpc>
            </a:pPr>
            <a:r>
              <a:rPr lang="en-US" altLang="zh-CN" sz="4800" b="1" spc="250" dirty="0">
                <a:solidFill>
                  <a:schemeClr val="bg1"/>
                </a:solidFill>
                <a:latin typeface="Times New Roman" panose="02020603050405020304" pitchFamily="18" charset="0"/>
                <a:ea typeface="庞门正道标题体" panose="02010600030101010101" pitchFamily="2" charset="-122"/>
                <a:cs typeface="Times New Roman" panose="02020603050405020304" pitchFamily="18" charset="0"/>
              </a:rPr>
              <a:t>MERCI DE VOTRE ATTENTION</a:t>
            </a:r>
            <a:endParaRPr lang="en-US" altLang="zh-CN" sz="6000" b="1" spc="250" dirty="0">
              <a:solidFill>
                <a:schemeClr val="bg1"/>
              </a:solidFill>
              <a:latin typeface="Times New Roman" panose="02020603050405020304" pitchFamily="18" charset="0"/>
              <a:ea typeface="庞门正道标题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0984B1B8-E9AB-0AE4-7CD4-61937EE6A4D0}"/>
              </a:ext>
            </a:extLst>
          </p:cNvPr>
          <p:cNvCxnSpPr/>
          <p:nvPr/>
        </p:nvCxnSpPr>
        <p:spPr>
          <a:xfrm>
            <a:off x="4323348" y="3622114"/>
            <a:ext cx="6385250" cy="0"/>
          </a:xfrm>
          <a:prstGeom prst="line">
            <a:avLst/>
          </a:prstGeom>
          <a:ln>
            <a:gradFill>
              <a:gsLst>
                <a:gs pos="0">
                  <a:srgbClr val="001131"/>
                </a:gs>
                <a:gs pos="100000">
                  <a:srgbClr val="02EEFF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422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DCC04EFF-B9E0-DA50-0838-AA43F6CD87DD}"/>
              </a:ext>
            </a:extLst>
          </p:cNvPr>
          <p:cNvSpPr txBox="1"/>
          <p:nvPr/>
        </p:nvSpPr>
        <p:spPr>
          <a:xfrm>
            <a:off x="4687078" y="2767281"/>
            <a:ext cx="1502228" cy="132343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Source Han Sans SC"/>
                <a:ea typeface="Source Han Sans SC"/>
              </a:rPr>
              <a:t>01</a:t>
            </a:r>
            <a:endParaRPr lang="zh-CN" altLang="en-US" sz="8000">
              <a:solidFill>
                <a:schemeClr val="bg1"/>
              </a:solidFill>
              <a:latin typeface="锐字真言体免费商用" panose="02010600030101010101" pitchFamily="2" charset="-122"/>
              <a:ea typeface="锐字真言体免费商用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B16C9130-7AB5-59BC-1260-790D34A06EF4}"/>
              </a:ext>
            </a:extLst>
          </p:cNvPr>
          <p:cNvSpPr/>
          <p:nvPr/>
        </p:nvSpPr>
        <p:spPr>
          <a:xfrm>
            <a:off x="6189306" y="2384812"/>
            <a:ext cx="45719" cy="2088376"/>
          </a:xfrm>
          <a:prstGeom prst="rect">
            <a:avLst/>
          </a:prstGeom>
          <a:gradFill>
            <a:gsLst>
              <a:gs pos="0">
                <a:srgbClr val="001131"/>
              </a:gs>
              <a:gs pos="100000">
                <a:srgbClr val="001131"/>
              </a:gs>
              <a:gs pos="50000">
                <a:srgbClr val="02EE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243E3DFB-0D28-1617-B5D1-28AA7F22A08D}"/>
              </a:ext>
            </a:extLst>
          </p:cNvPr>
          <p:cNvSpPr txBox="1"/>
          <p:nvPr/>
        </p:nvSpPr>
        <p:spPr>
          <a:xfrm>
            <a:off x="6497215" y="2834640"/>
            <a:ext cx="3844213" cy="594360"/>
          </a:xfrm>
          <a:prstGeom prst="rect">
            <a:avLst/>
          </a:prstGeom>
          <a:noFill/>
        </p:spPr>
        <p:txBody>
          <a:bodyPr wrap="square" rtlCol="0">
            <a:normAutofit fontScale="55000" lnSpcReduction="20000"/>
          </a:bodyPr>
          <a:lstStyle/>
          <a:p>
            <a:pPr algn="ctr"/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/>
                <a:cs typeface="Times New Roman" panose="02020603050405020304" pitchFamily="18" charset="0"/>
              </a:rPr>
              <a:t>Rappel sur algorithm A* et D*</a:t>
            </a:r>
            <a:endParaRPr lang="en-US" altLang="zh-CN" sz="36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思源宋体" panose="02020700000000000000" pitchFamily="18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938AC2C8-82DE-B4F5-FCC5-F501D240AEA6}"/>
              </a:ext>
            </a:extLst>
          </p:cNvPr>
          <p:cNvCxnSpPr/>
          <p:nvPr/>
        </p:nvCxnSpPr>
        <p:spPr>
          <a:xfrm>
            <a:off x="6497216" y="3483124"/>
            <a:ext cx="3844213" cy="0"/>
          </a:xfrm>
          <a:prstGeom prst="line">
            <a:avLst/>
          </a:prstGeom>
          <a:ln>
            <a:gradFill>
              <a:gsLst>
                <a:gs pos="0">
                  <a:srgbClr val="001131"/>
                </a:gs>
                <a:gs pos="100000">
                  <a:srgbClr val="02EEFF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410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BE534032-ABAB-B7D9-5F22-882DD4AF84D2}"/>
              </a:ext>
            </a:extLst>
          </p:cNvPr>
          <p:cNvGrpSpPr/>
          <p:nvPr/>
        </p:nvGrpSpPr>
        <p:grpSpPr>
          <a:xfrm>
            <a:off x="362340" y="201547"/>
            <a:ext cx="5108562" cy="1031279"/>
            <a:chOff x="362340" y="201547"/>
            <a:chExt cx="3797559" cy="937389"/>
          </a:xfrm>
        </p:grpSpPr>
        <p:grpSp>
          <p:nvGrpSpPr>
            <p:cNvPr id="8" name="组合 7">
              <a:extLst>
                <a:ext uri="{FF2B5EF4-FFF2-40B4-BE49-F238E27FC236}">
                  <a16:creationId xmlns="" xmlns:a16="http://schemas.microsoft.com/office/drawing/2014/main" id="{C6EB0EC2-3562-6FFE-E7A3-E66700E01040}"/>
                </a:ext>
              </a:extLst>
            </p:cNvPr>
            <p:cNvGrpSpPr/>
            <p:nvPr/>
          </p:nvGrpSpPr>
          <p:grpSpPr>
            <a:xfrm>
              <a:off x="362340" y="201547"/>
              <a:ext cx="3797559" cy="186612"/>
              <a:chOff x="4739951" y="2003389"/>
              <a:chExt cx="3797559" cy="186612"/>
            </a:xfrm>
          </p:grpSpPr>
          <p:sp>
            <p:nvSpPr>
              <p:cNvPr id="10" name="椭圆 9">
                <a:extLst>
                  <a:ext uri="{FF2B5EF4-FFF2-40B4-BE49-F238E27FC236}">
                    <a16:creationId xmlns="" xmlns:a16="http://schemas.microsoft.com/office/drawing/2014/main" id="{04F7DD3A-7029-E7B0-8F02-897FBE0F942A}"/>
                  </a:ext>
                </a:extLst>
              </p:cNvPr>
              <p:cNvSpPr/>
              <p:nvPr/>
            </p:nvSpPr>
            <p:spPr>
              <a:xfrm>
                <a:off x="4739951" y="2003389"/>
                <a:ext cx="186612" cy="186612"/>
              </a:xfrm>
              <a:prstGeom prst="ellipse">
                <a:avLst/>
              </a:prstGeom>
              <a:solidFill>
                <a:srgbClr val="02EEFF"/>
              </a:solidFill>
              <a:ln>
                <a:noFill/>
              </a:ln>
              <a:effectLst>
                <a:glow rad="381000">
                  <a:schemeClr val="accent1"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="" xmlns:a16="http://schemas.microsoft.com/office/drawing/2014/main" id="{BAA6775D-B55A-55EE-3AB0-31309464A84D}"/>
                  </a:ext>
                </a:extLst>
              </p:cNvPr>
              <p:cNvCxnSpPr/>
              <p:nvPr/>
            </p:nvCxnSpPr>
            <p:spPr>
              <a:xfrm>
                <a:off x="4926563" y="2096695"/>
                <a:ext cx="3610947" cy="0"/>
              </a:xfrm>
              <a:prstGeom prst="line">
                <a:avLst/>
              </a:prstGeom>
              <a:ln w="19050">
                <a:gradFill>
                  <a:gsLst>
                    <a:gs pos="0">
                      <a:srgbClr val="02EEFF">
                        <a:lumMod val="98000"/>
                        <a:lumOff val="2000"/>
                      </a:srgbClr>
                    </a:gs>
                    <a:gs pos="100000">
                      <a:srgbClr val="001131"/>
                    </a:gs>
                  </a:gsLst>
                  <a:lin ang="18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>
              <a:extLst>
                <a:ext uri="{FF2B5EF4-FFF2-40B4-BE49-F238E27FC236}">
                  <a16:creationId xmlns="" xmlns:a16="http://schemas.microsoft.com/office/drawing/2014/main" id="{85FDE45A-5D71-8B17-8E3C-2D9FE98B3328}"/>
                </a:ext>
              </a:extLst>
            </p:cNvPr>
            <p:cNvGrpSpPr/>
            <p:nvPr/>
          </p:nvGrpSpPr>
          <p:grpSpPr>
            <a:xfrm>
              <a:off x="586274" y="361805"/>
              <a:ext cx="3573624" cy="777131"/>
              <a:chOff x="735563" y="399125"/>
              <a:chExt cx="3573624" cy="777131"/>
            </a:xfrm>
          </p:grpSpPr>
          <p:sp>
            <p:nvSpPr>
              <p:cNvPr id="7" name="文本框 6">
                <a:extLst>
                  <a:ext uri="{FF2B5EF4-FFF2-40B4-BE49-F238E27FC236}">
                    <a16:creationId xmlns="" xmlns:a16="http://schemas.microsoft.com/office/drawing/2014/main" id="{FBE2EC45-1315-DFA5-C06F-A77835307D33}"/>
                  </a:ext>
                </a:extLst>
              </p:cNvPr>
              <p:cNvSpPr txBox="1"/>
              <p:nvPr/>
            </p:nvSpPr>
            <p:spPr>
              <a:xfrm>
                <a:off x="735563" y="399125"/>
                <a:ext cx="885217" cy="769441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  <a:latin typeface="Source Han Sans SC"/>
                    <a:ea typeface="Source Han Sans SC"/>
                  </a:rPr>
                  <a:t>01</a:t>
                </a:r>
                <a:endParaRPr lang="zh-CN" altLang="en-US" sz="44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="" xmlns:a16="http://schemas.microsoft.com/office/drawing/2014/main" id="{DC0A355B-7417-8F50-4A5F-BBF7E191D387}"/>
                  </a:ext>
                </a:extLst>
              </p:cNvPr>
              <p:cNvSpPr txBox="1"/>
              <p:nvPr/>
            </p:nvSpPr>
            <p:spPr>
              <a:xfrm>
                <a:off x="1518190" y="406818"/>
                <a:ext cx="2790997" cy="76943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en-US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ource Han Sans SC"/>
                    <a:cs typeface="Times New Roman" panose="02020603050405020304" pitchFamily="18" charset="0"/>
                  </a:rPr>
                  <a:t>Rappel sur algorithm A* et D*</a:t>
                </a:r>
                <a:endParaRPr lang="en-US" altLang="zh-CN" sz="2800" b="1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思源宋体" panose="02020700000000000000" pitchFamily="18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DD6F4841-2E3E-3CA7-8FB7-2E9E79E05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340" y="1642355"/>
            <a:ext cx="10128250" cy="4275365"/>
          </a:xfrm>
        </p:spPr>
        <p:txBody>
          <a:bodyPr numCol="2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L'algorithme A*  est une extension de l’algorithme de Dijkstra , ajout d’une heuristique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L'algorithme D* il se base sur l'algorithme Dijkstra, mais il utilise des estimations locales du coût pour éviter de recalculer tout le chemin à chaque fois que l'environnement change. </a:t>
            </a:r>
          </a:p>
          <a:p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5B9DC952-553F-8828-E7BD-50009ECE9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008" y="1526437"/>
            <a:ext cx="5755652" cy="190256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="" xmlns:a16="http://schemas.microsoft.com/office/drawing/2014/main" id="{6CBE353E-58BD-8D7B-0C8F-208B267AB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307" y="3544918"/>
            <a:ext cx="2826994" cy="211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1140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DCC04EFF-B9E0-DA50-0838-AA43F6CD87DD}"/>
              </a:ext>
            </a:extLst>
          </p:cNvPr>
          <p:cNvSpPr txBox="1"/>
          <p:nvPr/>
        </p:nvSpPr>
        <p:spPr>
          <a:xfrm>
            <a:off x="4687078" y="2767281"/>
            <a:ext cx="1502228" cy="132343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Source Han Sans SC"/>
                <a:ea typeface="Source Han Sans SC"/>
              </a:rPr>
              <a:t>02</a:t>
            </a:r>
            <a:endParaRPr lang="zh-CN" altLang="en-US" sz="8000">
              <a:solidFill>
                <a:schemeClr val="bg1"/>
              </a:solidFill>
              <a:latin typeface="锐字真言体免费商用" panose="02010600030101010101" pitchFamily="2" charset="-122"/>
              <a:ea typeface="锐字真言体免费商用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B16C9130-7AB5-59BC-1260-790D34A06EF4}"/>
              </a:ext>
            </a:extLst>
          </p:cNvPr>
          <p:cNvSpPr/>
          <p:nvPr/>
        </p:nvSpPr>
        <p:spPr>
          <a:xfrm>
            <a:off x="6189306" y="2384812"/>
            <a:ext cx="45719" cy="2088376"/>
          </a:xfrm>
          <a:prstGeom prst="rect">
            <a:avLst/>
          </a:prstGeom>
          <a:gradFill>
            <a:gsLst>
              <a:gs pos="0">
                <a:srgbClr val="001131"/>
              </a:gs>
              <a:gs pos="100000">
                <a:srgbClr val="001131"/>
              </a:gs>
              <a:gs pos="50000">
                <a:srgbClr val="02EE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243E3DFB-0D28-1617-B5D1-28AA7F22A08D}"/>
              </a:ext>
            </a:extLst>
          </p:cNvPr>
          <p:cNvSpPr txBox="1"/>
          <p:nvPr/>
        </p:nvSpPr>
        <p:spPr>
          <a:xfrm>
            <a:off x="6338594" y="2537753"/>
            <a:ext cx="4837406" cy="7565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思源宋体" panose="02020700000000000000" pitchFamily="18" charset="-122"/>
                <a:cs typeface="Times New Roman" panose="02020603050405020304" pitchFamily="18" charset="0"/>
              </a:rPr>
              <a:t>Introduction  sur algorithm D*Lite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938AC2C8-82DE-B4F5-FCC5-F501D240AEA6}"/>
              </a:ext>
            </a:extLst>
          </p:cNvPr>
          <p:cNvCxnSpPr>
            <a:cxnSpLocks/>
          </p:cNvCxnSpPr>
          <p:nvPr/>
        </p:nvCxnSpPr>
        <p:spPr>
          <a:xfrm>
            <a:off x="6497216" y="3483124"/>
            <a:ext cx="4519127" cy="0"/>
          </a:xfrm>
          <a:prstGeom prst="line">
            <a:avLst/>
          </a:prstGeom>
          <a:ln>
            <a:gradFill>
              <a:gsLst>
                <a:gs pos="0">
                  <a:srgbClr val="001131"/>
                </a:gs>
                <a:gs pos="100000">
                  <a:srgbClr val="02EEFF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86991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1274D03A-A70D-E9C3-CE23-FE0B36868D9F}"/>
              </a:ext>
            </a:extLst>
          </p:cNvPr>
          <p:cNvGrpSpPr/>
          <p:nvPr/>
        </p:nvGrpSpPr>
        <p:grpSpPr>
          <a:xfrm>
            <a:off x="362340" y="201547"/>
            <a:ext cx="5201552" cy="1053816"/>
            <a:chOff x="362340" y="201547"/>
            <a:chExt cx="3797559" cy="929699"/>
          </a:xfrm>
        </p:grpSpPr>
        <p:grpSp>
          <p:nvGrpSpPr>
            <p:cNvPr id="5" name="组合 4">
              <a:extLst>
                <a:ext uri="{FF2B5EF4-FFF2-40B4-BE49-F238E27FC236}">
                  <a16:creationId xmlns="" xmlns:a16="http://schemas.microsoft.com/office/drawing/2014/main" id="{4CA8E2DA-F8DF-6A9D-F489-3036194CB576}"/>
                </a:ext>
              </a:extLst>
            </p:cNvPr>
            <p:cNvGrpSpPr/>
            <p:nvPr/>
          </p:nvGrpSpPr>
          <p:grpSpPr>
            <a:xfrm>
              <a:off x="362340" y="201547"/>
              <a:ext cx="3797559" cy="186612"/>
              <a:chOff x="4739951" y="2003389"/>
              <a:chExt cx="3797559" cy="186612"/>
            </a:xfrm>
          </p:grpSpPr>
          <p:sp>
            <p:nvSpPr>
              <p:cNvPr id="9" name="椭圆 8">
                <a:extLst>
                  <a:ext uri="{FF2B5EF4-FFF2-40B4-BE49-F238E27FC236}">
                    <a16:creationId xmlns="" xmlns:a16="http://schemas.microsoft.com/office/drawing/2014/main" id="{CCA8F020-4F59-3D01-4533-A6762FD3E55F}"/>
                  </a:ext>
                </a:extLst>
              </p:cNvPr>
              <p:cNvSpPr/>
              <p:nvPr/>
            </p:nvSpPr>
            <p:spPr>
              <a:xfrm>
                <a:off x="4739951" y="2003389"/>
                <a:ext cx="186612" cy="186612"/>
              </a:xfrm>
              <a:prstGeom prst="ellipse">
                <a:avLst/>
              </a:prstGeom>
              <a:solidFill>
                <a:srgbClr val="02EEFF"/>
              </a:solidFill>
              <a:ln>
                <a:noFill/>
              </a:ln>
              <a:effectLst>
                <a:glow rad="381000">
                  <a:schemeClr val="accent1"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" name="直接连接符 9">
                <a:extLst>
                  <a:ext uri="{FF2B5EF4-FFF2-40B4-BE49-F238E27FC236}">
                    <a16:creationId xmlns="" xmlns:a16="http://schemas.microsoft.com/office/drawing/2014/main" id="{5CF04A24-A431-05CF-0C5E-94A15C182814}"/>
                  </a:ext>
                </a:extLst>
              </p:cNvPr>
              <p:cNvCxnSpPr/>
              <p:nvPr/>
            </p:nvCxnSpPr>
            <p:spPr>
              <a:xfrm>
                <a:off x="4926563" y="2096695"/>
                <a:ext cx="3610947" cy="0"/>
              </a:xfrm>
              <a:prstGeom prst="line">
                <a:avLst/>
              </a:prstGeom>
              <a:ln w="19050">
                <a:gradFill>
                  <a:gsLst>
                    <a:gs pos="0">
                      <a:srgbClr val="02EEFF">
                        <a:lumMod val="98000"/>
                        <a:lumOff val="2000"/>
                      </a:srgbClr>
                    </a:gs>
                    <a:gs pos="100000">
                      <a:srgbClr val="001131"/>
                    </a:gs>
                  </a:gsLst>
                  <a:lin ang="18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">
              <a:extLst>
                <a:ext uri="{FF2B5EF4-FFF2-40B4-BE49-F238E27FC236}">
                  <a16:creationId xmlns="" xmlns:a16="http://schemas.microsoft.com/office/drawing/2014/main" id="{345FA21B-FD6D-B5EB-BCE3-B12F1500A195}"/>
                </a:ext>
              </a:extLst>
            </p:cNvPr>
            <p:cNvGrpSpPr/>
            <p:nvPr/>
          </p:nvGrpSpPr>
          <p:grpSpPr>
            <a:xfrm>
              <a:off x="586274" y="361805"/>
              <a:ext cx="3573625" cy="769441"/>
              <a:chOff x="735563" y="399125"/>
              <a:chExt cx="3573625" cy="769441"/>
            </a:xfrm>
          </p:grpSpPr>
          <p:sp>
            <p:nvSpPr>
              <p:cNvPr id="7" name="文本框 6">
                <a:extLst>
                  <a:ext uri="{FF2B5EF4-FFF2-40B4-BE49-F238E27FC236}">
                    <a16:creationId xmlns="" xmlns:a16="http://schemas.microsoft.com/office/drawing/2014/main" id="{3787B851-4189-0E1B-AD30-464A6ED23A67}"/>
                  </a:ext>
                </a:extLst>
              </p:cNvPr>
              <p:cNvSpPr txBox="1"/>
              <p:nvPr/>
            </p:nvSpPr>
            <p:spPr>
              <a:xfrm>
                <a:off x="735563" y="399125"/>
                <a:ext cx="885217" cy="769441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  <a:latin typeface="Source Han Sans SC"/>
                    <a:ea typeface="Source Han Sans SC"/>
                  </a:rPr>
                  <a:t>02</a:t>
                </a:r>
                <a:endParaRPr lang="zh-CN" altLang="en-US" sz="44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="" xmlns:a16="http://schemas.microsoft.com/office/drawing/2014/main" id="{3D254CC6-556F-93DF-A4F2-C5544B6C8376}"/>
                  </a:ext>
                </a:extLst>
              </p:cNvPr>
              <p:cNvSpPr txBox="1"/>
              <p:nvPr/>
            </p:nvSpPr>
            <p:spPr>
              <a:xfrm>
                <a:off x="1412540" y="406820"/>
                <a:ext cx="2896648" cy="761744"/>
              </a:xfrm>
              <a:prstGeom prst="rect">
                <a:avLst/>
              </a:prstGeom>
              <a:noFill/>
            </p:spPr>
            <p:txBody>
              <a:bodyPr wrap="square" rtlCol="0">
                <a:normAutofit lnSpcReduction="10000"/>
              </a:bodyPr>
              <a:lstStyle/>
              <a:p>
                <a:pPr algn="ctr"/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思源宋体" panose="02020700000000000000" pitchFamily="18" charset="-122"/>
                    <a:cs typeface="Times New Roman" panose="02020603050405020304" pitchFamily="18" charset="0"/>
                  </a:rPr>
                  <a:t>Introduction  sur algorithm D*Lite</a:t>
                </a:r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13F63155-6F28-A211-BDED-77B8724A2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41" y="1540782"/>
            <a:ext cx="11670002" cy="4366531"/>
          </a:xfrm>
        </p:spPr>
        <p:txBody>
          <a:bodyPr>
            <a:normAutofit fontScale="90000"/>
          </a:bodyPr>
          <a:lstStyle/>
          <a:p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L'algorithme D* Lite est un algorithme de recherche incrémentale heuristique développé par Sven Koenig et Maxim </a:t>
            </a:r>
            <a:r>
              <a:rPr lang="fr-F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Likhachev</a:t>
            </a: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 2002.</a:t>
            </a:r>
            <a:r>
              <a:rPr lang="fr-F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L’algorithme D* lite s'appuie sur A* et Dynamic SWSF-FPA*. C’est un algorithme de recherche de chemin utilisé en robotique et en intelligence artificielle pour trouver des chemins optimaux dans des environnements dynamiques. Il s'agit d'une amélioration de l'algorithme D* original. </a:t>
            </a:r>
            <a:endParaRPr lang="fr-FR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="" xmlns:a16="http://schemas.microsoft.com/office/drawing/2014/main" id="{B78982D0-6D4F-A1E0-D86E-81EEAD3D6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109" y="2383070"/>
            <a:ext cx="1521893" cy="210195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="" xmlns:a16="http://schemas.microsoft.com/office/drawing/2014/main" id="{B7438997-FBCD-01A7-D7E8-64E90CA03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448" y="2383070"/>
            <a:ext cx="1421103" cy="210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8521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DCC04EFF-B9E0-DA50-0838-AA43F6CD87DD}"/>
              </a:ext>
            </a:extLst>
          </p:cNvPr>
          <p:cNvSpPr txBox="1"/>
          <p:nvPr/>
        </p:nvSpPr>
        <p:spPr>
          <a:xfrm>
            <a:off x="4687078" y="2767281"/>
            <a:ext cx="1502228" cy="132343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8000">
                <a:solidFill>
                  <a:schemeClr val="bg1"/>
                </a:solidFill>
                <a:latin typeface="Source Han Sans SC"/>
                <a:ea typeface="Source Han Sans SC"/>
              </a:rPr>
              <a:t>03</a:t>
            </a:r>
            <a:endParaRPr lang="zh-CN" altLang="en-US" sz="8000">
              <a:solidFill>
                <a:schemeClr val="bg1"/>
              </a:solidFill>
              <a:latin typeface="锐字真言体免费商用" panose="02010600030101010101" pitchFamily="2" charset="-122"/>
              <a:ea typeface="锐字真言体免费商用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B16C9130-7AB5-59BC-1260-790D34A06EF4}"/>
              </a:ext>
            </a:extLst>
          </p:cNvPr>
          <p:cNvSpPr/>
          <p:nvPr/>
        </p:nvSpPr>
        <p:spPr>
          <a:xfrm>
            <a:off x="6189306" y="2384812"/>
            <a:ext cx="45719" cy="2088376"/>
          </a:xfrm>
          <a:prstGeom prst="rect">
            <a:avLst/>
          </a:prstGeom>
          <a:gradFill>
            <a:gsLst>
              <a:gs pos="0">
                <a:srgbClr val="001131"/>
              </a:gs>
              <a:gs pos="100000">
                <a:srgbClr val="001131"/>
              </a:gs>
              <a:gs pos="50000">
                <a:srgbClr val="02EE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243E3DFB-0D28-1617-B5D1-28AA7F22A08D}"/>
              </a:ext>
            </a:extLst>
          </p:cNvPr>
          <p:cNvSpPr txBox="1"/>
          <p:nvPr/>
        </p:nvSpPr>
        <p:spPr>
          <a:xfrm>
            <a:off x="6497215" y="2704168"/>
            <a:ext cx="3844213" cy="607473"/>
          </a:xfrm>
          <a:prstGeom prst="rect">
            <a:avLst/>
          </a:prstGeom>
          <a:noFill/>
        </p:spPr>
        <p:txBody>
          <a:bodyPr wrap="square" rtlCol="0">
            <a:normAutofit fontScale="62500" lnSpcReduction="20000"/>
          </a:bodyPr>
          <a:lstStyle/>
          <a:p>
            <a:r>
              <a:rPr lang="en-US" altLang="en-US" sz="5400" b="1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/>
                <a:cs typeface="Times New Roman" panose="02020603050405020304" pitchFamily="18" charset="0"/>
              </a:rPr>
              <a:t>Concept de D* Lite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938AC2C8-82DE-B4F5-FCC5-F501D240AEA6}"/>
              </a:ext>
            </a:extLst>
          </p:cNvPr>
          <p:cNvCxnSpPr/>
          <p:nvPr/>
        </p:nvCxnSpPr>
        <p:spPr>
          <a:xfrm>
            <a:off x="6497216" y="3483124"/>
            <a:ext cx="3844213" cy="0"/>
          </a:xfrm>
          <a:prstGeom prst="line">
            <a:avLst/>
          </a:prstGeom>
          <a:ln>
            <a:gradFill>
              <a:gsLst>
                <a:gs pos="0">
                  <a:srgbClr val="001131"/>
                </a:gs>
                <a:gs pos="100000">
                  <a:srgbClr val="02EEFF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96788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1274D03A-A70D-E9C3-CE23-FE0B36868D9F}"/>
              </a:ext>
            </a:extLst>
          </p:cNvPr>
          <p:cNvGrpSpPr/>
          <p:nvPr/>
        </p:nvGrpSpPr>
        <p:grpSpPr>
          <a:xfrm>
            <a:off x="362339" y="201547"/>
            <a:ext cx="4581620" cy="1077218"/>
            <a:chOff x="362340" y="201547"/>
            <a:chExt cx="4171561" cy="929699"/>
          </a:xfrm>
        </p:grpSpPr>
        <p:grpSp>
          <p:nvGrpSpPr>
            <p:cNvPr id="5" name="组合 4">
              <a:extLst>
                <a:ext uri="{FF2B5EF4-FFF2-40B4-BE49-F238E27FC236}">
                  <a16:creationId xmlns="" xmlns:a16="http://schemas.microsoft.com/office/drawing/2014/main" id="{4CA8E2DA-F8DF-6A9D-F489-3036194CB576}"/>
                </a:ext>
              </a:extLst>
            </p:cNvPr>
            <p:cNvGrpSpPr/>
            <p:nvPr/>
          </p:nvGrpSpPr>
          <p:grpSpPr>
            <a:xfrm>
              <a:off x="362340" y="201547"/>
              <a:ext cx="3797559" cy="186612"/>
              <a:chOff x="4739951" y="2003389"/>
              <a:chExt cx="3797559" cy="186612"/>
            </a:xfrm>
          </p:grpSpPr>
          <p:sp>
            <p:nvSpPr>
              <p:cNvPr id="9" name="椭圆 8">
                <a:extLst>
                  <a:ext uri="{FF2B5EF4-FFF2-40B4-BE49-F238E27FC236}">
                    <a16:creationId xmlns="" xmlns:a16="http://schemas.microsoft.com/office/drawing/2014/main" id="{CCA8F020-4F59-3D01-4533-A6762FD3E55F}"/>
                  </a:ext>
                </a:extLst>
              </p:cNvPr>
              <p:cNvSpPr/>
              <p:nvPr/>
            </p:nvSpPr>
            <p:spPr>
              <a:xfrm>
                <a:off x="4739951" y="2003389"/>
                <a:ext cx="186612" cy="186612"/>
              </a:xfrm>
              <a:prstGeom prst="ellipse">
                <a:avLst/>
              </a:prstGeom>
              <a:solidFill>
                <a:srgbClr val="02EEFF"/>
              </a:solidFill>
              <a:ln>
                <a:noFill/>
              </a:ln>
              <a:effectLst>
                <a:glow rad="381000">
                  <a:schemeClr val="accent1"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" name="直接连接符 9">
                <a:extLst>
                  <a:ext uri="{FF2B5EF4-FFF2-40B4-BE49-F238E27FC236}">
                    <a16:creationId xmlns="" xmlns:a16="http://schemas.microsoft.com/office/drawing/2014/main" id="{5CF04A24-A431-05CF-0C5E-94A15C182814}"/>
                  </a:ext>
                </a:extLst>
              </p:cNvPr>
              <p:cNvCxnSpPr/>
              <p:nvPr/>
            </p:nvCxnSpPr>
            <p:spPr>
              <a:xfrm>
                <a:off x="4926563" y="2096695"/>
                <a:ext cx="3610947" cy="0"/>
              </a:xfrm>
              <a:prstGeom prst="line">
                <a:avLst/>
              </a:prstGeom>
              <a:ln w="19050">
                <a:gradFill>
                  <a:gsLst>
                    <a:gs pos="0">
                      <a:srgbClr val="02EEFF">
                        <a:lumMod val="98000"/>
                        <a:lumOff val="2000"/>
                      </a:srgbClr>
                    </a:gs>
                    <a:gs pos="100000">
                      <a:srgbClr val="001131"/>
                    </a:gs>
                  </a:gsLst>
                  <a:lin ang="18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">
              <a:extLst>
                <a:ext uri="{FF2B5EF4-FFF2-40B4-BE49-F238E27FC236}">
                  <a16:creationId xmlns="" xmlns:a16="http://schemas.microsoft.com/office/drawing/2014/main" id="{345FA21B-FD6D-B5EB-BCE3-B12F1500A195}"/>
                </a:ext>
              </a:extLst>
            </p:cNvPr>
            <p:cNvGrpSpPr/>
            <p:nvPr/>
          </p:nvGrpSpPr>
          <p:grpSpPr>
            <a:xfrm>
              <a:off x="586274" y="361805"/>
              <a:ext cx="3947627" cy="769441"/>
              <a:chOff x="735563" y="399125"/>
              <a:chExt cx="3947627" cy="769441"/>
            </a:xfrm>
          </p:grpSpPr>
          <p:sp>
            <p:nvSpPr>
              <p:cNvPr id="7" name="文本框 6">
                <a:extLst>
                  <a:ext uri="{FF2B5EF4-FFF2-40B4-BE49-F238E27FC236}">
                    <a16:creationId xmlns="" xmlns:a16="http://schemas.microsoft.com/office/drawing/2014/main" id="{3787B851-4189-0E1B-AD30-464A6ED23A67}"/>
                  </a:ext>
                </a:extLst>
              </p:cNvPr>
              <p:cNvSpPr txBox="1"/>
              <p:nvPr/>
            </p:nvSpPr>
            <p:spPr>
              <a:xfrm>
                <a:off x="735563" y="399125"/>
                <a:ext cx="885217" cy="769441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en-US" altLang="zh-CN" sz="4400">
                    <a:solidFill>
                      <a:schemeClr val="bg1"/>
                    </a:solidFill>
                    <a:latin typeface="Source Han Sans SC"/>
                    <a:ea typeface="Source Han Sans SC"/>
                  </a:rPr>
                  <a:t>03</a:t>
                </a:r>
                <a:endParaRPr lang="zh-CN" altLang="en-US" sz="44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="" xmlns:a16="http://schemas.microsoft.com/office/drawing/2014/main" id="{3D254CC6-556F-93DF-A4F2-C5544B6C8376}"/>
                  </a:ext>
                </a:extLst>
              </p:cNvPr>
              <p:cNvSpPr txBox="1"/>
              <p:nvPr/>
            </p:nvSpPr>
            <p:spPr>
              <a:xfrm>
                <a:off x="1620781" y="406819"/>
                <a:ext cx="3062409" cy="76174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92500"/>
              </a:bodyPr>
              <a:lstStyle/>
              <a:p>
                <a:pPr algn="ctr"/>
                <a:r>
                  <a:rPr lang="en-US" altLang="en-US" sz="33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ource Han Sans SC"/>
                    <a:cs typeface="Times New Roman" panose="02020603050405020304" pitchFamily="18" charset="0"/>
                  </a:rPr>
                  <a:t>Concept de D*Lite</a:t>
                </a:r>
                <a:endParaRPr lang="en-US" altLang="zh-CN" sz="3300" dirty="0">
                  <a:solidFill>
                    <a:schemeClr val="bg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</a:endParaRPr>
              </a:p>
              <a:p>
                <a:pPr algn="ctr"/>
                <a:endParaRPr lang="en-US" altLang="zh-CN" sz="1100" dirty="0">
                  <a:solidFill>
                    <a:schemeClr val="bg1">
                      <a:lumMod val="65000"/>
                    </a:schemeClr>
                  </a:solidFill>
                  <a:latin typeface="思源宋体" panose="02020700000000000000" pitchFamily="18" charset="-122"/>
                  <a:ea typeface="思源宋体" panose="02020700000000000000" pitchFamily="18" charset="-122"/>
                </a:endParaRPr>
              </a:p>
            </p:txBody>
          </p:sp>
        </p:grpSp>
      </p:grpSp>
      <p:sp>
        <p:nvSpPr>
          <p:cNvPr id="2" name="ZoneTexte 1"/>
          <p:cNvSpPr txBox="1"/>
          <p:nvPr/>
        </p:nvSpPr>
        <p:spPr>
          <a:xfrm>
            <a:off x="1696181" y="1083880"/>
            <a:ext cx="91155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D* lite est basé sur deux valeurs principales pour choisir le chemin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(</a:t>
            </a:r>
            <a:r>
              <a:rPr lang="fr-FR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 coût réel du chemin depuis le point de départ jusqu'à un certain point sur le chemin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rhs(</a:t>
            </a:r>
            <a:r>
              <a:rPr lang="fr-FR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 coût </a:t>
            </a:r>
            <a:r>
              <a:rPr lang="fr-F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estimé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 chemin )</a:t>
            </a:r>
            <a:endParaRPr lang="fr-F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743849" y="2468875"/>
            <a:ext cx="9169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pl-PL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rhs</a:t>
            </a:r>
            <a:r>
              <a:rPr lang="pl-PL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l-PL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pl-PL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​(</a:t>
            </a:r>
            <a:r>
              <a:rPr lang="pl-PL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l-PL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l-PL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l-PL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l-PL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pl-PL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pl-PL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l-PL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est le coût de l'arête entre les nœuds </a:t>
            </a:r>
            <a:r>
              <a:rPr lang="fr-FR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1743848" y="4202846"/>
            <a:ext cx="90201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key=[min(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rhs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,min(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rhs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</a:p>
          <a:p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rôle de la clé est de déterminer l'ordre de priorité des nœuds dans la liste de priorité </a:t>
            </a:r>
            <a:r>
              <a:rPr lang="fr-FR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fr-F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À chaque itération de l'algorithme, le nœud avec la clé minimale est sélectionné pour être exploré</a:t>
            </a:r>
            <a:r>
              <a:rPr lang="fr-FR" sz="2000" dirty="0">
                <a:solidFill>
                  <a:schemeClr val="bg1"/>
                </a:solidFill>
              </a:rPr>
              <a:t>.</a:t>
            </a:r>
            <a:endParaRPr lang="fr-FR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74615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1274D03A-A70D-E9C3-CE23-FE0B36868D9F}"/>
              </a:ext>
            </a:extLst>
          </p:cNvPr>
          <p:cNvGrpSpPr/>
          <p:nvPr/>
        </p:nvGrpSpPr>
        <p:grpSpPr>
          <a:xfrm>
            <a:off x="362339" y="201547"/>
            <a:ext cx="5111437" cy="1007321"/>
            <a:chOff x="362340" y="201547"/>
            <a:chExt cx="4185802" cy="929699"/>
          </a:xfrm>
        </p:grpSpPr>
        <p:grpSp>
          <p:nvGrpSpPr>
            <p:cNvPr id="5" name="组合 4">
              <a:extLst>
                <a:ext uri="{FF2B5EF4-FFF2-40B4-BE49-F238E27FC236}">
                  <a16:creationId xmlns="" xmlns:a16="http://schemas.microsoft.com/office/drawing/2014/main" id="{4CA8E2DA-F8DF-6A9D-F489-3036194CB576}"/>
                </a:ext>
              </a:extLst>
            </p:cNvPr>
            <p:cNvGrpSpPr/>
            <p:nvPr/>
          </p:nvGrpSpPr>
          <p:grpSpPr>
            <a:xfrm>
              <a:off x="362340" y="201547"/>
              <a:ext cx="3797559" cy="186612"/>
              <a:chOff x="4739951" y="2003389"/>
              <a:chExt cx="3797559" cy="186612"/>
            </a:xfrm>
          </p:grpSpPr>
          <p:sp>
            <p:nvSpPr>
              <p:cNvPr id="9" name="椭圆 8">
                <a:extLst>
                  <a:ext uri="{FF2B5EF4-FFF2-40B4-BE49-F238E27FC236}">
                    <a16:creationId xmlns="" xmlns:a16="http://schemas.microsoft.com/office/drawing/2014/main" id="{CCA8F020-4F59-3D01-4533-A6762FD3E55F}"/>
                  </a:ext>
                </a:extLst>
              </p:cNvPr>
              <p:cNvSpPr/>
              <p:nvPr/>
            </p:nvSpPr>
            <p:spPr>
              <a:xfrm>
                <a:off x="4739951" y="2003389"/>
                <a:ext cx="186612" cy="186612"/>
              </a:xfrm>
              <a:prstGeom prst="ellipse">
                <a:avLst/>
              </a:prstGeom>
              <a:solidFill>
                <a:srgbClr val="02EEFF"/>
              </a:solidFill>
              <a:ln>
                <a:noFill/>
              </a:ln>
              <a:effectLst>
                <a:glow rad="381000">
                  <a:schemeClr val="accent1"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" name="直接连接符 9">
                <a:extLst>
                  <a:ext uri="{FF2B5EF4-FFF2-40B4-BE49-F238E27FC236}">
                    <a16:creationId xmlns="" xmlns:a16="http://schemas.microsoft.com/office/drawing/2014/main" id="{5CF04A24-A431-05CF-0C5E-94A15C182814}"/>
                  </a:ext>
                </a:extLst>
              </p:cNvPr>
              <p:cNvCxnSpPr/>
              <p:nvPr/>
            </p:nvCxnSpPr>
            <p:spPr>
              <a:xfrm>
                <a:off x="4926563" y="2096695"/>
                <a:ext cx="3610947" cy="0"/>
              </a:xfrm>
              <a:prstGeom prst="line">
                <a:avLst/>
              </a:prstGeom>
              <a:ln w="19050">
                <a:gradFill>
                  <a:gsLst>
                    <a:gs pos="0">
                      <a:srgbClr val="02EEFF">
                        <a:lumMod val="98000"/>
                        <a:lumOff val="2000"/>
                      </a:srgbClr>
                    </a:gs>
                    <a:gs pos="100000">
                      <a:srgbClr val="001131"/>
                    </a:gs>
                  </a:gsLst>
                  <a:lin ang="18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">
              <a:extLst>
                <a:ext uri="{FF2B5EF4-FFF2-40B4-BE49-F238E27FC236}">
                  <a16:creationId xmlns="" xmlns:a16="http://schemas.microsoft.com/office/drawing/2014/main" id="{345FA21B-FD6D-B5EB-BCE3-B12F1500A195}"/>
                </a:ext>
              </a:extLst>
            </p:cNvPr>
            <p:cNvGrpSpPr/>
            <p:nvPr/>
          </p:nvGrpSpPr>
          <p:grpSpPr>
            <a:xfrm>
              <a:off x="586274" y="361805"/>
              <a:ext cx="3961868" cy="769441"/>
              <a:chOff x="735563" y="399125"/>
              <a:chExt cx="3961868" cy="769441"/>
            </a:xfrm>
          </p:grpSpPr>
          <p:sp>
            <p:nvSpPr>
              <p:cNvPr id="7" name="文本框 6">
                <a:extLst>
                  <a:ext uri="{FF2B5EF4-FFF2-40B4-BE49-F238E27FC236}">
                    <a16:creationId xmlns="" xmlns:a16="http://schemas.microsoft.com/office/drawing/2014/main" id="{3787B851-4189-0E1B-AD30-464A6ED23A67}"/>
                  </a:ext>
                </a:extLst>
              </p:cNvPr>
              <p:cNvSpPr txBox="1"/>
              <p:nvPr/>
            </p:nvSpPr>
            <p:spPr>
              <a:xfrm>
                <a:off x="735563" y="399125"/>
                <a:ext cx="885217" cy="769441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  <a:latin typeface="Source Han Sans SC"/>
                    <a:ea typeface="Source Han Sans SC"/>
                  </a:rPr>
                  <a:t>03</a:t>
                </a:r>
                <a:endParaRPr lang="zh-CN" altLang="en-US" sz="44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="" xmlns:a16="http://schemas.microsoft.com/office/drawing/2014/main" id="{3D254CC6-556F-93DF-A4F2-C5544B6C8376}"/>
                  </a:ext>
                </a:extLst>
              </p:cNvPr>
              <p:cNvSpPr txBox="1"/>
              <p:nvPr/>
            </p:nvSpPr>
            <p:spPr>
              <a:xfrm>
                <a:off x="1620780" y="463809"/>
                <a:ext cx="3076651" cy="70475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55000" lnSpcReduction="20000"/>
              </a:bodyPr>
              <a:lstStyle/>
              <a:p>
                <a:pPr algn="ctr"/>
                <a:r>
                  <a:rPr lang="en-US" altLang="en-US" sz="5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ource Han Sans SC"/>
                    <a:cs typeface="Times New Roman" panose="02020603050405020304" pitchFamily="18" charset="0"/>
                  </a:rPr>
                  <a:t>Concept de D*Lite</a:t>
                </a:r>
                <a:endParaRPr lang="en-US" altLang="zh-CN" sz="5800" dirty="0">
                  <a:solidFill>
                    <a:schemeClr val="bg1"/>
                  </a:solidFill>
                  <a:latin typeface="Times New Roman" panose="02020603050405020304" pitchFamily="18" charset="0"/>
                  <a:ea typeface="Gen Jyuu Gothic Monospace Regul" panose="020B0309020203020207" pitchFamily="49" charset="-128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1100" dirty="0">
                  <a:solidFill>
                    <a:schemeClr val="bg1">
                      <a:lumMod val="65000"/>
                    </a:schemeClr>
                  </a:solidFill>
                  <a:latin typeface="思源宋体" panose="02020700000000000000" pitchFamily="18" charset="-122"/>
                  <a:ea typeface="思源宋体" panose="02020700000000000000" pitchFamily="18" charset="-122"/>
                </a:endParaRPr>
              </a:p>
            </p:txBody>
          </p:sp>
        </p:grpSp>
      </p:grp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764" y="1993431"/>
            <a:ext cx="8224958" cy="129918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716764" y="3788659"/>
            <a:ext cx="9051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deux </a:t>
            </a:r>
            <a:r>
              <a:rPr lang="fr-F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contient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fr-F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même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dans </a:t>
            </a:r>
            <a:r>
              <a:rPr lang="fr-F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clé primaire on va passer au clé secondaire pour le comparé et prendre le minimum entre eux .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377778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2.6 unknown"/>
  <p:tag name="AS_RELEASE_DATE" val="2021.11.30"/>
  <p:tag name="AS_TITLE" val="Aspose.Slides for Java"/>
  <p:tag name="AS_VERSION" val="21.1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等线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等线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1047</Words>
  <Application>Microsoft Office PowerPoint</Application>
  <PresentationFormat>Grand écran</PresentationFormat>
  <Paragraphs>256</Paragraphs>
  <Slides>24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15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40" baseType="lpstr">
      <vt:lpstr>Arial</vt:lpstr>
      <vt:lpstr>Cambria Math</vt:lpstr>
      <vt:lpstr>等线</vt:lpstr>
      <vt:lpstr>等线 Light</vt:lpstr>
      <vt:lpstr>Gen Jyuu Gothic Monospace Regul</vt:lpstr>
      <vt:lpstr>黑体</vt:lpstr>
      <vt:lpstr>Source Han Sans SC</vt:lpstr>
      <vt:lpstr>Tahoma</vt:lpstr>
      <vt:lpstr>Tempus Sans ITC</vt:lpstr>
      <vt:lpstr>Times New Roman</vt:lpstr>
      <vt:lpstr>Traditional Arabic</vt:lpstr>
      <vt:lpstr>Wingdings</vt:lpstr>
      <vt:lpstr>庞门正道标题体</vt:lpstr>
      <vt:lpstr>思源宋体</vt:lpstr>
      <vt:lpstr>锐字真言体免费商用</vt:lpstr>
      <vt:lpstr>Office 主题​​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L'algorithme D* Lite est un algorithme de recherche incrémentale heuristique développé par Sven Koenig et Maxim Likhachev en 2002.             L’algorithme D* lite s'appuie sur A* et Dynamic SWSF-FPA*. C’est un algorithme de recherche de chemin utilisé en robotique et en intelligence artificielle pour trouver des chemins optimaux dans des environnements dynamiques. Il s'agit d'une amélioration de l'algorithme D* original.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wang</dc:creator>
  <cp:lastModifiedBy>Compte Microsoft</cp:lastModifiedBy>
  <cp:revision>121</cp:revision>
  <dcterms:created xsi:type="dcterms:W3CDTF">2022-08-07T00:08:50Z</dcterms:created>
  <dcterms:modified xsi:type="dcterms:W3CDTF">2024-01-09T18:42:55Z</dcterms:modified>
</cp:coreProperties>
</file>