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19"/>
  </p:handoutMasterIdLst>
  <p:sldIdLst>
    <p:sldId id="256" r:id="rId3"/>
    <p:sldId id="258" r:id="rId5"/>
    <p:sldId id="300" r:id="rId6"/>
    <p:sldId id="301" r:id="rId7"/>
    <p:sldId id="261" r:id="rId8"/>
    <p:sldId id="257" r:id="rId9"/>
    <p:sldId id="297" r:id="rId10"/>
    <p:sldId id="263" r:id="rId11"/>
    <p:sldId id="298" r:id="rId12"/>
    <p:sldId id="267" r:id="rId13"/>
    <p:sldId id="273" r:id="rId14"/>
    <p:sldId id="274" r:id="rId15"/>
    <p:sldId id="264" r:id="rId16"/>
    <p:sldId id="299" r:id="rId17"/>
    <p:sldId id="275" r:id="rId18"/>
  </p:sldIdLst>
  <p:sldSz cx="9144000" cy="5143500" type="screen16x9"/>
  <p:notesSz cx="6858000" cy="9144000"/>
  <p:embeddedFontLst>
    <p:embeddedFont>
      <p:font typeface="Maven Pro SemiBold"/>
      <p:regular r:id="rId23"/>
    </p:embeddedFont>
    <p:embeddedFont>
      <p:font typeface="Roboto" panose="02000000000000000000"/>
      <p:regular r:id="rId24"/>
    </p:embeddedFont>
    <p:embeddedFont>
      <p:font typeface="Nunito Light"/>
      <p:regular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D3A6293-C8CD-4A8E-8134-EF9E324821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LIMA\Desktop\ClickOn%20Kaduna\Untitled17_crime%20security%20(1)%20(Recovered).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ALIMA\Desktop\ClickOn%20Kaduna\Untitled17_crime%20security%20(1)%20(Recovered).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ALIMA\Desktop\ClickOn%20Kaduna\Untitled17_crime%20security%20(1)%20(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[Untitled17_crime security (1) (Recovered).xlsx]Piovt Table!PivotTable6</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Place</a:t>
            </a:r>
            <a:r>
              <a:rPr lang="en-US" baseline="0"/>
              <a:t> of incidence</a:t>
            </a:r>
            <a:endParaRPr lang="en-US"/>
          </a:p>
        </c:rich>
      </c:tx>
      <c:layout/>
      <c:overlay val="0"/>
      <c:spPr>
        <a:noFill/>
        <a:ln>
          <a:noFill/>
        </a:ln>
        <a:effectLst/>
      </c:spPr>
    </c:title>
    <c:autoTitleDeleted val="0"/>
    <c:plotArea>
      <c:layout/>
      <c:barChart>
        <c:barDir val="bar"/>
        <c:grouping val="clustered"/>
        <c:varyColors val="0"/>
        <c:ser>
          <c:idx val="0"/>
          <c:order val="0"/>
          <c:tx>
            <c:strRef>
              <c:f>'Piovt Table'!$B$18:$B$19</c:f>
              <c:strCache>
                <c:ptCount val="1"/>
                <c:pt idx="0">
                  <c:v>Rural</c:v>
                </c:pt>
              </c:strCache>
            </c:strRef>
          </c:tx>
          <c:spPr>
            <a:solidFill>
              <a:srgbClr val="2400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'Piovt Table'!$A$20:$A$24</c:f>
              <c:strCache>
                <c:ptCount val="4"/>
                <c:pt idx="0">
                  <c:v>AROUND/IN PLACE OF WORSHIP</c:v>
                </c:pt>
                <c:pt idx="1">
                  <c:v>ON OWN FARM</c:v>
                </c:pt>
                <c:pt idx="2">
                  <c:v>ON THE STREET/WITHIN VILLAGE</c:v>
                </c:pt>
                <c:pt idx="3">
                  <c:v>OWN HOUSE</c:v>
                </c:pt>
              </c:strCache>
            </c:strRef>
          </c:cat>
          <c:val>
            <c:numRef>
              <c:f>'Piovt Table'!$B$20:$B$24</c:f>
              <c:numCache>
                <c:formatCode>0%</c:formatCode>
                <c:ptCount val="4"/>
                <c:pt idx="0">
                  <c:v>0.0314465408805031</c:v>
                </c:pt>
                <c:pt idx="1">
                  <c:v>0.19496855345912</c:v>
                </c:pt>
                <c:pt idx="2">
                  <c:v>0.314465408805031</c:v>
                </c:pt>
                <c:pt idx="3">
                  <c:v>0.40251572327044</c:v>
                </c:pt>
              </c:numCache>
            </c:numRef>
          </c:val>
        </c:ser>
        <c:ser>
          <c:idx val="1"/>
          <c:order val="1"/>
          <c:tx>
            <c:strRef>
              <c:f>'Piovt Table'!$C$18:$C$19</c:f>
              <c:strCache>
                <c:ptCount val="1"/>
                <c:pt idx="0">
                  <c:v>Urban</c:v>
                </c:pt>
              </c:strCache>
            </c:strRef>
          </c:tx>
          <c:spPr>
            <a:solidFill>
              <a:srgbClr val="C77D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'Piovt Table'!$A$20:$A$24</c:f>
              <c:strCache>
                <c:ptCount val="4"/>
                <c:pt idx="0">
                  <c:v>AROUND/IN PLACE OF WORSHIP</c:v>
                </c:pt>
                <c:pt idx="1">
                  <c:v>ON OWN FARM</c:v>
                </c:pt>
                <c:pt idx="2">
                  <c:v>ON THE STREET/WITHIN VILLAGE</c:v>
                </c:pt>
                <c:pt idx="3">
                  <c:v>OWN HOUSE</c:v>
                </c:pt>
              </c:strCache>
            </c:strRef>
          </c:cat>
          <c:val>
            <c:numRef>
              <c:f>'Piovt Table'!$C$20:$C$24</c:f>
              <c:numCache>
                <c:formatCode>0%</c:formatCode>
                <c:ptCount val="4"/>
                <c:pt idx="0">
                  <c:v>0.00628930817610063</c:v>
                </c:pt>
                <c:pt idx="1">
                  <c:v>0.0125786163522013</c:v>
                </c:pt>
                <c:pt idx="2">
                  <c:v>0.00628930817610063</c:v>
                </c:pt>
                <c:pt idx="3">
                  <c:v>0.0314465408805031</c:v>
                </c:pt>
              </c:numCache>
            </c:numRef>
          </c:val>
        </c:ser>
        <c:dLbls>
          <c:showLegendKey val="0"/>
          <c:showVal val="1"/>
          <c:showCatName val="0"/>
          <c:showSerName val="0"/>
          <c:showPercent val="0"/>
          <c:showBubbleSize val="0"/>
        </c:dLbls>
        <c:gapWidth val="182"/>
        <c:axId val="585393375"/>
        <c:axId val="585402015"/>
      </c:barChart>
      <c:catAx>
        <c:axId val="5853933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85402015"/>
        <c:crosses val="autoZero"/>
        <c:auto val="1"/>
        <c:lblAlgn val="ctr"/>
        <c:lblOffset val="100"/>
        <c:noMultiLvlLbl val="0"/>
      </c:catAx>
      <c:valAx>
        <c:axId val="585402015"/>
        <c:scaling>
          <c:orientation val="minMax"/>
        </c:scaling>
        <c:delete val="1"/>
        <c:axPos val="b"/>
        <c:numFmt formatCode="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853933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f67658c-8f65-4e6c-acb8-0303b9696b16}"/>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[Untitled17_crime security (1) (Recovered).xlsx]Piovt Table!PivotTable1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Crime</a:t>
            </a:r>
            <a:r>
              <a:rPr lang="en-US" baseline="0"/>
              <a:t> Prevelance by Sector for the 2018</a:t>
            </a:r>
            <a:endParaRPr lang="en-US"/>
          </a:p>
        </c:rich>
      </c:tx>
      <c:layout/>
      <c:overlay val="0"/>
      <c:spPr>
        <a:noFill/>
        <a:ln>
          <a:noFill/>
        </a:ln>
        <a:effectLst/>
      </c:spPr>
    </c:title>
    <c:autoTitleDeleted val="0"/>
    <c:plotArea>
      <c:layout/>
      <c:barChart>
        <c:barDir val="bar"/>
        <c:grouping val="clustered"/>
        <c:varyColors val="0"/>
        <c:ser>
          <c:idx val="0"/>
          <c:order val="0"/>
          <c:tx>
            <c:strRef>
              <c:f>'Piovt Table'!$B$4:$B$5</c:f>
              <c:strCache>
                <c:ptCount val="1"/>
                <c:pt idx="0">
                  <c:v>Rural</c:v>
                </c:pt>
              </c:strCache>
            </c:strRef>
          </c:tx>
          <c:spPr>
            <a:solidFill>
              <a:srgbClr val="2400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'Piovt Table'!$A$6:$A$8</c:f>
              <c:strCache>
                <c:ptCount val="3"/>
                <c:pt idx="0">
                  <c:v>STRANGER</c:v>
                </c:pt>
                <c:pt idx="1">
                  <c:v>PASTORALIST/NOMAD</c:v>
                </c:pt>
                <c:pt idx="2">
                  <c:v>BANDITS/CRIMINALS</c:v>
                </c:pt>
              </c:strCache>
            </c:strRef>
          </c:cat>
          <c:val>
            <c:numRef>
              <c:f>'Piovt Table'!$B$6:$B$8</c:f>
              <c:numCache>
                <c:formatCode>0%</c:formatCode>
                <c:ptCount val="3"/>
                <c:pt idx="0">
                  <c:v>0.18407960199005</c:v>
                </c:pt>
                <c:pt idx="1">
                  <c:v>0.338308457711443</c:v>
                </c:pt>
                <c:pt idx="2">
                  <c:v>0.442786069651741</c:v>
                </c:pt>
              </c:numCache>
            </c:numRef>
          </c:val>
        </c:ser>
        <c:ser>
          <c:idx val="1"/>
          <c:order val="1"/>
          <c:tx>
            <c:strRef>
              <c:f>'Piovt Table'!$C$4:$C$5</c:f>
              <c:strCache>
                <c:ptCount val="1"/>
                <c:pt idx="0">
                  <c:v>Urban</c:v>
                </c:pt>
              </c:strCache>
            </c:strRef>
          </c:tx>
          <c:spPr>
            <a:solidFill>
              <a:srgbClr val="C77D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'Piovt Table'!$A$6:$A$8</c:f>
              <c:strCache>
                <c:ptCount val="3"/>
                <c:pt idx="0">
                  <c:v>STRANGER</c:v>
                </c:pt>
                <c:pt idx="1">
                  <c:v>PASTORALIST/NOMAD</c:v>
                </c:pt>
                <c:pt idx="2">
                  <c:v>BANDITS/CRIMINALS</c:v>
                </c:pt>
              </c:strCache>
            </c:strRef>
          </c:cat>
          <c:val>
            <c:numRef>
              <c:f>'Piovt Table'!$C$6:$C$8</c:f>
              <c:numCache>
                <c:formatCode>0%</c:formatCode>
                <c:ptCount val="3"/>
                <c:pt idx="0">
                  <c:v>0.00497512437810945</c:v>
                </c:pt>
                <c:pt idx="1">
                  <c:v>0.00497512437810945</c:v>
                </c:pt>
                <c:pt idx="2">
                  <c:v>0.0248756218905473</c:v>
                </c:pt>
              </c:numCache>
            </c:numRef>
          </c:val>
        </c:ser>
        <c:dLbls>
          <c:showLegendKey val="0"/>
          <c:showVal val="1"/>
          <c:showCatName val="0"/>
          <c:showSerName val="0"/>
          <c:showPercent val="0"/>
          <c:showBubbleSize val="0"/>
        </c:dLbls>
        <c:gapWidth val="182"/>
        <c:axId val="344772847"/>
        <c:axId val="344769007"/>
      </c:barChart>
      <c:catAx>
        <c:axId val="3447728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44769007"/>
        <c:crosses val="autoZero"/>
        <c:auto val="1"/>
        <c:lblAlgn val="ctr"/>
        <c:lblOffset val="100"/>
        <c:noMultiLvlLbl val="0"/>
      </c:catAx>
      <c:valAx>
        <c:axId val="344769007"/>
        <c:scaling>
          <c:orientation val="minMax"/>
        </c:scaling>
        <c:delete val="1"/>
        <c:axPos val="b"/>
        <c:numFmt formatCode="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447728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a9eb464-64b9-46c1-a295-afefcc3b4ef2}"/>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[Untitled17_crime security (1) (Recovered).xlsx]Piovt Table!PivotTable7</c:name>
    <c:fmtId val="-1"/>
  </c:pivotSource>
  <c:chart>
    <c:autoTitleDeleted val="1"/>
    <c:plotArea>
      <c:layout/>
      <c:barChart>
        <c:barDir val="bar"/>
        <c:grouping val="clustered"/>
        <c:varyColors val="0"/>
        <c:ser>
          <c:idx val="0"/>
          <c:order val="0"/>
          <c:tx>
            <c:strRef>
              <c:f>'Piovt Table'!$B$33:$B$34</c:f>
              <c:strCache>
                <c:ptCount val="1"/>
                <c:pt idx="0">
                  <c:v>Urban</c:v>
                </c:pt>
              </c:strCache>
            </c:strRef>
          </c:tx>
          <c:spPr>
            <a:solidFill>
              <a:srgbClr val="C77D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'Piovt Table'!$A$35:$A$40</c:f>
              <c:strCache>
                <c:ptCount val="5"/>
                <c:pt idx="0">
                  <c:v>Robbery</c:v>
                </c:pt>
                <c:pt idx="1">
                  <c:v>Attacked(with or without any type of weapon)</c:v>
                </c:pt>
                <c:pt idx="2">
                  <c:v>Murder</c:v>
                </c:pt>
                <c:pt idx="3">
                  <c:v>Sexual violence(Rape or Molestation)</c:v>
                </c:pt>
                <c:pt idx="4">
                  <c:v>Kidnapped/abducted</c:v>
                </c:pt>
              </c:strCache>
            </c:strRef>
          </c:cat>
          <c:val>
            <c:numRef>
              <c:f>'Piovt Table'!$B$35:$B$40</c:f>
              <c:numCache>
                <c:formatCode>0%</c:formatCode>
                <c:ptCount val="5"/>
                <c:pt idx="0">
                  <c:v>0.0227272727272727</c:v>
                </c:pt>
                <c:pt idx="1">
                  <c:v>0.00757575757575758</c:v>
                </c:pt>
                <c:pt idx="2">
                  <c:v>0.0151515151515152</c:v>
                </c:pt>
                <c:pt idx="3">
                  <c:v>0.0151515151515152</c:v>
                </c:pt>
                <c:pt idx="4">
                  <c:v>0</c:v>
                </c:pt>
              </c:numCache>
            </c:numRef>
          </c:val>
        </c:ser>
        <c:ser>
          <c:idx val="1"/>
          <c:order val="1"/>
          <c:tx>
            <c:strRef>
              <c:f>'Piovt Table'!$C$33:$C$34</c:f>
              <c:strCache>
                <c:ptCount val="1"/>
                <c:pt idx="0">
                  <c:v>Rural</c:v>
                </c:pt>
              </c:strCache>
            </c:strRef>
          </c:tx>
          <c:spPr>
            <a:solidFill>
              <a:srgbClr val="24004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'Piovt Table'!$A$35:$A$40</c:f>
              <c:strCache>
                <c:ptCount val="5"/>
                <c:pt idx="0">
                  <c:v>Robbery</c:v>
                </c:pt>
                <c:pt idx="1">
                  <c:v>Attacked(with or without any type of weapon)</c:v>
                </c:pt>
                <c:pt idx="2">
                  <c:v>Murder</c:v>
                </c:pt>
                <c:pt idx="3">
                  <c:v>Sexual violence(Rape or Molestation)</c:v>
                </c:pt>
                <c:pt idx="4">
                  <c:v>Kidnapped/abducted</c:v>
                </c:pt>
              </c:strCache>
            </c:strRef>
          </c:cat>
          <c:val>
            <c:numRef>
              <c:f>'Piovt Table'!$C$35:$C$40</c:f>
              <c:numCache>
                <c:formatCode>0%</c:formatCode>
                <c:ptCount val="5"/>
                <c:pt idx="0">
                  <c:v>0.287878787878788</c:v>
                </c:pt>
                <c:pt idx="1">
                  <c:v>0.242424242424242</c:v>
                </c:pt>
                <c:pt idx="2">
                  <c:v>0.227272727272727</c:v>
                </c:pt>
                <c:pt idx="3">
                  <c:v>0.106060606060606</c:v>
                </c:pt>
                <c:pt idx="4">
                  <c:v>0.0757575757575758</c:v>
                </c:pt>
              </c:numCache>
            </c:numRef>
          </c:val>
        </c:ser>
        <c:dLbls>
          <c:showLegendKey val="0"/>
          <c:showVal val="1"/>
          <c:showCatName val="0"/>
          <c:showSerName val="0"/>
          <c:showPercent val="0"/>
          <c:showBubbleSize val="0"/>
        </c:dLbls>
        <c:gapWidth val="182"/>
        <c:axId val="588377439"/>
        <c:axId val="588367839"/>
      </c:barChart>
      <c:catAx>
        <c:axId val="5883774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88367839"/>
        <c:crosses val="autoZero"/>
        <c:auto val="1"/>
        <c:lblAlgn val="ctr"/>
        <c:lblOffset val="100"/>
        <c:noMultiLvlLbl val="0"/>
      </c:catAx>
      <c:valAx>
        <c:axId val="588367839"/>
        <c:scaling>
          <c:orientation val="minMax"/>
        </c:scaling>
        <c:delete val="1"/>
        <c:axPos val="b"/>
        <c:numFmt formatCode="0%"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883774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fce3077-d1ab-4fc2-a65f-19f7ec261305}"/>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A7F806-C8F6-4E97-93D6-3161B0F568A6}" type="datetime1">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997E8A-C313-414D-8421-B3E164D4F1DC}"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Google Shape;30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Google Shape;30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6067917" y="-1755971"/>
            <a:ext cx="4590925" cy="4590925"/>
          </a:xfrm>
          <a:prstGeom prst="rect">
            <a:avLst/>
          </a:prstGeom>
          <a:noFill/>
          <a:ln>
            <a:noFill/>
          </a:ln>
        </p:spPr>
      </p:pic>
      <p:sp>
        <p:nvSpPr>
          <p:cNvPr id="10" name="Google Shape;10;p2"/>
          <p:cNvSpPr txBox="1">
            <a:spLocks noGrp="1"/>
          </p:cNvSpPr>
          <p:nvPr>
            <p:ph type="ctrTitle"/>
          </p:nvPr>
        </p:nvSpPr>
        <p:spPr>
          <a:xfrm>
            <a:off x="713225" y="1179613"/>
            <a:ext cx="6350100" cy="144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713225" y="3550188"/>
            <a:ext cx="6350100" cy="41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a:spLocks noGrp="1"/>
          </p:cNvSpPr>
          <p:nvPr>
            <p:ph type="ctrTitle" idx="2"/>
          </p:nvPr>
        </p:nvSpPr>
        <p:spPr>
          <a:xfrm>
            <a:off x="713225" y="2628313"/>
            <a:ext cx="6350100" cy="573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3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grpSp>
        <p:nvGrpSpPr>
          <p:cNvPr id="13" name="Google Shape;13;p2"/>
          <p:cNvGrpSpPr/>
          <p:nvPr/>
        </p:nvGrpSpPr>
        <p:grpSpPr>
          <a:xfrm>
            <a:off x="177775" y="177775"/>
            <a:ext cx="8788500" cy="4787900"/>
            <a:chOff x="177775" y="177775"/>
            <a:chExt cx="8788500" cy="4787900"/>
          </a:xfrm>
        </p:grpSpPr>
        <p:sp>
          <p:nvSpPr>
            <p:cNvPr id="14" name="Google Shape;14;p2"/>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5" name="Google Shape;15;p2"/>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7" name="Google Shape;17;p2"/>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a:spLocks noGrp="1"/>
          </p:cNvSpPr>
          <p:nvPr>
            <p:ph type="title" idx="2" hasCustomPrompt="1"/>
          </p:nvPr>
        </p:nvSpPr>
        <p:spPr>
          <a:xfrm>
            <a:off x="719975" y="1602403"/>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6" name="Google Shape;96;p13"/>
          <p:cNvSpPr txBox="1">
            <a:spLocks noGrp="1"/>
          </p:cNvSpPr>
          <p:nvPr>
            <p:ph type="title" idx="3" hasCustomPrompt="1"/>
          </p:nvPr>
        </p:nvSpPr>
        <p:spPr>
          <a:xfrm>
            <a:off x="4650600" y="1602394"/>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7" name="Google Shape;97;p13"/>
          <p:cNvSpPr txBox="1">
            <a:spLocks noGrp="1"/>
          </p:cNvSpPr>
          <p:nvPr>
            <p:ph type="title" idx="4" hasCustomPrompt="1"/>
          </p:nvPr>
        </p:nvSpPr>
        <p:spPr>
          <a:xfrm>
            <a:off x="719966" y="2407610"/>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8" name="Google Shape;98;p13"/>
          <p:cNvSpPr txBox="1">
            <a:spLocks noGrp="1"/>
          </p:cNvSpPr>
          <p:nvPr>
            <p:ph type="title" idx="5" hasCustomPrompt="1"/>
          </p:nvPr>
        </p:nvSpPr>
        <p:spPr>
          <a:xfrm>
            <a:off x="4650591" y="2407594"/>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99" name="Google Shape;99;p13"/>
          <p:cNvSpPr txBox="1">
            <a:spLocks noGrp="1"/>
          </p:cNvSpPr>
          <p:nvPr>
            <p:ph type="title" idx="6" hasCustomPrompt="1"/>
          </p:nvPr>
        </p:nvSpPr>
        <p:spPr>
          <a:xfrm>
            <a:off x="719983" y="3212810"/>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100" name="Google Shape;100;p13"/>
          <p:cNvSpPr txBox="1">
            <a:spLocks noGrp="1"/>
          </p:cNvSpPr>
          <p:nvPr>
            <p:ph type="title" idx="7" hasCustomPrompt="1"/>
          </p:nvPr>
        </p:nvSpPr>
        <p:spPr>
          <a:xfrm>
            <a:off x="4650608" y="3212794"/>
            <a:ext cx="803100" cy="45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sz="3000" b="0">
                <a:latin typeface="Maven Pro SemiBold"/>
                <a:ea typeface="Maven Pro SemiBold"/>
                <a:cs typeface="Maven Pro SemiBold"/>
                <a:sym typeface="Maven Pro SemiBold"/>
              </a:defRPr>
            </a:lvl9pPr>
          </a:lstStyle>
          <a:p>
            <a:r>
              <a:t>xx%</a:t>
            </a:r>
          </a:p>
        </p:txBody>
      </p:sp>
      <p:sp>
        <p:nvSpPr>
          <p:cNvPr id="101" name="Google Shape;101;p13"/>
          <p:cNvSpPr txBox="1">
            <a:spLocks noGrp="1"/>
          </p:cNvSpPr>
          <p:nvPr>
            <p:ph type="subTitle" idx="1"/>
          </p:nvPr>
        </p:nvSpPr>
        <p:spPr>
          <a:xfrm>
            <a:off x="1523075" y="1602403"/>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sp>
        <p:nvSpPr>
          <p:cNvPr id="102" name="Google Shape;102;p13"/>
          <p:cNvSpPr txBox="1">
            <a:spLocks noGrp="1"/>
          </p:cNvSpPr>
          <p:nvPr>
            <p:ph type="subTitle" idx="8"/>
          </p:nvPr>
        </p:nvSpPr>
        <p:spPr>
          <a:xfrm>
            <a:off x="1523066" y="2407610"/>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sp>
        <p:nvSpPr>
          <p:cNvPr id="103" name="Google Shape;103;p13"/>
          <p:cNvSpPr txBox="1">
            <a:spLocks noGrp="1"/>
          </p:cNvSpPr>
          <p:nvPr>
            <p:ph type="subTitle" idx="9"/>
          </p:nvPr>
        </p:nvSpPr>
        <p:spPr>
          <a:xfrm>
            <a:off x="1523083" y="3212810"/>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sp>
        <p:nvSpPr>
          <p:cNvPr id="104" name="Google Shape;104;p13"/>
          <p:cNvSpPr txBox="1">
            <a:spLocks noGrp="1"/>
          </p:cNvSpPr>
          <p:nvPr>
            <p:ph type="subTitle" idx="13"/>
          </p:nvPr>
        </p:nvSpPr>
        <p:spPr>
          <a:xfrm>
            <a:off x="5453700" y="1602394"/>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sp>
        <p:nvSpPr>
          <p:cNvPr id="105" name="Google Shape;105;p13"/>
          <p:cNvSpPr txBox="1">
            <a:spLocks noGrp="1"/>
          </p:cNvSpPr>
          <p:nvPr>
            <p:ph type="subTitle" idx="14"/>
          </p:nvPr>
        </p:nvSpPr>
        <p:spPr>
          <a:xfrm>
            <a:off x="5453691" y="2407594"/>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sp>
        <p:nvSpPr>
          <p:cNvPr id="106" name="Google Shape;106;p13"/>
          <p:cNvSpPr txBox="1">
            <a:spLocks noGrp="1"/>
          </p:cNvSpPr>
          <p:nvPr>
            <p:ph type="subTitle" idx="15"/>
          </p:nvPr>
        </p:nvSpPr>
        <p:spPr>
          <a:xfrm>
            <a:off x="5453708" y="3212794"/>
            <a:ext cx="2521200" cy="45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pic>
        <p:nvPicPr>
          <p:cNvPr id="107" name="Google Shape;107;p13"/>
          <p:cNvPicPr preferRelativeResize="0"/>
          <p:nvPr/>
        </p:nvPicPr>
        <p:blipFill>
          <a:blip r:embed="rId2">
            <a:alphaModFix amt="30000"/>
          </a:blip>
          <a:stretch>
            <a:fillRect/>
          </a:stretch>
        </p:blipFill>
        <p:spPr>
          <a:xfrm>
            <a:off x="5785567" y="-2133708"/>
            <a:ext cx="4590925" cy="4590925"/>
          </a:xfrm>
          <a:prstGeom prst="rect">
            <a:avLst/>
          </a:prstGeom>
          <a:noFill/>
          <a:ln>
            <a:noFill/>
          </a:ln>
        </p:spPr>
      </p:pic>
      <p:grpSp>
        <p:nvGrpSpPr>
          <p:cNvPr id="108" name="Google Shape;108;p13"/>
          <p:cNvGrpSpPr/>
          <p:nvPr/>
        </p:nvGrpSpPr>
        <p:grpSpPr>
          <a:xfrm>
            <a:off x="177775" y="177775"/>
            <a:ext cx="8788500" cy="4787900"/>
            <a:chOff x="177775" y="177775"/>
            <a:chExt cx="8788500" cy="4787900"/>
          </a:xfrm>
        </p:grpSpPr>
        <p:sp>
          <p:nvSpPr>
            <p:cNvPr id="109" name="Google Shape;109;p1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10" name="Google Shape;110;p1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1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21" name="Google Shape;121;p15"/>
          <p:cNvPicPr preferRelativeResize="0"/>
          <p:nvPr/>
        </p:nvPicPr>
        <p:blipFill>
          <a:blip r:embed="rId2">
            <a:alphaModFix amt="30000"/>
          </a:blip>
          <a:stretch>
            <a:fillRect/>
          </a:stretch>
        </p:blipFill>
        <p:spPr>
          <a:xfrm>
            <a:off x="6436042" y="3034404"/>
            <a:ext cx="4590925" cy="4590925"/>
          </a:xfrm>
          <a:prstGeom prst="rect">
            <a:avLst/>
          </a:prstGeom>
          <a:noFill/>
          <a:ln>
            <a:noFill/>
          </a:ln>
        </p:spPr>
      </p:pic>
      <p:grpSp>
        <p:nvGrpSpPr>
          <p:cNvPr id="122" name="Google Shape;122;p15"/>
          <p:cNvGrpSpPr/>
          <p:nvPr/>
        </p:nvGrpSpPr>
        <p:grpSpPr>
          <a:xfrm>
            <a:off x="177775" y="177775"/>
            <a:ext cx="8788500" cy="4787900"/>
            <a:chOff x="177775" y="177775"/>
            <a:chExt cx="8788500" cy="4787900"/>
          </a:xfrm>
        </p:grpSpPr>
        <p:sp>
          <p:nvSpPr>
            <p:cNvPr id="123" name="Google Shape;123;p15"/>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15"/>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25" name="Google Shape;125;p15"/>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28" name="Google Shape;128;p16"/>
          <p:cNvPicPr preferRelativeResize="0"/>
          <p:nvPr/>
        </p:nvPicPr>
        <p:blipFill>
          <a:blip r:embed="rId2">
            <a:alphaModFix amt="30000"/>
          </a:blip>
          <a:stretch>
            <a:fillRect/>
          </a:stretch>
        </p:blipFill>
        <p:spPr>
          <a:xfrm>
            <a:off x="7026617" y="-2295421"/>
            <a:ext cx="4590925" cy="4590925"/>
          </a:xfrm>
          <a:prstGeom prst="rect">
            <a:avLst/>
          </a:prstGeom>
          <a:noFill/>
          <a:ln>
            <a:noFill/>
          </a:ln>
        </p:spPr>
      </p:pic>
      <p:grpSp>
        <p:nvGrpSpPr>
          <p:cNvPr id="129" name="Google Shape;129;p16"/>
          <p:cNvGrpSpPr/>
          <p:nvPr/>
        </p:nvGrpSpPr>
        <p:grpSpPr>
          <a:xfrm>
            <a:off x="177775" y="177775"/>
            <a:ext cx="8788500" cy="4787900"/>
            <a:chOff x="177775" y="177775"/>
            <a:chExt cx="8788500" cy="4787900"/>
          </a:xfrm>
        </p:grpSpPr>
        <p:sp>
          <p:nvSpPr>
            <p:cNvPr id="130" name="Google Shape;130;p16"/>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6"/>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32" name="Google Shape;132;p16"/>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p:txBody>
      </p:sp>
      <p:sp>
        <p:nvSpPr>
          <p:cNvPr id="148" name="Google Shape;148;p18"/>
          <p:cNvSpPr txBox="1">
            <a:spLocks noGrp="1"/>
          </p:cNvSpPr>
          <p:nvPr>
            <p:ph type="subTitle" idx="1"/>
          </p:nvPr>
        </p:nvSpPr>
        <p:spPr>
          <a:xfrm>
            <a:off x="720000"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9" name="Google Shape;149;p18"/>
          <p:cNvSpPr txBox="1">
            <a:spLocks noGrp="1"/>
          </p:cNvSpPr>
          <p:nvPr>
            <p:ph type="subTitle" idx="2"/>
          </p:nvPr>
        </p:nvSpPr>
        <p:spPr>
          <a:xfrm>
            <a:off x="4311482"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0" name="Google Shape;150;p18"/>
          <p:cNvSpPr txBox="1">
            <a:spLocks noGrp="1"/>
          </p:cNvSpPr>
          <p:nvPr>
            <p:ph type="subTitle" idx="3"/>
          </p:nvPr>
        </p:nvSpPr>
        <p:spPr>
          <a:xfrm>
            <a:off x="720000"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1" name="Google Shape;151;p18"/>
          <p:cNvSpPr txBox="1">
            <a:spLocks noGrp="1"/>
          </p:cNvSpPr>
          <p:nvPr>
            <p:ph type="subTitle" idx="4"/>
          </p:nvPr>
        </p:nvSpPr>
        <p:spPr>
          <a:xfrm>
            <a:off x="4311484"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2" name="Google Shape;152;p18"/>
          <p:cNvSpPr txBox="1">
            <a:spLocks noGrp="1"/>
          </p:cNvSpPr>
          <p:nvPr>
            <p:ph type="subTitle" idx="5"/>
          </p:nvPr>
        </p:nvSpPr>
        <p:spPr>
          <a:xfrm>
            <a:off x="720001"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53" name="Google Shape;153;p18"/>
          <p:cNvSpPr txBox="1">
            <a:spLocks noGrp="1"/>
          </p:cNvSpPr>
          <p:nvPr>
            <p:ph type="subTitle" idx="6"/>
          </p:nvPr>
        </p:nvSpPr>
        <p:spPr>
          <a:xfrm>
            <a:off x="720001"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54" name="Google Shape;154;p18"/>
          <p:cNvSpPr txBox="1">
            <a:spLocks noGrp="1"/>
          </p:cNvSpPr>
          <p:nvPr>
            <p:ph type="subTitle" idx="7"/>
          </p:nvPr>
        </p:nvSpPr>
        <p:spPr>
          <a:xfrm>
            <a:off x="4311457"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55" name="Google Shape;155;p18"/>
          <p:cNvSpPr txBox="1">
            <a:spLocks noGrp="1"/>
          </p:cNvSpPr>
          <p:nvPr>
            <p:ph type="subTitle" idx="8"/>
          </p:nvPr>
        </p:nvSpPr>
        <p:spPr>
          <a:xfrm>
            <a:off x="4311457"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pic>
        <p:nvPicPr>
          <p:cNvPr id="156" name="Google Shape;156;p18"/>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157" name="Google Shape;157;p18"/>
          <p:cNvGrpSpPr/>
          <p:nvPr/>
        </p:nvGrpSpPr>
        <p:grpSpPr>
          <a:xfrm>
            <a:off x="177775" y="177775"/>
            <a:ext cx="8788500" cy="4787900"/>
            <a:chOff x="177775" y="177775"/>
            <a:chExt cx="8788500" cy="4787900"/>
          </a:xfrm>
        </p:grpSpPr>
        <p:sp>
          <p:nvSpPr>
            <p:cNvPr id="158" name="Google Shape;158;p18"/>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18"/>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60" name="Google Shape;160;p18"/>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p:txBody>
      </p:sp>
      <p:sp>
        <p:nvSpPr>
          <p:cNvPr id="163" name="Google Shape;163;p19"/>
          <p:cNvSpPr txBox="1">
            <a:spLocks noGrp="1"/>
          </p:cNvSpPr>
          <p:nvPr>
            <p:ph type="subTitle" idx="1"/>
          </p:nvPr>
        </p:nvSpPr>
        <p:spPr>
          <a:xfrm>
            <a:off x="713000" y="1812100"/>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4" name="Google Shape;164;p19"/>
          <p:cNvSpPr txBox="1">
            <a:spLocks noGrp="1"/>
          </p:cNvSpPr>
          <p:nvPr>
            <p:ph type="subTitle" idx="2"/>
          </p:nvPr>
        </p:nvSpPr>
        <p:spPr>
          <a:xfrm>
            <a:off x="3318245"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5" name="Google Shape;165;p19"/>
          <p:cNvSpPr txBox="1">
            <a:spLocks noGrp="1"/>
          </p:cNvSpPr>
          <p:nvPr>
            <p:ph type="subTitle" idx="3"/>
          </p:nvPr>
        </p:nvSpPr>
        <p:spPr>
          <a:xfrm>
            <a:off x="713000"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6" name="Google Shape;166;p19"/>
          <p:cNvSpPr txBox="1">
            <a:spLocks noGrp="1"/>
          </p:cNvSpPr>
          <p:nvPr>
            <p:ph type="subTitle" idx="4"/>
          </p:nvPr>
        </p:nvSpPr>
        <p:spPr>
          <a:xfrm>
            <a:off x="3318245"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7" name="Google Shape;167;p19"/>
          <p:cNvSpPr txBox="1">
            <a:spLocks noGrp="1"/>
          </p:cNvSpPr>
          <p:nvPr>
            <p:ph type="subTitle" idx="5"/>
          </p:nvPr>
        </p:nvSpPr>
        <p:spPr>
          <a:xfrm>
            <a:off x="5923489" y="1812108"/>
            <a:ext cx="2500500" cy="9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8" name="Google Shape;168;p19"/>
          <p:cNvSpPr txBox="1">
            <a:spLocks noGrp="1"/>
          </p:cNvSpPr>
          <p:nvPr>
            <p:ph type="subTitle" idx="6"/>
          </p:nvPr>
        </p:nvSpPr>
        <p:spPr>
          <a:xfrm>
            <a:off x="5923489" y="3296575"/>
            <a:ext cx="25005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9" name="Google Shape;169;p19"/>
          <p:cNvSpPr txBox="1">
            <a:spLocks noGrp="1"/>
          </p:cNvSpPr>
          <p:nvPr>
            <p:ph type="subTitle" idx="7"/>
          </p:nvPr>
        </p:nvSpPr>
        <p:spPr>
          <a:xfrm>
            <a:off x="713000" y="143155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70" name="Google Shape;170;p19"/>
          <p:cNvSpPr txBox="1">
            <a:spLocks noGrp="1"/>
          </p:cNvSpPr>
          <p:nvPr>
            <p:ph type="subTitle" idx="8"/>
          </p:nvPr>
        </p:nvSpPr>
        <p:spPr>
          <a:xfrm>
            <a:off x="3318245"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71" name="Google Shape;171;p19"/>
          <p:cNvSpPr txBox="1">
            <a:spLocks noGrp="1"/>
          </p:cNvSpPr>
          <p:nvPr>
            <p:ph type="subTitle" idx="9"/>
          </p:nvPr>
        </p:nvSpPr>
        <p:spPr>
          <a:xfrm>
            <a:off x="5923489" y="1431556"/>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72" name="Google Shape;172;p19"/>
          <p:cNvSpPr txBox="1">
            <a:spLocks noGrp="1"/>
          </p:cNvSpPr>
          <p:nvPr>
            <p:ph type="subTitle" idx="13"/>
          </p:nvPr>
        </p:nvSpPr>
        <p:spPr>
          <a:xfrm>
            <a:off x="713000"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73" name="Google Shape;173;p19"/>
          <p:cNvSpPr txBox="1">
            <a:spLocks noGrp="1"/>
          </p:cNvSpPr>
          <p:nvPr>
            <p:ph type="subTitle" idx="14"/>
          </p:nvPr>
        </p:nvSpPr>
        <p:spPr>
          <a:xfrm>
            <a:off x="3318245"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sp>
        <p:nvSpPr>
          <p:cNvPr id="174" name="Google Shape;174;p19"/>
          <p:cNvSpPr txBox="1">
            <a:spLocks noGrp="1"/>
          </p:cNvSpPr>
          <p:nvPr>
            <p:ph type="subTitle" idx="15"/>
          </p:nvPr>
        </p:nvSpPr>
        <p:spPr>
          <a:xfrm>
            <a:off x="5923489" y="2912900"/>
            <a:ext cx="2500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p:txBody>
      </p:sp>
      <p:pic>
        <p:nvPicPr>
          <p:cNvPr id="175" name="Google Shape;175;p19"/>
          <p:cNvPicPr preferRelativeResize="0"/>
          <p:nvPr/>
        </p:nvPicPr>
        <p:blipFill>
          <a:blip r:embed="rId2">
            <a:alphaModFix amt="30000"/>
          </a:blip>
          <a:stretch>
            <a:fillRect/>
          </a:stretch>
        </p:blipFill>
        <p:spPr>
          <a:xfrm>
            <a:off x="6047342" y="-2763521"/>
            <a:ext cx="4590925" cy="4590925"/>
          </a:xfrm>
          <a:prstGeom prst="rect">
            <a:avLst/>
          </a:prstGeom>
          <a:noFill/>
          <a:ln>
            <a:noFill/>
          </a:ln>
        </p:spPr>
      </p:pic>
      <p:grpSp>
        <p:nvGrpSpPr>
          <p:cNvPr id="176" name="Google Shape;176;p19"/>
          <p:cNvGrpSpPr/>
          <p:nvPr/>
        </p:nvGrpSpPr>
        <p:grpSpPr>
          <a:xfrm>
            <a:off x="177775" y="177775"/>
            <a:ext cx="8788500" cy="4787900"/>
            <a:chOff x="177775" y="177775"/>
            <a:chExt cx="8788500" cy="4787900"/>
          </a:xfrm>
        </p:grpSpPr>
        <p:sp>
          <p:nvSpPr>
            <p:cNvPr id="177" name="Google Shape;177;p1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1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79" name="Google Shape;179;p1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713225" y="821544"/>
            <a:ext cx="4945800" cy="87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21"/>
          <p:cNvSpPr txBox="1">
            <a:spLocks noGrp="1"/>
          </p:cNvSpPr>
          <p:nvPr>
            <p:ph type="subTitle" idx="1"/>
          </p:nvPr>
        </p:nvSpPr>
        <p:spPr>
          <a:xfrm>
            <a:off x="713225" y="1583634"/>
            <a:ext cx="49458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6" name="Google Shape;196;p21"/>
          <p:cNvSpPr txBox="1"/>
          <p:nvPr/>
        </p:nvSpPr>
        <p:spPr>
          <a:xfrm>
            <a:off x="713225" y="3386982"/>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Roboto" panose="02000000000000000000"/>
                <a:ea typeface="Roboto" panose="02000000000000000000"/>
                <a:cs typeface="Roboto" panose="02000000000000000000"/>
                <a:sym typeface="Roboto" panose="02000000000000000000"/>
              </a:rPr>
              <a:t>CREDITS:</a:t>
            </a:r>
            <a:r>
              <a:rPr lang="en-GB" sz="1200">
                <a:solidFill>
                  <a:schemeClr val="dk1"/>
                </a:solidFill>
                <a:latin typeface="Roboto" panose="02000000000000000000"/>
                <a:ea typeface="Roboto" panose="02000000000000000000"/>
                <a:cs typeface="Roboto" panose="02000000000000000000"/>
                <a:sym typeface="Roboto" panose="02000000000000000000"/>
              </a:rPr>
              <a:t> This presentation template was created by </a:t>
            </a:r>
            <a:r>
              <a:rPr lang="en-GB" sz="1200" b="1" u="sng">
                <a:solidFill>
                  <a:schemeClr val="dk1"/>
                </a:solidFill>
                <a:latin typeface="Roboto" panose="02000000000000000000"/>
                <a:ea typeface="Roboto" panose="02000000000000000000"/>
                <a:cs typeface="Roboto" panose="02000000000000000000"/>
                <a:sym typeface="Roboto" panose="02000000000000000000"/>
                <a:hlinkClick r:id="rId2"/>
              </a:rPr>
              <a:t>Slidesgo</a:t>
            </a:r>
            <a:r>
              <a:rPr lang="en-GB" sz="1200">
                <a:solidFill>
                  <a:schemeClr val="dk1"/>
                </a:solidFill>
                <a:latin typeface="Roboto" panose="02000000000000000000"/>
                <a:ea typeface="Roboto" panose="02000000000000000000"/>
                <a:cs typeface="Roboto" panose="02000000000000000000"/>
                <a:sym typeface="Roboto" panose="02000000000000000000"/>
              </a:rPr>
              <a:t>, and includes icons by </a:t>
            </a:r>
            <a:r>
              <a:rPr lang="en-GB" sz="1200" b="1" u="sng">
                <a:solidFill>
                  <a:schemeClr val="dk1"/>
                </a:solidFill>
                <a:latin typeface="Roboto" panose="02000000000000000000"/>
                <a:ea typeface="Roboto" panose="02000000000000000000"/>
                <a:cs typeface="Roboto" panose="02000000000000000000"/>
                <a:sym typeface="Roboto" panose="02000000000000000000"/>
                <a:hlinkClick r:id="rId3"/>
              </a:rPr>
              <a:t>Flaticon</a:t>
            </a:r>
            <a:r>
              <a:rPr lang="en-GB" sz="1200">
                <a:solidFill>
                  <a:schemeClr val="dk1"/>
                </a:solidFill>
                <a:latin typeface="Roboto" panose="02000000000000000000"/>
                <a:ea typeface="Roboto" panose="02000000000000000000"/>
                <a:cs typeface="Roboto" panose="02000000000000000000"/>
                <a:sym typeface="Roboto" panose="02000000000000000000"/>
              </a:rPr>
              <a:t>, and infographics &amp; images by </a:t>
            </a:r>
            <a:r>
              <a:rPr lang="en-GB" sz="1200" b="1" u="sng">
                <a:solidFill>
                  <a:schemeClr val="dk1"/>
                </a:solidFill>
                <a:latin typeface="Roboto" panose="02000000000000000000"/>
                <a:ea typeface="Roboto" panose="02000000000000000000"/>
                <a:cs typeface="Roboto" panose="02000000000000000000"/>
                <a:sym typeface="Roboto" panose="02000000000000000000"/>
                <a:hlinkClick r:id="rId4"/>
              </a:rPr>
              <a:t>Freepik</a:t>
            </a:r>
            <a:r>
              <a:rPr lang="en-GB" sz="1200" u="sng">
                <a:solidFill>
                  <a:schemeClr val="dk1"/>
                </a:solidFill>
                <a:latin typeface="Roboto" panose="02000000000000000000"/>
                <a:ea typeface="Roboto" panose="02000000000000000000"/>
                <a:cs typeface="Roboto" panose="02000000000000000000"/>
                <a:sym typeface="Roboto" panose="02000000000000000000"/>
              </a:rPr>
              <a:t> </a:t>
            </a:r>
            <a:endParaRPr sz="1200" b="1" u="sng">
              <a:solidFill>
                <a:schemeClr val="dk1"/>
              </a:solidFill>
              <a:latin typeface="Roboto" panose="02000000000000000000"/>
              <a:ea typeface="Roboto" panose="02000000000000000000"/>
              <a:cs typeface="Roboto" panose="02000000000000000000"/>
              <a:sym typeface="Roboto" panose="02000000000000000000"/>
            </a:endParaRPr>
          </a:p>
        </p:txBody>
      </p:sp>
      <p:pic>
        <p:nvPicPr>
          <p:cNvPr id="197" name="Google Shape;197;p21"/>
          <p:cNvPicPr preferRelativeResize="0"/>
          <p:nvPr/>
        </p:nvPicPr>
        <p:blipFill>
          <a:blip r:embed="rId5">
            <a:alphaModFix amt="30000"/>
          </a:blip>
          <a:stretch>
            <a:fillRect/>
          </a:stretch>
        </p:blipFill>
        <p:spPr>
          <a:xfrm>
            <a:off x="6135317" y="1583629"/>
            <a:ext cx="4590925" cy="4590925"/>
          </a:xfrm>
          <a:prstGeom prst="rect">
            <a:avLst/>
          </a:prstGeom>
          <a:noFill/>
          <a:ln>
            <a:noFill/>
          </a:ln>
        </p:spPr>
      </p:pic>
      <p:grpSp>
        <p:nvGrpSpPr>
          <p:cNvPr id="198" name="Google Shape;198;p21"/>
          <p:cNvGrpSpPr/>
          <p:nvPr/>
        </p:nvGrpSpPr>
        <p:grpSpPr>
          <a:xfrm>
            <a:off x="177775" y="177775"/>
            <a:ext cx="8788500" cy="4787900"/>
            <a:chOff x="177775" y="177775"/>
            <a:chExt cx="8788500" cy="4787900"/>
          </a:xfrm>
        </p:grpSpPr>
        <p:sp>
          <p:nvSpPr>
            <p:cNvPr id="199" name="Google Shape;199;p21"/>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1"/>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201" name="Google Shape;201;p21"/>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rgbClr val="22222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21"/>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3"/>
        <p:cNvGrpSpPr/>
        <p:nvPr/>
      </p:nvGrpSpPr>
      <p:grpSpPr>
        <a:xfrm>
          <a:off x="0" y="0"/>
          <a:ext cx="0" cy="0"/>
          <a:chOff x="0" y="0"/>
          <a:chExt cx="0" cy="0"/>
        </a:xfrm>
      </p:grpSpPr>
      <p:pic>
        <p:nvPicPr>
          <p:cNvPr id="204" name="Google Shape;204;p22"/>
          <p:cNvPicPr preferRelativeResize="0"/>
          <p:nvPr/>
        </p:nvPicPr>
        <p:blipFill>
          <a:blip r:embed="rId2">
            <a:alphaModFix amt="30000"/>
          </a:blip>
          <a:stretch>
            <a:fillRect/>
          </a:stretch>
        </p:blipFill>
        <p:spPr>
          <a:xfrm>
            <a:off x="6500442" y="2760504"/>
            <a:ext cx="4590925" cy="4590925"/>
          </a:xfrm>
          <a:prstGeom prst="rect">
            <a:avLst/>
          </a:prstGeom>
          <a:noFill/>
          <a:ln>
            <a:noFill/>
          </a:ln>
        </p:spPr>
      </p:pic>
      <p:grpSp>
        <p:nvGrpSpPr>
          <p:cNvPr id="205" name="Google Shape;205;p22"/>
          <p:cNvGrpSpPr/>
          <p:nvPr/>
        </p:nvGrpSpPr>
        <p:grpSpPr>
          <a:xfrm>
            <a:off x="177775" y="177775"/>
            <a:ext cx="8788500" cy="4787900"/>
            <a:chOff x="177775" y="177775"/>
            <a:chExt cx="8788500" cy="4787900"/>
          </a:xfrm>
        </p:grpSpPr>
        <p:sp>
          <p:nvSpPr>
            <p:cNvPr id="206" name="Google Shape;206;p22"/>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22"/>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208" name="Google Shape;208;p22"/>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9"/>
        <p:cNvGrpSpPr/>
        <p:nvPr/>
      </p:nvGrpSpPr>
      <p:grpSpPr>
        <a:xfrm>
          <a:off x="0" y="0"/>
          <a:ext cx="0" cy="0"/>
          <a:chOff x="0" y="0"/>
          <a:chExt cx="0" cy="0"/>
        </a:xfrm>
      </p:grpSpPr>
      <p:pic>
        <p:nvPicPr>
          <p:cNvPr id="210" name="Google Shape;210;p23"/>
          <p:cNvPicPr preferRelativeResize="0"/>
          <p:nvPr/>
        </p:nvPicPr>
        <p:blipFill>
          <a:blip r:embed="rId2">
            <a:alphaModFix amt="30000"/>
          </a:blip>
          <a:stretch>
            <a:fillRect/>
          </a:stretch>
        </p:blipFill>
        <p:spPr>
          <a:xfrm>
            <a:off x="-1659908" y="2905854"/>
            <a:ext cx="4590925" cy="4590925"/>
          </a:xfrm>
          <a:prstGeom prst="rect">
            <a:avLst/>
          </a:prstGeom>
          <a:noFill/>
          <a:ln>
            <a:noFill/>
          </a:ln>
        </p:spPr>
      </p:pic>
      <p:grpSp>
        <p:nvGrpSpPr>
          <p:cNvPr id="211" name="Google Shape;211;p23"/>
          <p:cNvGrpSpPr/>
          <p:nvPr/>
        </p:nvGrpSpPr>
        <p:grpSpPr>
          <a:xfrm>
            <a:off x="177775" y="177775"/>
            <a:ext cx="8788500" cy="4787900"/>
            <a:chOff x="177775" y="177775"/>
            <a:chExt cx="8788500" cy="4787900"/>
          </a:xfrm>
        </p:grpSpPr>
        <p:sp>
          <p:nvSpPr>
            <p:cNvPr id="212" name="Google Shape;212;p2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213" name="Google Shape;213;p2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2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mt="30000"/>
          </a:blip>
          <a:stretch>
            <a:fillRect/>
          </a:stretch>
        </p:blipFill>
        <p:spPr>
          <a:xfrm>
            <a:off x="1432142" y="1706604"/>
            <a:ext cx="4590925" cy="4590925"/>
          </a:xfrm>
          <a:prstGeom prst="rect">
            <a:avLst/>
          </a:prstGeom>
          <a:noFill/>
          <a:ln>
            <a:noFill/>
          </a:ln>
        </p:spPr>
      </p:pic>
      <p:sp>
        <p:nvSpPr>
          <p:cNvPr id="20" name="Google Shape;20;p3"/>
          <p:cNvSpPr>
            <a:spLocks noGrp="1"/>
          </p:cNvSpPr>
          <p:nvPr>
            <p:ph type="pic" idx="2"/>
          </p:nvPr>
        </p:nvSpPr>
        <p:spPr>
          <a:xfrm>
            <a:off x="498300" y="541325"/>
            <a:ext cx="2935200" cy="4100400"/>
          </a:xfrm>
          <a:prstGeom prst="rect">
            <a:avLst/>
          </a:prstGeom>
          <a:noFill/>
          <a:ln w="19050" cap="flat" cmpd="sng">
            <a:solidFill>
              <a:schemeClr val="dk1"/>
            </a:solidFill>
            <a:prstDash val="solid"/>
            <a:round/>
            <a:headEnd type="none" w="sm" len="sm"/>
            <a:tailEnd type="none" w="sm" len="sm"/>
          </a:ln>
        </p:spPr>
      </p:sp>
      <p:sp>
        <p:nvSpPr>
          <p:cNvPr id="21" name="Google Shape;21;p3"/>
          <p:cNvSpPr txBox="1">
            <a:spLocks noGrp="1"/>
          </p:cNvSpPr>
          <p:nvPr>
            <p:ph type="title"/>
          </p:nvPr>
        </p:nvSpPr>
        <p:spPr>
          <a:xfrm>
            <a:off x="3626225" y="2495550"/>
            <a:ext cx="48045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2" name="Google Shape;22;p3"/>
          <p:cNvSpPr txBox="1">
            <a:spLocks noGrp="1"/>
          </p:cNvSpPr>
          <p:nvPr>
            <p:ph type="title" idx="3" hasCustomPrompt="1"/>
          </p:nvPr>
        </p:nvSpPr>
        <p:spPr>
          <a:xfrm>
            <a:off x="3626225" y="1806150"/>
            <a:ext cx="12357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177775" y="177775"/>
            <a:ext cx="8788500" cy="4787900"/>
            <a:chOff x="177775" y="177775"/>
            <a:chExt cx="8788500" cy="4787900"/>
          </a:xfrm>
        </p:grpSpPr>
        <p:sp>
          <p:nvSpPr>
            <p:cNvPr id="24" name="Google Shape;24;p3"/>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3"/>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26" name="Google Shape;26;p3"/>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pic>
        <p:nvPicPr>
          <p:cNvPr id="31" name="Google Shape;31;p4"/>
          <p:cNvPicPr preferRelativeResize="0"/>
          <p:nvPr/>
        </p:nvPicPr>
        <p:blipFill>
          <a:blip r:embed="rId2">
            <a:alphaModFix amt="30000"/>
          </a:blip>
          <a:stretch>
            <a:fillRect/>
          </a:stretch>
        </p:blipFill>
        <p:spPr>
          <a:xfrm>
            <a:off x="6339392" y="2726704"/>
            <a:ext cx="4590925" cy="4590925"/>
          </a:xfrm>
          <a:prstGeom prst="rect">
            <a:avLst/>
          </a:prstGeom>
          <a:noFill/>
          <a:ln>
            <a:noFill/>
          </a:ln>
        </p:spPr>
      </p:pic>
      <p:grpSp>
        <p:nvGrpSpPr>
          <p:cNvPr id="32" name="Google Shape;32;p4"/>
          <p:cNvGrpSpPr/>
          <p:nvPr/>
        </p:nvGrpSpPr>
        <p:grpSpPr>
          <a:xfrm>
            <a:off x="177775" y="177775"/>
            <a:ext cx="8788500" cy="4787900"/>
            <a:chOff x="177775" y="177775"/>
            <a:chExt cx="8788500" cy="4787900"/>
          </a:xfrm>
        </p:grpSpPr>
        <p:sp>
          <p:nvSpPr>
            <p:cNvPr id="33" name="Google Shape;33;p4"/>
            <p:cNvSpPr/>
            <p:nvPr/>
          </p:nvSpPr>
          <p:spPr>
            <a:xfrm rot="10800000" flipH="1">
              <a:off x="27534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4"/>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35" name="Google Shape;35;p4"/>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a:buNone/>
              <a:defRPr>
                <a:latin typeface="Maven Pro"/>
                <a:ea typeface="Maven Pro"/>
                <a:cs typeface="Maven Pro"/>
                <a:sym typeface="Maven Pro"/>
              </a:defRPr>
            </a:lvl2pPr>
            <a:lvl3pPr lvl="2" rtl="0">
              <a:spcBef>
                <a:spcPts val="0"/>
              </a:spcBef>
              <a:spcAft>
                <a:spcPts val="0"/>
              </a:spcAft>
              <a:buSzPts val="3000"/>
              <a:buFont typeface="Maven Pro"/>
              <a:buNone/>
              <a:defRPr>
                <a:latin typeface="Maven Pro"/>
                <a:ea typeface="Maven Pro"/>
                <a:cs typeface="Maven Pro"/>
                <a:sym typeface="Maven Pro"/>
              </a:defRPr>
            </a:lvl3pPr>
            <a:lvl4pPr lvl="3" rtl="0">
              <a:spcBef>
                <a:spcPts val="0"/>
              </a:spcBef>
              <a:spcAft>
                <a:spcPts val="0"/>
              </a:spcAft>
              <a:buSzPts val="3000"/>
              <a:buFont typeface="Maven Pro"/>
              <a:buNone/>
              <a:defRPr>
                <a:latin typeface="Maven Pro"/>
                <a:ea typeface="Maven Pro"/>
                <a:cs typeface="Maven Pro"/>
                <a:sym typeface="Maven Pro"/>
              </a:defRPr>
            </a:lvl4pPr>
            <a:lvl5pPr lvl="4" rtl="0">
              <a:spcBef>
                <a:spcPts val="0"/>
              </a:spcBef>
              <a:spcAft>
                <a:spcPts val="0"/>
              </a:spcAft>
              <a:buSzPts val="3000"/>
              <a:buFont typeface="Maven Pro"/>
              <a:buNone/>
              <a:defRPr>
                <a:latin typeface="Maven Pro"/>
                <a:ea typeface="Maven Pro"/>
                <a:cs typeface="Maven Pro"/>
                <a:sym typeface="Maven Pro"/>
              </a:defRPr>
            </a:lvl5pPr>
            <a:lvl6pPr lvl="5" rtl="0">
              <a:spcBef>
                <a:spcPts val="0"/>
              </a:spcBef>
              <a:spcAft>
                <a:spcPts val="0"/>
              </a:spcAft>
              <a:buSzPts val="3000"/>
              <a:buFont typeface="Maven Pro"/>
              <a:buNone/>
              <a:defRPr>
                <a:latin typeface="Maven Pro"/>
                <a:ea typeface="Maven Pro"/>
                <a:cs typeface="Maven Pro"/>
                <a:sym typeface="Maven Pro"/>
              </a:defRPr>
            </a:lvl6pPr>
            <a:lvl7pPr lvl="6" rtl="0">
              <a:spcBef>
                <a:spcPts val="0"/>
              </a:spcBef>
              <a:spcAft>
                <a:spcPts val="0"/>
              </a:spcAft>
              <a:buSzPts val="3000"/>
              <a:buFont typeface="Maven Pro"/>
              <a:buNone/>
              <a:defRPr>
                <a:latin typeface="Maven Pro"/>
                <a:ea typeface="Maven Pro"/>
                <a:cs typeface="Maven Pro"/>
                <a:sym typeface="Maven Pro"/>
              </a:defRPr>
            </a:lvl7pPr>
            <a:lvl8pPr lvl="7" rtl="0">
              <a:spcBef>
                <a:spcPts val="0"/>
              </a:spcBef>
              <a:spcAft>
                <a:spcPts val="0"/>
              </a:spcAft>
              <a:buSzPts val="3000"/>
              <a:buFont typeface="Maven Pro"/>
              <a:buNone/>
              <a:defRPr>
                <a:latin typeface="Maven Pro"/>
                <a:ea typeface="Maven Pro"/>
                <a:cs typeface="Maven Pro"/>
                <a:sym typeface="Maven Pro"/>
              </a:defRPr>
            </a:lvl8pPr>
            <a:lvl9pPr lvl="8" rtl="0">
              <a:spcBef>
                <a:spcPts val="0"/>
              </a:spcBef>
              <a:spcAft>
                <a:spcPts val="0"/>
              </a:spcAft>
              <a:buSzPts val="3000"/>
              <a:buFont typeface="Maven Pro"/>
              <a:buNone/>
              <a:defRPr>
                <a:latin typeface="Maven Pro"/>
                <a:ea typeface="Maven Pro"/>
                <a:cs typeface="Maven Pro"/>
                <a:sym typeface="Maven Pro"/>
              </a:defRPr>
            </a:lvl9pPr>
          </a:lstStyle>
          <a:p/>
        </p:txBody>
      </p:sp>
      <p:sp>
        <p:nvSpPr>
          <p:cNvPr id="38" name="Google Shape;38;p5"/>
          <p:cNvSpPr txBox="1">
            <a:spLocks noGrp="1"/>
          </p:cNvSpPr>
          <p:nvPr>
            <p:ph type="subTitle" idx="1"/>
          </p:nvPr>
        </p:nvSpPr>
        <p:spPr>
          <a:xfrm>
            <a:off x="4283687"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9" name="Google Shape;39;p5"/>
          <p:cNvSpPr txBox="1">
            <a:spLocks noGrp="1"/>
          </p:cNvSpPr>
          <p:nvPr>
            <p:ph type="subTitle" idx="2"/>
          </p:nvPr>
        </p:nvSpPr>
        <p:spPr>
          <a:xfrm>
            <a:off x="720009" y="1822499"/>
            <a:ext cx="3177300" cy="13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 name="Google Shape;40;p5"/>
          <p:cNvSpPr txBox="1">
            <a:spLocks noGrp="1"/>
          </p:cNvSpPr>
          <p:nvPr>
            <p:ph type="subTitle" idx="3"/>
          </p:nvPr>
        </p:nvSpPr>
        <p:spPr>
          <a:xfrm>
            <a:off x="720009"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sp>
        <p:nvSpPr>
          <p:cNvPr id="41" name="Google Shape;41;p5"/>
          <p:cNvSpPr txBox="1">
            <a:spLocks noGrp="1"/>
          </p:cNvSpPr>
          <p:nvPr>
            <p:ph type="subTitle" idx="4"/>
          </p:nvPr>
        </p:nvSpPr>
        <p:spPr>
          <a:xfrm>
            <a:off x="4283691" y="1431550"/>
            <a:ext cx="31773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ven Pro SemiBold"/>
              <a:buNone/>
              <a:defRPr sz="2000">
                <a:solidFill>
                  <a:schemeClr val="dk1"/>
                </a:solidFill>
                <a:latin typeface="Maven Pro SemiBold"/>
                <a:ea typeface="Maven Pro SemiBold"/>
                <a:cs typeface="Maven Pro SemiBold"/>
                <a:sym typeface="Maven Pro SemiBold"/>
              </a:defRPr>
            </a:lvl1pPr>
            <a:lvl2pPr lvl="1"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2pPr>
            <a:lvl3pPr lvl="2"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3pPr>
            <a:lvl4pPr lvl="3"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4pPr>
            <a:lvl5pPr lvl="4"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5pPr>
            <a:lvl6pPr lvl="5"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6pPr>
            <a:lvl7pPr lvl="6"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7pPr>
            <a:lvl8pPr lvl="7"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8pPr>
            <a:lvl9pPr lvl="8" rtl="0">
              <a:lnSpc>
                <a:spcPct val="100000"/>
              </a:lnSpc>
              <a:spcBef>
                <a:spcPts val="0"/>
              </a:spcBef>
              <a:spcAft>
                <a:spcPts val="0"/>
              </a:spcAft>
              <a:buSzPts val="2400"/>
              <a:buFont typeface="Maven Pro SemiBold"/>
              <a:buNone/>
              <a:defRPr sz="2400">
                <a:latin typeface="Maven Pro SemiBold"/>
                <a:ea typeface="Maven Pro SemiBold"/>
                <a:cs typeface="Maven Pro SemiBold"/>
                <a:sym typeface="Maven Pro SemiBold"/>
              </a:defRPr>
            </a:lvl9pPr>
          </a:lstStyle>
          <a:p/>
        </p:txBody>
      </p:sp>
      <p:pic>
        <p:nvPicPr>
          <p:cNvPr id="42" name="Google Shape;42;p5"/>
          <p:cNvPicPr preferRelativeResize="0"/>
          <p:nvPr/>
        </p:nvPicPr>
        <p:blipFill>
          <a:blip r:embed="rId2">
            <a:alphaModFix amt="30000"/>
          </a:blip>
          <a:stretch>
            <a:fillRect/>
          </a:stretch>
        </p:blipFill>
        <p:spPr>
          <a:xfrm>
            <a:off x="6135304" y="2321854"/>
            <a:ext cx="4590925" cy="4590925"/>
          </a:xfrm>
          <a:prstGeom prst="rect">
            <a:avLst/>
          </a:prstGeom>
          <a:noFill/>
          <a:ln>
            <a:noFill/>
          </a:ln>
        </p:spPr>
      </p:pic>
      <p:grpSp>
        <p:nvGrpSpPr>
          <p:cNvPr id="43" name="Google Shape;43;p5"/>
          <p:cNvGrpSpPr/>
          <p:nvPr/>
        </p:nvGrpSpPr>
        <p:grpSpPr>
          <a:xfrm>
            <a:off x="177775" y="177775"/>
            <a:ext cx="8788500" cy="4787900"/>
            <a:chOff x="177775" y="177775"/>
            <a:chExt cx="8788500" cy="4787900"/>
          </a:xfrm>
        </p:grpSpPr>
        <p:sp>
          <p:nvSpPr>
            <p:cNvPr id="44" name="Google Shape;44;p5"/>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45" name="Google Shape;45;p5"/>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5"/>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pic>
        <p:nvPicPr>
          <p:cNvPr id="48" name="Google Shape;48;p6"/>
          <p:cNvPicPr preferRelativeResize="0"/>
          <p:nvPr/>
        </p:nvPicPr>
        <p:blipFill>
          <a:blip r:embed="rId2">
            <a:alphaModFix amt="30000"/>
          </a:blip>
          <a:stretch>
            <a:fillRect/>
          </a:stretch>
        </p:blipFill>
        <p:spPr>
          <a:xfrm>
            <a:off x="-2416558" y="-2511708"/>
            <a:ext cx="4590925" cy="4590925"/>
          </a:xfrm>
          <a:prstGeom prst="rect">
            <a:avLst/>
          </a:prstGeom>
          <a:noFill/>
          <a:ln>
            <a:noFill/>
          </a:ln>
        </p:spPr>
      </p:pic>
      <p:sp>
        <p:nvSpPr>
          <p:cNvPr id="49" name="Google Shape;4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0" name="Google Shape;50;p6"/>
          <p:cNvGrpSpPr/>
          <p:nvPr/>
        </p:nvGrpSpPr>
        <p:grpSpPr>
          <a:xfrm>
            <a:off x="177775" y="177775"/>
            <a:ext cx="8788500" cy="4787900"/>
            <a:chOff x="177775" y="177775"/>
            <a:chExt cx="8788500" cy="4787900"/>
          </a:xfrm>
        </p:grpSpPr>
        <p:sp>
          <p:nvSpPr>
            <p:cNvPr id="51" name="Google Shape;51;p6"/>
            <p:cNvSpPr/>
            <p:nvPr/>
          </p:nvSpPr>
          <p:spPr>
            <a:xfrm flipH="1">
              <a:off x="87823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52" name="Google Shape;52;p6"/>
            <p:cNvSpPr/>
            <p:nvPr/>
          </p:nvSpPr>
          <p:spPr>
            <a:xfrm flipH="1">
              <a:off x="59529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6"/>
            <p:cNvSpPr/>
            <p:nvPr/>
          </p:nvSpPr>
          <p:spPr>
            <a:xfrm flipH="1">
              <a:off x="1777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5" name="Google Shape;65;p8"/>
          <p:cNvPicPr preferRelativeResize="0"/>
          <p:nvPr/>
        </p:nvPicPr>
        <p:blipFill>
          <a:blip r:embed="rId2">
            <a:alphaModFix amt="30000"/>
          </a:blip>
          <a:stretch>
            <a:fillRect/>
          </a:stretch>
        </p:blipFill>
        <p:spPr>
          <a:xfrm>
            <a:off x="-1644958" y="2122129"/>
            <a:ext cx="4590925" cy="4590925"/>
          </a:xfrm>
          <a:prstGeom prst="rect">
            <a:avLst/>
          </a:prstGeom>
          <a:noFill/>
          <a:ln>
            <a:noFill/>
          </a:ln>
        </p:spPr>
      </p:pic>
      <p:grpSp>
        <p:nvGrpSpPr>
          <p:cNvPr id="66" name="Google Shape;66;p8"/>
          <p:cNvGrpSpPr/>
          <p:nvPr/>
        </p:nvGrpSpPr>
        <p:grpSpPr>
          <a:xfrm>
            <a:off x="177775" y="177775"/>
            <a:ext cx="8788500" cy="4787900"/>
            <a:chOff x="177775" y="177775"/>
            <a:chExt cx="8788500" cy="4787900"/>
          </a:xfrm>
        </p:grpSpPr>
        <p:sp>
          <p:nvSpPr>
            <p:cNvPr id="67" name="Google Shape;67;p8"/>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8"/>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69" name="Google Shape;69;p8"/>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8"/>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pic>
        <p:nvPicPr>
          <p:cNvPr id="72" name="Google Shape;72;p9"/>
          <p:cNvPicPr preferRelativeResize="0"/>
          <p:nvPr/>
        </p:nvPicPr>
        <p:blipFill>
          <a:blip r:embed="rId2">
            <a:alphaModFix amt="30000"/>
          </a:blip>
          <a:stretch>
            <a:fillRect/>
          </a:stretch>
        </p:blipFill>
        <p:spPr>
          <a:xfrm>
            <a:off x="5989304" y="-2010646"/>
            <a:ext cx="4590925" cy="4590925"/>
          </a:xfrm>
          <a:prstGeom prst="rect">
            <a:avLst/>
          </a:prstGeom>
          <a:noFill/>
          <a:ln>
            <a:noFill/>
          </a:ln>
        </p:spPr>
      </p:pic>
      <p:sp>
        <p:nvSpPr>
          <p:cNvPr id="73" name="Google Shape;7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74" name="Google Shape;7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75" name="Google Shape;75;p9"/>
          <p:cNvGrpSpPr/>
          <p:nvPr/>
        </p:nvGrpSpPr>
        <p:grpSpPr>
          <a:xfrm>
            <a:off x="177775" y="177775"/>
            <a:ext cx="8788500" cy="4787900"/>
            <a:chOff x="177775" y="177775"/>
            <a:chExt cx="8788500" cy="4787900"/>
          </a:xfrm>
        </p:grpSpPr>
        <p:sp>
          <p:nvSpPr>
            <p:cNvPr id="76" name="Google Shape;76;p9"/>
            <p:cNvSpPr/>
            <p:nvPr/>
          </p:nvSpPr>
          <p:spPr>
            <a:xfrm rot="10800000">
              <a:off x="589650" y="26970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9"/>
            <p:cNvSpPr/>
            <p:nvPr/>
          </p:nvSpPr>
          <p:spPr>
            <a:xfrm>
              <a:off x="177775" y="177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78" name="Google Shape;78;p9"/>
            <p:cNvSpPr/>
            <p:nvPr/>
          </p:nvSpPr>
          <p:spPr>
            <a:xfrm>
              <a:off x="269700" y="589650"/>
              <a:ext cx="8279060" cy="4280673"/>
            </a:xfrm>
            <a:custGeom>
              <a:avLst/>
              <a:gdLst/>
              <a:ahLst/>
              <a:cxnLst/>
              <a:rect l="l" t="t" r="r" b="b"/>
              <a:pathLst>
                <a:path w="12175088" h="6560418" extrusionOk="0">
                  <a:moveTo>
                    <a:pt x="12175089" y="6560419"/>
                  </a:moveTo>
                  <a:lnTo>
                    <a:pt x="0" y="6560419"/>
                  </a:lnTo>
                  <a:lnTo>
                    <a:pt x="0" y="0"/>
                  </a:lnTo>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9"/>
            <p:cNvSpPr/>
            <p:nvPr/>
          </p:nvSpPr>
          <p:spPr>
            <a:xfrm>
              <a:off x="8782375" y="4781775"/>
              <a:ext cx="183900" cy="183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a:spLocks noGrp="1"/>
          </p:cNvSpPr>
          <p:nvPr>
            <p:ph type="pic" idx="2"/>
          </p:nvPr>
        </p:nvSpPr>
        <p:spPr>
          <a:xfrm>
            <a:off x="0" y="0"/>
            <a:ext cx="9144000" cy="5143500"/>
          </a:xfrm>
          <a:prstGeom prst="rect">
            <a:avLst/>
          </a:prstGeom>
          <a:noFill/>
          <a:ln>
            <a:noFill/>
          </a:ln>
        </p:spPr>
      </p:sp>
      <p:sp>
        <p:nvSpPr>
          <p:cNvPr id="82" name="Google Shape;8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algn="ctr"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ven Pro SemiBold"/>
              <a:buNone/>
              <a:defRPr sz="3000">
                <a:solidFill>
                  <a:schemeClr val="dk1"/>
                </a:solidFill>
                <a:latin typeface="Maven Pro SemiBold"/>
                <a:ea typeface="Maven Pro SemiBold"/>
                <a:cs typeface="Maven Pro SemiBold"/>
                <a:sym typeface="Maven Pro SemiBold"/>
              </a:defRPr>
            </a:lvl1pPr>
            <a:lvl2pPr lvl="1"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2pPr>
            <a:lvl3pPr lvl="2"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3pPr>
            <a:lvl4pPr lvl="3"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4pPr>
            <a:lvl5pPr lvl="4"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5pPr>
            <a:lvl6pPr lvl="5"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6pPr>
            <a:lvl7pPr lvl="6"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7pPr>
            <a:lvl8pPr lvl="7"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8pPr>
            <a:lvl9pPr lvl="8" rtl="0">
              <a:spcBef>
                <a:spcPts val="0"/>
              </a:spcBef>
              <a:spcAft>
                <a:spcPts val="0"/>
              </a:spcAft>
              <a:buClr>
                <a:schemeClr val="dk1"/>
              </a:buClr>
              <a:buSzPts val="3000"/>
              <a:buFont typeface="Maven Pro"/>
              <a:buNone/>
              <a:defRPr sz="3000" b="1">
                <a:solidFill>
                  <a:schemeClr val="dk1"/>
                </a:solidFill>
                <a:latin typeface="Maven Pro"/>
                <a:ea typeface="Maven Pro"/>
                <a:cs typeface="Maven Pro"/>
                <a:sym typeface="Maven Pro"/>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ctrTitle"/>
          </p:nvPr>
        </p:nvSpPr>
        <p:spPr>
          <a:xfrm>
            <a:off x="832968" y="514656"/>
            <a:ext cx="6350100" cy="247591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Crime in Nigerian Sector: Prevalence, Prepetrators and Hotspots.</a:t>
            </a:r>
            <a:endParaRPr dirty="0"/>
          </a:p>
        </p:txBody>
      </p:sp>
      <p:sp>
        <p:nvSpPr>
          <p:cNvPr id="227" name="Google Shape;227;p27"/>
          <p:cNvSpPr txBox="1">
            <a:spLocks noGrp="1"/>
          </p:cNvSpPr>
          <p:nvPr>
            <p:ph type="ctrTitle" idx="2"/>
          </p:nvPr>
        </p:nvSpPr>
        <p:spPr>
          <a:xfrm>
            <a:off x="441082" y="3369116"/>
            <a:ext cx="6350100" cy="57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t>Presenter: Sadiya Abdullahi Ladan</a:t>
            </a:r>
            <a:endParaRPr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1347" y="3700646"/>
            <a:ext cx="2231571" cy="1007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a:t>
            </a:r>
            <a:r>
              <a:rPr lang="en-US" dirty="0"/>
              <a:t>Incident Locations.</a:t>
            </a:r>
            <a:r>
              <a:rPr lang="en-GB" dirty="0"/>
              <a:t> </a:t>
            </a:r>
            <a:endParaRPr dirty="0"/>
          </a:p>
        </p:txBody>
      </p:sp>
      <p:sp>
        <p:nvSpPr>
          <p:cNvPr id="342" name="Google Shape;342;p38"/>
          <p:cNvSpPr txBox="1"/>
          <p:nvPr/>
        </p:nvSpPr>
        <p:spPr>
          <a:xfrm>
            <a:off x="5186000" y="729342"/>
            <a:ext cx="3457257" cy="400594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latin typeface="Roboto" panose="02000000000000000000" pitchFamily="2" charset="0"/>
                <a:ea typeface="Roboto" panose="02000000000000000000" pitchFamily="2" charset="0"/>
              </a:rPr>
              <a:t>This data indicates that in 2018, incidents in rural areas were more common (94%), with the majority occurring at the victim's own house (40%) or on the street/within the village (31%). In contrast, urban incidents accounted for only 6%, with few incidents reported in any specific location. This breakdown highlights a concentration of events in rural personal and public spaces, potentially reflecting lifestyle differences between rural and urban residents.</a:t>
            </a:r>
            <a:endParaRPr sz="1200" dirty="0">
              <a:solidFill>
                <a:schemeClr val="dk1"/>
              </a:solidFill>
              <a:latin typeface="Roboto" panose="02000000000000000000" pitchFamily="2" charset="0"/>
              <a:ea typeface="Roboto" panose="02000000000000000000" pitchFamily="2" charset="0"/>
              <a:cs typeface="Maven Pro SemiBold"/>
              <a:sym typeface="Maven Pro SemiBold"/>
            </a:endParaRPr>
          </a:p>
        </p:txBody>
      </p:sp>
      <p:graphicFrame>
        <p:nvGraphicFramePr>
          <p:cNvPr id="2" name="Chart 1"/>
          <p:cNvGraphicFramePr/>
          <p:nvPr/>
        </p:nvGraphicFramePr>
        <p:xfrm>
          <a:off x="252049" y="1227980"/>
          <a:ext cx="4933951" cy="2743200"/>
        </p:xfrm>
        <a:graphic>
          <a:graphicData uri="http://schemas.openxmlformats.org/drawingml/2006/chart">
            <c:chart xmlns:c="http://schemas.openxmlformats.org/drawingml/2006/chart" xmlns:r="http://schemas.openxmlformats.org/officeDocument/2006/relationships" r:id="rId1"/>
          </a:graphicData>
        </a:graphic>
      </p:graphicFrame>
      <p:pic>
        <p:nvPicPr>
          <p:cNvPr id="4" name="Picture 3"/>
          <p:cNvPicPr>
            <a:picLocks noChangeAspect="1"/>
          </p:cNvPicPr>
          <p:nvPr/>
        </p:nvPicPr>
        <p:blipFill>
          <a:blip r:embed="rId2"/>
          <a:stretch>
            <a:fillRect/>
          </a:stretch>
        </p:blipFill>
        <p:spPr>
          <a:xfrm>
            <a:off x="7494659" y="209857"/>
            <a:ext cx="1038970" cy="1038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2. Prepetrators Distribution</a:t>
            </a:r>
            <a:endParaRPr dirty="0"/>
          </a:p>
        </p:txBody>
      </p:sp>
      <p:graphicFrame>
        <p:nvGraphicFramePr>
          <p:cNvPr id="2" name="Chart 1"/>
          <p:cNvGraphicFramePr/>
          <p:nvPr/>
        </p:nvGraphicFramePr>
        <p:xfrm>
          <a:off x="351745" y="1200150"/>
          <a:ext cx="5000624"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3" name="TextBox 2"/>
          <p:cNvSpPr txBox="1"/>
          <p:nvPr/>
        </p:nvSpPr>
        <p:spPr>
          <a:xfrm>
            <a:off x="5352369" y="1012372"/>
            <a:ext cx="3298371" cy="289310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This data shows a high prevalence of incidents in rural areas (97%) in 2018, primarily involving bandits/criminals (44%) and pastoralists/nomads (34%). In contrast, urban areas accounted for only 3% of incidents, with bandits/criminals responsible for a small portion (2%), and no incidents involving strangers or pastoralists/nomads. This disparity highlights the increased security concerns in rural areas compared to urban settings.</a:t>
            </a:r>
            <a:endParaRPr lang="en-US" dirty="0">
              <a:latin typeface="Roboto" panose="02000000000000000000" pitchFamily="2" charset="0"/>
              <a:ea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4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3.</a:t>
            </a:r>
            <a:r>
              <a:rPr lang="en-US" dirty="0"/>
              <a:t> Violence Disparity</a:t>
            </a:r>
            <a:r>
              <a:rPr lang="en-GB" dirty="0"/>
              <a:t> </a:t>
            </a:r>
            <a:endParaRPr dirty="0"/>
          </a:p>
        </p:txBody>
      </p:sp>
      <p:graphicFrame>
        <p:nvGraphicFramePr>
          <p:cNvPr id="2" name="Chart 1"/>
          <p:cNvGraphicFramePr/>
          <p:nvPr/>
        </p:nvGraphicFramePr>
        <p:xfrm>
          <a:off x="455840" y="1406979"/>
          <a:ext cx="4518931" cy="3045278"/>
        </p:xfrm>
        <a:graphic>
          <a:graphicData uri="http://schemas.openxmlformats.org/drawingml/2006/chart">
            <c:chart xmlns:c="http://schemas.openxmlformats.org/drawingml/2006/chart" xmlns:r="http://schemas.openxmlformats.org/officeDocument/2006/relationships" r:id="rId1"/>
          </a:graphicData>
        </a:graphic>
      </p:graphicFrame>
      <p:sp>
        <p:nvSpPr>
          <p:cNvPr id="3" name="TextBox 2"/>
          <p:cNvSpPr txBox="1"/>
          <p:nvPr/>
        </p:nvSpPr>
        <p:spPr>
          <a:xfrm>
            <a:off x="4974771" y="944459"/>
            <a:ext cx="3449229" cy="3970318"/>
          </a:xfrm>
          <a:prstGeom prst="rect">
            <a:avLst/>
          </a:prstGeom>
          <a:noFill/>
        </p:spPr>
        <p:txBody>
          <a:bodyPr wrap="square" rtlCol="0">
            <a:spAutoFit/>
          </a:bodyPr>
          <a:lstStyle/>
          <a:p>
            <a:r>
              <a:rPr lang="en-US" dirty="0"/>
              <a:t>In 2018, the data reveals a stark difference in the frequency and types of violent incidents between rural and urban areas. Rural regions accounted for a vast majority (94%) of incidents, with robbery (29%) and physical attacks (24%) as the most prevalent, followed closely by murder (23%) and sexual violence (11%). Kidnapping or abduction was also significant in rural areas at 8%. In contrast, urban areas experienced a much lower rate of incidents (6%), where robbery, sexual violence, and murder each accounted for 2%. This suggests that rural communities face disproportionately higher levels of violence, highlighting potential vulnerabilities in these areas.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Recommendations</a:t>
            </a:r>
            <a:endParaRPr dirty="0"/>
          </a:p>
        </p:txBody>
      </p:sp>
      <p:sp>
        <p:nvSpPr>
          <p:cNvPr id="24" name="TextBox 23"/>
          <p:cNvSpPr txBox="1"/>
          <p:nvPr/>
        </p:nvSpPr>
        <p:spPr>
          <a:xfrm>
            <a:off x="478971" y="1317171"/>
            <a:ext cx="8229600" cy="1814830"/>
          </a:xfrm>
          <a:prstGeom prst="rect">
            <a:avLst/>
          </a:prstGeom>
          <a:noFill/>
        </p:spPr>
        <p:txBody>
          <a:bodyPr wrap="square" rtlCol="0">
            <a:spAutoFit/>
          </a:bodyPr>
          <a:lstStyle/>
          <a:p>
            <a:pPr marL="285750" indent="-285750">
              <a:buFont typeface="Arial" panose="020B0604020202020204" pitchFamily="34" charset="0"/>
              <a:buChar char="•"/>
            </a:pPr>
            <a:r>
              <a:rPr lang="en-US" dirty="0"/>
              <a:t>Increasing law enforcement presence through rural police patrols and community policing initiatives can improve safety. Additionally, providing community members with security training, including self-defense and emergency response skills, would empower residents to respond effectively to threats.</a:t>
            </a:r>
            <a:endParaRPr lang="en-US" dirty="0"/>
          </a:p>
          <a:p>
            <a:pPr marL="285750" indent="-285750">
              <a:buFont typeface="Arial" panose="020B0604020202020204" pitchFamily="34" charset="0"/>
              <a:buChar char="•"/>
            </a:pPr>
            <a:r>
              <a:rPr lang="en-US" dirty="0"/>
              <a:t>Partner with local communities to develop community policing initiatives where residents can actively participate in monitoring safety and reporting suspicious activities.</a:t>
            </a:r>
            <a:endParaRPr lang="en-US" dirty="0"/>
          </a:p>
          <a:p>
            <a:pPr marL="285750" indent="-285750">
              <a:buFont typeface="Arial" panose="020B0604020202020204" pitchFamily="34" charset="0"/>
              <a:buChar char="•"/>
            </a:pPr>
            <a:r>
              <a:rPr lang="en-US" dirty="0"/>
              <a:t>Create accessible, anonymous reporting channels that allow rural residents to report incidents directly to authorities, increasing the likelihood of intervention.</a:t>
            </a:r>
            <a:endParaRPr lang="en-US" dirty="0"/>
          </a:p>
        </p:txBody>
      </p:sp>
      <p:sp>
        <p:nvSpPr>
          <p:cNvPr id="2" name="Text Box 1"/>
          <p:cNvSpPr txBox="1"/>
          <p:nvPr/>
        </p:nvSpPr>
        <p:spPr>
          <a:xfrm>
            <a:off x="640715" y="-889635"/>
            <a:ext cx="3368675" cy="1256030"/>
          </a:xfrm>
          <a:prstGeom prst="rect">
            <a:avLst/>
          </a:prstGeom>
          <a:noFill/>
        </p:spPr>
        <p:txBody>
          <a:bodyPr wrap="square" rtlCol="0">
            <a:no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Conculsions</a:t>
            </a:r>
            <a:endParaRPr dirty="0"/>
          </a:p>
        </p:txBody>
      </p:sp>
      <p:sp>
        <p:nvSpPr>
          <p:cNvPr id="24" name="TextBox 23"/>
          <p:cNvSpPr txBox="1"/>
          <p:nvPr/>
        </p:nvSpPr>
        <p:spPr>
          <a:xfrm>
            <a:off x="478971" y="1317171"/>
            <a:ext cx="8229600" cy="116955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analysis reveals a significant disparity in violent incidents between rural and urban areas, with rural communities facing greater security challenges. Addressing these vulnerabilities through targeted policies, better infrastructure, and enhanced law enforcement will be essential for improving safety and quality of life in these areas.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6"/>
          <p:cNvSpPr txBox="1">
            <a:spLocks noGrp="1"/>
          </p:cNvSpPr>
          <p:nvPr>
            <p:ph type="title"/>
          </p:nvPr>
        </p:nvSpPr>
        <p:spPr>
          <a:xfrm>
            <a:off x="713225" y="821544"/>
            <a:ext cx="4945800" cy="87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sp>
        <p:nvSpPr>
          <p:cNvPr id="242" name="Google Shape;242;p29"/>
          <p:cNvSpPr txBox="1">
            <a:spLocks noGrp="1"/>
          </p:cNvSpPr>
          <p:nvPr>
            <p:ph type="title" idx="2"/>
          </p:nvPr>
        </p:nvSpPr>
        <p:spPr>
          <a:xfrm>
            <a:off x="719975" y="1602403"/>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43" name="Google Shape;243;p29"/>
          <p:cNvSpPr txBox="1">
            <a:spLocks noGrp="1"/>
          </p:cNvSpPr>
          <p:nvPr>
            <p:ph type="title" idx="3"/>
          </p:nvPr>
        </p:nvSpPr>
        <p:spPr>
          <a:xfrm>
            <a:off x="4650600" y="1602394"/>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244" name="Google Shape;244;p29"/>
          <p:cNvSpPr txBox="1">
            <a:spLocks noGrp="1"/>
          </p:cNvSpPr>
          <p:nvPr>
            <p:ph type="title" idx="4"/>
          </p:nvPr>
        </p:nvSpPr>
        <p:spPr>
          <a:xfrm>
            <a:off x="719966" y="2407610"/>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245" name="Google Shape;245;p29"/>
          <p:cNvSpPr txBox="1">
            <a:spLocks noGrp="1"/>
          </p:cNvSpPr>
          <p:nvPr>
            <p:ph type="title" idx="5"/>
          </p:nvPr>
        </p:nvSpPr>
        <p:spPr>
          <a:xfrm>
            <a:off x="4650591" y="2407594"/>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lang="en-GB"/>
          </a:p>
        </p:txBody>
      </p:sp>
      <p:sp>
        <p:nvSpPr>
          <p:cNvPr id="246" name="Google Shape;246;p29"/>
          <p:cNvSpPr txBox="1">
            <a:spLocks noGrp="1"/>
          </p:cNvSpPr>
          <p:nvPr>
            <p:ph type="title" idx="6"/>
          </p:nvPr>
        </p:nvSpPr>
        <p:spPr>
          <a:xfrm>
            <a:off x="719983" y="3212810"/>
            <a:ext cx="8031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248" name="Google Shape;248;p29"/>
          <p:cNvSpPr txBox="1">
            <a:spLocks noGrp="1"/>
          </p:cNvSpPr>
          <p:nvPr>
            <p:ph type="subTitle" idx="1"/>
          </p:nvPr>
        </p:nvSpPr>
        <p:spPr>
          <a:xfrm>
            <a:off x="1523075" y="1602403"/>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Executive Summary</a:t>
            </a:r>
            <a:endParaRPr dirty="0"/>
          </a:p>
        </p:txBody>
      </p:sp>
      <p:sp>
        <p:nvSpPr>
          <p:cNvPr id="249" name="Google Shape;249;p29"/>
          <p:cNvSpPr txBox="1">
            <a:spLocks noGrp="1"/>
          </p:cNvSpPr>
          <p:nvPr>
            <p:ph type="subTitle" idx="8"/>
          </p:nvPr>
        </p:nvSpPr>
        <p:spPr>
          <a:xfrm>
            <a:off x="1523066" y="2407607"/>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Objectives</a:t>
            </a:r>
            <a:endParaRPr dirty="0"/>
          </a:p>
        </p:txBody>
      </p:sp>
      <p:sp>
        <p:nvSpPr>
          <p:cNvPr id="250" name="Google Shape;250;p29"/>
          <p:cNvSpPr txBox="1">
            <a:spLocks noGrp="1"/>
          </p:cNvSpPr>
          <p:nvPr>
            <p:ph type="subTitle" idx="9"/>
          </p:nvPr>
        </p:nvSpPr>
        <p:spPr>
          <a:xfrm>
            <a:off x="1523083" y="3212810"/>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51" name="Google Shape;251;p29"/>
          <p:cNvSpPr txBox="1">
            <a:spLocks noGrp="1"/>
          </p:cNvSpPr>
          <p:nvPr>
            <p:ph type="subTitle" idx="13"/>
          </p:nvPr>
        </p:nvSpPr>
        <p:spPr>
          <a:xfrm>
            <a:off x="5453700" y="1602394"/>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Findings</a:t>
            </a:r>
            <a:endParaRPr dirty="0"/>
          </a:p>
        </p:txBody>
      </p:sp>
      <p:sp>
        <p:nvSpPr>
          <p:cNvPr id="252" name="Google Shape;252;p29"/>
          <p:cNvSpPr txBox="1">
            <a:spLocks noGrp="1"/>
          </p:cNvSpPr>
          <p:nvPr>
            <p:ph type="subTitle" idx="14"/>
          </p:nvPr>
        </p:nvSpPr>
        <p:spPr>
          <a:xfrm>
            <a:off x="5453691" y="2407594"/>
            <a:ext cx="25212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Recommendations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p>
        </p:txBody>
      </p:sp>
      <p:sp>
        <p:nvSpPr>
          <p:cNvPr id="2" name="Text Placeholder 1"/>
          <p:cNvSpPr>
            <a:spLocks noGrp="1"/>
          </p:cNvSpPr>
          <p:nvPr>
            <p:ph type="body" idx="1"/>
          </p:nvPr>
        </p:nvSpPr>
        <p:spPr/>
        <p:txBody>
          <a:bodyPr/>
          <a:lstStyle/>
          <a:p>
            <a:pPr marL="152400" indent="0">
              <a:buNone/>
            </a:pPr>
            <a:endParaRPr lang="en-US" dirty="0"/>
          </a:p>
          <a:p>
            <a:r>
              <a:rPr lang="en-US" sz="1600" dirty="0"/>
              <a:t>This study leverages data from the Nigeria Crime Security Dataset to understand the dynamics of crime in rural and urban settings across Nigeria. By analyzing incident locations, the research explores how rural areas often face higher rates of incidents in personal and public spaces compared to urban areas. This examination provides insights into the implications of these patterns for community safety and resource allocation.</a:t>
            </a:r>
            <a:endParaRPr lang="en-US" sz="16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1"/>
          <p:cNvSpPr txBox="1">
            <a:spLocks noGrp="1"/>
          </p:cNvSpPr>
          <p:nvPr>
            <p:ph type="title"/>
          </p:nvPr>
        </p:nvSpPr>
        <p:spPr>
          <a:xfrm>
            <a:off x="3222171" y="2495550"/>
            <a:ext cx="520855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Objectives</a:t>
            </a:r>
            <a:endParaRPr dirty="0"/>
          </a:p>
        </p:txBody>
      </p:sp>
      <p:sp>
        <p:nvSpPr>
          <p:cNvPr id="267" name="Google Shape;267;p31"/>
          <p:cNvSpPr txBox="1">
            <a:spLocks noGrp="1"/>
          </p:cNvSpPr>
          <p:nvPr>
            <p:ph type="title" idx="3"/>
          </p:nvPr>
        </p:nvSpPr>
        <p:spPr>
          <a:xfrm>
            <a:off x="3336300" y="1806150"/>
            <a:ext cx="123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a:spLocks noGrp="1"/>
          </p:cNvSpPr>
          <p:nvPr>
            <p:ph type="subTitle" idx="4"/>
          </p:nvPr>
        </p:nvSpPr>
        <p:spPr>
          <a:xfrm>
            <a:off x="4283687" y="369081"/>
            <a:ext cx="3177300" cy="669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 2: Prepetrators Distribution</a:t>
            </a:r>
            <a:endParaRPr dirty="0"/>
          </a:p>
        </p:txBody>
      </p:sp>
      <p:sp>
        <p:nvSpPr>
          <p:cNvPr id="274" name="Google Shape;274;p32"/>
          <p:cNvSpPr txBox="1">
            <a:spLocks noGrp="1"/>
          </p:cNvSpPr>
          <p:nvPr>
            <p:ph type="subTitle" idx="1"/>
          </p:nvPr>
        </p:nvSpPr>
        <p:spPr>
          <a:xfrm>
            <a:off x="4283687" y="1058952"/>
            <a:ext cx="3177300" cy="13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Understanding the types of incidents and perpetrators predominantly affecting rural areas, and compares them with urban settings to highlight distinct security concerns in each environment.</a:t>
            </a:r>
            <a:endParaRPr dirty="0"/>
          </a:p>
        </p:txBody>
      </p:sp>
      <p:sp>
        <p:nvSpPr>
          <p:cNvPr id="275" name="Google Shape;275;p32"/>
          <p:cNvSpPr txBox="1">
            <a:spLocks noGrp="1"/>
          </p:cNvSpPr>
          <p:nvPr>
            <p:ph type="subTitle" idx="2"/>
          </p:nvPr>
        </p:nvSpPr>
        <p:spPr>
          <a:xfrm>
            <a:off x="2581466" y="2955740"/>
            <a:ext cx="3177300" cy="13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Understanding frequency and types of violent incidents across rural and urban areas, with an emphasis on identifying unique risks and vulnerabilities faced by rural communities in contrast to urban ones.</a:t>
            </a:r>
            <a:endParaRPr dirty="0"/>
          </a:p>
        </p:txBody>
      </p:sp>
      <p:sp>
        <p:nvSpPr>
          <p:cNvPr id="276" name="Google Shape;276;p32"/>
          <p:cNvSpPr txBox="1">
            <a:spLocks noGrp="1"/>
          </p:cNvSpPr>
          <p:nvPr>
            <p:ph type="subTitle" idx="3"/>
          </p:nvPr>
        </p:nvSpPr>
        <p:spPr>
          <a:xfrm>
            <a:off x="720009" y="370114"/>
            <a:ext cx="3177300" cy="669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 1:</a:t>
            </a:r>
            <a:r>
              <a:rPr lang="en-US" dirty="0"/>
              <a:t>Incident Locations.</a:t>
            </a:r>
            <a:endParaRPr dirty="0"/>
          </a:p>
        </p:txBody>
      </p:sp>
      <p:sp>
        <p:nvSpPr>
          <p:cNvPr id="4" name="Google Shape;276;p32"/>
          <p:cNvSpPr txBox="1"/>
          <p:nvPr/>
        </p:nvSpPr>
        <p:spPr>
          <a:xfrm>
            <a:off x="2581466" y="2367400"/>
            <a:ext cx="3177300" cy="7001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Maven Pro SemiBold"/>
              <a:buNone/>
              <a:defRPr sz="2000" b="0" i="0" u="none" strike="noStrike" cap="none">
                <a:solidFill>
                  <a:schemeClr val="dk1"/>
                </a:solidFill>
                <a:latin typeface="Maven Pro SemiBold"/>
                <a:ea typeface="Maven Pro SemiBold"/>
                <a:cs typeface="Maven Pro SemiBold"/>
                <a:sym typeface="Maven Pro SemiBold"/>
              </a:defRPr>
            </a:lvl1pPr>
            <a:lvl2pPr marL="914400" marR="0" lvl="1"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2pPr>
            <a:lvl3pPr marL="1371600" marR="0" lvl="2"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3pPr>
            <a:lvl4pPr marL="1828800" marR="0" lvl="3"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4pPr>
            <a:lvl5pPr marL="2286000" marR="0" lvl="4"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5pPr>
            <a:lvl6pPr marL="2743200" marR="0" lvl="5"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6pPr>
            <a:lvl7pPr marL="3200400" marR="0" lvl="6"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7pPr>
            <a:lvl8pPr marL="3657600" marR="0" lvl="7"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8pPr>
            <a:lvl9pPr marL="4114800" marR="0" lvl="8" indent="-304800" algn="l" rtl="0">
              <a:lnSpc>
                <a:spcPct val="100000"/>
              </a:lnSpc>
              <a:spcBef>
                <a:spcPts val="0"/>
              </a:spcBef>
              <a:spcAft>
                <a:spcPts val="0"/>
              </a:spcAft>
              <a:buClr>
                <a:schemeClr val="dk1"/>
              </a:buClr>
              <a:buSzPts val="2400"/>
              <a:buFont typeface="Maven Pro SemiBold"/>
              <a:buNone/>
              <a:defRPr sz="2400" b="0" i="0" u="none" strike="noStrike" cap="none">
                <a:solidFill>
                  <a:schemeClr val="dk1"/>
                </a:solidFill>
                <a:latin typeface="Maven Pro SemiBold"/>
                <a:ea typeface="Maven Pro SemiBold"/>
                <a:cs typeface="Maven Pro SemiBold"/>
                <a:sym typeface="Maven Pro SemiBold"/>
              </a:defRPr>
            </a:lvl9pPr>
          </a:lstStyle>
          <a:p>
            <a:pPr marL="0" indent="0"/>
            <a:r>
              <a:rPr lang="en-US" dirty="0"/>
              <a:t>Objective 3: Violence Disparity </a:t>
            </a:r>
            <a:endParaRPr lang="en-US" dirty="0"/>
          </a:p>
        </p:txBody>
      </p:sp>
      <p:sp>
        <p:nvSpPr>
          <p:cNvPr id="5" name="Google Shape;275;p32"/>
          <p:cNvSpPr txBox="1"/>
          <p:nvPr/>
        </p:nvSpPr>
        <p:spPr>
          <a:xfrm>
            <a:off x="720009" y="995398"/>
            <a:ext cx="3177300" cy="1372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6pPr>
            <a:lvl7pPr marL="3200400" marR="0" lvl="6"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7pPr>
            <a:lvl8pPr marL="3657600" marR="0" lvl="7"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8pPr>
            <a:lvl9pPr marL="4114800" marR="0" lvl="8" indent="-304800" algn="l" rtl="0">
              <a:lnSpc>
                <a:spcPct val="100000"/>
              </a:lnSpc>
              <a:spcBef>
                <a:spcPts val="0"/>
              </a:spcBef>
              <a:spcAft>
                <a:spcPts val="0"/>
              </a:spcAft>
              <a:buClr>
                <a:schemeClr val="dk1"/>
              </a:buClr>
              <a:buSzPts val="1200"/>
              <a:buFont typeface="Roboto" panose="02000000000000000000"/>
              <a:buNone/>
              <a:defRPr sz="1200" b="0" i="0" u="none" strike="noStrike" cap="none">
                <a:solidFill>
                  <a:schemeClr val="dk1"/>
                </a:solidFill>
                <a:latin typeface="Roboto" panose="02000000000000000000"/>
                <a:ea typeface="Roboto" panose="02000000000000000000"/>
                <a:cs typeface="Roboto" panose="02000000000000000000"/>
                <a:sym typeface="Roboto" panose="02000000000000000000"/>
              </a:defRPr>
            </a:lvl9pPr>
          </a:lstStyle>
          <a:p>
            <a:pPr marL="0" indent="0"/>
            <a:r>
              <a:rPr lang="en-US" dirty="0"/>
              <a:t>Understanding where incidents occurred within rural and urban settings, exploring how rural areas face higher rates of incidents in personal and public spaces, and examining the implications of these patterns for community safety and resource allocation.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713125" y="2617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Summary Of Findings</a:t>
            </a:r>
            <a:endParaRPr dirty="0"/>
          </a:p>
        </p:txBody>
      </p:sp>
      <p:graphicFrame>
        <p:nvGraphicFramePr>
          <p:cNvPr id="236" name="Google Shape;236;p28"/>
          <p:cNvGraphicFramePr/>
          <p:nvPr/>
        </p:nvGraphicFramePr>
        <p:xfrm>
          <a:off x="598696" y="834464"/>
          <a:ext cx="7704000" cy="4023180"/>
        </p:xfrm>
        <a:graphic>
          <a:graphicData uri="http://schemas.openxmlformats.org/drawingml/2006/table">
            <a:tbl>
              <a:tblPr>
                <a:noFill/>
                <a:tableStyleId>{4D3A6293-C8CD-4A8E-8134-EF9E324821CD}</a:tableStyleId>
              </a:tblPr>
              <a:tblGrid>
                <a:gridCol w="2624600"/>
                <a:gridCol w="5079400"/>
              </a:tblGrid>
              <a:tr h="804298">
                <a:tc>
                  <a:txBody>
                    <a:bodyPr/>
                    <a:lstStyle/>
                    <a:p>
                      <a:pPr marL="0" lvl="0" indent="0" algn="l" rtl="0">
                        <a:spcBef>
                          <a:spcPts val="0"/>
                        </a:spcBef>
                        <a:spcAft>
                          <a:spcPts val="0"/>
                        </a:spcAft>
                        <a:buNone/>
                      </a:pPr>
                      <a:r>
                        <a:rPr lang="en-US" sz="1200" b="1" dirty="0">
                          <a:solidFill>
                            <a:schemeClr val="dk1"/>
                          </a:solidFill>
                          <a:latin typeface="Maven Pro SemiBold"/>
                          <a:ea typeface="Maven Pro SemiBold"/>
                          <a:cs typeface="Maven Pro SemiBold"/>
                          <a:sym typeface="Maven Pro SemiBold"/>
                        </a:rPr>
                        <a:t>Executive Summary:</a:t>
                      </a:r>
                      <a:endParaRPr sz="1200" b="1" dirty="0">
                        <a:solidFill>
                          <a:schemeClr val="dk1"/>
                        </a:solidFill>
                        <a:latin typeface="Maven Pro SemiBold"/>
                        <a:ea typeface="Maven Pro SemiBold"/>
                        <a:cs typeface="Maven Pro SemiBold"/>
                        <a:sym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rtl="0"/>
                      <a:r>
                        <a:rPr lang="en-US" sz="1400" b="0" i="0" u="none" strike="noStrike" cap="none" dirty="0">
                          <a:solidFill>
                            <a:srgbClr val="000000"/>
                          </a:solidFill>
                          <a:effectLst/>
                          <a:latin typeface="Maven Pro SemiBold"/>
                          <a:ea typeface="Arial" panose="020B0604020202020204"/>
                          <a:cs typeface="Arial" panose="020B0604020202020204"/>
                          <a:sym typeface="Arial" panose="020B0604020202020204"/>
                        </a:rPr>
                        <a:t>This analysis of Nigeria’s 2018/19 Living Standards Survey highlights critical aspects of housing conditions and their impact on quality of life. It discusses about the Key crime and security issues that household members have faced since 2016</a:t>
                      </a:r>
                      <a:endParaRPr lang="en-US" sz="1400" b="0" dirty="0">
                        <a:effectLst/>
                        <a:latin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r>
              <a:tr h="567733">
                <a:tc>
                  <a:txBody>
                    <a:bodyPr/>
                    <a:lstStyle/>
                    <a:p>
                      <a:pPr marL="0" lvl="0" indent="0" algn="l" rtl="0">
                        <a:spcBef>
                          <a:spcPts val="0"/>
                        </a:spcBef>
                        <a:spcAft>
                          <a:spcPts val="0"/>
                        </a:spcAft>
                        <a:buNone/>
                      </a:pPr>
                      <a:r>
                        <a:rPr lang="en-GB" sz="1200" b="1" u="none" dirty="0">
                          <a:solidFill>
                            <a:schemeClr val="hlink"/>
                          </a:solidFill>
                          <a:latin typeface="Maven Pro SemiBold"/>
                          <a:ea typeface="Maven Pro SemiBold"/>
                          <a:cs typeface="Maven Pro SemiBold"/>
                          <a:sym typeface="Maven Pro SemiBold"/>
                        </a:rPr>
                        <a:t>1:</a:t>
                      </a:r>
                      <a:endParaRPr sz="1200" b="1" u="none" dirty="0">
                        <a:solidFill>
                          <a:schemeClr val="dk1"/>
                        </a:solidFill>
                        <a:latin typeface="Maven Pro SemiBold"/>
                        <a:ea typeface="Maven Pro SemiBold"/>
                        <a:cs typeface="Maven Pro SemiBold"/>
                        <a:sym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200" dirty="0">
                          <a:solidFill>
                            <a:schemeClr val="dk1"/>
                          </a:solidFill>
                          <a:latin typeface="Maven Pro SemiBold"/>
                          <a:ea typeface="Roboto" panose="02000000000000000000"/>
                          <a:cs typeface="Roboto" panose="02000000000000000000"/>
                          <a:sym typeface="Roboto" panose="02000000000000000000"/>
                        </a:rPr>
                        <a:t>In 2018, rural areas experienced 94% of incidents, mostly in personal or village spaces, while urban areas saw only 6%, reflecting potential lifestyle differences.</a:t>
                      </a:r>
                      <a:endParaRPr sz="1200" dirty="0">
                        <a:solidFill>
                          <a:schemeClr val="dk1"/>
                        </a:solidFill>
                        <a:latin typeface="Maven Pro SemiBold"/>
                        <a:ea typeface="Roboto" panose="02000000000000000000"/>
                        <a:cs typeface="Roboto" panose="02000000000000000000"/>
                        <a:sym typeface="Roboto" panose="02000000000000000000"/>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283855">
                <a:tc>
                  <a:txBody>
                    <a:bodyPr/>
                    <a:lstStyle/>
                    <a:p>
                      <a:pPr marL="0" lvl="0" indent="0" algn="l" rtl="0">
                        <a:spcBef>
                          <a:spcPts val="0"/>
                        </a:spcBef>
                        <a:spcAft>
                          <a:spcPts val="0"/>
                        </a:spcAft>
                        <a:buNone/>
                      </a:pPr>
                      <a:r>
                        <a:rPr lang="en-GB" sz="1200" b="1" u="none" dirty="0">
                          <a:solidFill>
                            <a:schemeClr val="hlink"/>
                          </a:solidFill>
                          <a:latin typeface="Maven Pro SemiBold"/>
                          <a:ea typeface="Maven Pro SemiBold"/>
                          <a:cs typeface="Maven Pro SemiBold"/>
                          <a:sym typeface="Maven Pro SemiBold"/>
                        </a:rPr>
                        <a:t>2:</a:t>
                      </a:r>
                      <a:endParaRPr sz="1200" b="1" u="none" dirty="0">
                        <a:solidFill>
                          <a:schemeClr val="dk1"/>
                        </a:solidFill>
                        <a:latin typeface="Maven Pro SemiBold"/>
                        <a:ea typeface="Maven Pro SemiBold"/>
                        <a:cs typeface="Maven Pro SemiBold"/>
                        <a:sym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r>
                        <a:rPr lang="en-US" sz="1000" dirty="0"/>
                        <a:t>In 2018, rural areas saw 97% of incidents, primarily involving bandits (44%) and pastoralists (34%), while urban areas had only 3%, highlighting higher security concerns in rural regions.</a:t>
                      </a:r>
                      <a:endParaRPr lang="en-US" sz="1000" dirty="0"/>
                    </a:p>
                    <a:p>
                      <a:pPr marL="0" lvl="0" indent="0" algn="l" rtl="0">
                        <a:spcBef>
                          <a:spcPts val="0"/>
                        </a:spcBef>
                        <a:spcAft>
                          <a:spcPts val="1600"/>
                        </a:spcAft>
                        <a:buNone/>
                      </a:pPr>
                      <a:endParaRPr sz="1000" dirty="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283855">
                <a:tc>
                  <a:txBody>
                    <a:bodyPr/>
                    <a:lstStyle/>
                    <a:p>
                      <a:pPr marL="0" lvl="0" indent="0" algn="l" rtl="0">
                        <a:spcBef>
                          <a:spcPts val="0"/>
                        </a:spcBef>
                        <a:spcAft>
                          <a:spcPts val="0"/>
                        </a:spcAft>
                        <a:buNone/>
                      </a:pPr>
                      <a:r>
                        <a:rPr lang="en-GB" sz="1200" b="1" u="none" dirty="0">
                          <a:solidFill>
                            <a:schemeClr val="hlink"/>
                          </a:solidFill>
                          <a:latin typeface="Maven Pro SemiBold"/>
                          <a:ea typeface="Maven Pro SemiBold"/>
                          <a:cs typeface="Maven Pro SemiBold"/>
                          <a:sym typeface="Maven Pro SemiBold"/>
                        </a:rPr>
                        <a:t>3:</a:t>
                      </a:r>
                      <a:endParaRPr sz="1200" b="1" u="none" dirty="0">
                        <a:solidFill>
                          <a:schemeClr val="dk1"/>
                        </a:solidFill>
                        <a:latin typeface="Maven Pro SemiBold"/>
                        <a:ea typeface="Maven Pro SemiBold"/>
                        <a:cs typeface="Maven Pro SemiBold"/>
                        <a:sym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dk1"/>
                          </a:solidFill>
                          <a:latin typeface="Maven Pro SemiBold"/>
                          <a:ea typeface="Roboto" panose="02000000000000000000"/>
                          <a:cs typeface="Roboto" panose="02000000000000000000"/>
                          <a:sym typeface="Roboto" panose="02000000000000000000"/>
                        </a:rPr>
                        <a:t>In 2018, rural areas accounted for 94% of violent incidents, including robberies and physical attacks, while urban areas experienced only 6%, reflecting the higher vulnerability and security challenges faced by rural communities.</a:t>
                      </a:r>
                      <a:endParaRPr sz="1200" dirty="0">
                        <a:solidFill>
                          <a:schemeClr val="dk1"/>
                        </a:solidFill>
                        <a:latin typeface="Maven Pro SemiBold"/>
                        <a:ea typeface="Roboto" panose="02000000000000000000"/>
                        <a:cs typeface="Roboto" panose="02000000000000000000"/>
                        <a:sym typeface="Roboto" panose="02000000000000000000"/>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283855">
                <a:tc>
                  <a:txBody>
                    <a:bodyPr/>
                    <a:lstStyle/>
                    <a:p>
                      <a:pPr marL="0" lvl="0" indent="0" algn="l" rtl="0">
                        <a:spcBef>
                          <a:spcPts val="0"/>
                        </a:spcBef>
                        <a:spcAft>
                          <a:spcPts val="0"/>
                        </a:spcAft>
                        <a:buNone/>
                      </a:pPr>
                      <a:endParaRPr sz="1200" b="1" u="none" dirty="0">
                        <a:solidFill>
                          <a:schemeClr val="dk1"/>
                        </a:solidFill>
                        <a:latin typeface="Maven Pro SemiBold"/>
                        <a:ea typeface="Maven Pro SemiBold"/>
                        <a:cs typeface="Maven Pro SemiBold"/>
                        <a:sym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dirty="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283855">
                <a:tc>
                  <a:txBody>
                    <a:bodyPr/>
                    <a:lstStyle/>
                    <a:p>
                      <a:pPr marL="0" lvl="0" indent="0" algn="l" rtl="0">
                        <a:spcBef>
                          <a:spcPts val="0"/>
                        </a:spcBef>
                        <a:spcAft>
                          <a:spcPts val="0"/>
                        </a:spcAft>
                        <a:buNone/>
                      </a:pPr>
                      <a:endParaRPr sz="1200" b="1" dirty="0">
                        <a:solidFill>
                          <a:schemeClr val="dk1"/>
                        </a:solidFill>
                        <a:latin typeface="Maven Pro SemiBold"/>
                        <a:ea typeface="Maven Pro SemiBold"/>
                        <a:cs typeface="Maven Pro SemiBold"/>
                        <a:sym typeface="Maven Pro SemiBol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b="1" dirty="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1"/>
          <p:cNvSpPr txBox="1">
            <a:spLocks noGrp="1"/>
          </p:cNvSpPr>
          <p:nvPr>
            <p:ph type="title"/>
          </p:nvPr>
        </p:nvSpPr>
        <p:spPr>
          <a:xfrm>
            <a:off x="3222171" y="2495550"/>
            <a:ext cx="520855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67" name="Google Shape;267;p31"/>
          <p:cNvSpPr txBox="1">
            <a:spLocks noGrp="1"/>
          </p:cNvSpPr>
          <p:nvPr>
            <p:ph type="title" idx="3"/>
          </p:nvPr>
        </p:nvSpPr>
        <p:spPr>
          <a:xfrm>
            <a:off x="3336300" y="1806150"/>
            <a:ext cx="123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Methodology</a:t>
            </a:r>
            <a:endParaRPr dirty="0"/>
          </a:p>
        </p:txBody>
      </p:sp>
      <p:sp>
        <p:nvSpPr>
          <p:cNvPr id="294" name="Google Shape;294;p34"/>
          <p:cNvSpPr txBox="1">
            <a:spLocks noGrp="1"/>
          </p:cNvSpPr>
          <p:nvPr>
            <p:ph type="body" idx="1"/>
          </p:nvPr>
        </p:nvSpPr>
        <p:spPr>
          <a:prstGeom prst="rect">
            <a:avLst/>
          </a:prstGeom>
        </p:spPr>
        <p:txBody>
          <a:bodyPr spcFirstLastPara="1" wrap="square" lIns="91425" tIns="91425" rIns="91425" bIns="91425" anchor="t" anchorCtr="0">
            <a:normAutofit/>
          </a:bodyPr>
          <a:lstStyle/>
          <a:p>
            <a:pPr marL="152400" indent="0" rtl="0">
              <a:buNone/>
            </a:pPr>
            <a:r>
              <a:rPr lang="en-US" sz="1400" b="0" i="0" u="none" strike="noStrike" dirty="0">
                <a:solidFill>
                  <a:srgbClr val="000000"/>
                </a:solidFill>
                <a:effectLst/>
                <a:latin typeface="Roboto" panose="02000000000000000000" pitchFamily="2" charset="0"/>
              </a:rPr>
              <a:t>Data Collection:</a:t>
            </a:r>
            <a:endParaRPr lang="en-US" sz="1400" b="0" dirty="0">
              <a:effectLst/>
            </a:endParaRPr>
          </a:p>
          <a:p>
            <a:pPr marL="152400" indent="0" rtl="0">
              <a:buNone/>
            </a:pPr>
            <a:r>
              <a:rPr lang="en-US" sz="1400" b="0" i="0" u="none" strike="noStrike" dirty="0">
                <a:solidFill>
                  <a:srgbClr val="000000"/>
                </a:solidFill>
                <a:effectLst/>
                <a:latin typeface="Roboto" panose="02000000000000000000" pitchFamily="2" charset="0"/>
              </a:rPr>
              <a:t>The raw data used for this analysis is a secondary data and was extracted from the Nigeria National Data Archive (NADA), National Bureau of Statistics (NBS).</a:t>
            </a:r>
            <a:endParaRPr lang="en-US" sz="1400" b="0" dirty="0">
              <a:effectLst/>
            </a:endParaRPr>
          </a:p>
          <a:p>
            <a:pPr marL="152400" indent="0" rtl="0">
              <a:buNone/>
            </a:pPr>
            <a:br>
              <a:rPr lang="en-US" sz="1400" b="0" dirty="0">
                <a:effectLst/>
              </a:rPr>
            </a:br>
            <a:r>
              <a:rPr lang="en-US" sz="1400" b="0" i="0" u="none" strike="noStrike" dirty="0">
                <a:solidFill>
                  <a:srgbClr val="000000"/>
                </a:solidFill>
                <a:effectLst/>
                <a:latin typeface="Roboto" panose="02000000000000000000" pitchFamily="2" charset="0"/>
              </a:rPr>
              <a:t>Data Preparation &amp; Processing:</a:t>
            </a:r>
            <a:endParaRPr lang="en-US" sz="1400" b="0" dirty="0">
              <a:effectLst/>
            </a:endParaRPr>
          </a:p>
          <a:p>
            <a:pPr marL="152400" indent="0" rtl="0">
              <a:buNone/>
            </a:pPr>
            <a:r>
              <a:rPr lang="en-US" sz="1400" b="0" i="0" u="none" strike="noStrike" dirty="0">
                <a:solidFill>
                  <a:srgbClr val="000000"/>
                </a:solidFill>
                <a:effectLst/>
                <a:latin typeface="Roboto" panose="02000000000000000000" pitchFamily="2" charset="0"/>
              </a:rPr>
              <a:t>The data was imported into SPSS and converted to a suitable format (XLSX) to check for discrepancies or outliers that could affect its integrity, ensuring a reliable and unbiased analysis.</a:t>
            </a:r>
            <a:endParaRPr lang="en-US" sz="1400" b="0" dirty="0">
              <a:effectLst/>
            </a:endParaRPr>
          </a:p>
          <a:p>
            <a:pPr marL="152400" indent="0" rtl="0">
              <a:buNone/>
            </a:pPr>
            <a:br>
              <a:rPr lang="en-US" sz="1400" b="0" dirty="0">
                <a:effectLst/>
              </a:rPr>
            </a:br>
            <a:r>
              <a:rPr lang="en-US" sz="1400" b="0" i="0" u="none" strike="noStrike" dirty="0">
                <a:solidFill>
                  <a:srgbClr val="000000"/>
                </a:solidFill>
                <a:effectLst/>
                <a:latin typeface="Roboto" panose="02000000000000000000" pitchFamily="2" charset="0"/>
              </a:rPr>
              <a:t>Data Analysis: </a:t>
            </a:r>
            <a:endParaRPr lang="en-US" sz="1400" b="0" dirty="0">
              <a:effectLst/>
            </a:endParaRPr>
          </a:p>
          <a:p>
            <a:pPr marL="152400" indent="0" rtl="0">
              <a:buNone/>
            </a:pPr>
            <a:r>
              <a:rPr lang="en-US" sz="1400" b="0" i="0" u="none" strike="noStrike" dirty="0">
                <a:solidFill>
                  <a:srgbClr val="000000"/>
                </a:solidFill>
                <a:effectLst/>
                <a:latin typeface="Roboto" panose="02000000000000000000" pitchFamily="2" charset="0"/>
              </a:rPr>
              <a:t>The exploratory data analysis (EDA) was done with pivot tables on MS EXCEL.</a:t>
            </a:r>
            <a:endParaRPr lang="en-US" sz="1400" b="0" dirty="0">
              <a:effectLst/>
            </a:endParaRPr>
          </a:p>
          <a:p>
            <a:pPr marL="152400" indent="0" rtl="0">
              <a:buNone/>
            </a:pPr>
            <a:br>
              <a:rPr lang="en-US" sz="1400" b="0" dirty="0">
                <a:effectLst/>
              </a:rPr>
            </a:br>
            <a:r>
              <a:rPr lang="en-US" sz="1400" b="0" i="0" u="none" strike="noStrike" dirty="0">
                <a:solidFill>
                  <a:srgbClr val="000000"/>
                </a:solidFill>
                <a:effectLst/>
                <a:latin typeface="Roboto" panose="02000000000000000000" pitchFamily="2" charset="0"/>
              </a:rPr>
              <a:t>Data Visualizations: </a:t>
            </a:r>
            <a:endParaRPr lang="en-US" sz="1400" b="0" dirty="0">
              <a:effectLst/>
            </a:endParaRPr>
          </a:p>
          <a:p>
            <a:pPr marL="152400" indent="0" rtl="0">
              <a:buNone/>
            </a:pPr>
            <a:r>
              <a:rPr lang="en-US" sz="1400" b="0" i="0" u="none" strike="noStrike" dirty="0">
                <a:solidFill>
                  <a:srgbClr val="000000"/>
                </a:solidFill>
                <a:effectLst/>
                <a:latin typeface="Roboto" panose="02000000000000000000" pitchFamily="2" charset="0"/>
              </a:rPr>
              <a:t>The analysis was conducted using Pivot Charts to visualize and highlight key findings effectively.</a:t>
            </a:r>
            <a:endParaRPr lang="en-US" sz="1400" b="0"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1"/>
          <p:cNvSpPr txBox="1">
            <a:spLocks noGrp="1"/>
          </p:cNvSpPr>
          <p:nvPr>
            <p:ph type="title"/>
          </p:nvPr>
        </p:nvSpPr>
        <p:spPr>
          <a:xfrm>
            <a:off x="3222171" y="2495550"/>
            <a:ext cx="520855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Findings</a:t>
            </a:r>
            <a:endParaRPr dirty="0"/>
          </a:p>
        </p:txBody>
      </p:sp>
      <p:sp>
        <p:nvSpPr>
          <p:cNvPr id="267" name="Google Shape;267;p31"/>
          <p:cNvSpPr txBox="1">
            <a:spLocks noGrp="1"/>
          </p:cNvSpPr>
          <p:nvPr>
            <p:ph type="title" idx="3"/>
          </p:nvPr>
        </p:nvSpPr>
        <p:spPr>
          <a:xfrm>
            <a:off x="3336300" y="1806150"/>
            <a:ext cx="123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Tree>
  </p:cSld>
  <p:clrMapOvr>
    <a:masterClrMapping/>
  </p:clrMapOvr>
</p:sld>
</file>

<file path=ppt/theme/theme1.xml><?xml version="1.0" encoding="utf-8"?>
<a:theme xmlns:a="http://schemas.openxmlformats.org/drawingml/2006/main" name="Simple and Elegant Gradients Pitch Deck by Slidesgo">
  <a:themeElements>
    <a:clrScheme name="Simple Light">
      <a:dk1>
        <a:srgbClr val="191919"/>
      </a:dk1>
      <a:lt1>
        <a:srgbClr val="FFFFFF"/>
      </a:lt1>
      <a:dk2>
        <a:srgbClr val="8F5DE4"/>
      </a:dk2>
      <a:lt2>
        <a:srgbClr val="EBDCFA"/>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5533</Words>
  <Application>WPS Presentation</Application>
  <PresentationFormat>On-screen Show (16:9)</PresentationFormat>
  <Paragraphs>109</Paragraphs>
  <Slides>15</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Maven Pro SemiBold</vt:lpstr>
      <vt:lpstr>Maven Pro</vt:lpstr>
      <vt:lpstr>Roboto</vt:lpstr>
      <vt:lpstr>Calibri</vt:lpstr>
      <vt:lpstr>Nunito Light</vt:lpstr>
      <vt:lpstr>Roboto</vt:lpstr>
      <vt:lpstr>Microsoft YaHei</vt:lpstr>
      <vt:lpstr>Arial Unicode MS</vt:lpstr>
      <vt:lpstr>Simple and Elegant Gradients Pitch Deck by Slidesgo</vt:lpstr>
      <vt:lpstr>Presenter: Sadiya Abdullahi Ladan</vt:lpstr>
      <vt:lpstr>03</vt:lpstr>
      <vt:lpstr>Introduction</vt:lpstr>
      <vt:lpstr>02</vt:lpstr>
      <vt:lpstr>PowerPoint 演示文稿</vt:lpstr>
      <vt:lpstr>Summary Of Findings</vt:lpstr>
      <vt:lpstr>03</vt:lpstr>
      <vt:lpstr>Methodology</vt:lpstr>
      <vt:lpstr>04</vt:lpstr>
      <vt:lpstr>1. Incident Locations. </vt:lpstr>
      <vt:lpstr>2. Prepetrators Distribution</vt:lpstr>
      <vt:lpstr>3. Violence Disparity </vt:lpstr>
      <vt:lpstr>Recommendations</vt:lpstr>
      <vt:lpstr>Conculsions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HALIMA</cp:lastModifiedBy>
  <cp:revision>5</cp:revision>
  <dcterms:created xsi:type="dcterms:W3CDTF">2024-11-10T21:41:56Z</dcterms:created>
  <dcterms:modified xsi:type="dcterms:W3CDTF">2024-11-10T21:56:04Z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921CE7A696694DCB9D1DA1DEE9BD9E7E_12</vt:lpwstr>
  </property>
  <property fmtid="{D5CDD505-2E9C-101B-9397-08002B2CF9AE}" pid="3" name="KSOProductBuildVer">
    <vt:lpwstr>1033-12.2.0.18607</vt:lpwstr>
  </property>
</Properties>
</file>